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319" r:id="rId32"/>
    <p:sldId id="287" r:id="rId33"/>
    <p:sldId id="288" r:id="rId34"/>
    <p:sldId id="289" r:id="rId35"/>
    <p:sldId id="320"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21" r:id="rId6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029F04-FA20-4B38-BD61-654E97F03CA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56B16D0C-738E-4767-8AE9-CA390AB60B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6187EA9-B73C-47BC-A723-468195F201FF}"/>
              </a:ext>
            </a:extLst>
          </p:cNvPr>
          <p:cNvSpPr>
            <a:spLocks noGrp="1"/>
          </p:cNvSpPr>
          <p:nvPr>
            <p:ph type="dt" sz="half" idx="10"/>
          </p:nvPr>
        </p:nvSpPr>
        <p:spPr/>
        <p:txBody>
          <a:bodyPr/>
          <a:lstStyle/>
          <a:p>
            <a:fld id="{9100B388-A0B8-445C-9D89-8E257E19A703}" type="datetimeFigureOut">
              <a:rPr lang="tr-TR" smtClean="0"/>
              <a:t>30.12.2020</a:t>
            </a:fld>
            <a:endParaRPr lang="tr-TR"/>
          </a:p>
        </p:txBody>
      </p:sp>
      <p:sp>
        <p:nvSpPr>
          <p:cNvPr id="5" name="Alt Bilgi Yer Tutucusu 4">
            <a:extLst>
              <a:ext uri="{FF2B5EF4-FFF2-40B4-BE49-F238E27FC236}">
                <a16:creationId xmlns:a16="http://schemas.microsoft.com/office/drawing/2014/main" id="{214C4912-3E30-4F49-8822-722256C1674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8398755-E004-49CE-807C-5FBABE6F870B}"/>
              </a:ext>
            </a:extLst>
          </p:cNvPr>
          <p:cNvSpPr>
            <a:spLocks noGrp="1"/>
          </p:cNvSpPr>
          <p:nvPr>
            <p:ph type="sldNum" sz="quarter" idx="12"/>
          </p:nvPr>
        </p:nvSpPr>
        <p:spPr/>
        <p:txBody>
          <a:bodyPr/>
          <a:lstStyle/>
          <a:p>
            <a:fld id="{D0E97144-26A5-40AF-B0EF-82358DE66B56}" type="slidenum">
              <a:rPr lang="tr-TR" smtClean="0"/>
              <a:t>‹#›</a:t>
            </a:fld>
            <a:endParaRPr lang="tr-TR"/>
          </a:p>
        </p:txBody>
      </p:sp>
    </p:spTree>
    <p:extLst>
      <p:ext uri="{BB962C8B-B14F-4D97-AF65-F5344CB8AC3E}">
        <p14:creationId xmlns:p14="http://schemas.microsoft.com/office/powerpoint/2010/main" val="539863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911BD1-248C-4082-8317-ED46EB5E70B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49C5C31-E4D3-4F09-A1D0-1093CF0B807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E01A912-E54F-4C6D-BCC0-3A8CC0A06F02}"/>
              </a:ext>
            </a:extLst>
          </p:cNvPr>
          <p:cNvSpPr>
            <a:spLocks noGrp="1"/>
          </p:cNvSpPr>
          <p:nvPr>
            <p:ph type="dt" sz="half" idx="10"/>
          </p:nvPr>
        </p:nvSpPr>
        <p:spPr/>
        <p:txBody>
          <a:bodyPr/>
          <a:lstStyle/>
          <a:p>
            <a:fld id="{9100B388-A0B8-445C-9D89-8E257E19A703}" type="datetimeFigureOut">
              <a:rPr lang="tr-TR" smtClean="0"/>
              <a:t>30.12.2020</a:t>
            </a:fld>
            <a:endParaRPr lang="tr-TR"/>
          </a:p>
        </p:txBody>
      </p:sp>
      <p:sp>
        <p:nvSpPr>
          <p:cNvPr id="5" name="Alt Bilgi Yer Tutucusu 4">
            <a:extLst>
              <a:ext uri="{FF2B5EF4-FFF2-40B4-BE49-F238E27FC236}">
                <a16:creationId xmlns:a16="http://schemas.microsoft.com/office/drawing/2014/main" id="{C11A44A3-08C6-4F17-ACDB-E04679AE0A5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3DBE1A5-F642-42A9-8B6E-0CF31D4AB4C8}"/>
              </a:ext>
            </a:extLst>
          </p:cNvPr>
          <p:cNvSpPr>
            <a:spLocks noGrp="1"/>
          </p:cNvSpPr>
          <p:nvPr>
            <p:ph type="sldNum" sz="quarter" idx="12"/>
          </p:nvPr>
        </p:nvSpPr>
        <p:spPr/>
        <p:txBody>
          <a:bodyPr/>
          <a:lstStyle/>
          <a:p>
            <a:fld id="{D0E97144-26A5-40AF-B0EF-82358DE66B56}" type="slidenum">
              <a:rPr lang="tr-TR" smtClean="0"/>
              <a:t>‹#›</a:t>
            </a:fld>
            <a:endParaRPr lang="tr-TR"/>
          </a:p>
        </p:txBody>
      </p:sp>
    </p:spTree>
    <p:extLst>
      <p:ext uri="{BB962C8B-B14F-4D97-AF65-F5344CB8AC3E}">
        <p14:creationId xmlns:p14="http://schemas.microsoft.com/office/powerpoint/2010/main" val="547149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26399FC-AFA8-4902-A358-A8681490717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08E837E-1A45-4F39-9C93-A50F81CB3C8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D6003FA-DEE5-425B-B42C-614DF5610923}"/>
              </a:ext>
            </a:extLst>
          </p:cNvPr>
          <p:cNvSpPr>
            <a:spLocks noGrp="1"/>
          </p:cNvSpPr>
          <p:nvPr>
            <p:ph type="dt" sz="half" idx="10"/>
          </p:nvPr>
        </p:nvSpPr>
        <p:spPr/>
        <p:txBody>
          <a:bodyPr/>
          <a:lstStyle/>
          <a:p>
            <a:fld id="{9100B388-A0B8-445C-9D89-8E257E19A703}" type="datetimeFigureOut">
              <a:rPr lang="tr-TR" smtClean="0"/>
              <a:t>30.12.2020</a:t>
            </a:fld>
            <a:endParaRPr lang="tr-TR"/>
          </a:p>
        </p:txBody>
      </p:sp>
      <p:sp>
        <p:nvSpPr>
          <p:cNvPr id="5" name="Alt Bilgi Yer Tutucusu 4">
            <a:extLst>
              <a:ext uri="{FF2B5EF4-FFF2-40B4-BE49-F238E27FC236}">
                <a16:creationId xmlns:a16="http://schemas.microsoft.com/office/drawing/2014/main" id="{C63B8B08-9A9B-4A9D-9FF2-71B8010ABAA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1E92DE6-C1FB-406C-B8EB-33739E6C807C}"/>
              </a:ext>
            </a:extLst>
          </p:cNvPr>
          <p:cNvSpPr>
            <a:spLocks noGrp="1"/>
          </p:cNvSpPr>
          <p:nvPr>
            <p:ph type="sldNum" sz="quarter" idx="12"/>
          </p:nvPr>
        </p:nvSpPr>
        <p:spPr/>
        <p:txBody>
          <a:bodyPr/>
          <a:lstStyle/>
          <a:p>
            <a:fld id="{D0E97144-26A5-40AF-B0EF-82358DE66B56}" type="slidenum">
              <a:rPr lang="tr-TR" smtClean="0"/>
              <a:t>‹#›</a:t>
            </a:fld>
            <a:endParaRPr lang="tr-TR"/>
          </a:p>
        </p:txBody>
      </p:sp>
    </p:spTree>
    <p:extLst>
      <p:ext uri="{BB962C8B-B14F-4D97-AF65-F5344CB8AC3E}">
        <p14:creationId xmlns:p14="http://schemas.microsoft.com/office/powerpoint/2010/main" val="323522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BCF5E-9BFD-4D8F-9D32-9285EFBF0A9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436BFDE-ED4D-49F3-B8DA-6789EB971394}"/>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33B632E-A968-40E9-8676-E47B78D59B6A}"/>
              </a:ext>
            </a:extLst>
          </p:cNvPr>
          <p:cNvSpPr>
            <a:spLocks noGrp="1"/>
          </p:cNvSpPr>
          <p:nvPr>
            <p:ph type="dt" sz="half" idx="10"/>
          </p:nvPr>
        </p:nvSpPr>
        <p:spPr/>
        <p:txBody>
          <a:bodyPr/>
          <a:lstStyle/>
          <a:p>
            <a:fld id="{9100B388-A0B8-445C-9D89-8E257E19A703}" type="datetimeFigureOut">
              <a:rPr lang="tr-TR" smtClean="0"/>
              <a:t>30.12.2020</a:t>
            </a:fld>
            <a:endParaRPr lang="tr-TR"/>
          </a:p>
        </p:txBody>
      </p:sp>
      <p:sp>
        <p:nvSpPr>
          <p:cNvPr id="5" name="Alt Bilgi Yer Tutucusu 4">
            <a:extLst>
              <a:ext uri="{FF2B5EF4-FFF2-40B4-BE49-F238E27FC236}">
                <a16:creationId xmlns:a16="http://schemas.microsoft.com/office/drawing/2014/main" id="{D19A9EC8-77BC-472B-A3FC-821D92D944D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D326336-9361-4FEF-ADFA-6F9C1953E373}"/>
              </a:ext>
            </a:extLst>
          </p:cNvPr>
          <p:cNvSpPr>
            <a:spLocks noGrp="1"/>
          </p:cNvSpPr>
          <p:nvPr>
            <p:ph type="sldNum" sz="quarter" idx="12"/>
          </p:nvPr>
        </p:nvSpPr>
        <p:spPr/>
        <p:txBody>
          <a:bodyPr/>
          <a:lstStyle/>
          <a:p>
            <a:fld id="{D0E97144-26A5-40AF-B0EF-82358DE66B56}" type="slidenum">
              <a:rPr lang="tr-TR" smtClean="0"/>
              <a:t>‹#›</a:t>
            </a:fld>
            <a:endParaRPr lang="tr-TR"/>
          </a:p>
        </p:txBody>
      </p:sp>
    </p:spTree>
    <p:extLst>
      <p:ext uri="{BB962C8B-B14F-4D97-AF65-F5344CB8AC3E}">
        <p14:creationId xmlns:p14="http://schemas.microsoft.com/office/powerpoint/2010/main" val="3740879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D6263B-FF0B-42F9-80B0-3D2163229F01}"/>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BAEA75A-E0A5-455F-84E6-BA093E8CBD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F561A6A-6794-4FA6-8750-AB5D661E15C8}"/>
              </a:ext>
            </a:extLst>
          </p:cNvPr>
          <p:cNvSpPr>
            <a:spLocks noGrp="1"/>
          </p:cNvSpPr>
          <p:nvPr>
            <p:ph type="dt" sz="half" idx="10"/>
          </p:nvPr>
        </p:nvSpPr>
        <p:spPr/>
        <p:txBody>
          <a:bodyPr/>
          <a:lstStyle/>
          <a:p>
            <a:fld id="{9100B388-A0B8-445C-9D89-8E257E19A703}" type="datetimeFigureOut">
              <a:rPr lang="tr-TR" smtClean="0"/>
              <a:t>30.12.2020</a:t>
            </a:fld>
            <a:endParaRPr lang="tr-TR"/>
          </a:p>
        </p:txBody>
      </p:sp>
      <p:sp>
        <p:nvSpPr>
          <p:cNvPr id="5" name="Alt Bilgi Yer Tutucusu 4">
            <a:extLst>
              <a:ext uri="{FF2B5EF4-FFF2-40B4-BE49-F238E27FC236}">
                <a16:creationId xmlns:a16="http://schemas.microsoft.com/office/drawing/2014/main" id="{3FBE44D5-841B-440E-B1A4-0CA998044F5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128F14A-1CD5-4206-B24F-9E5904CDFE47}"/>
              </a:ext>
            </a:extLst>
          </p:cNvPr>
          <p:cNvSpPr>
            <a:spLocks noGrp="1"/>
          </p:cNvSpPr>
          <p:nvPr>
            <p:ph type="sldNum" sz="quarter" idx="12"/>
          </p:nvPr>
        </p:nvSpPr>
        <p:spPr/>
        <p:txBody>
          <a:bodyPr/>
          <a:lstStyle/>
          <a:p>
            <a:fld id="{D0E97144-26A5-40AF-B0EF-82358DE66B56}" type="slidenum">
              <a:rPr lang="tr-TR" smtClean="0"/>
              <a:t>‹#›</a:t>
            </a:fld>
            <a:endParaRPr lang="tr-TR"/>
          </a:p>
        </p:txBody>
      </p:sp>
    </p:spTree>
    <p:extLst>
      <p:ext uri="{BB962C8B-B14F-4D97-AF65-F5344CB8AC3E}">
        <p14:creationId xmlns:p14="http://schemas.microsoft.com/office/powerpoint/2010/main" val="426015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C9CEB0-BFFC-45FD-8A14-5D8A5469DB0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49B51B2-E2FA-4075-B122-4C2C0BE819D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0DB3749-3CA1-453B-8B3A-643A71DA575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4924078-6511-4BB1-BDBD-2574483BF471}"/>
              </a:ext>
            </a:extLst>
          </p:cNvPr>
          <p:cNvSpPr>
            <a:spLocks noGrp="1"/>
          </p:cNvSpPr>
          <p:nvPr>
            <p:ph type="dt" sz="half" idx="10"/>
          </p:nvPr>
        </p:nvSpPr>
        <p:spPr/>
        <p:txBody>
          <a:bodyPr/>
          <a:lstStyle/>
          <a:p>
            <a:fld id="{9100B388-A0B8-445C-9D89-8E257E19A703}" type="datetimeFigureOut">
              <a:rPr lang="tr-TR" smtClean="0"/>
              <a:t>30.12.2020</a:t>
            </a:fld>
            <a:endParaRPr lang="tr-TR"/>
          </a:p>
        </p:txBody>
      </p:sp>
      <p:sp>
        <p:nvSpPr>
          <p:cNvPr id="6" name="Alt Bilgi Yer Tutucusu 5">
            <a:extLst>
              <a:ext uri="{FF2B5EF4-FFF2-40B4-BE49-F238E27FC236}">
                <a16:creationId xmlns:a16="http://schemas.microsoft.com/office/drawing/2014/main" id="{F298B86C-9B89-40C4-8C0C-FC496B5A420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C4C299E-51A8-4C36-A20A-AC2DBA4653BD}"/>
              </a:ext>
            </a:extLst>
          </p:cNvPr>
          <p:cNvSpPr>
            <a:spLocks noGrp="1"/>
          </p:cNvSpPr>
          <p:nvPr>
            <p:ph type="sldNum" sz="quarter" idx="12"/>
          </p:nvPr>
        </p:nvSpPr>
        <p:spPr/>
        <p:txBody>
          <a:bodyPr/>
          <a:lstStyle/>
          <a:p>
            <a:fld id="{D0E97144-26A5-40AF-B0EF-82358DE66B56}" type="slidenum">
              <a:rPr lang="tr-TR" smtClean="0"/>
              <a:t>‹#›</a:t>
            </a:fld>
            <a:endParaRPr lang="tr-TR"/>
          </a:p>
        </p:txBody>
      </p:sp>
    </p:spTree>
    <p:extLst>
      <p:ext uri="{BB962C8B-B14F-4D97-AF65-F5344CB8AC3E}">
        <p14:creationId xmlns:p14="http://schemas.microsoft.com/office/powerpoint/2010/main" val="289755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62BB45-A1FA-417D-BCB2-18B1A3F6AD7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A159899-8ED6-4229-8B76-090EC4B0C5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D5D5C20-E8E0-49C3-ADF1-F4C364EB5449}"/>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E5B7D0B-F3D6-4775-B5BF-A92377D757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076C68F-3BDD-4324-80E7-E6728E8F0BB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126F5412-7404-4E6A-8B34-21309947C84D}"/>
              </a:ext>
            </a:extLst>
          </p:cNvPr>
          <p:cNvSpPr>
            <a:spLocks noGrp="1"/>
          </p:cNvSpPr>
          <p:nvPr>
            <p:ph type="dt" sz="half" idx="10"/>
          </p:nvPr>
        </p:nvSpPr>
        <p:spPr/>
        <p:txBody>
          <a:bodyPr/>
          <a:lstStyle/>
          <a:p>
            <a:fld id="{9100B388-A0B8-445C-9D89-8E257E19A703}" type="datetimeFigureOut">
              <a:rPr lang="tr-TR" smtClean="0"/>
              <a:t>30.12.2020</a:t>
            </a:fld>
            <a:endParaRPr lang="tr-TR"/>
          </a:p>
        </p:txBody>
      </p:sp>
      <p:sp>
        <p:nvSpPr>
          <p:cNvPr id="8" name="Alt Bilgi Yer Tutucusu 7">
            <a:extLst>
              <a:ext uri="{FF2B5EF4-FFF2-40B4-BE49-F238E27FC236}">
                <a16:creationId xmlns:a16="http://schemas.microsoft.com/office/drawing/2014/main" id="{A30722C3-33A9-44BD-9FAB-37CB9EF517D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9F7F865E-FDE7-49F1-980D-C4C7F88E49FC}"/>
              </a:ext>
            </a:extLst>
          </p:cNvPr>
          <p:cNvSpPr>
            <a:spLocks noGrp="1"/>
          </p:cNvSpPr>
          <p:nvPr>
            <p:ph type="sldNum" sz="quarter" idx="12"/>
          </p:nvPr>
        </p:nvSpPr>
        <p:spPr/>
        <p:txBody>
          <a:bodyPr/>
          <a:lstStyle/>
          <a:p>
            <a:fld id="{D0E97144-26A5-40AF-B0EF-82358DE66B56}" type="slidenum">
              <a:rPr lang="tr-TR" smtClean="0"/>
              <a:t>‹#›</a:t>
            </a:fld>
            <a:endParaRPr lang="tr-TR"/>
          </a:p>
        </p:txBody>
      </p:sp>
    </p:spTree>
    <p:extLst>
      <p:ext uri="{BB962C8B-B14F-4D97-AF65-F5344CB8AC3E}">
        <p14:creationId xmlns:p14="http://schemas.microsoft.com/office/powerpoint/2010/main" val="235265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9AB40E-2A87-4E6C-8058-94A7B675CAA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1B7C8EC8-923C-4DF8-84E5-5A7971CA151E}"/>
              </a:ext>
            </a:extLst>
          </p:cNvPr>
          <p:cNvSpPr>
            <a:spLocks noGrp="1"/>
          </p:cNvSpPr>
          <p:nvPr>
            <p:ph type="dt" sz="half" idx="10"/>
          </p:nvPr>
        </p:nvSpPr>
        <p:spPr/>
        <p:txBody>
          <a:bodyPr/>
          <a:lstStyle/>
          <a:p>
            <a:fld id="{9100B388-A0B8-445C-9D89-8E257E19A703}" type="datetimeFigureOut">
              <a:rPr lang="tr-TR" smtClean="0"/>
              <a:t>30.12.2020</a:t>
            </a:fld>
            <a:endParaRPr lang="tr-TR"/>
          </a:p>
        </p:txBody>
      </p:sp>
      <p:sp>
        <p:nvSpPr>
          <p:cNvPr id="4" name="Alt Bilgi Yer Tutucusu 3">
            <a:extLst>
              <a:ext uri="{FF2B5EF4-FFF2-40B4-BE49-F238E27FC236}">
                <a16:creationId xmlns:a16="http://schemas.microsoft.com/office/drawing/2014/main" id="{49095A7E-2985-40AA-8241-0C296B76277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5AAFF9D6-55DE-48F2-9F25-3443C7208D61}"/>
              </a:ext>
            </a:extLst>
          </p:cNvPr>
          <p:cNvSpPr>
            <a:spLocks noGrp="1"/>
          </p:cNvSpPr>
          <p:nvPr>
            <p:ph type="sldNum" sz="quarter" idx="12"/>
          </p:nvPr>
        </p:nvSpPr>
        <p:spPr/>
        <p:txBody>
          <a:bodyPr/>
          <a:lstStyle/>
          <a:p>
            <a:fld id="{D0E97144-26A5-40AF-B0EF-82358DE66B56}" type="slidenum">
              <a:rPr lang="tr-TR" smtClean="0"/>
              <a:t>‹#›</a:t>
            </a:fld>
            <a:endParaRPr lang="tr-TR"/>
          </a:p>
        </p:txBody>
      </p:sp>
    </p:spTree>
    <p:extLst>
      <p:ext uri="{BB962C8B-B14F-4D97-AF65-F5344CB8AC3E}">
        <p14:creationId xmlns:p14="http://schemas.microsoft.com/office/powerpoint/2010/main" val="32331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30F695F-7843-4052-8AB7-BCD9F3FB841A}"/>
              </a:ext>
            </a:extLst>
          </p:cNvPr>
          <p:cNvSpPr>
            <a:spLocks noGrp="1"/>
          </p:cNvSpPr>
          <p:nvPr>
            <p:ph type="dt" sz="half" idx="10"/>
          </p:nvPr>
        </p:nvSpPr>
        <p:spPr/>
        <p:txBody>
          <a:bodyPr/>
          <a:lstStyle/>
          <a:p>
            <a:fld id="{9100B388-A0B8-445C-9D89-8E257E19A703}" type="datetimeFigureOut">
              <a:rPr lang="tr-TR" smtClean="0"/>
              <a:t>30.12.2020</a:t>
            </a:fld>
            <a:endParaRPr lang="tr-TR"/>
          </a:p>
        </p:txBody>
      </p:sp>
      <p:sp>
        <p:nvSpPr>
          <p:cNvPr id="3" name="Alt Bilgi Yer Tutucusu 2">
            <a:extLst>
              <a:ext uri="{FF2B5EF4-FFF2-40B4-BE49-F238E27FC236}">
                <a16:creationId xmlns:a16="http://schemas.microsoft.com/office/drawing/2014/main" id="{D998D6D2-8A1A-4EFD-8ED2-45D319A6783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9D39439C-A24B-4387-8814-15BFE44ED8E3}"/>
              </a:ext>
            </a:extLst>
          </p:cNvPr>
          <p:cNvSpPr>
            <a:spLocks noGrp="1"/>
          </p:cNvSpPr>
          <p:nvPr>
            <p:ph type="sldNum" sz="quarter" idx="12"/>
          </p:nvPr>
        </p:nvSpPr>
        <p:spPr/>
        <p:txBody>
          <a:bodyPr/>
          <a:lstStyle/>
          <a:p>
            <a:fld id="{D0E97144-26A5-40AF-B0EF-82358DE66B56}" type="slidenum">
              <a:rPr lang="tr-TR" smtClean="0"/>
              <a:t>‹#›</a:t>
            </a:fld>
            <a:endParaRPr lang="tr-TR"/>
          </a:p>
        </p:txBody>
      </p:sp>
    </p:spTree>
    <p:extLst>
      <p:ext uri="{BB962C8B-B14F-4D97-AF65-F5344CB8AC3E}">
        <p14:creationId xmlns:p14="http://schemas.microsoft.com/office/powerpoint/2010/main" val="425901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5479CF-FE6E-4741-A8DF-0E574F49932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D1421E3-9595-44D2-AE57-44720AD06A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B2C1B42-6759-40CF-B7DE-79B255BC6B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7A89625-B2DE-47F3-A179-ECD3C29EA014}"/>
              </a:ext>
            </a:extLst>
          </p:cNvPr>
          <p:cNvSpPr>
            <a:spLocks noGrp="1"/>
          </p:cNvSpPr>
          <p:nvPr>
            <p:ph type="dt" sz="half" idx="10"/>
          </p:nvPr>
        </p:nvSpPr>
        <p:spPr/>
        <p:txBody>
          <a:bodyPr/>
          <a:lstStyle/>
          <a:p>
            <a:fld id="{9100B388-A0B8-445C-9D89-8E257E19A703}" type="datetimeFigureOut">
              <a:rPr lang="tr-TR" smtClean="0"/>
              <a:t>30.12.2020</a:t>
            </a:fld>
            <a:endParaRPr lang="tr-TR"/>
          </a:p>
        </p:txBody>
      </p:sp>
      <p:sp>
        <p:nvSpPr>
          <p:cNvPr id="6" name="Alt Bilgi Yer Tutucusu 5">
            <a:extLst>
              <a:ext uri="{FF2B5EF4-FFF2-40B4-BE49-F238E27FC236}">
                <a16:creationId xmlns:a16="http://schemas.microsoft.com/office/drawing/2014/main" id="{37D95CE9-DE58-4F3E-BCE4-DB746A2AC5D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7C7415E-54DE-4051-A940-B08C18A0D738}"/>
              </a:ext>
            </a:extLst>
          </p:cNvPr>
          <p:cNvSpPr>
            <a:spLocks noGrp="1"/>
          </p:cNvSpPr>
          <p:nvPr>
            <p:ph type="sldNum" sz="quarter" idx="12"/>
          </p:nvPr>
        </p:nvSpPr>
        <p:spPr/>
        <p:txBody>
          <a:bodyPr/>
          <a:lstStyle/>
          <a:p>
            <a:fld id="{D0E97144-26A5-40AF-B0EF-82358DE66B56}" type="slidenum">
              <a:rPr lang="tr-TR" smtClean="0"/>
              <a:t>‹#›</a:t>
            </a:fld>
            <a:endParaRPr lang="tr-TR"/>
          </a:p>
        </p:txBody>
      </p:sp>
    </p:spTree>
    <p:extLst>
      <p:ext uri="{BB962C8B-B14F-4D97-AF65-F5344CB8AC3E}">
        <p14:creationId xmlns:p14="http://schemas.microsoft.com/office/powerpoint/2010/main" val="3167916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FE4A56-DEDD-4A5D-9740-33ACCE1D9E4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09EBD2E-70E8-4FD6-AF32-5F4A6DB96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17F6EA53-BCE4-4F7B-A500-86C81307C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A709681-E6A4-44DD-AD6E-BD6E89289F3F}"/>
              </a:ext>
            </a:extLst>
          </p:cNvPr>
          <p:cNvSpPr>
            <a:spLocks noGrp="1"/>
          </p:cNvSpPr>
          <p:nvPr>
            <p:ph type="dt" sz="half" idx="10"/>
          </p:nvPr>
        </p:nvSpPr>
        <p:spPr/>
        <p:txBody>
          <a:bodyPr/>
          <a:lstStyle/>
          <a:p>
            <a:fld id="{9100B388-A0B8-445C-9D89-8E257E19A703}" type="datetimeFigureOut">
              <a:rPr lang="tr-TR" smtClean="0"/>
              <a:t>30.12.2020</a:t>
            </a:fld>
            <a:endParaRPr lang="tr-TR"/>
          </a:p>
        </p:txBody>
      </p:sp>
      <p:sp>
        <p:nvSpPr>
          <p:cNvPr id="6" name="Alt Bilgi Yer Tutucusu 5">
            <a:extLst>
              <a:ext uri="{FF2B5EF4-FFF2-40B4-BE49-F238E27FC236}">
                <a16:creationId xmlns:a16="http://schemas.microsoft.com/office/drawing/2014/main" id="{CC4C2686-C394-4F4A-AFB3-B71BAEB4E6A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4901670-A6B1-4ED7-ADE5-AF4DE1B370DE}"/>
              </a:ext>
            </a:extLst>
          </p:cNvPr>
          <p:cNvSpPr>
            <a:spLocks noGrp="1"/>
          </p:cNvSpPr>
          <p:nvPr>
            <p:ph type="sldNum" sz="quarter" idx="12"/>
          </p:nvPr>
        </p:nvSpPr>
        <p:spPr/>
        <p:txBody>
          <a:bodyPr/>
          <a:lstStyle/>
          <a:p>
            <a:fld id="{D0E97144-26A5-40AF-B0EF-82358DE66B56}" type="slidenum">
              <a:rPr lang="tr-TR" smtClean="0"/>
              <a:t>‹#›</a:t>
            </a:fld>
            <a:endParaRPr lang="tr-TR"/>
          </a:p>
        </p:txBody>
      </p:sp>
    </p:spTree>
    <p:extLst>
      <p:ext uri="{BB962C8B-B14F-4D97-AF65-F5344CB8AC3E}">
        <p14:creationId xmlns:p14="http://schemas.microsoft.com/office/powerpoint/2010/main" val="141472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145C190-36A2-4C48-9F22-E0E1456A9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EF2ABFA-DB72-4E3C-B488-D97F2CD448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ACDDB40-F91B-43A7-8F97-E0A47562E2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0B388-A0B8-445C-9D89-8E257E19A703}" type="datetimeFigureOut">
              <a:rPr lang="tr-TR" smtClean="0"/>
              <a:t>30.12.2020</a:t>
            </a:fld>
            <a:endParaRPr lang="tr-TR"/>
          </a:p>
        </p:txBody>
      </p:sp>
      <p:sp>
        <p:nvSpPr>
          <p:cNvPr id="5" name="Alt Bilgi Yer Tutucusu 4">
            <a:extLst>
              <a:ext uri="{FF2B5EF4-FFF2-40B4-BE49-F238E27FC236}">
                <a16:creationId xmlns:a16="http://schemas.microsoft.com/office/drawing/2014/main" id="{71E3E29F-5ACB-416D-AE41-DB85213FCE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3B87965-BFE2-4EA6-A71C-19ECFB9BC6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97144-26A5-40AF-B0EF-82358DE66B56}" type="slidenum">
              <a:rPr lang="tr-TR" smtClean="0"/>
              <a:t>‹#›</a:t>
            </a:fld>
            <a:endParaRPr lang="tr-TR"/>
          </a:p>
        </p:txBody>
      </p:sp>
    </p:spTree>
    <p:extLst>
      <p:ext uri="{BB962C8B-B14F-4D97-AF65-F5344CB8AC3E}">
        <p14:creationId xmlns:p14="http://schemas.microsoft.com/office/powerpoint/2010/main" val="2385129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30616A-C88C-40E3-9604-59FF55928CA9}"/>
              </a:ext>
            </a:extLst>
          </p:cNvPr>
          <p:cNvSpPr>
            <a:spLocks noGrp="1"/>
          </p:cNvSpPr>
          <p:nvPr>
            <p:ph type="ctrTitle"/>
          </p:nvPr>
        </p:nvSpPr>
        <p:spPr/>
        <p:txBody>
          <a:bodyPr>
            <a:normAutofit/>
          </a:bodyPr>
          <a:lstStyle/>
          <a:p>
            <a:r>
              <a:rPr lang="tr-TR" sz="4000">
                <a:latin typeface="Times New Roman" panose="02020603050405020304" pitchFamily="18" charset="0"/>
                <a:cs typeface="Times New Roman" panose="02020603050405020304" pitchFamily="18" charset="0"/>
              </a:rPr>
              <a:t>Matematiksel İstatistik</a:t>
            </a:r>
            <a:br>
              <a:rPr lang="tr-TR" sz="4000">
                <a:latin typeface="Times New Roman" panose="02020603050405020304" pitchFamily="18" charset="0"/>
                <a:cs typeface="Times New Roman" panose="02020603050405020304" pitchFamily="18" charset="0"/>
              </a:rPr>
            </a:br>
            <a:r>
              <a:rPr lang="tr-TR" sz="1800" b="1">
                <a:effectLst/>
                <a:latin typeface="Times New Roman" panose="02020603050405020304" pitchFamily="18" charset="0"/>
                <a:ea typeface="Calibri" panose="020F0502020204030204" pitchFamily="34" charset="0"/>
                <a:cs typeface="Times New Roman" panose="02020603050405020304" pitchFamily="18" charset="0"/>
              </a:rPr>
              <a:t>SÜREKLİ OLASILIK DAĞILIMLARI</a:t>
            </a:r>
            <a:endParaRPr lang="tr-TR" sz="4000" b="1" dirty="0">
              <a:latin typeface="Times New Roman" panose="02020603050405020304" pitchFamily="18" charset="0"/>
              <a:cs typeface="Times New Roman" panose="02020603050405020304" pitchFamily="18" charset="0"/>
            </a:endParaRPr>
          </a:p>
        </p:txBody>
      </p:sp>
      <p:sp>
        <p:nvSpPr>
          <p:cNvPr id="3" name="Alt Başlık 2">
            <a:extLst>
              <a:ext uri="{FF2B5EF4-FFF2-40B4-BE49-F238E27FC236}">
                <a16:creationId xmlns:a16="http://schemas.microsoft.com/office/drawing/2014/main" id="{3153BC1A-F968-4EF6-AB79-B4040B1AD7E7}"/>
              </a:ext>
            </a:extLst>
          </p:cNvPr>
          <p:cNvSpPr>
            <a:spLocks noGrp="1"/>
          </p:cNvSpPr>
          <p:nvPr>
            <p:ph type="subTitle" idx="1"/>
          </p:nvPr>
        </p:nvSpPr>
        <p:spPr/>
        <p:txBody>
          <a:bodyPr/>
          <a:lstStyle/>
          <a:p>
            <a:r>
              <a:rPr lang="tr-TR" sz="2000" dirty="0">
                <a:latin typeface="Times New Roman" panose="02020603050405020304" pitchFamily="18" charset="0"/>
                <a:cs typeface="Times New Roman" panose="02020603050405020304" pitchFamily="18" charset="0"/>
              </a:rPr>
              <a:t>9.Hafta</a:t>
            </a:r>
          </a:p>
          <a:p>
            <a:r>
              <a:rPr lang="tr-TR" sz="1800" dirty="0">
                <a:effectLst/>
                <a:latin typeface="Times New Roman" panose="02020603050405020304" pitchFamily="18" charset="0"/>
                <a:ea typeface="Calibri" panose="020F0502020204030204" pitchFamily="34" charset="0"/>
                <a:cs typeface="Times New Roman" panose="02020603050405020304" pitchFamily="18" charset="0"/>
              </a:rPr>
              <a:t>Rastgele değişkenlerin sonsuz sayıda değer aldığı, aralıkların gerçekleşme olasılıklarının ilgilenildiği özel olasılık dağılımları bu dersin konusunu oluşturmaktadır.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2044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Metin kutusu 1">
                <a:extLst>
                  <a:ext uri="{FF2B5EF4-FFF2-40B4-BE49-F238E27FC236}">
                    <a16:creationId xmlns:a16="http://schemas.microsoft.com/office/drawing/2014/main" id="{D157008F-5F53-4006-B312-0CFC1DF5A416}"/>
                  </a:ext>
                </a:extLst>
              </p:cNvPr>
              <p:cNvSpPr txBox="1"/>
              <p:nvPr/>
            </p:nvSpPr>
            <p:spPr>
              <a:xfrm>
                <a:off x="834271" y="530958"/>
                <a:ext cx="10176235" cy="887294"/>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tr-TR" sz="1600" b="1" dirty="0">
                    <a:latin typeface="Calibri" panose="020F0502020204030204" pitchFamily="34" charset="0"/>
                    <a:ea typeface="Times New Roman" panose="02020603050405020304" pitchFamily="18" charset="0"/>
                    <a:cs typeface="Times New Roman" panose="02020603050405020304" pitchFamily="18" charset="0"/>
                  </a:rPr>
                  <a:t>   </a:t>
                </a:r>
                <a:r>
                  <a:rPr lang="tr-TR" sz="1600" dirty="0">
                    <a:latin typeface="Times New Roman" panose="02020603050405020304" pitchFamily="18" charset="0"/>
                    <a:ea typeface="Times New Roman" panose="02020603050405020304" pitchFamily="18" charset="0"/>
                    <a:cs typeface="Times New Roman" panose="02020603050405020304" pitchFamily="18" charset="0"/>
                  </a:rPr>
                  <a:t>a)</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limLoc m:val="undOv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sup>
                        </m:sSup>
                      </m:e>
                    </m:nary>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𝑑𝑥</m:t>
                    </m:r>
                    <m:r>
                      <a:rPr lang="tr-TR"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sup>
                    </m:sSup>
                    <m:d>
                      <m:dPr>
                        <m:begChr m:val="|"/>
                        <m:endChr m:val=""/>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type m:val="noBa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−1=0,98</m:t>
                    </m:r>
                  </m:oMath>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Metin kutusu 1">
                <a:extLst>
                  <a:ext uri="{FF2B5EF4-FFF2-40B4-BE49-F238E27FC236}">
                    <a16:creationId xmlns:a16="http://schemas.microsoft.com/office/drawing/2014/main" id="{D157008F-5F53-4006-B312-0CFC1DF5A416}"/>
                  </a:ext>
                </a:extLst>
              </p:cNvPr>
              <p:cNvSpPr txBox="1">
                <a:spLocks noRot="1" noChangeAspect="1" noMove="1" noResize="1" noEditPoints="1" noAdjustHandles="1" noChangeArrowheads="1" noChangeShapeType="1" noTextEdit="1"/>
              </p:cNvSpPr>
              <p:nvPr/>
            </p:nvSpPr>
            <p:spPr>
              <a:xfrm>
                <a:off x="834271" y="530958"/>
                <a:ext cx="10176235" cy="887294"/>
              </a:xfrm>
              <a:prstGeom prst="rect">
                <a:avLst/>
              </a:prstGeom>
              <a:blipFill>
                <a:blip r:embed="rId2"/>
                <a:stretch>
                  <a:fillRect l="-539" t="-19863" b="-10137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0F07403D-3A6C-40BC-B77E-0B36F059BB45}"/>
                  </a:ext>
                </a:extLst>
              </p:cNvPr>
              <p:cNvSpPr txBox="1"/>
              <p:nvPr/>
            </p:nvSpPr>
            <p:spPr>
              <a:xfrm>
                <a:off x="473697" y="1802251"/>
                <a:ext cx="9254764" cy="745653"/>
              </a:xfrm>
              <a:prstGeom prst="rect">
                <a:avLst/>
              </a:prstGeom>
              <a:noFill/>
            </p:spPr>
            <p:txBody>
              <a:bodyPr wrap="square">
                <a:spAutoFit/>
              </a:bodyPr>
              <a:lstStyle/>
              <a:p>
                <a:pPr marL="457200">
                  <a:lnSpc>
                    <a:spcPct val="200000"/>
                  </a:lnSpc>
                  <a:spcAft>
                    <a:spcPts val="800"/>
                  </a:spcAft>
                </a:pPr>
                <a:r>
                  <a:rPr lang="tr-TR" sz="1800" i="1" dirty="0">
                    <a:effectLst/>
                    <a:latin typeface="Cambria Math" panose="02040503050406030204" pitchFamily="18" charset="0"/>
                    <a:ea typeface="Times New Roman" panose="02020603050405020304" pitchFamily="18" charset="0"/>
                    <a:cs typeface="Times New Roman" panose="02020603050405020304" pitchFamily="18" charset="0"/>
                  </a:rPr>
                  <a:t>b) </a:t>
                </a:r>
                <a14:m>
                  <m:oMath xmlns:m="http://schemas.openxmlformats.org/officeDocument/2006/math">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limLoc m:val="undOv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p>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𝑑𝑥</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=0,018</m:t>
                        </m:r>
                      </m:e>
                    </m:nary>
                  </m:oMath>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0F07403D-3A6C-40BC-B77E-0B36F059BB45}"/>
                  </a:ext>
                </a:extLst>
              </p:cNvPr>
              <p:cNvSpPr txBox="1">
                <a:spLocks noRot="1" noChangeAspect="1" noMove="1" noResize="1" noEditPoints="1" noAdjustHandles="1" noChangeArrowheads="1" noChangeShapeType="1" noTextEdit="1"/>
              </p:cNvSpPr>
              <p:nvPr/>
            </p:nvSpPr>
            <p:spPr>
              <a:xfrm>
                <a:off x="473697" y="1802251"/>
                <a:ext cx="9254764" cy="745653"/>
              </a:xfrm>
              <a:prstGeom prst="rect">
                <a:avLst/>
              </a:prstGeom>
              <a:blipFill>
                <a:blip r:embed="rId3"/>
                <a:stretch>
                  <a:fillRect t="-28689" b="-107377"/>
                </a:stretch>
              </a:blipFill>
            </p:spPr>
            <p:txBody>
              <a:bodyPr/>
              <a:lstStyle/>
              <a:p>
                <a:r>
                  <a:rPr lang="tr-TR">
                    <a:noFill/>
                  </a:rPr>
                  <a:t> </a:t>
                </a:r>
              </a:p>
            </p:txBody>
          </p:sp>
        </mc:Fallback>
      </mc:AlternateContent>
      <p:pic>
        <p:nvPicPr>
          <p:cNvPr id="6" name="Resim 5">
            <a:extLst>
              <a:ext uri="{FF2B5EF4-FFF2-40B4-BE49-F238E27FC236}">
                <a16:creationId xmlns:a16="http://schemas.microsoft.com/office/drawing/2014/main" id="{CB771E98-06AB-45A2-A20C-32B40FFED1C2}"/>
              </a:ext>
            </a:extLst>
          </p:cNvPr>
          <p:cNvPicPr>
            <a:picLocks noChangeAspect="1"/>
          </p:cNvPicPr>
          <p:nvPr/>
        </p:nvPicPr>
        <p:blipFill>
          <a:blip r:embed="rId4"/>
          <a:stretch>
            <a:fillRect/>
          </a:stretch>
        </p:blipFill>
        <p:spPr>
          <a:xfrm>
            <a:off x="1444789" y="3599864"/>
            <a:ext cx="4797044" cy="623344"/>
          </a:xfrm>
          <a:prstGeom prst="rect">
            <a:avLst/>
          </a:prstGeom>
        </p:spPr>
      </p:pic>
      <p:sp>
        <p:nvSpPr>
          <p:cNvPr id="7" name="Metin kutusu 6">
            <a:extLst>
              <a:ext uri="{FF2B5EF4-FFF2-40B4-BE49-F238E27FC236}">
                <a16:creationId xmlns:a16="http://schemas.microsoft.com/office/drawing/2014/main" id="{9F44AF40-8407-4386-9E16-34AF68946694}"/>
              </a:ext>
            </a:extLst>
          </p:cNvPr>
          <p:cNvSpPr txBox="1"/>
          <p:nvPr/>
        </p:nvSpPr>
        <p:spPr>
          <a:xfrm>
            <a:off x="953350" y="3497344"/>
            <a:ext cx="372360"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c)</a:t>
            </a:r>
          </a:p>
        </p:txBody>
      </p:sp>
    </p:spTree>
    <p:extLst>
      <p:ext uri="{BB962C8B-B14F-4D97-AF65-F5344CB8AC3E}">
        <p14:creationId xmlns:p14="http://schemas.microsoft.com/office/powerpoint/2010/main" val="3738054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10843335-5398-49E1-8541-55399CE08795}"/>
              </a:ext>
            </a:extLst>
          </p:cNvPr>
          <p:cNvPicPr>
            <a:picLocks noChangeAspect="1"/>
          </p:cNvPicPr>
          <p:nvPr/>
        </p:nvPicPr>
        <p:blipFill>
          <a:blip r:embed="rId2"/>
          <a:stretch>
            <a:fillRect/>
          </a:stretch>
        </p:blipFill>
        <p:spPr>
          <a:xfrm>
            <a:off x="1328441" y="1140767"/>
            <a:ext cx="2846984" cy="855066"/>
          </a:xfrm>
          <a:prstGeom prst="rect">
            <a:avLst/>
          </a:prstGeom>
        </p:spPr>
      </p:pic>
      <p:pic>
        <p:nvPicPr>
          <p:cNvPr id="3" name="Resim 2">
            <a:extLst>
              <a:ext uri="{FF2B5EF4-FFF2-40B4-BE49-F238E27FC236}">
                <a16:creationId xmlns:a16="http://schemas.microsoft.com/office/drawing/2014/main" id="{456EAAB5-98EF-49C0-B2C5-BC5D56301069}"/>
              </a:ext>
            </a:extLst>
          </p:cNvPr>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8441" y="2510180"/>
            <a:ext cx="3651198" cy="498246"/>
          </a:xfrm>
          <a:prstGeom prst="rect">
            <a:avLst/>
          </a:prstGeom>
          <a:noFill/>
          <a:ln>
            <a:noFill/>
          </a:ln>
        </p:spPr>
      </p:pic>
      <p:sp>
        <p:nvSpPr>
          <p:cNvPr id="4" name="Metin kutusu 3">
            <a:extLst>
              <a:ext uri="{FF2B5EF4-FFF2-40B4-BE49-F238E27FC236}">
                <a16:creationId xmlns:a16="http://schemas.microsoft.com/office/drawing/2014/main" id="{9445819E-9536-4858-A7BC-4EDDC493DE03}"/>
              </a:ext>
            </a:extLst>
          </p:cNvPr>
          <p:cNvSpPr txBox="1"/>
          <p:nvPr/>
        </p:nvSpPr>
        <p:spPr>
          <a:xfrm>
            <a:off x="659876" y="2510180"/>
            <a:ext cx="480767"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a)</a:t>
            </a:r>
          </a:p>
        </p:txBody>
      </p:sp>
      <p:pic>
        <p:nvPicPr>
          <p:cNvPr id="5" name="Resim 4">
            <a:extLst>
              <a:ext uri="{FF2B5EF4-FFF2-40B4-BE49-F238E27FC236}">
                <a16:creationId xmlns:a16="http://schemas.microsoft.com/office/drawing/2014/main" id="{6374D908-6800-49A0-B4AE-CA4217588609}"/>
              </a:ext>
            </a:extLst>
          </p:cNvPr>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8441" y="3249497"/>
            <a:ext cx="5520415" cy="327660"/>
          </a:xfrm>
          <a:prstGeom prst="rect">
            <a:avLst/>
          </a:prstGeom>
          <a:noFill/>
          <a:ln>
            <a:noFill/>
          </a:ln>
        </p:spPr>
      </p:pic>
      <p:pic>
        <p:nvPicPr>
          <p:cNvPr id="6" name="Resim 5">
            <a:extLst>
              <a:ext uri="{FF2B5EF4-FFF2-40B4-BE49-F238E27FC236}">
                <a16:creationId xmlns:a16="http://schemas.microsoft.com/office/drawing/2014/main" id="{0E34542E-3515-4F05-852A-8040207C108D}"/>
              </a:ext>
            </a:extLst>
          </p:cNvPr>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8441" y="4091504"/>
            <a:ext cx="3422668" cy="593617"/>
          </a:xfrm>
          <a:prstGeom prst="rect">
            <a:avLst/>
          </a:prstGeom>
          <a:noFill/>
          <a:ln>
            <a:noFill/>
          </a:ln>
        </p:spPr>
      </p:pic>
      <p:sp>
        <p:nvSpPr>
          <p:cNvPr id="7" name="Metin kutusu 6">
            <a:extLst>
              <a:ext uri="{FF2B5EF4-FFF2-40B4-BE49-F238E27FC236}">
                <a16:creationId xmlns:a16="http://schemas.microsoft.com/office/drawing/2014/main" id="{8175ADB2-5B7F-47FD-B0BD-C26119B9F2E4}"/>
              </a:ext>
            </a:extLst>
          </p:cNvPr>
          <p:cNvSpPr txBox="1"/>
          <p:nvPr/>
        </p:nvSpPr>
        <p:spPr>
          <a:xfrm>
            <a:off x="773281" y="509516"/>
            <a:ext cx="6094428" cy="374077"/>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F(x) birikimli olasılık fonksiyonundan hareketle,</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6608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D24AB0-F441-49C0-9DD4-6806DC8894A5}"/>
              </a:ext>
            </a:extLst>
          </p:cNvPr>
          <p:cNvSpPr>
            <a:spLocks noGrp="1"/>
          </p:cNvSpPr>
          <p:nvPr>
            <p:ph type="title"/>
          </p:nvPr>
        </p:nvSpPr>
        <p:spPr/>
        <p:txBody>
          <a:bodyPr/>
          <a:lstStyle/>
          <a:p>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Üstel Dağılım ile </a:t>
            </a:r>
            <a:r>
              <a:rPr lang="tr-TR" sz="1800" b="1" dirty="0" err="1">
                <a:effectLst/>
                <a:latin typeface="Times New Roman" panose="02020603050405020304" pitchFamily="18" charset="0"/>
                <a:ea typeface="Times New Roman" panose="02020603050405020304" pitchFamily="18" charset="0"/>
                <a:cs typeface="Times New Roman" panose="02020603050405020304" pitchFamily="18" charset="0"/>
              </a:rPr>
              <a:t>Poisson</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 Dağılımı Arasındaki İlişki</a:t>
            </a:r>
            <a:endParaRPr lang="tr-TR" dirty="0"/>
          </a:p>
        </p:txBody>
      </p:sp>
      <p:sp>
        <p:nvSpPr>
          <p:cNvPr id="3" name="İçerik Yer Tutucusu 2">
            <a:extLst>
              <a:ext uri="{FF2B5EF4-FFF2-40B4-BE49-F238E27FC236}">
                <a16:creationId xmlns:a16="http://schemas.microsoft.com/office/drawing/2014/main" id="{95A746DE-9C4E-4CFF-A718-9A2D2853A6B4}"/>
              </a:ext>
            </a:extLst>
          </p:cNvPr>
          <p:cNvSpPr>
            <a:spLocks noGrp="1"/>
          </p:cNvSpPr>
          <p:nvPr>
            <p:ph idx="1"/>
          </p:nvPr>
        </p:nvSpPr>
        <p:spPr/>
        <p:txBody>
          <a:bodyPr/>
          <a:lstStyle/>
          <a:p>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X rasgele değişkeni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poisson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dağılımından gelsin.</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a:p>
            <a:endParaRPr lang="tr-TR" dirty="0"/>
          </a:p>
          <a:p>
            <a:endParaRPr lang="tr-TR" dirty="0"/>
          </a:p>
          <a:p>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X rasgele değişkeni (0-t) zaman aralığında ilgilenilen olayın ortaya çıkma sayısını göstermek üzere, bu zaman aralığında birbirini izleyen iki olay arasında geçen süre de bir rasgele değişken olacaktır. Örneğin vapur iskelesinde kuyruğa giren kişilerin gelişleri arasında geçen süre gibi, gelişler arasındaki süre ise üstel dağılıma uyar.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pic>
        <p:nvPicPr>
          <p:cNvPr id="4" name="Resim 3">
            <a:extLst>
              <a:ext uri="{FF2B5EF4-FFF2-40B4-BE49-F238E27FC236}">
                <a16:creationId xmlns:a16="http://schemas.microsoft.com/office/drawing/2014/main" id="{5770BE93-7FFC-4BD2-BD8C-1CE0F144988D}"/>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5678" y="2573518"/>
            <a:ext cx="1566421" cy="578452"/>
          </a:xfrm>
          <a:prstGeom prst="rect">
            <a:avLst/>
          </a:prstGeom>
          <a:noFill/>
          <a:ln>
            <a:noFill/>
          </a:ln>
        </p:spPr>
      </p:pic>
    </p:spTree>
    <p:extLst>
      <p:ext uri="{BB962C8B-B14F-4D97-AF65-F5344CB8AC3E}">
        <p14:creationId xmlns:p14="http://schemas.microsoft.com/office/powerpoint/2010/main" val="4228749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33003A-4D3A-4927-8582-C8ECE7FD7050}"/>
              </a:ext>
            </a:extLst>
          </p:cNvPr>
          <p:cNvSpPr>
            <a:spLocks noGrp="1"/>
          </p:cNvSpPr>
          <p:nvPr>
            <p:ph type="title"/>
          </p:nvPr>
        </p:nvSpPr>
        <p:spPr/>
        <p:txBody>
          <a:bodyPr/>
          <a:lstStyle/>
          <a:p>
            <a:r>
              <a:rPr kumimoji="0" lang="tr-TR"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Üstel Dağılım ile </a:t>
            </a:r>
            <a:r>
              <a:rPr kumimoji="0" lang="tr-TR" sz="1800" b="1"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Poisson</a:t>
            </a:r>
            <a:r>
              <a:rPr kumimoji="0" lang="tr-TR"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Dağılımı Arasındaki İlişki</a:t>
            </a:r>
            <a:endParaRPr lang="tr-TR" dirty="0"/>
          </a:p>
        </p:txBody>
      </p:sp>
      <p:pic>
        <p:nvPicPr>
          <p:cNvPr id="6" name="İçerik Yer Tutucusu 5">
            <a:extLst>
              <a:ext uri="{FF2B5EF4-FFF2-40B4-BE49-F238E27FC236}">
                <a16:creationId xmlns:a16="http://schemas.microsoft.com/office/drawing/2014/main" id="{0C6A8FFD-A077-4986-96C1-5A5DE75448C5}"/>
              </a:ext>
            </a:extLst>
          </p:cNvPr>
          <p:cNvPicPr>
            <a:picLocks noGrp="1" noChangeAspect="1"/>
          </p:cNvPicPr>
          <p:nvPr>
            <p:ph idx="1"/>
          </p:nvPr>
        </p:nvPicPr>
        <p:blipFill>
          <a:blip r:embed="rId2"/>
          <a:stretch>
            <a:fillRect/>
          </a:stretch>
        </p:blipFill>
        <p:spPr>
          <a:xfrm>
            <a:off x="838199" y="1586581"/>
            <a:ext cx="7381673" cy="853609"/>
          </a:xfrm>
          <a:prstGeom prst="rect">
            <a:avLst/>
          </a:prstGeom>
        </p:spPr>
      </p:pic>
      <p:pic>
        <p:nvPicPr>
          <p:cNvPr id="8" name="Resim 7">
            <a:extLst>
              <a:ext uri="{FF2B5EF4-FFF2-40B4-BE49-F238E27FC236}">
                <a16:creationId xmlns:a16="http://schemas.microsoft.com/office/drawing/2014/main" id="{656E4967-61E9-45C9-B133-45E0BFDDF9E8}"/>
              </a:ext>
            </a:extLst>
          </p:cNvPr>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7319" y="2577700"/>
            <a:ext cx="2101175" cy="700521"/>
          </a:xfrm>
          <a:prstGeom prst="rect">
            <a:avLst/>
          </a:prstGeom>
          <a:noFill/>
          <a:ln>
            <a:noFill/>
          </a:ln>
        </p:spPr>
      </p:pic>
      <p:sp>
        <p:nvSpPr>
          <p:cNvPr id="10" name="Metin kutusu 9">
            <a:extLst>
              <a:ext uri="{FF2B5EF4-FFF2-40B4-BE49-F238E27FC236}">
                <a16:creationId xmlns:a16="http://schemas.microsoft.com/office/drawing/2014/main" id="{EC609F14-E93F-4BA8-9583-31E63F09675C}"/>
              </a:ext>
            </a:extLst>
          </p:cNvPr>
          <p:cNvSpPr txBox="1"/>
          <p:nvPr/>
        </p:nvSpPr>
        <p:spPr>
          <a:xfrm>
            <a:off x="756475" y="3661646"/>
            <a:ext cx="7463397" cy="878895"/>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poisson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dağılımına sahiptir. İlgilenilen olayın ortaya çıkışı arasındaki zaman olarak tanımlanan t rasgele değişkeni üstel dağılıma sahiptir.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Resim 10">
            <a:extLst>
              <a:ext uri="{FF2B5EF4-FFF2-40B4-BE49-F238E27FC236}">
                <a16:creationId xmlns:a16="http://schemas.microsoft.com/office/drawing/2014/main" id="{ABEB23A9-01E2-47F0-8EB2-424AE67C01BD}"/>
              </a:ext>
            </a:extLst>
          </p:cNvPr>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7319" y="5146309"/>
            <a:ext cx="1371600" cy="310908"/>
          </a:xfrm>
          <a:prstGeom prst="rect">
            <a:avLst/>
          </a:prstGeom>
          <a:noFill/>
          <a:ln>
            <a:noFill/>
          </a:ln>
        </p:spPr>
      </p:pic>
    </p:spTree>
    <p:extLst>
      <p:ext uri="{BB962C8B-B14F-4D97-AF65-F5344CB8AC3E}">
        <p14:creationId xmlns:p14="http://schemas.microsoft.com/office/powerpoint/2010/main" val="2819559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DB758109-C764-4648-AA10-29EA02D9D57D}"/>
              </a:ext>
            </a:extLst>
          </p:cNvPr>
          <p:cNvSpPr txBox="1"/>
          <p:nvPr/>
        </p:nvSpPr>
        <p:spPr>
          <a:xfrm>
            <a:off x="829559" y="697584"/>
            <a:ext cx="8312008" cy="2923301"/>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havaalanına her 10 dakikada ortalama olarak 4 uçak inmektedir.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aren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İnişe geçen uçaklar arasındaki sürenin dağılım fonksiyonu</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aren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10 dakika içinde hiç uçak inmemesi</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lphaLcParen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Birbirini izleyerek inişe geçen iki uçak arasındaki zamanın en fazla 5 dakika olması</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lphaLcParen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İki uçak arasında geçen sürenin 2,5 dakika veya daha fazla olma olasılıklarını bulunuz.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Metin kutusu 9">
            <a:extLst>
              <a:ext uri="{FF2B5EF4-FFF2-40B4-BE49-F238E27FC236}">
                <a16:creationId xmlns:a16="http://schemas.microsoft.com/office/drawing/2014/main" id="{9FEA309D-FCDB-4C59-8C2C-CE5038A94689}"/>
              </a:ext>
            </a:extLst>
          </p:cNvPr>
          <p:cNvSpPr txBox="1"/>
          <p:nvPr/>
        </p:nvSpPr>
        <p:spPr>
          <a:xfrm>
            <a:off x="829558" y="4129949"/>
            <a:ext cx="7965649" cy="770980"/>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mj-lt"/>
              <a:buAutoNum type="alphaLcParen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Dakikada ortalama 4/10=0,4 uçak iner.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Metin kutusu 11">
            <a:extLst>
              <a:ext uri="{FF2B5EF4-FFF2-40B4-BE49-F238E27FC236}">
                <a16:creationId xmlns:a16="http://schemas.microsoft.com/office/drawing/2014/main" id="{97841F61-07F5-4022-A19F-695B2AD662FA}"/>
              </a:ext>
            </a:extLst>
          </p:cNvPr>
          <p:cNvSpPr txBox="1"/>
          <p:nvPr/>
        </p:nvSpPr>
        <p:spPr>
          <a:xfrm>
            <a:off x="1105294" y="5409993"/>
            <a:ext cx="3749510" cy="369332"/>
          </a:xfrm>
          <a:prstGeom prst="rect">
            <a:avLst/>
          </a:prstGeom>
          <a:noFill/>
        </p:spPr>
        <p:txBody>
          <a:bodyPr wrap="square">
            <a:spAutoFit/>
          </a:bodyPr>
          <a:lstStyle/>
          <a:p>
            <a:r>
              <a:rPr lang="tr-TR" sz="1800" dirty="0">
                <a:effectLst/>
                <a:latin typeface="Times New Roman" panose="02020603050405020304" pitchFamily="18" charset="0"/>
                <a:ea typeface="Times New Roman" panose="02020603050405020304" pitchFamily="18" charset="0"/>
              </a:rPr>
              <a:t>İnişler </a:t>
            </a:r>
            <a:r>
              <a:rPr lang="tr-TR" sz="1800" dirty="0" err="1">
                <a:effectLst/>
                <a:latin typeface="Times New Roman" panose="02020603050405020304" pitchFamily="18" charset="0"/>
                <a:ea typeface="Times New Roman" panose="02020603050405020304" pitchFamily="18" charset="0"/>
              </a:rPr>
              <a:t>poisson</a:t>
            </a:r>
            <a:r>
              <a:rPr lang="tr-TR" sz="1800" dirty="0">
                <a:effectLst/>
                <a:latin typeface="Times New Roman" panose="02020603050405020304" pitchFamily="18" charset="0"/>
                <a:ea typeface="Times New Roman" panose="02020603050405020304" pitchFamily="18" charset="0"/>
              </a:rPr>
              <a:t> dağılımına uyduğundan </a:t>
            </a:r>
            <a:endParaRPr lang="tr-TR" dirty="0"/>
          </a:p>
        </p:txBody>
      </p:sp>
      <p:pic>
        <p:nvPicPr>
          <p:cNvPr id="13" name="Resim 12">
            <a:extLst>
              <a:ext uri="{FF2B5EF4-FFF2-40B4-BE49-F238E27FC236}">
                <a16:creationId xmlns:a16="http://schemas.microsoft.com/office/drawing/2014/main" id="{720C07F9-214C-4E79-BEAC-55614705542F}"/>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85562" y="5495599"/>
            <a:ext cx="1386957" cy="160483"/>
          </a:xfrm>
          <a:prstGeom prst="rect">
            <a:avLst/>
          </a:prstGeom>
          <a:noFill/>
          <a:ln>
            <a:noFill/>
          </a:ln>
        </p:spPr>
      </p:pic>
    </p:spTree>
    <p:extLst>
      <p:ext uri="{BB962C8B-B14F-4D97-AF65-F5344CB8AC3E}">
        <p14:creationId xmlns:p14="http://schemas.microsoft.com/office/powerpoint/2010/main" val="612228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75CDC801-E98D-412C-9104-46402977174C}"/>
                  </a:ext>
                </a:extLst>
              </p:cNvPr>
              <p:cNvSpPr txBox="1"/>
              <p:nvPr/>
            </p:nvSpPr>
            <p:spPr>
              <a:xfrm>
                <a:off x="763571" y="725864"/>
                <a:ext cx="8377996" cy="878895"/>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10 dakikada ortalama 4 uçağın iniş yaptığı bilindiğinden 1 dakikada ortalama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(0,4)</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sayıda uçak,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aralığında iner. Olasılık yoğunluk fonksiyonu,</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75CDC801-E98D-412C-9104-46402977174C}"/>
                  </a:ext>
                </a:extLst>
              </p:cNvPr>
              <p:cNvSpPr txBox="1">
                <a:spLocks noRot="1" noChangeAspect="1" noMove="1" noResize="1" noEditPoints="1" noAdjustHandles="1" noChangeArrowheads="1" noChangeShapeType="1" noTextEdit="1"/>
              </p:cNvSpPr>
              <p:nvPr/>
            </p:nvSpPr>
            <p:spPr>
              <a:xfrm>
                <a:off x="763571" y="725864"/>
                <a:ext cx="8377996" cy="878895"/>
              </a:xfrm>
              <a:prstGeom prst="rect">
                <a:avLst/>
              </a:prstGeom>
              <a:blipFill>
                <a:blip r:embed="rId2"/>
                <a:stretch>
                  <a:fillRect l="-582" b="-9722"/>
                </a:stretch>
              </a:blipFill>
            </p:spPr>
            <p:txBody>
              <a:bodyPr/>
              <a:lstStyle/>
              <a:p>
                <a:r>
                  <a:rPr lang="tr-TR">
                    <a:noFill/>
                  </a:rPr>
                  <a:t> </a:t>
                </a:r>
              </a:p>
            </p:txBody>
          </p:sp>
        </mc:Fallback>
      </mc:AlternateContent>
      <p:pic>
        <p:nvPicPr>
          <p:cNvPr id="8" name="Resim 7">
            <a:extLst>
              <a:ext uri="{FF2B5EF4-FFF2-40B4-BE49-F238E27FC236}">
                <a16:creationId xmlns:a16="http://schemas.microsoft.com/office/drawing/2014/main" id="{925F5F04-85E4-4F72-96FF-07E8CF485B04}"/>
              </a:ext>
            </a:extLst>
          </p:cNvPr>
          <p:cNvPicPr>
            <a:picLocks noChangeAspect="1"/>
          </p:cNvPicPr>
          <p:nvPr/>
        </p:nvPicPr>
        <p:blipFill>
          <a:blip r:embed="rId3"/>
          <a:stretch>
            <a:fillRect/>
          </a:stretch>
        </p:blipFill>
        <p:spPr>
          <a:xfrm>
            <a:off x="763571" y="2007909"/>
            <a:ext cx="9962956" cy="566826"/>
          </a:xfrm>
          <a:prstGeom prst="rect">
            <a:avLst/>
          </a:prstGeom>
        </p:spPr>
      </p:pic>
      <p:pic>
        <p:nvPicPr>
          <p:cNvPr id="11" name="Resim 10">
            <a:extLst>
              <a:ext uri="{FF2B5EF4-FFF2-40B4-BE49-F238E27FC236}">
                <a16:creationId xmlns:a16="http://schemas.microsoft.com/office/drawing/2014/main" id="{6637E5F2-D665-4FD2-8F14-465B81250AA9}"/>
              </a:ext>
            </a:extLst>
          </p:cNvPr>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1662" y="3467180"/>
            <a:ext cx="3171688" cy="367253"/>
          </a:xfrm>
          <a:prstGeom prst="rect">
            <a:avLst/>
          </a:prstGeom>
          <a:noFill/>
          <a:ln>
            <a:noFill/>
          </a:ln>
        </p:spPr>
      </p:pic>
      <p:sp>
        <p:nvSpPr>
          <p:cNvPr id="10" name="Metin kutusu 9">
            <a:extLst>
              <a:ext uri="{FF2B5EF4-FFF2-40B4-BE49-F238E27FC236}">
                <a16:creationId xmlns:a16="http://schemas.microsoft.com/office/drawing/2014/main" id="{B7558128-2BCC-469B-8707-FCEF73533D0F}"/>
              </a:ext>
            </a:extLst>
          </p:cNvPr>
          <p:cNvSpPr txBox="1"/>
          <p:nvPr/>
        </p:nvSpPr>
        <p:spPr>
          <a:xfrm>
            <a:off x="763571" y="2960016"/>
            <a:ext cx="556182"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b)</a:t>
            </a:r>
          </a:p>
        </p:txBody>
      </p:sp>
      <p:pic>
        <p:nvPicPr>
          <p:cNvPr id="12" name="Resim 11">
            <a:extLst>
              <a:ext uri="{FF2B5EF4-FFF2-40B4-BE49-F238E27FC236}">
                <a16:creationId xmlns:a16="http://schemas.microsoft.com/office/drawing/2014/main" id="{9033D159-0226-416D-BE97-C94E89B9DB80}"/>
              </a:ext>
            </a:extLst>
          </p:cNvPr>
          <p:cNvPicPr>
            <a:picLocks noChangeAspect="1"/>
          </p:cNvPicPr>
          <p:nvPr/>
        </p:nvPicPr>
        <p:blipFill>
          <a:blip r:embed="rId5"/>
          <a:stretch>
            <a:fillRect/>
          </a:stretch>
        </p:blipFill>
        <p:spPr>
          <a:xfrm>
            <a:off x="1319753" y="5030872"/>
            <a:ext cx="2398628" cy="785466"/>
          </a:xfrm>
          <a:prstGeom prst="rect">
            <a:avLst/>
          </a:prstGeom>
        </p:spPr>
      </p:pic>
      <p:sp>
        <p:nvSpPr>
          <p:cNvPr id="14" name="Metin kutusu 13">
            <a:extLst>
              <a:ext uri="{FF2B5EF4-FFF2-40B4-BE49-F238E27FC236}">
                <a16:creationId xmlns:a16="http://schemas.microsoft.com/office/drawing/2014/main" id="{30ED1E56-29FD-4208-8951-37F6FA6C424F}"/>
              </a:ext>
            </a:extLst>
          </p:cNvPr>
          <p:cNvSpPr txBox="1"/>
          <p:nvPr/>
        </p:nvSpPr>
        <p:spPr>
          <a:xfrm>
            <a:off x="763571" y="4542212"/>
            <a:ext cx="556182"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c)</a:t>
            </a:r>
          </a:p>
        </p:txBody>
      </p:sp>
    </p:spTree>
    <p:extLst>
      <p:ext uri="{BB962C8B-B14F-4D97-AF65-F5344CB8AC3E}">
        <p14:creationId xmlns:p14="http://schemas.microsoft.com/office/powerpoint/2010/main" val="2413520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9E63808A-8713-4AEE-AB94-3410E3A36292}"/>
              </a:ext>
            </a:extLst>
          </p:cNvPr>
          <p:cNvSpPr txBox="1"/>
          <p:nvPr/>
        </p:nvSpPr>
        <p:spPr>
          <a:xfrm>
            <a:off x="813062" y="783923"/>
            <a:ext cx="6094428" cy="374077"/>
          </a:xfrm>
          <a:prstGeom prst="rect">
            <a:avLst/>
          </a:prstGeom>
          <a:noFill/>
        </p:spPr>
        <p:txBody>
          <a:bodyPr wrap="square">
            <a:spAutoFit/>
          </a:bodyPr>
          <a:lstStyle/>
          <a:p>
            <a:pPr marL="228600">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Veya</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Resim 3">
            <a:extLst>
              <a:ext uri="{FF2B5EF4-FFF2-40B4-BE49-F238E27FC236}">
                <a16:creationId xmlns:a16="http://schemas.microsoft.com/office/drawing/2014/main" id="{E5A04A4B-4B39-40A8-9C44-4DBBA1677552}"/>
              </a:ext>
            </a:extLst>
          </p:cNvPr>
          <p:cNvPicPr>
            <a:picLocks noChangeAspect="1"/>
          </p:cNvPicPr>
          <p:nvPr/>
        </p:nvPicPr>
        <p:blipFill>
          <a:blip r:embed="rId2"/>
          <a:stretch>
            <a:fillRect/>
          </a:stretch>
        </p:blipFill>
        <p:spPr>
          <a:xfrm>
            <a:off x="1147446" y="1612568"/>
            <a:ext cx="5919217" cy="374077"/>
          </a:xfrm>
          <a:prstGeom prst="rect">
            <a:avLst/>
          </a:prstGeom>
        </p:spPr>
      </p:pic>
      <p:pic>
        <p:nvPicPr>
          <p:cNvPr id="5" name="Resim 4">
            <a:extLst>
              <a:ext uri="{FF2B5EF4-FFF2-40B4-BE49-F238E27FC236}">
                <a16:creationId xmlns:a16="http://schemas.microsoft.com/office/drawing/2014/main" id="{F40FFE10-B7E6-4426-9247-0124DB43DEA1}"/>
              </a:ext>
            </a:extLst>
          </p:cNvPr>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93699" y="3008274"/>
            <a:ext cx="4533154" cy="374077"/>
          </a:xfrm>
          <a:prstGeom prst="rect">
            <a:avLst/>
          </a:prstGeom>
          <a:noFill/>
          <a:ln>
            <a:noFill/>
          </a:ln>
        </p:spPr>
      </p:pic>
      <p:sp>
        <p:nvSpPr>
          <p:cNvPr id="7" name="Metin kutusu 6">
            <a:extLst>
              <a:ext uri="{FF2B5EF4-FFF2-40B4-BE49-F238E27FC236}">
                <a16:creationId xmlns:a16="http://schemas.microsoft.com/office/drawing/2014/main" id="{1F57C571-FF05-4B59-BCB5-926B5F20467D}"/>
              </a:ext>
            </a:extLst>
          </p:cNvPr>
          <p:cNvSpPr txBox="1"/>
          <p:nvPr/>
        </p:nvSpPr>
        <p:spPr>
          <a:xfrm>
            <a:off x="574199" y="2634197"/>
            <a:ext cx="6094428" cy="374077"/>
          </a:xfrm>
          <a:prstGeom prst="rect">
            <a:avLst/>
          </a:prstGeom>
          <a:noFill/>
        </p:spPr>
        <p:txBody>
          <a:bodyPr wrap="square">
            <a:spAutoFit/>
          </a:bodyPr>
          <a:lstStyle/>
          <a:p>
            <a:pPr marL="228600">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d)</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3977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2D58C9-E40A-492A-9B2D-5C561AD7C360}"/>
              </a:ext>
            </a:extLst>
          </p:cNvPr>
          <p:cNvSpPr>
            <a:spLocks noGrp="1"/>
          </p:cNvSpPr>
          <p:nvPr>
            <p:ph type="title"/>
          </p:nvPr>
        </p:nvSpPr>
        <p:spPr/>
        <p:txBody>
          <a:bodyPr/>
          <a:lstStyle/>
          <a:p>
            <a:r>
              <a:rPr lang="tr-TR" sz="1800" b="1" dirty="0">
                <a:effectLst/>
                <a:latin typeface="Calibri" panose="020F0502020204030204" pitchFamily="34" charset="0"/>
                <a:ea typeface="Calibri" panose="020F0502020204030204" pitchFamily="34" charset="0"/>
                <a:cs typeface="Times New Roman" panose="02020603050405020304" pitchFamily="18" charset="0"/>
              </a:rPr>
              <a:t>Gama Dağılımı</a:t>
            </a:r>
            <a:endParaRPr lang="tr-TR"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EAB71711-54F8-48DA-9489-8B4BCAC19AE6}"/>
                  </a:ext>
                </a:extLst>
              </p:cNvPr>
              <p:cNvSpPr>
                <a:spLocks noGrp="1"/>
              </p:cNvSpPr>
              <p:nvPr>
                <p:ph idx="1"/>
              </p:nvPr>
            </p:nvSpPr>
            <p:spPr/>
            <p:txBody>
              <a:bodyPr/>
              <a:lstStyle/>
              <a:p>
                <a:pPr indent="0">
                  <a:lnSpc>
                    <a:spcPct val="107000"/>
                  </a:lnSpc>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Birçok olasılık dağılımının genel ifadesi olan bu dağılımın olasılık yoğunluk fonksiyonu,</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tr-TR" sz="1800" i="1">
                              <a:effectLst/>
                              <a:latin typeface="Cambria Math" panose="02040503050406030204" pitchFamily="18"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sSup>
                            <m:sSupPr>
                              <m:ctrlPr>
                                <a:rPr lang="tr-TR" sz="1800" i="1">
                                  <a:effectLst/>
                                  <a:latin typeface="Cambria Math" panose="02040503050406030204" pitchFamily="18"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𝑟</m:t>
                              </m:r>
                            </m:sup>
                          </m:sSup>
                          <m:r>
                            <m:rPr>
                              <m:sty m:val="p"/>
                            </m:rPr>
                            <a:rPr lang="tr-TR" sz="1800">
                              <a:effectLst/>
                              <a:latin typeface="Cambria Math" panose="02040503050406030204" pitchFamily="18" charset="0"/>
                              <a:ea typeface="Calibri" panose="020F0502020204030204" pitchFamily="34" charset="0"/>
                              <a:cs typeface="Times New Roman" panose="02020603050405020304" pitchFamily="18" charset="0"/>
                            </a:rPr>
                            <m:t>Γ</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𝑟</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tr-TR" sz="1800" i="1">
                              <a:effectLst/>
                              <a:latin typeface="Cambria Math" panose="02040503050406030204" pitchFamily="18"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𝑟</m:t>
                          </m:r>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p>
                      </m:sSup>
                      <m:sSup>
                        <m:sSupPr>
                          <m:ctrlPr>
                            <a:rPr lang="tr-TR" sz="1800" i="1">
                              <a:effectLst/>
                              <a:latin typeface="Cambria Math" panose="02040503050406030204" pitchFamily="18"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𝜃</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&gt;0</m:t>
                      </m:r>
                    </m:oMath>
                  </m:oMathPara>
                </a14:m>
                <a:endParaRPr lang="tr-TR" dirty="0"/>
              </a:p>
              <a:p>
                <a:pPr marL="0" indent="0">
                  <a:buNone/>
                </a:pPr>
                <a:endParaRPr lang="tr-TR" dirty="0"/>
              </a:p>
              <a:p>
                <a:pPr marL="0" indent="0">
                  <a:buNone/>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Olarak tanımlanır. Burada r pozitif bir sayı olmak üzere, matematikte gama fonksiyonu olarak bilinen </a:t>
                </a:r>
              </a:p>
              <a:p>
                <a:pPr marL="0" indent="0">
                  <a:buNone/>
                </a:pPr>
                <a14:m>
                  <m:oMath xmlns:m="http://schemas.openxmlformats.org/officeDocument/2006/math">
                    <m:r>
                      <m:rPr>
                        <m:sty m:val="p"/>
                      </m:rPr>
                      <a:rPr lang="tr-TR" sz="1800">
                        <a:effectLst/>
                        <a:latin typeface="Cambria Math" panose="02040503050406030204" pitchFamily="18" charset="0"/>
                        <a:ea typeface="Times New Roman" panose="02020603050405020304" pitchFamily="18" charset="0"/>
                        <a:cs typeface="Times New Roman" panose="02020603050405020304" pitchFamily="18" charset="0"/>
                      </a:rPr>
                      <m:t>Γ</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limLoc m:val="subSup"/>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up>
                      <m:e>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p>
                        </m:sSup>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𝑑𝑥</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e>
                    </m:nary>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Olarak tanımlıdır. Parametreleri r ve θ’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dır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ve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𝑉</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𝑟</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𝜃</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dir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dirty="0"/>
              </a:p>
            </p:txBody>
          </p:sp>
        </mc:Choice>
        <mc:Fallback xmlns="">
          <p:sp>
            <p:nvSpPr>
              <p:cNvPr id="3" name="İçerik Yer Tutucusu 2">
                <a:extLst>
                  <a:ext uri="{FF2B5EF4-FFF2-40B4-BE49-F238E27FC236}">
                    <a16:creationId xmlns:a16="http://schemas.microsoft.com/office/drawing/2014/main" id="{EAB71711-54F8-48DA-9489-8B4BCAC19AE6}"/>
                  </a:ext>
                </a:extLst>
              </p:cNvPr>
              <p:cNvSpPr>
                <a:spLocks noGrp="1" noRot="1" noChangeAspect="1" noMove="1" noResize="1" noEditPoints="1" noAdjustHandles="1" noChangeArrowheads="1" noChangeShapeType="1" noTextEdit="1"/>
              </p:cNvSpPr>
              <p:nvPr>
                <p:ph idx="1"/>
              </p:nvPr>
            </p:nvSpPr>
            <p:spPr>
              <a:blipFill>
                <a:blip r:embed="rId2"/>
                <a:stretch>
                  <a:fillRect l="-522" t="-700"/>
                </a:stretch>
              </a:blipFill>
            </p:spPr>
            <p:txBody>
              <a:bodyPr/>
              <a:lstStyle/>
              <a:p>
                <a:r>
                  <a:rPr lang="tr-TR">
                    <a:noFill/>
                  </a:rPr>
                  <a:t> </a:t>
                </a:r>
              </a:p>
            </p:txBody>
          </p:sp>
        </mc:Fallback>
      </mc:AlternateContent>
    </p:spTree>
    <p:extLst>
      <p:ext uri="{BB962C8B-B14F-4D97-AF65-F5344CB8AC3E}">
        <p14:creationId xmlns:p14="http://schemas.microsoft.com/office/powerpoint/2010/main" val="3424887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D8F905-9396-4FE4-B78F-A52A4D60DE56}"/>
              </a:ext>
            </a:extLst>
          </p:cNvPr>
          <p:cNvSpPr>
            <a:spLocks noGrp="1"/>
          </p:cNvSpPr>
          <p:nvPr>
            <p:ph type="title"/>
          </p:nvPr>
        </p:nvSpPr>
        <p:spPr/>
        <p:txBody>
          <a:bodyPr/>
          <a:lstStyle/>
          <a:p>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Beta Dağılımı</a:t>
            </a:r>
            <a:endParaRPr lang="tr-TR"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142B4664-BD4E-4B76-B024-FF82ABD137FB}"/>
                  </a:ext>
                </a:extLst>
              </p:cNvPr>
              <p:cNvSpPr>
                <a:spLocks noGrp="1"/>
              </p:cNvSpPr>
              <p:nvPr>
                <p:ph idx="1"/>
              </p:nvPr>
            </p:nvSpPr>
            <p:spPr/>
            <p:txBody>
              <a:bodyPr>
                <a:normAutofit/>
              </a:bodyPr>
              <a:lstStyle/>
              <a:p>
                <a:pPr indent="0">
                  <a:lnSpc>
                    <a:spcPct val="107000"/>
                  </a:lnSpc>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Bir x rastgele değişkeninin </a:t>
                </a: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r>
                      <a:rPr lang="tr-TR" sz="1800" i="1">
                        <a:effectLst/>
                        <a:latin typeface="Cambria Math" panose="02040503050406030204" pitchFamily="18" charset="0"/>
                        <a:ea typeface="Calibri" panose="020F0502020204030204" pitchFamily="34" charset="0"/>
                        <a:cs typeface="Times New Roman" panose="02020603050405020304" pitchFamily="18" charset="0"/>
                      </a:rPr>
                      <m:t>&gt;0, </m:t>
                    </m:r>
                    <m:r>
                      <a:rPr lang="tr-TR" sz="1800" i="1">
                        <a:effectLst/>
                        <a:latin typeface="Cambria Math" panose="02040503050406030204" pitchFamily="18" charset="0"/>
                        <a:ea typeface="Calibri" panose="020F0502020204030204" pitchFamily="34" charset="0"/>
                        <a:cs typeface="Times New Roman" panose="02020603050405020304" pitchFamily="18" charset="0"/>
                      </a:rPr>
                      <m:t>𝛽</m:t>
                    </m:r>
                    <m:r>
                      <a:rPr lang="tr-TR" sz="1800" i="1">
                        <a:effectLst/>
                        <a:latin typeface="Cambria Math" panose="02040503050406030204" pitchFamily="18" charset="0"/>
                        <a:ea typeface="Calibri" panose="020F0502020204030204" pitchFamily="34" charset="0"/>
                        <a:cs typeface="Times New Roman" panose="02020603050405020304" pitchFamily="18" charset="0"/>
                      </a:rPr>
                      <m:t>&gt;0</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parametreleri için olasılık yoğunluk fonksiyonu,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eqArrPr>
                            <m:e>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tr-TR" sz="1800">
                                      <a:effectLst/>
                                      <a:latin typeface="Cambria Math" panose="02040503050406030204" pitchFamily="18" charset="0"/>
                                      <a:ea typeface="Calibri" panose="020F0502020204030204" pitchFamily="34" charset="0"/>
                                      <a:cs typeface="Times New Roman" panose="02020603050405020304" pitchFamily="18" charset="0"/>
                                    </a:rPr>
                                    <m:t>Γ</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𝛼</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𝛽</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num>
                                <m:den>
                                  <m:r>
                                    <m:rPr>
                                      <m:sty m:val="p"/>
                                    </m:rPr>
                                    <a:rPr lang="tr-TR" sz="1800">
                                      <a:effectLst/>
                                      <a:latin typeface="Cambria Math" panose="02040503050406030204" pitchFamily="18" charset="0"/>
                                      <a:ea typeface="Calibri" panose="020F0502020204030204" pitchFamily="34" charset="0"/>
                                      <a:cs typeface="Times New Roman" panose="02020603050405020304" pitchFamily="18" charset="0"/>
                                    </a:rPr>
                                    <m:t>Γ</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𝛼</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tr-TR" sz="1800">
                                      <a:effectLst/>
                                      <a:latin typeface="Cambria Math" panose="02040503050406030204" pitchFamily="18" charset="0"/>
                                      <a:ea typeface="Calibri" panose="020F0502020204030204" pitchFamily="34" charset="0"/>
                                      <a:cs typeface="Times New Roman" panose="02020603050405020304" pitchFamily="18" charset="0"/>
                                    </a:rPr>
                                    <m:t>Γ</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𝛽</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𝛼</m:t>
                                  </m:r>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p>
                              </m:sSup>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d>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𝛽</m:t>
                                  </m:r>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p>
                              </m:sSup>
                            </m:e>
                            <m:e>
                              <m:r>
                                <a:rPr lang="tr-TR" sz="1800" i="1">
                                  <a:effectLst/>
                                  <a:latin typeface="Cambria Math" panose="02040503050406030204" pitchFamily="18" charset="0"/>
                                  <a:ea typeface="Calibri" panose="020F0502020204030204" pitchFamily="34" charset="0"/>
                                  <a:cs typeface="Times New Roman" panose="02020603050405020304" pitchFamily="18" charset="0"/>
                                </a:rPr>
                                <m:t>0      </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𝑑𝑖</m:t>
                              </m:r>
                              <m:r>
                                <a:rPr lang="tr-TR" sz="1800" i="1">
                                  <a:effectLst/>
                                  <a:latin typeface="Cambria Math" panose="02040503050406030204" pitchFamily="18" charset="0"/>
                                  <a:ea typeface="Calibri" panose="020F0502020204030204" pitchFamily="34" charset="0"/>
                                  <a:cs typeface="Times New Roman" panose="02020603050405020304" pitchFamily="18" charset="0"/>
                                </a:rPr>
                                <m:t>ğ</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𝑒𝑟</m:t>
                              </m:r>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𝑑𝑢𝑟𝑢𝑚𝑙𝑎𝑟</m:t>
                              </m:r>
                            </m:e>
                          </m:eqArr>
                        </m:e>
                      </m:d>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Şeklinde ise </a:t>
                </a: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𝑓</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bir Beta olasılık fonksiyonudur.</a:t>
                </a:r>
                <a:endParaRPr lang="tr-TR" sz="1800" dirty="0">
                  <a:latin typeface="Calibri" panose="020F0502020204030204" pitchFamily="34" charset="0"/>
                  <a:ea typeface="Calibri" panose="020F0502020204030204" pitchFamily="34" charset="0"/>
                  <a:cs typeface="Times New Roman" panose="02020603050405020304" pitchFamily="18" charset="0"/>
                </a:endParaRPr>
              </a:p>
              <a:p>
                <a:pPr indent="0" algn="ctr">
                  <a:lnSpc>
                    <a:spcPct val="107000"/>
                  </a:lnSpc>
                  <a:buNone/>
                </a:pP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𝛽</m:t>
                        </m:r>
                      </m:den>
                    </m:f>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𝑉</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𝛽</m:t>
                          </m:r>
                        </m:num>
                        <m:den>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𝛽</m:t>
                                  </m:r>
                                </m:e>
                              </m:d>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𝛽</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e>
                          </m:d>
                        </m:den>
                      </m:f>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mc:Choice>
        <mc:Fallback xmlns="">
          <p:sp>
            <p:nvSpPr>
              <p:cNvPr id="3" name="İçerik Yer Tutucusu 2">
                <a:extLst>
                  <a:ext uri="{FF2B5EF4-FFF2-40B4-BE49-F238E27FC236}">
                    <a16:creationId xmlns:a16="http://schemas.microsoft.com/office/drawing/2014/main" id="{142B4664-BD4E-4B76-B024-FF82ABD137FB}"/>
                  </a:ext>
                </a:extLst>
              </p:cNvPr>
              <p:cNvSpPr>
                <a:spLocks noGrp="1" noRot="1" noChangeAspect="1" noMove="1" noResize="1" noEditPoints="1" noAdjustHandles="1" noChangeArrowheads="1" noChangeShapeType="1" noTextEdit="1"/>
              </p:cNvSpPr>
              <p:nvPr>
                <p:ph idx="1"/>
              </p:nvPr>
            </p:nvSpPr>
            <p:spPr>
              <a:blipFill>
                <a:blip r:embed="rId2"/>
                <a:stretch>
                  <a:fillRect t="-700"/>
                </a:stretch>
              </a:blipFill>
            </p:spPr>
            <p:txBody>
              <a:bodyPr/>
              <a:lstStyle/>
              <a:p>
                <a:r>
                  <a:rPr lang="tr-TR">
                    <a:noFill/>
                  </a:rPr>
                  <a:t> </a:t>
                </a:r>
              </a:p>
            </p:txBody>
          </p:sp>
        </mc:Fallback>
      </mc:AlternateContent>
    </p:spTree>
    <p:extLst>
      <p:ext uri="{BB962C8B-B14F-4D97-AF65-F5344CB8AC3E}">
        <p14:creationId xmlns:p14="http://schemas.microsoft.com/office/powerpoint/2010/main" val="2928794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B92315B9-9417-4E78-A285-1CC29ABB3493}"/>
                  </a:ext>
                </a:extLst>
              </p:cNvPr>
              <p:cNvSpPr txBox="1"/>
              <p:nvPr/>
            </p:nvSpPr>
            <p:spPr>
              <a:xfrm>
                <a:off x="358218" y="612742"/>
                <a:ext cx="10576874" cy="2415726"/>
              </a:xfrm>
              <a:prstGeom prst="rect">
                <a:avLst/>
              </a:prstGeom>
              <a:noFill/>
            </p:spPr>
            <p:txBody>
              <a:bodyPr wrap="square">
                <a:spAutoFit/>
              </a:bodyPr>
              <a:lstStyle/>
              <a:p>
                <a:pPr marL="457200">
                  <a:lnSpc>
                    <a:spcPct val="107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tatil yöresinde aynı kapasiteye sahip havuzların hava sıcaklığı nedeni ile belli bir oranının buharlaştığı biliniyor. Belli bir gün sonra bu oran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ve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𝛽</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olan bir Beta dağılımı ile modellenecek şekilde gözlemlendiğine göre, </a:t>
                </a:r>
                <a:endParaRPr lang="tr-TR" dirty="0">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ct val="107000"/>
                  </a:lnSpc>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lphaLcParenR"/>
                </a:pPr>
                <a:r>
                  <a:rPr lang="tr-TR" dirty="0">
                    <a:effectLst/>
                    <a:latin typeface="Times New Roman" panose="02020603050405020304" pitchFamily="18" charset="0"/>
                    <a:ea typeface="Times New Roman" panose="02020603050405020304" pitchFamily="18" charset="0"/>
                    <a:cs typeface="Times New Roman" panose="02020603050405020304" pitchFamily="18" charset="0"/>
                  </a:rPr>
                  <a:t>Bu oranın beklenen değerini bulunuz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mj-lt"/>
                  <a:buAutoNum type="alphaLcParenR"/>
                </a:pPr>
                <a:r>
                  <a:rPr lang="tr-TR" dirty="0">
                    <a:effectLst/>
                    <a:latin typeface="Times New Roman" panose="02020603050405020304" pitchFamily="18" charset="0"/>
                    <a:ea typeface="Times New Roman" panose="02020603050405020304" pitchFamily="18" charset="0"/>
                    <a:cs typeface="Times New Roman" panose="02020603050405020304" pitchFamily="18" charset="0"/>
                  </a:rPr>
                  <a:t>Verilmiş çok sıcak bir günde havuzun en az % 20’ sinin buharlaşmış olma olasılığı nedir?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B92315B9-9417-4E78-A285-1CC29ABB3493}"/>
                  </a:ext>
                </a:extLst>
              </p:cNvPr>
              <p:cNvSpPr txBox="1">
                <a:spLocks noRot="1" noChangeAspect="1" noMove="1" noResize="1" noEditPoints="1" noAdjustHandles="1" noChangeArrowheads="1" noChangeShapeType="1" noTextEdit="1"/>
              </p:cNvSpPr>
              <p:nvPr/>
            </p:nvSpPr>
            <p:spPr>
              <a:xfrm>
                <a:off x="358218" y="612742"/>
                <a:ext cx="10576874" cy="2415726"/>
              </a:xfrm>
              <a:prstGeom prst="rect">
                <a:avLst/>
              </a:prstGeom>
              <a:blipFill>
                <a:blip r:embed="rId2"/>
                <a:stretch>
                  <a:fillRect t="-1515" b="-303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1DCFBFA7-1698-4F8D-A369-E671503D96BF}"/>
                  </a:ext>
                </a:extLst>
              </p:cNvPr>
              <p:cNvSpPr txBox="1"/>
              <p:nvPr/>
            </p:nvSpPr>
            <p:spPr>
              <a:xfrm>
                <a:off x="850770" y="3518854"/>
                <a:ext cx="10084322" cy="1502976"/>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𝛽</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7</m:t>
                          </m:r>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1DCFBFA7-1698-4F8D-A369-E671503D96BF}"/>
                  </a:ext>
                </a:extLst>
              </p:cNvPr>
              <p:cNvSpPr txBox="1">
                <a:spLocks noRot="1" noChangeAspect="1" noMove="1" noResize="1" noEditPoints="1" noAdjustHandles="1" noChangeArrowheads="1" noChangeShapeType="1" noTextEdit="1"/>
              </p:cNvSpPr>
              <p:nvPr/>
            </p:nvSpPr>
            <p:spPr>
              <a:xfrm>
                <a:off x="850770" y="3518854"/>
                <a:ext cx="10084322" cy="1502976"/>
              </a:xfrm>
              <a:prstGeom prst="rect">
                <a:avLst/>
              </a:prstGeom>
              <a:blipFill>
                <a:blip r:embed="rId3"/>
                <a:stretch>
                  <a:fillRect l="-544" t="-2024"/>
                </a:stretch>
              </a:blipFill>
            </p:spPr>
            <p:txBody>
              <a:bodyPr/>
              <a:lstStyle/>
              <a:p>
                <a:r>
                  <a:rPr lang="tr-TR">
                    <a:noFill/>
                  </a:rPr>
                  <a:t> </a:t>
                </a:r>
              </a:p>
            </p:txBody>
          </p:sp>
        </mc:Fallback>
      </mc:AlternateContent>
    </p:spTree>
    <p:extLst>
      <p:ext uri="{BB962C8B-B14F-4D97-AF65-F5344CB8AC3E}">
        <p14:creationId xmlns:p14="http://schemas.microsoft.com/office/powerpoint/2010/main" val="3670288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0894DB-874C-4682-9E59-3EE7FD819D01}"/>
              </a:ext>
            </a:extLst>
          </p:cNvPr>
          <p:cNvSpPr>
            <a:spLocks noGrp="1"/>
          </p:cNvSpPr>
          <p:nvPr>
            <p:ph type="title"/>
          </p:nvPr>
        </p:nvSpPr>
        <p:spPr/>
        <p:txBody>
          <a:bodyPr>
            <a:normAutofit/>
          </a:bodyPr>
          <a:lstStyle/>
          <a:p>
            <a:pPr>
              <a:lnSpc>
                <a:spcPct val="107000"/>
              </a:lnSpc>
              <a:spcAft>
                <a:spcPts val="800"/>
              </a:spcAft>
            </a:pP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Sürekli Düzgün Dağılım (Dikdörtgen Dağılım)</a:t>
            </a:r>
            <a:endParaRPr lang="tr-TR"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CB246B9D-3309-4CD5-B4E9-754C4D5855FA}"/>
                  </a:ext>
                </a:extLst>
              </p:cNvPr>
              <p:cNvSpPr>
                <a:spLocks noGrp="1"/>
              </p:cNvSpPr>
              <p:nvPr>
                <p:ph sz="half" idx="1"/>
              </p:nvPr>
            </p:nvSpPr>
            <p:spPr/>
            <p:txBody>
              <a:bodyPr/>
              <a:lstStyle/>
              <a:p>
                <a:pPr marL="0" indent="0">
                  <a:lnSpc>
                    <a:spcPct val="107000"/>
                  </a:lnSpc>
                  <a:spcAft>
                    <a:spcPts val="8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a ve b sabit olmak üzere, x rastgele değişkeninin olasılık yoğunluk fonksiyonu,</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eqArrPr>
                            <m:e>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𝑏</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𝑏</m:t>
                              </m:r>
                            </m:e>
                            <m:e>
                              <m:r>
                                <a:rPr lang="tr-TR" sz="1800" i="1">
                                  <a:effectLst/>
                                  <a:latin typeface="Cambria Math" panose="02040503050406030204" pitchFamily="18" charset="0"/>
                                  <a:ea typeface="Calibri" panose="020F0502020204030204" pitchFamily="34" charset="0"/>
                                  <a:cs typeface="Times New Roman" panose="02020603050405020304" pitchFamily="18" charset="0"/>
                                </a:rPr>
                                <m:t>            0                    </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𝑑𝑖</m:t>
                              </m:r>
                              <m:r>
                                <a:rPr lang="tr-TR" sz="1800" i="1">
                                  <a:effectLst/>
                                  <a:latin typeface="Cambria Math" panose="02040503050406030204" pitchFamily="18" charset="0"/>
                                  <a:ea typeface="Calibri" panose="020F0502020204030204" pitchFamily="34" charset="0"/>
                                  <a:cs typeface="Times New Roman" panose="02020603050405020304" pitchFamily="18" charset="0"/>
                                </a:rPr>
                                <m:t>ğ</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𝑒𝑟</m:t>
                              </m:r>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𝑑𝑢𝑟𝑢𝑚𝑙𝑎𝑟</m:t>
                              </m:r>
                            </m:e>
                          </m:eqArr>
                        </m:e>
                      </m:d>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Şeklinde tanımlanır.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mc:Choice>
        <mc:Fallback xmlns="">
          <p:sp>
            <p:nvSpPr>
              <p:cNvPr id="3" name="İçerik Yer Tutucusu 2">
                <a:extLst>
                  <a:ext uri="{FF2B5EF4-FFF2-40B4-BE49-F238E27FC236}">
                    <a16:creationId xmlns:a16="http://schemas.microsoft.com/office/drawing/2014/main" id="{CB246B9D-3309-4CD5-B4E9-754C4D5855FA}"/>
                  </a:ext>
                </a:extLst>
              </p:cNvPr>
              <p:cNvSpPr>
                <a:spLocks noGrp="1" noRot="1" noChangeAspect="1" noMove="1" noResize="1" noEditPoints="1" noAdjustHandles="1" noChangeArrowheads="1" noChangeShapeType="1" noTextEdit="1"/>
              </p:cNvSpPr>
              <p:nvPr>
                <p:ph sz="half" idx="1"/>
              </p:nvPr>
            </p:nvSpPr>
            <p:spPr>
              <a:blipFill>
                <a:blip r:embed="rId2"/>
                <a:stretch>
                  <a:fillRect l="-1059" t="-7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 name="İçerik Yer Tutucusu 3">
                <a:extLst>
                  <a:ext uri="{FF2B5EF4-FFF2-40B4-BE49-F238E27FC236}">
                    <a16:creationId xmlns:a16="http://schemas.microsoft.com/office/drawing/2014/main" id="{F1B4DA55-36FE-43E7-ABA2-B9A76BC44572}"/>
                  </a:ext>
                </a:extLst>
              </p:cNvPr>
              <p:cNvSpPr>
                <a:spLocks noGrp="1"/>
              </p:cNvSpPr>
              <p:nvPr>
                <p:ph sz="half" idx="2"/>
              </p:nvPr>
            </p:nvSpPr>
            <p:spPr/>
            <p:txBody>
              <a:bodyPr/>
              <a:lstStyle/>
              <a:p>
                <a:pPr marL="0" indent="0">
                  <a:lnSpc>
                    <a:spcPct val="107000"/>
                  </a:lnSpc>
                  <a:spcAft>
                    <a:spcPts val="800"/>
                  </a:spcAft>
                  <a:buNone/>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Birikimli olasılık fonksiyonu ise,</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𝐹</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eqArrPr>
                            <m:e>
                              <m:r>
                                <a:rPr lang="tr-TR" sz="1800" i="1">
                                  <a:effectLst/>
                                  <a:latin typeface="Cambria Math" panose="02040503050406030204" pitchFamily="18" charset="0"/>
                                  <a:ea typeface="Calibri" panose="020F0502020204030204" pitchFamily="34" charset="0"/>
                                  <a:cs typeface="Times New Roman" panose="02020603050405020304" pitchFamily="18" charset="0"/>
                                </a:rPr>
                                <m:t>0              </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&lt;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e>
                            <m:e>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𝑏</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𝑏</m:t>
                              </m:r>
                            </m:e>
                            <m:e>
                              <m:r>
                                <a:rPr lang="tr-TR" sz="1800" i="1">
                                  <a:effectLst/>
                                  <a:latin typeface="Cambria Math" panose="02040503050406030204" pitchFamily="18" charset="0"/>
                                  <a:ea typeface="Calibri" panose="020F0502020204030204" pitchFamily="34" charset="0"/>
                                  <a:cs typeface="Times New Roman" panose="02020603050405020304" pitchFamily="18" charset="0"/>
                                </a:rPr>
                                <m:t>1              </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𝑏</m:t>
                              </m:r>
                            </m:e>
                          </m:eqArr>
                        </m:e>
                      </m:d>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tr-TR" sz="1800" dirty="0">
                    <a:latin typeface="Times New Roman" panose="02020603050405020304" pitchFamily="18" charset="0"/>
                    <a:ea typeface="Times New Roman" panose="02020603050405020304" pitchFamily="18" charset="0"/>
                    <a:cs typeface="Times New Roman" panose="02020603050405020304" pitchFamily="18" charset="0"/>
                  </a:rPr>
                  <a:t>ş</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eklindedir.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mc:Choice>
        <mc:Fallback xmlns="">
          <p:sp>
            <p:nvSpPr>
              <p:cNvPr id="4" name="İçerik Yer Tutucusu 3">
                <a:extLst>
                  <a:ext uri="{FF2B5EF4-FFF2-40B4-BE49-F238E27FC236}">
                    <a16:creationId xmlns:a16="http://schemas.microsoft.com/office/drawing/2014/main" id="{F1B4DA55-36FE-43E7-ABA2-B9A76BC44572}"/>
                  </a:ext>
                </a:extLst>
              </p:cNvPr>
              <p:cNvSpPr>
                <a:spLocks noGrp="1" noRot="1" noChangeAspect="1" noMove="1" noResize="1" noEditPoints="1" noAdjustHandles="1" noChangeArrowheads="1" noChangeShapeType="1" noTextEdit="1"/>
              </p:cNvSpPr>
              <p:nvPr>
                <p:ph sz="half" idx="2"/>
              </p:nvPr>
            </p:nvSpPr>
            <p:spPr>
              <a:blipFill>
                <a:blip r:embed="rId3"/>
                <a:stretch>
                  <a:fillRect l="-1059" t="-700"/>
                </a:stretch>
              </a:blipFill>
            </p:spPr>
            <p:txBody>
              <a:bodyPr/>
              <a:lstStyle/>
              <a:p>
                <a:r>
                  <a:rPr lang="tr-TR">
                    <a:noFill/>
                  </a:rPr>
                  <a:t> </a:t>
                </a:r>
              </a:p>
            </p:txBody>
          </p:sp>
        </mc:Fallback>
      </mc:AlternateContent>
    </p:spTree>
    <p:extLst>
      <p:ext uri="{BB962C8B-B14F-4D97-AF65-F5344CB8AC3E}">
        <p14:creationId xmlns:p14="http://schemas.microsoft.com/office/powerpoint/2010/main" val="63250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15B80193-AD83-41EE-864A-1A2DE2FAF784}"/>
                  </a:ext>
                </a:extLst>
              </p:cNvPr>
              <p:cNvSpPr txBox="1"/>
              <p:nvPr/>
            </p:nvSpPr>
            <p:spPr>
              <a:xfrm>
                <a:off x="869623" y="606425"/>
                <a:ext cx="9697823" cy="2105385"/>
              </a:xfrm>
              <a:prstGeom prst="rect">
                <a:avLst/>
              </a:prstGeom>
              <a:noFill/>
            </p:spPr>
            <p:txBody>
              <a:bodyPr wrap="square">
                <a:spAutoFit/>
              </a:bodyPr>
              <a:lstStyle/>
              <a:p>
                <a:pPr lvl="0">
                  <a:lnSpc>
                    <a:spcPct val="107000"/>
                  </a:lnSpc>
                </a:pPr>
                <a:r>
                  <a:rPr lang="tr-TR" dirty="0">
                    <a:latin typeface="Times New Roman" panose="02020603050405020304" pitchFamily="18" charset="0"/>
                    <a:ea typeface="Times New Roman" panose="02020603050405020304" pitchFamily="18" charset="0"/>
                    <a:cs typeface="Times New Roman" panose="02020603050405020304" pitchFamily="18" charset="0"/>
                  </a:rPr>
                  <a:t>b)</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≥0,20</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nary>
                        <m:naryPr>
                          <m:limLoc m:val="subSup"/>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0,2</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p>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tr-TR" sz="1800">
                                  <a:effectLst/>
                                  <a:latin typeface="Cambria Math" panose="02040503050406030204" pitchFamily="18" charset="0"/>
                                  <a:ea typeface="Times New Roman" panose="02020603050405020304" pitchFamily="18" charset="0"/>
                                  <a:cs typeface="Times New Roman" panose="02020603050405020304" pitchFamily="18" charset="0"/>
                                </a:rPr>
                                <m:t>Γ</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5+2</m:t>
                                  </m:r>
                                </m:e>
                              </m:d>
                            </m:num>
                            <m:den>
                              <m:r>
                                <m:rPr>
                                  <m:sty m:val="p"/>
                                </m:rPr>
                                <a:rPr lang="tr-TR" sz="1800">
                                  <a:effectLst/>
                                  <a:latin typeface="Cambria Math" panose="02040503050406030204" pitchFamily="18" charset="0"/>
                                  <a:ea typeface="Times New Roman" panose="02020603050405020304" pitchFamily="18" charset="0"/>
                                  <a:cs typeface="Times New Roman" panose="02020603050405020304" pitchFamily="18" charset="0"/>
                                </a:rPr>
                                <m:t>Γ</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5</m:t>
                                  </m:r>
                                </m:e>
                              </m:d>
                              <m:r>
                                <m:rPr>
                                  <m:sty m:val="p"/>
                                </m:rPr>
                                <a:rPr lang="tr-TR" sz="1800">
                                  <a:effectLst/>
                                  <a:latin typeface="Cambria Math" panose="02040503050406030204" pitchFamily="18" charset="0"/>
                                  <a:ea typeface="Times New Roman" panose="02020603050405020304" pitchFamily="18" charset="0"/>
                                  <a:cs typeface="Times New Roman" panose="02020603050405020304" pitchFamily="18" charset="0"/>
                                </a:rPr>
                                <m:t>Γ</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e>
                              </m:d>
                            </m:den>
                          </m:f>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p>
                          </m:sSup>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𝑑𝑥</m:t>
                          </m:r>
                        </m:e>
                      </m:nary>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1348740" indent="449580">
                  <a:lnSpc>
                    <a:spcPct val="107000"/>
                  </a:lnSpc>
                  <a:spcAft>
                    <a:spcPts val="800"/>
                  </a:spcAft>
                </a:pPr>
                <a:r>
                  <a:rPr lang="tr-TR" sz="1800" dirty="0">
                    <a:effectLst/>
                    <a:ea typeface="Times New Roman" panose="02020603050405020304" pitchFamily="18" charset="0"/>
                    <a:cs typeface="Times New Roman" panose="02020603050405020304" pitchFamily="18" charset="0"/>
                  </a:rPr>
                  <a:t>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=30 </m:t>
                    </m:r>
                    <m:nary>
                      <m:naryPr>
                        <m:limLoc m:val="subSup"/>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0,2</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p>
                      <m:e>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p>
                        </m:sSup>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𝑑𝑥</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=0,30</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0,0299</m:t>
                            </m:r>
                          </m:e>
                        </m:d>
                      </m:e>
                    </m:nary>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899160" indent="449580">
                  <a:lnSpc>
                    <a:spcPct val="107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=0,8984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15B80193-AD83-41EE-864A-1A2DE2FAF784}"/>
                  </a:ext>
                </a:extLst>
              </p:cNvPr>
              <p:cNvSpPr txBox="1">
                <a:spLocks noRot="1" noChangeAspect="1" noMove="1" noResize="1" noEditPoints="1" noAdjustHandles="1" noChangeArrowheads="1" noChangeShapeType="1" noTextEdit="1"/>
              </p:cNvSpPr>
              <p:nvPr/>
            </p:nvSpPr>
            <p:spPr>
              <a:xfrm>
                <a:off x="869623" y="606425"/>
                <a:ext cx="9697823" cy="2105385"/>
              </a:xfrm>
              <a:prstGeom prst="rect">
                <a:avLst/>
              </a:prstGeom>
              <a:blipFill>
                <a:blip r:embed="rId2"/>
                <a:stretch>
                  <a:fillRect l="-566" t="-1445" b="-12139"/>
                </a:stretch>
              </a:blipFill>
            </p:spPr>
            <p:txBody>
              <a:bodyPr/>
              <a:lstStyle/>
              <a:p>
                <a:r>
                  <a:rPr lang="tr-TR">
                    <a:noFill/>
                  </a:rPr>
                  <a:t> </a:t>
                </a:r>
              </a:p>
            </p:txBody>
          </p:sp>
        </mc:Fallback>
      </mc:AlternateContent>
    </p:spTree>
    <p:extLst>
      <p:ext uri="{BB962C8B-B14F-4D97-AF65-F5344CB8AC3E}">
        <p14:creationId xmlns:p14="http://schemas.microsoft.com/office/powerpoint/2010/main" val="4209031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8A6ED9-AEC2-4793-9020-5B2264398387}"/>
              </a:ext>
            </a:extLst>
          </p:cNvPr>
          <p:cNvSpPr>
            <a:spLocks noGrp="1"/>
          </p:cNvSpPr>
          <p:nvPr>
            <p:ph type="title"/>
          </p:nvPr>
        </p:nvSpPr>
        <p:spPr/>
        <p:txBody>
          <a:bodyPr>
            <a:normAutofit/>
          </a:bodyPr>
          <a:lstStyle/>
          <a:p>
            <a:pPr algn="ctr">
              <a:lnSpc>
                <a:spcPct val="107000"/>
              </a:lnSpc>
              <a:spcAft>
                <a:spcPts val="800"/>
              </a:spcAft>
            </a:pPr>
            <a:r>
              <a:rPr lang="tr-TR" sz="4400" b="1" dirty="0">
                <a:effectLst/>
                <a:latin typeface="Times New Roman" panose="02020603050405020304" pitchFamily="18" charset="0"/>
                <a:ea typeface="Calibri" panose="020F0502020204030204" pitchFamily="34" charset="0"/>
                <a:cs typeface="Times New Roman" panose="02020603050405020304" pitchFamily="18" charset="0"/>
              </a:rPr>
              <a:t>Normal Dağılım</a:t>
            </a:r>
            <a:endParaRPr lang="tr-TR"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076AC76B-C98F-4536-B1EE-8EBB8A7CF2CD}"/>
                  </a:ext>
                </a:extLst>
              </p:cNvPr>
              <p:cNvSpPr>
                <a:spLocks noGrp="1"/>
              </p:cNvSpPr>
              <p:nvPr>
                <p:ph idx="1"/>
              </p:nvPr>
            </p:nvSpPr>
            <p:spPr/>
            <p:txBody>
              <a:bodyPr/>
              <a:lstStyle/>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İstatistik teori ve uygulamalarda en sık başvurulan dağılım normal dağılımdır. Olasılık yoğunluk fonksiyonu şu şekildedir: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rad>
                            <m:radPr>
                              <m:degHide m:val="on"/>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𝜋</m:t>
                              </m:r>
                            </m:e>
                          </m:rad>
                        </m:den>
                      </m:f>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den>
                          </m:f>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den>
                                  </m:f>
                                </m:e>
                              </m:d>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tr-TR"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 xmlns:m="http://schemas.openxmlformats.org/officeDocument/2006/math">
                    <m:r>
                      <a:rPr lang="tr-TR" sz="1800" i="1" smtClean="0">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tr-TR" sz="1800" i="1" smtClean="0">
                        <a:effectLst/>
                        <a:latin typeface="Cambria Math" panose="02040503050406030204" pitchFamily="18" charset="0"/>
                        <a:ea typeface="Calibri" panose="020F0502020204030204" pitchFamily="34" charset="0"/>
                        <a:cs typeface="Times New Roman" panose="02020603050405020304" pitchFamily="18" charset="0"/>
                      </a:rPr>
                      <m:t>𝑁</m:t>
                    </m:r>
                    <m:r>
                      <a:rPr lang="tr-TR"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tr-TR" sz="1800" i="1" smtClean="0">
                        <a:effectLst/>
                        <a:latin typeface="Cambria Math" panose="02040503050406030204" pitchFamily="18" charset="0"/>
                        <a:ea typeface="Calibri" panose="020F0502020204030204" pitchFamily="34" charset="0"/>
                        <a:cs typeface="Times New Roman" panose="02020603050405020304" pitchFamily="18" charset="0"/>
                      </a:rPr>
                      <m:t>𝜇</m:t>
                    </m:r>
                    <m:r>
                      <a:rPr lang="tr-TR" sz="180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kısaltmayla gösterilir.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dağılımın ortalamasını ve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ise sapmasını gösterir.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Dağılım her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ve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değeri için simetriktir. Birçok süreç simetrik bir dağılım gösterir.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mc:Choice>
        <mc:Fallback xmlns="">
          <p:sp>
            <p:nvSpPr>
              <p:cNvPr id="3" name="İçerik Yer Tutucusu 2">
                <a:extLst>
                  <a:ext uri="{FF2B5EF4-FFF2-40B4-BE49-F238E27FC236}">
                    <a16:creationId xmlns:a16="http://schemas.microsoft.com/office/drawing/2014/main" id="{076AC76B-C98F-4536-B1EE-8EBB8A7CF2CD}"/>
                  </a:ext>
                </a:extLst>
              </p:cNvPr>
              <p:cNvSpPr>
                <a:spLocks noGrp="1" noRot="1" noChangeAspect="1" noMove="1" noResize="1" noEditPoints="1" noAdjustHandles="1" noChangeArrowheads="1" noChangeShapeType="1" noTextEdit="1"/>
              </p:cNvSpPr>
              <p:nvPr>
                <p:ph idx="1"/>
              </p:nvPr>
            </p:nvSpPr>
            <p:spPr>
              <a:blipFill>
                <a:blip r:embed="rId2"/>
                <a:stretch>
                  <a:fillRect l="-522" t="-700"/>
                </a:stretch>
              </a:blipFill>
            </p:spPr>
            <p:txBody>
              <a:bodyPr/>
              <a:lstStyle/>
              <a:p>
                <a:r>
                  <a:rPr lang="tr-TR">
                    <a:noFill/>
                  </a:rPr>
                  <a:t> </a:t>
                </a:r>
              </a:p>
            </p:txBody>
          </p:sp>
        </mc:Fallback>
      </mc:AlternateContent>
    </p:spTree>
    <p:extLst>
      <p:ext uri="{BB962C8B-B14F-4D97-AF65-F5344CB8AC3E}">
        <p14:creationId xmlns:p14="http://schemas.microsoft.com/office/powerpoint/2010/main" val="1504193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8680498-11D8-4F83-92A2-26D531A0836E}"/>
              </a:ext>
            </a:extLst>
          </p:cNvPr>
          <p:cNvPicPr>
            <a:picLocks noChangeAspect="1"/>
          </p:cNvPicPr>
          <p:nvPr/>
        </p:nvPicPr>
        <p:blipFill>
          <a:blip r:embed="rId2"/>
          <a:stretch>
            <a:fillRect/>
          </a:stretch>
        </p:blipFill>
        <p:spPr>
          <a:xfrm>
            <a:off x="2845372" y="904875"/>
            <a:ext cx="6086475" cy="2524125"/>
          </a:xfrm>
          <a:prstGeom prst="rect">
            <a:avLst/>
          </a:prstGeom>
        </p:spPr>
      </p:pic>
      <p:sp>
        <p:nvSpPr>
          <p:cNvPr id="7" name="Metin kutusu 6">
            <a:extLst>
              <a:ext uri="{FF2B5EF4-FFF2-40B4-BE49-F238E27FC236}">
                <a16:creationId xmlns:a16="http://schemas.microsoft.com/office/drawing/2014/main" id="{731A26C3-331A-4CD9-B00B-14F9FBDBB159}"/>
              </a:ext>
            </a:extLst>
          </p:cNvPr>
          <p:cNvSpPr txBox="1"/>
          <p:nvPr/>
        </p:nvSpPr>
        <p:spPr>
          <a:xfrm>
            <a:off x="869623" y="4230001"/>
            <a:ext cx="10046616" cy="670440"/>
          </a:xfrm>
          <a:prstGeom prst="rect">
            <a:avLst/>
          </a:prstGeom>
          <a:noFill/>
        </p:spPr>
        <p:txBody>
          <a:bodyPr wrap="square">
            <a:spAutoFit/>
          </a:bodyPr>
          <a:lstStyle/>
          <a:p>
            <a:pPr>
              <a:lnSpc>
                <a:spcPct val="107000"/>
              </a:lnSpc>
              <a:spcAft>
                <a:spcPts val="800"/>
              </a:spcAft>
              <a:tabLst>
                <a:tab pos="5128260" algn="l"/>
              </a:tabLs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Standart sapma küçüldükçe ortalama etrafında yoğunluk artar. Aritmetik ortalamadan farklı uzaklıktaki eğri altında kalan alanlar şöyledir: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8567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7E3A6FD4-E8EE-4A07-961D-E65DC97B2415}"/>
              </a:ext>
            </a:extLst>
          </p:cNvPr>
          <p:cNvSpPr txBox="1"/>
          <p:nvPr/>
        </p:nvSpPr>
        <p:spPr>
          <a:xfrm>
            <a:off x="926183" y="4194940"/>
            <a:ext cx="9820373" cy="1263166"/>
          </a:xfrm>
          <a:prstGeom prst="rect">
            <a:avLst/>
          </a:prstGeom>
          <a:noFill/>
        </p:spPr>
        <p:txBody>
          <a:bodyPr wrap="square">
            <a:spAutoFit/>
          </a:bodyPr>
          <a:lstStyle/>
          <a:p>
            <a:pPr marL="342900" lvl="0" indent="-342900">
              <a:lnSpc>
                <a:spcPct val="107000"/>
              </a:lnSpc>
              <a:buFont typeface="Symbol" panose="05050102010706020507" pitchFamily="18" charset="2"/>
              <a:buChar char=""/>
              <a:tabLst>
                <a:tab pos="5128260" algn="l"/>
              </a:tabLs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Normal dağılım simetriktir. Aritmetik ortalama,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mod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ve medyan değerleri birbirine eşittir. Eğriyi tam ortadan ikiye bölerler.</a:t>
            </a:r>
          </a:p>
          <a:p>
            <a:pPr lvl="0">
              <a:lnSpc>
                <a:spcPct val="107000"/>
              </a:lnSpc>
              <a:tabLst>
                <a:tab pos="5128260" algn="l"/>
              </a:tabLs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5128260" algn="l"/>
              </a:tabLs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Eğri altında kalan alan 1’ e eşittir.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Resim 4">
            <a:extLst>
              <a:ext uri="{FF2B5EF4-FFF2-40B4-BE49-F238E27FC236}">
                <a16:creationId xmlns:a16="http://schemas.microsoft.com/office/drawing/2014/main" id="{4736F4C7-E148-45FF-A94F-9528BE2A89D7}"/>
              </a:ext>
            </a:extLst>
          </p:cNvPr>
          <p:cNvPicPr>
            <a:picLocks noChangeAspect="1"/>
          </p:cNvPicPr>
          <p:nvPr/>
        </p:nvPicPr>
        <p:blipFill>
          <a:blip r:embed="rId2"/>
          <a:stretch>
            <a:fillRect/>
          </a:stretch>
        </p:blipFill>
        <p:spPr>
          <a:xfrm>
            <a:off x="3456370" y="550432"/>
            <a:ext cx="4759997" cy="3619830"/>
          </a:xfrm>
          <a:prstGeom prst="rect">
            <a:avLst/>
          </a:prstGeom>
        </p:spPr>
      </p:pic>
    </p:spTree>
    <p:extLst>
      <p:ext uri="{BB962C8B-B14F-4D97-AF65-F5344CB8AC3E}">
        <p14:creationId xmlns:p14="http://schemas.microsoft.com/office/powerpoint/2010/main" val="3349184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2CA993-0AF8-4C98-A091-9007405A3315}"/>
              </a:ext>
            </a:extLst>
          </p:cNvPr>
          <p:cNvSpPr>
            <a:spLocks noGrp="1"/>
          </p:cNvSpPr>
          <p:nvPr>
            <p:ph type="title"/>
          </p:nvPr>
        </p:nvSpPr>
        <p:spPr/>
        <p:txBody>
          <a:bodyPr/>
          <a:lstStyle/>
          <a:p>
            <a:pPr algn="ct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Standart Normal Dağılım</a:t>
            </a:r>
            <a:endParaRPr lang="tr-TR" dirty="0"/>
          </a:p>
        </p:txBody>
      </p:sp>
      <mc:AlternateContent xmlns:mc="http://schemas.openxmlformats.org/markup-compatibility/2006">
        <mc:Choice xmlns:a14="http://schemas.microsoft.com/office/drawing/2010/main" Requires="a14">
          <p:sp>
            <p:nvSpPr>
              <p:cNvPr id="3" name="İçerik Yer Tutucusu 2">
                <a:extLst>
                  <a:ext uri="{FF2B5EF4-FFF2-40B4-BE49-F238E27FC236}">
                    <a16:creationId xmlns:a16="http://schemas.microsoft.com/office/drawing/2014/main" id="{6ABD36D7-1297-44C3-8786-BF779E63DF02}"/>
                  </a:ext>
                </a:extLst>
              </p:cNvPr>
              <p:cNvSpPr>
                <a:spLocks noGrp="1"/>
              </p:cNvSpPr>
              <p:nvPr>
                <p:ph idx="1"/>
              </p:nvPr>
            </p:nvSpPr>
            <p:spPr/>
            <p:txBody>
              <a:bodyPr/>
              <a:lstStyle/>
              <a:p>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Bilindiği gibi, standart değişken </a:t>
                </a: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𝑧</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b="0" i="1" smtClean="0">
                            <a:effectLst/>
                            <a:latin typeface="Cambria Math" panose="02040503050406030204" pitchFamily="18" charset="0"/>
                            <a:ea typeface="Calibri" panose="020F0502020204030204" pitchFamily="34" charset="0"/>
                            <a:cs typeface="Times New Roman" panose="02020603050405020304" pitchFamily="18" charset="0"/>
                          </a:rPr>
                          <m:t>𝑚</m:t>
                        </m:r>
                        <m:r>
                          <a:rPr lang="tr-TR" sz="1800" b="0" i="1" smtClean="0">
                            <a:effectLst/>
                            <a:latin typeface="Cambria Math" panose="02040503050406030204" pitchFamily="18" charset="0"/>
                            <a:ea typeface="Calibri" panose="020F0502020204030204" pitchFamily="34" charset="0"/>
                            <a:cs typeface="Times New Roman" panose="02020603050405020304" pitchFamily="18" charset="0"/>
                          </a:rPr>
                          <m:t>ü</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den>
                    </m:f>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olarak tanımlıdır. Hatırlanacağı gibi, standart değişkenin ortalaması 0,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varyansı</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1’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dir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Normal dağılıma, bu z dönüşümü uygulandığında parametre değerinden yani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ve </a:t>
                </a:r>
                <a14:m>
                  <m:oMath xmlns:m="http://schemas.openxmlformats.org/officeDocument/2006/math">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den bağımsız tek bir değer elde edilir. Bu dağılıma standart normal dağılım adı verilir. N(0,1) ile gösterilir.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a:p>
                <a:pPr marL="0" indent="0">
                  <a:lnSpc>
                    <a:spcPct val="107000"/>
                  </a:lnSpc>
                  <a:spcAft>
                    <a:spcPts val="800"/>
                  </a:spcAft>
                  <a:buNone/>
                  <a:tabLst>
                    <a:tab pos="5128260" algn="l"/>
                  </a:tabLst>
                </a:pPr>
                <a14:m>
                  <m:oMathPara xmlns:m="http://schemas.openxmlformats.org/officeDocument/2006/math">
                    <m:oMathParaPr>
                      <m:jc m:val="centerGroup"/>
                    </m:oMathParaPr>
                    <m:oMath xmlns:m="http://schemas.openxmlformats.org/officeDocument/2006/math">
                      <m:r>
                        <a:rPr lang="tr-TR" sz="1800" i="1" smtClean="0">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𝑧</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𝜋</m:t>
                              </m:r>
                            </m:e>
                          </m:rad>
                        </m:den>
                      </m:f>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den>
                          </m:f>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𝑧</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−∞&lt;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&lt;∞</m:t>
                      </m:r>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5128260" algn="l"/>
                  </a:tabLs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5128260" algn="l"/>
                  </a:tabLst>
                </a:pP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fonksiyonunun integrali yaklaşım tekniklerinin kullanılarak oluşturulduğu tablodan bulunur.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mc:Choice>
        <mc:Fallback>
          <p:sp>
            <p:nvSpPr>
              <p:cNvPr id="3" name="İçerik Yer Tutucusu 2">
                <a:extLst>
                  <a:ext uri="{FF2B5EF4-FFF2-40B4-BE49-F238E27FC236}">
                    <a16:creationId xmlns:a16="http://schemas.microsoft.com/office/drawing/2014/main" id="{6ABD36D7-1297-44C3-8786-BF779E63DF02}"/>
                  </a:ext>
                </a:extLst>
              </p:cNvPr>
              <p:cNvSpPr>
                <a:spLocks noGrp="1" noRot="1" noChangeAspect="1" noMove="1" noResize="1" noEditPoints="1" noAdjustHandles="1" noChangeArrowheads="1" noChangeShapeType="1" noTextEdit="1"/>
              </p:cNvSpPr>
              <p:nvPr>
                <p:ph idx="1"/>
              </p:nvPr>
            </p:nvSpPr>
            <p:spPr>
              <a:blipFill>
                <a:blip r:embed="rId2"/>
                <a:stretch>
                  <a:fillRect l="-406"/>
                </a:stretch>
              </a:blipFill>
            </p:spPr>
            <p:txBody>
              <a:bodyPr/>
              <a:lstStyle/>
              <a:p>
                <a:r>
                  <a:rPr lang="tr-TR">
                    <a:noFill/>
                  </a:rPr>
                  <a:t> </a:t>
                </a:r>
              </a:p>
            </p:txBody>
          </p:sp>
        </mc:Fallback>
      </mc:AlternateContent>
    </p:spTree>
    <p:extLst>
      <p:ext uri="{BB962C8B-B14F-4D97-AF65-F5344CB8AC3E}">
        <p14:creationId xmlns:p14="http://schemas.microsoft.com/office/powerpoint/2010/main" val="1738961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Freeform: Shape 15">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4">
            <a:extLst>
              <a:ext uri="{FF2B5EF4-FFF2-40B4-BE49-F238E27FC236}">
                <a16:creationId xmlns:a16="http://schemas.microsoft.com/office/drawing/2014/main" id="{1DC0EC21-C3A7-41B7-A32E-0211CC13D849}"/>
              </a:ext>
            </a:extLst>
          </p:cNvPr>
          <p:cNvPicPr>
            <a:picLocks noChangeAspect="1"/>
          </p:cNvPicPr>
          <p:nvPr/>
        </p:nvPicPr>
        <p:blipFill>
          <a:blip r:embed="rId3"/>
          <a:stretch>
            <a:fillRect/>
          </a:stretch>
        </p:blipFill>
        <p:spPr>
          <a:xfrm>
            <a:off x="2665595" y="1476141"/>
            <a:ext cx="6346879" cy="2269008"/>
          </a:xfrm>
          <a:prstGeom prst="rect">
            <a:avLst/>
          </a:prstGeom>
        </p:spPr>
      </p:pic>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01EAE069-2C90-4695-8AAA-06E8807ACABB}"/>
                  </a:ext>
                </a:extLst>
              </p:cNvPr>
              <p:cNvSpPr txBox="1"/>
              <p:nvPr/>
            </p:nvSpPr>
            <p:spPr>
              <a:xfrm>
                <a:off x="3107583" y="3997481"/>
                <a:ext cx="5904891" cy="805285"/>
              </a:xfrm>
              <a:prstGeom prst="rect">
                <a:avLst/>
              </a:prstGeom>
              <a:noFill/>
            </p:spPr>
            <p:txBody>
              <a:bodyPr wrap="square">
                <a:spAutoFit/>
              </a:bodyPr>
              <a:lstStyle/>
              <a:p>
                <a:pPr>
                  <a:spcAft>
                    <a:spcPts val="600"/>
                  </a:spcAft>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𝛼</m:t>
                      </m:r>
                      <m:r>
                        <a:rPr lang="tr-TR" i="0">
                          <a:latin typeface="Cambria Math" panose="02040503050406030204" pitchFamily="18" charset="0"/>
                        </a:rPr>
                        <m:t>=</m:t>
                      </m:r>
                      <m:f>
                        <m:fPr>
                          <m:ctrlPr>
                            <a:rPr lang="tr-TR" i="1">
                              <a:solidFill>
                                <a:srgbClr val="836967"/>
                              </a:solidFill>
                              <a:latin typeface="Cambria Math" panose="02040503050406030204" pitchFamily="18" charset="0"/>
                            </a:rPr>
                          </m:ctrlPr>
                        </m:fPr>
                        <m:num>
                          <m:r>
                            <a:rPr lang="tr-TR" i="0">
                              <a:latin typeface="Cambria Math" panose="02040503050406030204" pitchFamily="18" charset="0"/>
                            </a:rPr>
                            <m:t>1</m:t>
                          </m:r>
                        </m:num>
                        <m:den>
                          <m:rad>
                            <m:radPr>
                              <m:degHide m:val="on"/>
                              <m:ctrlPr>
                                <a:rPr lang="tr-TR" i="1">
                                  <a:solidFill>
                                    <a:srgbClr val="836967"/>
                                  </a:solidFill>
                                  <a:latin typeface="Cambria Math" panose="02040503050406030204" pitchFamily="18" charset="0"/>
                                </a:rPr>
                              </m:ctrlPr>
                            </m:radPr>
                            <m:deg/>
                            <m:e>
                              <m:r>
                                <a:rPr lang="tr-TR" i="0">
                                  <a:latin typeface="Cambria Math" panose="02040503050406030204" pitchFamily="18" charset="0"/>
                                </a:rPr>
                                <m:t>2</m:t>
                              </m:r>
                              <m:r>
                                <a:rPr lang="tr-TR" i="1">
                                  <a:latin typeface="Cambria Math" panose="02040503050406030204" pitchFamily="18" charset="0"/>
                                </a:rPr>
                                <m:t>𝜋</m:t>
                              </m:r>
                            </m:e>
                          </m:rad>
                        </m:den>
                      </m:f>
                      <m:nary>
                        <m:naryPr>
                          <m:limLoc m:val="subSup"/>
                          <m:ctrlPr>
                            <a:rPr lang="tr-TR" i="1">
                              <a:latin typeface="Cambria Math" panose="02040503050406030204" pitchFamily="18" charset="0"/>
                            </a:rPr>
                          </m:ctrlPr>
                        </m:naryPr>
                        <m:sub>
                          <m:r>
                            <a:rPr lang="tr-TR" i="0">
                              <a:latin typeface="Cambria Math" panose="02040503050406030204" pitchFamily="18" charset="0"/>
                            </a:rPr>
                            <m:t>0</m:t>
                          </m:r>
                        </m:sub>
                        <m:sup>
                          <m:r>
                            <a:rPr lang="tr-TR" i="1">
                              <a:latin typeface="Cambria Math" panose="02040503050406030204" pitchFamily="18" charset="0"/>
                            </a:rPr>
                            <m:t>𝑧</m:t>
                          </m:r>
                        </m:sup>
                        <m:e>
                          <m:sSup>
                            <m:sSupPr>
                              <m:ctrlPr>
                                <a:rPr lang="tr-TR" i="1">
                                  <a:solidFill>
                                    <a:srgbClr val="836967"/>
                                  </a:solidFill>
                                  <a:latin typeface="Cambria Math" panose="02040503050406030204" pitchFamily="18" charset="0"/>
                                </a:rPr>
                              </m:ctrlPr>
                            </m:sSupPr>
                            <m:e>
                              <m:r>
                                <a:rPr lang="tr-TR" i="1">
                                  <a:latin typeface="Cambria Math" panose="02040503050406030204" pitchFamily="18" charset="0"/>
                                </a:rPr>
                                <m:t>𝑒</m:t>
                              </m:r>
                            </m:e>
                            <m:sup>
                              <m:f>
                                <m:fPr>
                                  <m:ctrlPr>
                                    <a:rPr lang="tr-TR" i="1">
                                      <a:solidFill>
                                        <a:srgbClr val="836967"/>
                                      </a:solidFill>
                                      <a:latin typeface="Cambria Math" panose="02040503050406030204" pitchFamily="18" charset="0"/>
                                    </a:rPr>
                                  </m:ctrlPr>
                                </m:fPr>
                                <m:num>
                                  <m:r>
                                    <a:rPr lang="tr-TR" i="0">
                                      <a:latin typeface="Cambria Math" panose="02040503050406030204" pitchFamily="18" charset="0"/>
                                    </a:rPr>
                                    <m:t>−1</m:t>
                                  </m:r>
                                </m:num>
                                <m:den>
                                  <m:r>
                                    <a:rPr lang="tr-TR" i="0">
                                      <a:latin typeface="Cambria Math" panose="02040503050406030204" pitchFamily="18" charset="0"/>
                                    </a:rPr>
                                    <m:t>2</m:t>
                                  </m:r>
                                </m:den>
                              </m:f>
                              <m:sSup>
                                <m:sSupPr>
                                  <m:ctrlPr>
                                    <a:rPr lang="tr-TR" i="1">
                                      <a:solidFill>
                                        <a:srgbClr val="836967"/>
                                      </a:solidFill>
                                      <a:latin typeface="Cambria Math" panose="02040503050406030204" pitchFamily="18" charset="0"/>
                                    </a:rPr>
                                  </m:ctrlPr>
                                </m:sSupPr>
                                <m:e>
                                  <m:r>
                                    <a:rPr lang="tr-TR" i="1">
                                      <a:latin typeface="Cambria Math" panose="02040503050406030204" pitchFamily="18" charset="0"/>
                                    </a:rPr>
                                    <m:t>𝑧</m:t>
                                  </m:r>
                                </m:e>
                                <m:sup>
                                  <m:r>
                                    <a:rPr lang="tr-TR" i="0">
                                      <a:latin typeface="Cambria Math" panose="02040503050406030204" pitchFamily="18" charset="0"/>
                                    </a:rPr>
                                    <m:t>2</m:t>
                                  </m:r>
                                </m:sup>
                              </m:sSup>
                            </m:sup>
                          </m:sSup>
                          <m:r>
                            <a:rPr lang="tr-TR" i="1">
                              <a:latin typeface="Cambria Math" panose="02040503050406030204" pitchFamily="18" charset="0"/>
                            </a:rPr>
                            <m:t>𝑑𝑧</m:t>
                          </m:r>
                          <m:r>
                            <a:rPr lang="tr-TR" i="0">
                              <a:latin typeface="Cambria Math" panose="02040503050406030204" pitchFamily="18" charset="0"/>
                            </a:rPr>
                            <m:t>=</m:t>
                          </m:r>
                          <m:nary>
                            <m:naryPr>
                              <m:limLoc m:val="subSup"/>
                              <m:ctrlPr>
                                <a:rPr lang="tr-TR" i="1">
                                  <a:latin typeface="Cambria Math" panose="02040503050406030204" pitchFamily="18" charset="0"/>
                                </a:rPr>
                              </m:ctrlPr>
                            </m:naryPr>
                            <m:sub>
                              <m:r>
                                <a:rPr lang="tr-TR" i="1">
                                  <a:latin typeface="Cambria Math" panose="02040503050406030204" pitchFamily="18" charset="0"/>
                                </a:rPr>
                                <m:t>𝜇</m:t>
                              </m:r>
                            </m:sub>
                            <m:sup>
                              <m:r>
                                <a:rPr lang="tr-TR" i="1">
                                  <a:latin typeface="Cambria Math" panose="02040503050406030204" pitchFamily="18" charset="0"/>
                                </a:rPr>
                                <m:t>𝑥</m:t>
                              </m:r>
                            </m:sup>
                            <m:e>
                              <m:f>
                                <m:fPr>
                                  <m:ctrlPr>
                                    <a:rPr lang="tr-TR" i="1">
                                      <a:solidFill>
                                        <a:srgbClr val="836967"/>
                                      </a:solidFill>
                                      <a:latin typeface="Cambria Math" panose="02040503050406030204" pitchFamily="18" charset="0"/>
                                    </a:rPr>
                                  </m:ctrlPr>
                                </m:fPr>
                                <m:num>
                                  <m:r>
                                    <a:rPr lang="tr-TR" i="0">
                                      <a:latin typeface="Cambria Math" panose="02040503050406030204" pitchFamily="18" charset="0"/>
                                    </a:rPr>
                                    <m:t>1</m:t>
                                  </m:r>
                                </m:num>
                                <m:den>
                                  <m:r>
                                    <a:rPr lang="tr-TR" i="1">
                                      <a:latin typeface="Cambria Math" panose="02040503050406030204" pitchFamily="18" charset="0"/>
                                    </a:rPr>
                                    <m:t>𝜎</m:t>
                                  </m:r>
                                  <m:rad>
                                    <m:radPr>
                                      <m:degHide m:val="on"/>
                                      <m:ctrlPr>
                                        <a:rPr lang="tr-TR" i="1">
                                          <a:solidFill>
                                            <a:srgbClr val="836967"/>
                                          </a:solidFill>
                                          <a:latin typeface="Cambria Math" panose="02040503050406030204" pitchFamily="18" charset="0"/>
                                        </a:rPr>
                                      </m:ctrlPr>
                                    </m:radPr>
                                    <m:deg/>
                                    <m:e>
                                      <m:r>
                                        <a:rPr lang="tr-TR" i="0">
                                          <a:latin typeface="Cambria Math" panose="02040503050406030204" pitchFamily="18" charset="0"/>
                                        </a:rPr>
                                        <m:t>2</m:t>
                                      </m:r>
                                      <m:r>
                                        <a:rPr lang="tr-TR" i="1">
                                          <a:latin typeface="Cambria Math" panose="02040503050406030204" pitchFamily="18" charset="0"/>
                                        </a:rPr>
                                        <m:t>𝜋</m:t>
                                      </m:r>
                                    </m:e>
                                  </m:rad>
                                </m:den>
                              </m:f>
                              <m:sSup>
                                <m:sSupPr>
                                  <m:ctrlPr>
                                    <a:rPr lang="tr-TR" i="1">
                                      <a:solidFill>
                                        <a:srgbClr val="836967"/>
                                      </a:solidFill>
                                      <a:latin typeface="Cambria Math" panose="02040503050406030204" pitchFamily="18" charset="0"/>
                                    </a:rPr>
                                  </m:ctrlPr>
                                </m:sSupPr>
                                <m:e>
                                  <m:r>
                                    <a:rPr lang="tr-TR" i="1">
                                      <a:latin typeface="Cambria Math" panose="02040503050406030204" pitchFamily="18" charset="0"/>
                                    </a:rPr>
                                    <m:t>𝑒</m:t>
                                  </m:r>
                                </m:e>
                                <m:sup>
                                  <m:f>
                                    <m:fPr>
                                      <m:ctrlPr>
                                        <a:rPr lang="tr-TR" i="1">
                                          <a:solidFill>
                                            <a:srgbClr val="836967"/>
                                          </a:solidFill>
                                          <a:latin typeface="Cambria Math" panose="02040503050406030204" pitchFamily="18" charset="0"/>
                                        </a:rPr>
                                      </m:ctrlPr>
                                    </m:fPr>
                                    <m:num>
                                      <m:r>
                                        <a:rPr lang="tr-TR" i="0">
                                          <a:latin typeface="Cambria Math" panose="02040503050406030204" pitchFamily="18" charset="0"/>
                                        </a:rPr>
                                        <m:t>−1</m:t>
                                      </m:r>
                                    </m:num>
                                    <m:den>
                                      <m:r>
                                        <a:rPr lang="tr-TR" i="0">
                                          <a:latin typeface="Cambria Math" panose="02040503050406030204" pitchFamily="18" charset="0"/>
                                        </a:rPr>
                                        <m:t>2</m:t>
                                      </m:r>
                                    </m:den>
                                  </m:f>
                                  <m:sSup>
                                    <m:sSupPr>
                                      <m:ctrlPr>
                                        <a:rPr lang="tr-TR" i="1">
                                          <a:solidFill>
                                            <a:srgbClr val="836967"/>
                                          </a:solidFill>
                                          <a:latin typeface="Cambria Math" panose="02040503050406030204" pitchFamily="18" charset="0"/>
                                        </a:rPr>
                                      </m:ctrlPr>
                                    </m:sSupPr>
                                    <m:e>
                                      <m:d>
                                        <m:dPr>
                                          <m:ctrlPr>
                                            <a:rPr lang="tr-TR" i="1">
                                              <a:solidFill>
                                                <a:srgbClr val="836967"/>
                                              </a:solidFill>
                                              <a:latin typeface="Cambria Math" panose="02040503050406030204" pitchFamily="18" charset="0"/>
                                            </a:rPr>
                                          </m:ctrlPr>
                                        </m:dPr>
                                        <m:e>
                                          <m:f>
                                            <m:fPr>
                                              <m:ctrlPr>
                                                <a:rPr lang="tr-TR" i="1">
                                                  <a:solidFill>
                                                    <a:srgbClr val="836967"/>
                                                  </a:solidFill>
                                                  <a:latin typeface="Cambria Math" panose="02040503050406030204" pitchFamily="18" charset="0"/>
                                                </a:rPr>
                                              </m:ctrlPr>
                                            </m:fPr>
                                            <m:num>
                                              <m:r>
                                                <a:rPr lang="tr-TR" i="1">
                                                  <a:latin typeface="Cambria Math" panose="02040503050406030204" pitchFamily="18" charset="0"/>
                                                </a:rPr>
                                                <m:t>𝑥</m:t>
                                              </m:r>
                                              <m:r>
                                                <a:rPr lang="tr-TR" i="0">
                                                  <a:latin typeface="Cambria Math" panose="02040503050406030204" pitchFamily="18" charset="0"/>
                                                </a:rPr>
                                                <m:t>−</m:t>
                                              </m:r>
                                              <m:r>
                                                <a:rPr lang="tr-TR" i="1">
                                                  <a:latin typeface="Cambria Math" panose="02040503050406030204" pitchFamily="18" charset="0"/>
                                                </a:rPr>
                                                <m:t>𝜇</m:t>
                                              </m:r>
                                            </m:num>
                                            <m:den>
                                              <m:r>
                                                <a:rPr lang="tr-TR" i="1">
                                                  <a:latin typeface="Cambria Math" panose="02040503050406030204" pitchFamily="18" charset="0"/>
                                                </a:rPr>
                                                <m:t>𝜎</m:t>
                                              </m:r>
                                            </m:den>
                                          </m:f>
                                        </m:e>
                                      </m:d>
                                    </m:e>
                                    <m:sup>
                                      <m:r>
                                        <a:rPr lang="tr-TR" i="0">
                                          <a:latin typeface="Cambria Math" panose="02040503050406030204" pitchFamily="18" charset="0"/>
                                        </a:rPr>
                                        <m:t>2</m:t>
                                      </m:r>
                                    </m:sup>
                                  </m:sSup>
                                </m:sup>
                              </m:sSup>
                              <m:r>
                                <a:rPr lang="tr-TR" i="1">
                                  <a:latin typeface="Cambria Math" panose="02040503050406030204" pitchFamily="18" charset="0"/>
                                </a:rPr>
                                <m:t>𝑑𝑥</m:t>
                              </m:r>
                            </m:e>
                          </m:nary>
                        </m:e>
                      </m:nary>
                    </m:oMath>
                  </m:oMathPara>
                </a14:m>
                <a:endParaRPr lang="tr-TR" dirty="0"/>
              </a:p>
            </p:txBody>
          </p:sp>
        </mc:Choice>
        <mc:Fallback xmlns="">
          <p:sp>
            <p:nvSpPr>
              <p:cNvPr id="7" name="Metin kutusu 6">
                <a:extLst>
                  <a:ext uri="{FF2B5EF4-FFF2-40B4-BE49-F238E27FC236}">
                    <a16:creationId xmlns:a16="http://schemas.microsoft.com/office/drawing/2014/main" id="{01EAE069-2C90-4695-8AAA-06E8807ACABB}"/>
                  </a:ext>
                </a:extLst>
              </p:cNvPr>
              <p:cNvSpPr txBox="1">
                <a:spLocks noRot="1" noChangeAspect="1" noMove="1" noResize="1" noEditPoints="1" noAdjustHandles="1" noChangeArrowheads="1" noChangeShapeType="1" noTextEdit="1"/>
              </p:cNvSpPr>
              <p:nvPr/>
            </p:nvSpPr>
            <p:spPr>
              <a:xfrm>
                <a:off x="3107583" y="3997481"/>
                <a:ext cx="5904891" cy="805285"/>
              </a:xfrm>
              <a:prstGeom prst="rect">
                <a:avLst/>
              </a:prstGeom>
              <a:blipFill>
                <a:blip r:embed="rId4"/>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2667841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29ACC92F-5A0E-40F5-8D51-626D847D5241}"/>
                  </a:ext>
                </a:extLst>
              </p:cNvPr>
              <p:cNvSpPr txBox="1"/>
              <p:nvPr/>
            </p:nvSpPr>
            <p:spPr>
              <a:xfrm>
                <a:off x="1187777" y="499621"/>
                <a:ext cx="9587060" cy="2113720"/>
              </a:xfrm>
              <a:prstGeom prst="rect">
                <a:avLst/>
              </a:prstGeom>
              <a:noFill/>
            </p:spPr>
            <p:txBody>
              <a:bodyPr wrap="square">
                <a:spAutoFit/>
              </a:bodyPr>
              <a:lstStyle/>
              <a:p>
                <a:pPr>
                  <a:lnSpc>
                    <a:spcPct val="107000"/>
                  </a:lnSpc>
                  <a:spcAft>
                    <a:spcPts val="800"/>
                  </a:spcAft>
                  <a:tabLst>
                    <a:tab pos="512826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Normal dağılımın moment çıkaran fonksiyonu,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𝑀</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𝑡𝑥</m:t>
                              </m:r>
                            </m:sup>
                          </m:sSup>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limLoc m:val="subSup"/>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up>
                        <m:e>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𝑡𝑥</m:t>
                              </m:r>
                            </m:sup>
                          </m:sSup>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𝜋</m:t>
                                  </m:r>
                                </m:e>
                              </m:rad>
                            </m:den>
                          </m:f>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den>
                                      </m:f>
                                    </m:e>
                                  </m:d>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𝑑𝑥</m:t>
                          </m:r>
                        </m:e>
                      </m:nary>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Normal dağılımın ortalaması,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varyansı</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asimetri ve basıklık ölçüleri önemli kavramdır! Çünkü istatistiksel araştırmalarda genellikle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anakütlenin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normal dağıldığı varsayılır. Şimdi MÇF’ den hareketle,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29ACC92F-5A0E-40F5-8D51-626D847D5241}"/>
                  </a:ext>
                </a:extLst>
              </p:cNvPr>
              <p:cNvSpPr txBox="1">
                <a:spLocks noRot="1" noChangeAspect="1" noMove="1" noResize="1" noEditPoints="1" noAdjustHandles="1" noChangeArrowheads="1" noChangeShapeType="1" noTextEdit="1"/>
              </p:cNvSpPr>
              <p:nvPr/>
            </p:nvSpPr>
            <p:spPr>
              <a:xfrm>
                <a:off x="1187777" y="499621"/>
                <a:ext cx="9587060" cy="2113720"/>
              </a:xfrm>
              <a:prstGeom prst="rect">
                <a:avLst/>
              </a:prstGeom>
              <a:blipFill>
                <a:blip r:embed="rId2"/>
                <a:stretch>
                  <a:fillRect l="-572" t="-1729" b="-3458"/>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775BDA81-E4E2-49A9-A665-A09324AC4D15}"/>
                  </a:ext>
                </a:extLst>
              </p:cNvPr>
              <p:cNvSpPr txBox="1"/>
              <p:nvPr/>
            </p:nvSpPr>
            <p:spPr>
              <a:xfrm>
                <a:off x="1187777" y="2977337"/>
                <a:ext cx="6094428" cy="1171988"/>
              </a:xfrm>
              <a:prstGeom prst="rect">
                <a:avLst/>
              </a:prstGeom>
              <a:noFill/>
            </p:spPr>
            <p:txBody>
              <a:bodyPr wrap="square">
                <a:spAutoFit/>
              </a:bodyPr>
              <a:lstStyle/>
              <a:p>
                <a:pPr>
                  <a:lnSpc>
                    <a:spcPct val="107000"/>
                  </a:lnSpc>
                  <a:spcAft>
                    <a:spcPts val="800"/>
                  </a:spcAft>
                  <a:tabLst>
                    <a:tab pos="5128260" algn="l"/>
                  </a:tabLst>
                </a:pPr>
                <a14:m>
                  <m:oMath xmlns:m="http://schemas.openxmlformats.org/officeDocument/2006/math">
                    <m:r>
                      <a:rPr lang="tr-TR" sz="1800" i="1" smtClean="0">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𝑉</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14:m>
                  <m:oMath xmlns:m="http://schemas.openxmlformats.org/officeDocument/2006/math">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=0, </m:t>
                    </m:r>
                    <m:sSub>
                      <m:sSub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4</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=3</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Değerlerini bulalım.</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775BDA81-E4E2-49A9-A665-A09324AC4D15}"/>
                  </a:ext>
                </a:extLst>
              </p:cNvPr>
              <p:cNvSpPr txBox="1">
                <a:spLocks noRot="1" noChangeAspect="1" noMove="1" noResize="1" noEditPoints="1" noAdjustHandles="1" noChangeArrowheads="1" noChangeShapeType="1" noTextEdit="1"/>
              </p:cNvSpPr>
              <p:nvPr/>
            </p:nvSpPr>
            <p:spPr>
              <a:xfrm>
                <a:off x="1187777" y="2977337"/>
                <a:ext cx="6094428" cy="1171988"/>
              </a:xfrm>
              <a:prstGeom prst="rect">
                <a:avLst/>
              </a:prstGeom>
              <a:blipFill>
                <a:blip r:embed="rId3"/>
                <a:stretch>
                  <a:fillRect l="-900" t="-2591" b="-6736"/>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010E6BE0-10B0-49B8-8330-664DD4FE64CA}"/>
                  </a:ext>
                </a:extLst>
              </p:cNvPr>
              <p:cNvSpPr txBox="1"/>
              <p:nvPr/>
            </p:nvSpPr>
            <p:spPr>
              <a:xfrm>
                <a:off x="1058160" y="4513321"/>
                <a:ext cx="6094428" cy="6340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𝐸</m:t>
                      </m:r>
                      <m:d>
                        <m:dPr>
                          <m:ctrlPr>
                            <a:rPr lang="tr-TR" i="1">
                              <a:solidFill>
                                <a:srgbClr val="836967"/>
                              </a:solidFill>
                              <a:latin typeface="Cambria Math" panose="02040503050406030204" pitchFamily="18" charset="0"/>
                            </a:rPr>
                          </m:ctrlPr>
                        </m:dPr>
                        <m:e>
                          <m:r>
                            <a:rPr lang="tr-TR" i="1">
                              <a:latin typeface="Cambria Math" panose="02040503050406030204" pitchFamily="18" charset="0"/>
                            </a:rPr>
                            <m:t>𝑋</m:t>
                          </m:r>
                        </m:e>
                      </m:d>
                      <m:r>
                        <a:rPr lang="tr-TR" i="0">
                          <a:latin typeface="Cambria Math" panose="02040503050406030204" pitchFamily="18" charset="0"/>
                        </a:rPr>
                        <m:t>=</m:t>
                      </m:r>
                      <m:sSup>
                        <m:sSupPr>
                          <m:ctrlPr>
                            <a:rPr lang="tr-TR" i="1">
                              <a:solidFill>
                                <a:srgbClr val="836967"/>
                              </a:solidFill>
                              <a:latin typeface="Cambria Math" panose="02040503050406030204" pitchFamily="18" charset="0"/>
                            </a:rPr>
                          </m:ctrlPr>
                        </m:sSupPr>
                        <m:e>
                          <m:r>
                            <a:rPr lang="tr-TR" i="1">
                              <a:latin typeface="Cambria Math" panose="02040503050406030204" pitchFamily="18" charset="0"/>
                            </a:rPr>
                            <m:t>𝜇</m:t>
                          </m:r>
                        </m:e>
                        <m:sup>
                          <m:r>
                            <a:rPr lang="tr-TR" i="0">
                              <a:latin typeface="Cambria Math" panose="02040503050406030204" pitchFamily="18" charset="0"/>
                            </a:rPr>
                            <m:t>′</m:t>
                          </m:r>
                        </m:sup>
                      </m:sSup>
                      <m:d>
                        <m:dPr>
                          <m:ctrlPr>
                            <a:rPr lang="tr-TR" i="1">
                              <a:solidFill>
                                <a:srgbClr val="836967"/>
                              </a:solidFill>
                              <a:latin typeface="Cambria Math" panose="02040503050406030204" pitchFamily="18" charset="0"/>
                            </a:rPr>
                          </m:ctrlPr>
                        </m:dPr>
                        <m:e>
                          <m:r>
                            <a:rPr lang="tr-TR" i="1">
                              <a:latin typeface="Cambria Math" panose="02040503050406030204" pitchFamily="18" charset="0"/>
                            </a:rPr>
                            <m:t>𝑡</m:t>
                          </m:r>
                          <m:r>
                            <a:rPr lang="tr-TR" i="0">
                              <a:latin typeface="Cambria Math" panose="02040503050406030204" pitchFamily="18" charset="0"/>
                            </a:rPr>
                            <m:t>=0</m:t>
                          </m:r>
                        </m:e>
                      </m:d>
                      <m:r>
                        <a:rPr lang="tr-TR" i="0">
                          <a:latin typeface="Cambria Math" panose="02040503050406030204" pitchFamily="18" charset="0"/>
                        </a:rPr>
                        <m:t>=</m:t>
                      </m:r>
                      <m:d>
                        <m:dPr>
                          <m:ctrlPr>
                            <a:rPr lang="tr-TR" i="1">
                              <a:solidFill>
                                <a:srgbClr val="836967"/>
                              </a:solidFill>
                              <a:latin typeface="Cambria Math" panose="02040503050406030204" pitchFamily="18" charset="0"/>
                            </a:rPr>
                          </m:ctrlPr>
                        </m:dPr>
                        <m:e>
                          <m:r>
                            <a:rPr lang="tr-TR" i="1">
                              <a:latin typeface="Cambria Math" panose="02040503050406030204" pitchFamily="18" charset="0"/>
                            </a:rPr>
                            <m:t>𝜇</m:t>
                          </m:r>
                          <m:r>
                            <a:rPr lang="tr-TR" i="0">
                              <a:latin typeface="Cambria Math" panose="02040503050406030204" pitchFamily="18" charset="0"/>
                            </a:rPr>
                            <m:t>+</m:t>
                          </m:r>
                          <m:sSup>
                            <m:sSupPr>
                              <m:ctrlPr>
                                <a:rPr lang="tr-TR" i="1">
                                  <a:solidFill>
                                    <a:srgbClr val="836967"/>
                                  </a:solidFill>
                                  <a:latin typeface="Cambria Math" panose="02040503050406030204" pitchFamily="18" charset="0"/>
                                </a:rPr>
                              </m:ctrlPr>
                            </m:sSupPr>
                            <m:e>
                              <m:r>
                                <a:rPr lang="tr-TR" i="1">
                                  <a:latin typeface="Cambria Math" panose="02040503050406030204" pitchFamily="18" charset="0"/>
                                </a:rPr>
                                <m:t>𝜎</m:t>
                              </m:r>
                            </m:e>
                            <m:sup>
                              <m:r>
                                <a:rPr lang="tr-TR" i="0">
                                  <a:latin typeface="Cambria Math" panose="02040503050406030204" pitchFamily="18" charset="0"/>
                                </a:rPr>
                                <m:t>2</m:t>
                              </m:r>
                            </m:sup>
                          </m:sSup>
                          <m:r>
                            <a:rPr lang="tr-TR" i="1">
                              <a:latin typeface="Cambria Math" panose="02040503050406030204" pitchFamily="18" charset="0"/>
                            </a:rPr>
                            <m:t>𝑡</m:t>
                          </m:r>
                        </m:e>
                      </m:d>
                      <m:sSup>
                        <m:sSupPr>
                          <m:ctrlPr>
                            <a:rPr lang="tr-TR" i="1">
                              <a:solidFill>
                                <a:srgbClr val="836967"/>
                              </a:solidFill>
                              <a:latin typeface="Cambria Math" panose="02040503050406030204" pitchFamily="18" charset="0"/>
                            </a:rPr>
                          </m:ctrlPr>
                        </m:sSupPr>
                        <m:e>
                          <m:r>
                            <a:rPr lang="tr-TR" i="1">
                              <a:latin typeface="Cambria Math" panose="02040503050406030204" pitchFamily="18" charset="0"/>
                            </a:rPr>
                            <m:t>𝑒</m:t>
                          </m:r>
                        </m:e>
                        <m:sup>
                          <m:d>
                            <m:dPr>
                              <m:ctrlPr>
                                <a:rPr lang="tr-TR" i="1">
                                  <a:solidFill>
                                    <a:srgbClr val="836967"/>
                                  </a:solidFill>
                                  <a:latin typeface="Cambria Math" panose="02040503050406030204" pitchFamily="18" charset="0"/>
                                </a:rPr>
                              </m:ctrlPr>
                            </m:dPr>
                            <m:e>
                              <m:r>
                                <a:rPr lang="tr-TR" i="1">
                                  <a:latin typeface="Cambria Math" panose="02040503050406030204" pitchFamily="18" charset="0"/>
                                </a:rPr>
                                <m:t>𝜇</m:t>
                              </m:r>
                              <m:r>
                                <a:rPr lang="tr-TR" i="1">
                                  <a:latin typeface="Cambria Math" panose="02040503050406030204" pitchFamily="18" charset="0"/>
                                </a:rPr>
                                <m:t>𝑡</m:t>
                              </m:r>
                              <m:r>
                                <a:rPr lang="tr-TR" i="0">
                                  <a:latin typeface="Cambria Math" panose="02040503050406030204" pitchFamily="18" charset="0"/>
                                </a:rPr>
                                <m:t>+</m:t>
                              </m:r>
                              <m:f>
                                <m:fPr>
                                  <m:ctrlPr>
                                    <a:rPr lang="tr-TR" i="1">
                                      <a:solidFill>
                                        <a:srgbClr val="836967"/>
                                      </a:solidFill>
                                      <a:latin typeface="Cambria Math" panose="02040503050406030204" pitchFamily="18" charset="0"/>
                                    </a:rPr>
                                  </m:ctrlPr>
                                </m:fPr>
                                <m:num>
                                  <m:sSup>
                                    <m:sSupPr>
                                      <m:ctrlPr>
                                        <a:rPr lang="tr-TR" i="1">
                                          <a:solidFill>
                                            <a:srgbClr val="836967"/>
                                          </a:solidFill>
                                          <a:latin typeface="Cambria Math" panose="02040503050406030204" pitchFamily="18" charset="0"/>
                                        </a:rPr>
                                      </m:ctrlPr>
                                    </m:sSupPr>
                                    <m:e>
                                      <m:r>
                                        <a:rPr lang="tr-TR" i="1">
                                          <a:latin typeface="Cambria Math" panose="02040503050406030204" pitchFamily="18" charset="0"/>
                                        </a:rPr>
                                        <m:t>𝜎</m:t>
                                      </m:r>
                                    </m:e>
                                    <m:sup>
                                      <m:r>
                                        <a:rPr lang="tr-TR" i="0">
                                          <a:latin typeface="Cambria Math" panose="02040503050406030204" pitchFamily="18" charset="0"/>
                                        </a:rPr>
                                        <m:t>2</m:t>
                                      </m:r>
                                    </m:sup>
                                  </m:sSup>
                                  <m:sSup>
                                    <m:sSupPr>
                                      <m:ctrlPr>
                                        <a:rPr lang="tr-TR" i="1">
                                          <a:solidFill>
                                            <a:srgbClr val="836967"/>
                                          </a:solidFill>
                                          <a:latin typeface="Cambria Math" panose="02040503050406030204" pitchFamily="18" charset="0"/>
                                        </a:rPr>
                                      </m:ctrlPr>
                                    </m:sSupPr>
                                    <m:e>
                                      <m:r>
                                        <a:rPr lang="tr-TR" i="1">
                                          <a:latin typeface="Cambria Math" panose="02040503050406030204" pitchFamily="18" charset="0"/>
                                        </a:rPr>
                                        <m:t>𝑡</m:t>
                                      </m:r>
                                    </m:e>
                                    <m:sup>
                                      <m:r>
                                        <a:rPr lang="tr-TR" i="0">
                                          <a:latin typeface="Cambria Math" panose="02040503050406030204" pitchFamily="18" charset="0"/>
                                        </a:rPr>
                                        <m:t>2</m:t>
                                      </m:r>
                                    </m:sup>
                                  </m:sSup>
                                </m:num>
                                <m:den>
                                  <m:r>
                                    <a:rPr lang="tr-TR" i="0">
                                      <a:latin typeface="Cambria Math" panose="02040503050406030204" pitchFamily="18" charset="0"/>
                                    </a:rPr>
                                    <m:t>2</m:t>
                                  </m:r>
                                </m:den>
                              </m:f>
                            </m:e>
                          </m:d>
                        </m:sup>
                      </m:sSup>
                      <m:r>
                        <a:rPr lang="tr-TR" i="0">
                          <a:latin typeface="Cambria Math" panose="02040503050406030204" pitchFamily="18" charset="0"/>
                        </a:rPr>
                        <m:t>=</m:t>
                      </m:r>
                      <m:d>
                        <m:dPr>
                          <m:ctrlPr>
                            <a:rPr lang="tr-TR" i="1">
                              <a:solidFill>
                                <a:srgbClr val="836967"/>
                              </a:solidFill>
                              <a:latin typeface="Cambria Math" panose="02040503050406030204" pitchFamily="18" charset="0"/>
                            </a:rPr>
                          </m:ctrlPr>
                        </m:dPr>
                        <m:e>
                          <m:r>
                            <a:rPr lang="tr-TR" i="1">
                              <a:latin typeface="Cambria Math" panose="02040503050406030204" pitchFamily="18" charset="0"/>
                            </a:rPr>
                            <m:t>𝜇</m:t>
                          </m:r>
                          <m:r>
                            <a:rPr lang="tr-TR" i="0">
                              <a:latin typeface="Cambria Math" panose="02040503050406030204" pitchFamily="18" charset="0"/>
                            </a:rPr>
                            <m:t>+0</m:t>
                          </m:r>
                        </m:e>
                      </m:d>
                      <m:sSup>
                        <m:sSupPr>
                          <m:ctrlPr>
                            <a:rPr lang="tr-TR" i="1">
                              <a:solidFill>
                                <a:srgbClr val="836967"/>
                              </a:solidFill>
                              <a:latin typeface="Cambria Math" panose="02040503050406030204" pitchFamily="18" charset="0"/>
                            </a:rPr>
                          </m:ctrlPr>
                        </m:sSupPr>
                        <m:e>
                          <m:r>
                            <a:rPr lang="tr-TR" i="1">
                              <a:latin typeface="Cambria Math" panose="02040503050406030204" pitchFamily="18" charset="0"/>
                            </a:rPr>
                            <m:t>𝑒</m:t>
                          </m:r>
                        </m:e>
                        <m:sup>
                          <m:r>
                            <a:rPr lang="tr-TR" i="0">
                              <a:latin typeface="Cambria Math" panose="02040503050406030204" pitchFamily="18" charset="0"/>
                            </a:rPr>
                            <m:t>0</m:t>
                          </m:r>
                        </m:sup>
                      </m:sSup>
                      <m:r>
                        <a:rPr lang="tr-TR" i="0">
                          <a:latin typeface="Cambria Math" panose="02040503050406030204" pitchFamily="18" charset="0"/>
                        </a:rPr>
                        <m:t>=</m:t>
                      </m:r>
                      <m:r>
                        <a:rPr lang="tr-TR" i="1">
                          <a:latin typeface="Cambria Math" panose="02040503050406030204" pitchFamily="18" charset="0"/>
                        </a:rPr>
                        <m:t>𝜇</m:t>
                      </m:r>
                    </m:oMath>
                  </m:oMathPara>
                </a14:m>
                <a:endParaRPr lang="tr-TR" dirty="0"/>
              </a:p>
            </p:txBody>
          </p:sp>
        </mc:Choice>
        <mc:Fallback xmlns="">
          <p:sp>
            <p:nvSpPr>
              <p:cNvPr id="7" name="Metin kutusu 6">
                <a:extLst>
                  <a:ext uri="{FF2B5EF4-FFF2-40B4-BE49-F238E27FC236}">
                    <a16:creationId xmlns:a16="http://schemas.microsoft.com/office/drawing/2014/main" id="{010E6BE0-10B0-49B8-8330-664DD4FE64CA}"/>
                  </a:ext>
                </a:extLst>
              </p:cNvPr>
              <p:cNvSpPr txBox="1">
                <a:spLocks noRot="1" noChangeAspect="1" noMove="1" noResize="1" noEditPoints="1" noAdjustHandles="1" noChangeArrowheads="1" noChangeShapeType="1" noTextEdit="1"/>
              </p:cNvSpPr>
              <p:nvPr/>
            </p:nvSpPr>
            <p:spPr>
              <a:xfrm>
                <a:off x="1058160" y="4513321"/>
                <a:ext cx="6094428" cy="634020"/>
              </a:xfrm>
              <a:prstGeom prst="rect">
                <a:avLst/>
              </a:prstGeom>
              <a:blipFill>
                <a:blip r:embed="rId4"/>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2766757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2EB81FE4-CE3C-4791-97B7-F4DDF305E3B1}"/>
                  </a:ext>
                </a:extLst>
              </p:cNvPr>
              <p:cNvSpPr txBox="1"/>
              <p:nvPr/>
            </p:nvSpPr>
            <p:spPr>
              <a:xfrm>
                <a:off x="2905812" y="711441"/>
                <a:ext cx="6094428" cy="1669111"/>
              </a:xfrm>
              <a:prstGeom prst="rect">
                <a:avLst/>
              </a:prstGeom>
              <a:noFill/>
            </p:spPr>
            <p:txBody>
              <a:bodyPr wrap="square">
                <a:spAutoFit/>
              </a:bodyPr>
              <a:lstStyle/>
              <a:p>
                <a:pPr>
                  <a:lnSpc>
                    <a:spcPct val="107000"/>
                  </a:lnSpc>
                  <a:spcAft>
                    <a:spcPts val="800"/>
                  </a:spcAft>
                  <a:tabLst>
                    <a:tab pos="5128260" algn="l"/>
                  </a:tabLst>
                </a:pPr>
                <a14:m>
                  <m:oMathPara xmlns:m="http://schemas.openxmlformats.org/officeDocument/2006/math">
                    <m:oMathParaPr>
                      <m:jc m:val="centerGroup"/>
                    </m:oMathParaPr>
                    <m:oMath xmlns:m="http://schemas.openxmlformats.org/officeDocument/2006/math">
                      <m:r>
                        <a:rPr lang="tr-TR" sz="1800" i="1" smtClean="0">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up>
                      </m:sSup>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𝑡</m:t>
                          </m:r>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𝑡</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e>
                          </m:d>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𝑡</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𝑡</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den>
                              </m:f>
                            </m:e>
                          </m:d>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𝑡</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𝑡</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den>
                              </m:f>
                            </m:e>
                          </m:d>
                        </m:sup>
                      </m:sSup>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e>
                          </m:d>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𝑉</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e>
                              </m:d>
                            </m:e>
                          </m:d>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2EB81FE4-CE3C-4791-97B7-F4DDF305E3B1}"/>
                  </a:ext>
                </a:extLst>
              </p:cNvPr>
              <p:cNvSpPr txBox="1">
                <a:spLocks noRot="1" noChangeAspect="1" noMove="1" noResize="1" noEditPoints="1" noAdjustHandles="1" noChangeArrowheads="1" noChangeShapeType="1" noTextEdit="1"/>
              </p:cNvSpPr>
              <p:nvPr/>
            </p:nvSpPr>
            <p:spPr>
              <a:xfrm>
                <a:off x="2905812" y="711441"/>
                <a:ext cx="6094428" cy="1669111"/>
              </a:xfrm>
              <a:prstGeom prst="rect">
                <a:avLst/>
              </a:prstGeom>
              <a:blipFill>
                <a:blip r:embed="rId2"/>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3297902E-821A-4EBE-812D-781DDF2DDBC1}"/>
                  </a:ext>
                </a:extLst>
              </p:cNvPr>
              <p:cNvSpPr txBox="1"/>
              <p:nvPr/>
            </p:nvSpPr>
            <p:spPr>
              <a:xfrm>
                <a:off x="1670901" y="3015061"/>
                <a:ext cx="9386740" cy="2924775"/>
              </a:xfrm>
              <a:prstGeom prst="rect">
                <a:avLst/>
              </a:prstGeom>
              <a:noFill/>
            </p:spPr>
            <p:txBody>
              <a:bodyPr wrap="square">
                <a:spAutoFit/>
              </a:bodyPr>
              <a:lstStyle/>
              <a:p>
                <a:pPr>
                  <a:lnSpc>
                    <a:spcPct val="107000"/>
                  </a:lnSpc>
                  <a:spcAft>
                    <a:spcPts val="800"/>
                  </a:spcAft>
                  <a:tabLst>
                    <a:tab pos="512826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Çarpıklık</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14:m>
                  <m:oMathPara xmlns:m="http://schemas.openxmlformats.org/officeDocument/2006/math">
                    <m:oMathParaPr>
                      <m:jc m:val="centerGroup"/>
                    </m:oMathParaPr>
                    <m:oMath xmlns:m="http://schemas.openxmlformats.org/officeDocument/2006/math">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sup>
                      </m:sSup>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en>
                          </m:f>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14:m>
                  <m:oMathPara xmlns:m="http://schemas.openxmlformats.org/officeDocument/2006/math">
                    <m:oMathParaPr>
                      <m:jc m:val="centerGroup"/>
                    </m:oMathParaPr>
                    <m:oMath xmlns:m="http://schemas.openxmlformats.org/officeDocument/2006/math">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p>
                      </m:sSup>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e>
                          </m:d>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sup>
                      </m:sSup>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SubSup>
                        <m:sSub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up>
                      </m:sSub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3297902E-821A-4EBE-812D-781DDF2DDBC1}"/>
                  </a:ext>
                </a:extLst>
              </p:cNvPr>
              <p:cNvSpPr txBox="1">
                <a:spLocks noRot="1" noChangeAspect="1" noMove="1" noResize="1" noEditPoints="1" noAdjustHandles="1" noChangeArrowheads="1" noChangeShapeType="1" noTextEdit="1"/>
              </p:cNvSpPr>
              <p:nvPr/>
            </p:nvSpPr>
            <p:spPr>
              <a:xfrm>
                <a:off x="1670901" y="3015061"/>
                <a:ext cx="9386740" cy="2924775"/>
              </a:xfrm>
              <a:prstGeom prst="rect">
                <a:avLst/>
              </a:prstGeom>
              <a:blipFill>
                <a:blip r:embed="rId3"/>
                <a:stretch>
                  <a:fillRect l="-519" t="-1253"/>
                </a:stretch>
              </a:blipFill>
            </p:spPr>
            <p:txBody>
              <a:bodyPr/>
              <a:lstStyle/>
              <a:p>
                <a:r>
                  <a:rPr lang="tr-TR">
                    <a:noFill/>
                  </a:rPr>
                  <a:t> </a:t>
                </a:r>
              </a:p>
            </p:txBody>
          </p:sp>
        </mc:Fallback>
      </mc:AlternateContent>
    </p:spTree>
    <p:extLst>
      <p:ext uri="{BB962C8B-B14F-4D97-AF65-F5344CB8AC3E}">
        <p14:creationId xmlns:p14="http://schemas.microsoft.com/office/powerpoint/2010/main" val="130012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60DC6973-D255-468E-A12C-7DC9A9530AFC}"/>
                  </a:ext>
                </a:extLst>
              </p:cNvPr>
              <p:cNvSpPr txBox="1"/>
              <p:nvPr/>
            </p:nvSpPr>
            <p:spPr>
              <a:xfrm>
                <a:off x="989814" y="584462"/>
                <a:ext cx="9775596" cy="3443315"/>
              </a:xfrm>
              <a:prstGeom prst="rect">
                <a:avLst/>
              </a:prstGeom>
              <a:noFill/>
            </p:spPr>
            <p:txBody>
              <a:bodyPr wrap="square">
                <a:spAutoFit/>
              </a:bodyPr>
              <a:lstStyle/>
              <a:p>
                <a:pPr>
                  <a:lnSpc>
                    <a:spcPct val="107000"/>
                  </a:lnSpc>
                  <a:spcAft>
                    <a:spcPts val="800"/>
                  </a:spcAft>
                  <a:tabLst>
                    <a:tab pos="512826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Basıklık</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num>
                        <m:den>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den>
                      </m:f>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p>
                          </m:sSup>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ı</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𝑣</m:t>
                          </m:r>
                        </m:sup>
                      </m:sSup>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p>
                      </m:sSup>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König</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teoremine göre,</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m:t>
                      </m:r>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Sup>
                        <m:sSub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SubSup>
                        <m:sSub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p>
                      </m:sSubSup>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+6</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p>
                      </m:sSup>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p>
                          </m:sSup>
                        </m:num>
                        <m:den>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sup>
                          </m:sSup>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60DC6973-D255-468E-A12C-7DC9A9530AFC}"/>
                  </a:ext>
                </a:extLst>
              </p:cNvPr>
              <p:cNvSpPr txBox="1">
                <a:spLocks noRot="1" noChangeAspect="1" noMove="1" noResize="1" noEditPoints="1" noAdjustHandles="1" noChangeArrowheads="1" noChangeShapeType="1" noTextEdit="1"/>
              </p:cNvSpPr>
              <p:nvPr/>
            </p:nvSpPr>
            <p:spPr>
              <a:xfrm>
                <a:off x="989814" y="584462"/>
                <a:ext cx="9775596" cy="3443315"/>
              </a:xfrm>
              <a:prstGeom prst="rect">
                <a:avLst/>
              </a:prstGeom>
              <a:blipFill>
                <a:blip r:embed="rId2"/>
                <a:stretch>
                  <a:fillRect l="-499" t="-1062"/>
                </a:stretch>
              </a:blipFill>
            </p:spPr>
            <p:txBody>
              <a:bodyPr/>
              <a:lstStyle/>
              <a:p>
                <a:r>
                  <a:rPr lang="tr-TR">
                    <a:noFill/>
                  </a:rPr>
                  <a:t> </a:t>
                </a:r>
              </a:p>
            </p:txBody>
          </p:sp>
        </mc:Fallback>
      </mc:AlternateContent>
    </p:spTree>
    <p:extLst>
      <p:ext uri="{BB962C8B-B14F-4D97-AF65-F5344CB8AC3E}">
        <p14:creationId xmlns:p14="http://schemas.microsoft.com/office/powerpoint/2010/main" val="3034903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D0E9A697-7C00-4A00-BAA1-1019871EE5C1}"/>
                  </a:ext>
                </a:extLst>
              </p:cNvPr>
              <p:cNvSpPr txBox="1"/>
              <p:nvPr/>
            </p:nvSpPr>
            <p:spPr>
              <a:xfrm>
                <a:off x="669303" y="556181"/>
                <a:ext cx="10454326" cy="2832250"/>
              </a:xfrm>
              <a:prstGeom prst="rect">
                <a:avLst/>
              </a:prstGeom>
              <a:noFill/>
            </p:spPr>
            <p:txBody>
              <a:bodyPr wrap="square">
                <a:spAutoFit/>
              </a:bodyPr>
              <a:lstStyle/>
              <a:p>
                <a:pPr>
                  <a:lnSpc>
                    <a:spcPct val="107000"/>
                  </a:lnSpc>
                  <a:spcAft>
                    <a:spcPts val="800"/>
                  </a:spcAft>
                  <a:tabLst>
                    <a:tab pos="512826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Standart normal dağılımın ortalamasının “0” ve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varyansının</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1 olduğu ispatlayınız.</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𝑍</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den>
                      </m:f>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d>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den>
                      </m:f>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1282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𝑉𝑎𝑟</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𝑉𝑎𝑟</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den>
                          </m:f>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𝑉𝑎𝑟</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𝑉𝑎𝑟</m:t>
                          </m:r>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𝑉𝑎𝑟</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D0E9A697-7C00-4A00-BAA1-1019871EE5C1}"/>
                  </a:ext>
                </a:extLst>
              </p:cNvPr>
              <p:cNvSpPr txBox="1">
                <a:spLocks noRot="1" noChangeAspect="1" noMove="1" noResize="1" noEditPoints="1" noAdjustHandles="1" noChangeArrowheads="1" noChangeShapeType="1" noTextEdit="1"/>
              </p:cNvSpPr>
              <p:nvPr/>
            </p:nvSpPr>
            <p:spPr>
              <a:xfrm>
                <a:off x="669303" y="556181"/>
                <a:ext cx="10454326" cy="2832250"/>
              </a:xfrm>
              <a:prstGeom prst="rect">
                <a:avLst/>
              </a:prstGeom>
              <a:blipFill>
                <a:blip r:embed="rId2"/>
                <a:stretch>
                  <a:fillRect l="-525" t="-1075"/>
                </a:stretch>
              </a:blipFill>
            </p:spPr>
            <p:txBody>
              <a:bodyPr/>
              <a:lstStyle/>
              <a:p>
                <a:r>
                  <a:rPr lang="tr-TR">
                    <a:noFill/>
                  </a:rPr>
                  <a:t> </a:t>
                </a:r>
              </a:p>
            </p:txBody>
          </p:sp>
        </mc:Fallback>
      </mc:AlternateContent>
    </p:spTree>
    <p:extLst>
      <p:ext uri="{BB962C8B-B14F-4D97-AF65-F5344CB8AC3E}">
        <p14:creationId xmlns:p14="http://schemas.microsoft.com/office/powerpoint/2010/main" val="169899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1CF23FA1-59E6-4CF7-A8B4-B137314BD40A}"/>
              </a:ext>
            </a:extLst>
          </p:cNvPr>
          <p:cNvSpPr>
            <a:spLocks noGrp="1"/>
          </p:cNvSpPr>
          <p:nvPr>
            <p:ph type="title"/>
          </p:nvPr>
        </p:nvSpPr>
        <p:spPr/>
        <p:txBody>
          <a:bodyPr/>
          <a:lstStyle/>
          <a:p>
            <a:r>
              <a:rPr lang="tr-TR" sz="4400" b="1" dirty="0">
                <a:effectLst/>
                <a:latin typeface="Times New Roman" panose="02020603050405020304" pitchFamily="18" charset="0"/>
                <a:ea typeface="Calibri" panose="020F0502020204030204" pitchFamily="34" charset="0"/>
                <a:cs typeface="Times New Roman" panose="02020603050405020304" pitchFamily="18" charset="0"/>
              </a:rPr>
              <a:t>Sürekli Düzgün Dağılım (Dikdörtgen Dağılım)</a:t>
            </a:r>
            <a:endParaRPr lang="tr-TR" dirty="0"/>
          </a:p>
        </p:txBody>
      </p:sp>
      <p:sp>
        <p:nvSpPr>
          <p:cNvPr id="6" name="İçerik Yer Tutucusu 5">
            <a:extLst>
              <a:ext uri="{FF2B5EF4-FFF2-40B4-BE49-F238E27FC236}">
                <a16:creationId xmlns:a16="http://schemas.microsoft.com/office/drawing/2014/main" id="{29B4B59A-BF7D-4E15-867D-D8E5E74E9C41}"/>
              </a:ext>
            </a:extLst>
          </p:cNvPr>
          <p:cNvSpPr>
            <a:spLocks noGrp="1"/>
          </p:cNvSpPr>
          <p:nvPr>
            <p:ph idx="1"/>
          </p:nvPr>
        </p:nvSpPr>
        <p:spPr/>
        <p:txBody>
          <a:bodyPr/>
          <a:lstStyle/>
          <a:p>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Olasılık yoğunluk ve birikimli olasılık yoğunluk fonksiyonlarının grafikleri şu şekildedir: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pic>
        <p:nvPicPr>
          <p:cNvPr id="8" name="Resim 7">
            <a:extLst>
              <a:ext uri="{FF2B5EF4-FFF2-40B4-BE49-F238E27FC236}">
                <a16:creationId xmlns:a16="http://schemas.microsoft.com/office/drawing/2014/main" id="{FCC0A3BD-CA16-410D-B248-A619E6BEBAD9}"/>
              </a:ext>
            </a:extLst>
          </p:cNvPr>
          <p:cNvPicPr>
            <a:picLocks noChangeAspect="1"/>
          </p:cNvPicPr>
          <p:nvPr/>
        </p:nvPicPr>
        <p:blipFill>
          <a:blip r:embed="rId2"/>
          <a:stretch>
            <a:fillRect/>
          </a:stretch>
        </p:blipFill>
        <p:spPr>
          <a:xfrm>
            <a:off x="2390775" y="2844732"/>
            <a:ext cx="7410450" cy="2686050"/>
          </a:xfrm>
          <a:prstGeom prst="rect">
            <a:avLst/>
          </a:prstGeom>
        </p:spPr>
      </p:pic>
    </p:spTree>
    <p:extLst>
      <p:ext uri="{BB962C8B-B14F-4D97-AF65-F5344CB8AC3E}">
        <p14:creationId xmlns:p14="http://schemas.microsoft.com/office/powerpoint/2010/main" val="2652684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34C79049-9305-4C33-B822-304FDD378169}"/>
              </a:ext>
            </a:extLst>
          </p:cNvPr>
          <p:cNvPicPr>
            <a:picLocks noChangeAspect="1"/>
          </p:cNvPicPr>
          <p:nvPr/>
        </p:nvPicPr>
        <p:blipFill>
          <a:blip r:embed="rId2"/>
          <a:stretch>
            <a:fillRect/>
          </a:stretch>
        </p:blipFill>
        <p:spPr>
          <a:xfrm>
            <a:off x="1165851" y="643466"/>
            <a:ext cx="9860298" cy="5571067"/>
          </a:xfrm>
          <a:prstGeom prst="rect">
            <a:avLst/>
          </a:prstGeom>
        </p:spPr>
      </p:pic>
    </p:spTree>
    <p:extLst>
      <p:ext uri="{BB962C8B-B14F-4D97-AF65-F5344CB8AC3E}">
        <p14:creationId xmlns:p14="http://schemas.microsoft.com/office/powerpoint/2010/main" val="419271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41EAEBDF-7106-4E42-BD7D-C2A09974B441}"/>
              </a:ext>
            </a:extLst>
          </p:cNvPr>
          <p:cNvPicPr>
            <a:picLocks noChangeAspect="1"/>
          </p:cNvPicPr>
          <p:nvPr/>
        </p:nvPicPr>
        <p:blipFill>
          <a:blip r:embed="rId2"/>
          <a:stretch>
            <a:fillRect/>
          </a:stretch>
        </p:blipFill>
        <p:spPr>
          <a:xfrm>
            <a:off x="1244337" y="557212"/>
            <a:ext cx="7202079" cy="5743575"/>
          </a:xfrm>
          <a:prstGeom prst="rect">
            <a:avLst/>
          </a:prstGeom>
        </p:spPr>
      </p:pic>
    </p:spTree>
    <p:extLst>
      <p:ext uri="{BB962C8B-B14F-4D97-AF65-F5344CB8AC3E}">
        <p14:creationId xmlns:p14="http://schemas.microsoft.com/office/powerpoint/2010/main" val="2312258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18DC1F8B-6CD0-4DDE-809E-B00FCCD3B9FB}"/>
              </a:ext>
            </a:extLst>
          </p:cNvPr>
          <p:cNvPicPr>
            <a:picLocks noChangeAspect="1"/>
          </p:cNvPicPr>
          <p:nvPr/>
        </p:nvPicPr>
        <p:blipFill>
          <a:blip r:embed="rId2"/>
          <a:stretch>
            <a:fillRect/>
          </a:stretch>
        </p:blipFill>
        <p:spPr>
          <a:xfrm>
            <a:off x="951486" y="528232"/>
            <a:ext cx="7448550" cy="3019425"/>
          </a:xfrm>
          <a:prstGeom prst="rect">
            <a:avLst/>
          </a:prstGeom>
        </p:spPr>
      </p:pic>
      <p:pic>
        <p:nvPicPr>
          <p:cNvPr id="5" name="Resim 4">
            <a:extLst>
              <a:ext uri="{FF2B5EF4-FFF2-40B4-BE49-F238E27FC236}">
                <a16:creationId xmlns:a16="http://schemas.microsoft.com/office/drawing/2014/main" id="{A020D1C5-7A44-4411-8473-84BE01FEB8BF}"/>
              </a:ext>
            </a:extLst>
          </p:cNvPr>
          <p:cNvPicPr>
            <a:picLocks noChangeAspect="1"/>
          </p:cNvPicPr>
          <p:nvPr/>
        </p:nvPicPr>
        <p:blipFill>
          <a:blip r:embed="rId3"/>
          <a:stretch>
            <a:fillRect/>
          </a:stretch>
        </p:blipFill>
        <p:spPr>
          <a:xfrm>
            <a:off x="1018161" y="3601158"/>
            <a:ext cx="7315200" cy="2895600"/>
          </a:xfrm>
          <a:prstGeom prst="rect">
            <a:avLst/>
          </a:prstGeom>
        </p:spPr>
      </p:pic>
    </p:spTree>
    <p:extLst>
      <p:ext uri="{BB962C8B-B14F-4D97-AF65-F5344CB8AC3E}">
        <p14:creationId xmlns:p14="http://schemas.microsoft.com/office/powerpoint/2010/main" val="3052505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5F79A4B5-D8C3-42E7-95CB-018C6AF15890}"/>
              </a:ext>
            </a:extLst>
          </p:cNvPr>
          <p:cNvPicPr>
            <a:picLocks noChangeAspect="1"/>
          </p:cNvPicPr>
          <p:nvPr/>
        </p:nvPicPr>
        <p:blipFill>
          <a:blip r:embed="rId2"/>
          <a:stretch>
            <a:fillRect/>
          </a:stretch>
        </p:blipFill>
        <p:spPr>
          <a:xfrm>
            <a:off x="714476" y="606358"/>
            <a:ext cx="7572375" cy="2590800"/>
          </a:xfrm>
          <a:prstGeom prst="rect">
            <a:avLst/>
          </a:prstGeom>
        </p:spPr>
      </p:pic>
      <p:sp>
        <p:nvSpPr>
          <p:cNvPr id="5" name="Metin kutusu 4">
            <a:extLst>
              <a:ext uri="{FF2B5EF4-FFF2-40B4-BE49-F238E27FC236}">
                <a16:creationId xmlns:a16="http://schemas.microsoft.com/office/drawing/2014/main" id="{F69D3F22-F34E-4214-B3C9-7B24A4228291}"/>
              </a:ext>
            </a:extLst>
          </p:cNvPr>
          <p:cNvSpPr txBox="1"/>
          <p:nvPr/>
        </p:nvSpPr>
        <p:spPr>
          <a:xfrm>
            <a:off x="973292" y="3429000"/>
            <a:ext cx="9952374" cy="1764714"/>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kasabada yaşayan 1000 kadının boylarının uzunluğu 161 cm ortalama ve 25 cm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varyansla</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normal dağılıma uyduğu varsayılmaktadır.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Boyu 164-176 cm arasında olanların yüzdesini</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aren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Boyu 174 cm’ den uzun olan kadınların sayısını bulunuz</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612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D96D7BD2-CEA7-4A9B-B431-ED226EA91550}"/>
                  </a:ext>
                </a:extLst>
              </p:cNvPr>
              <p:cNvSpPr txBox="1"/>
              <p:nvPr/>
            </p:nvSpPr>
            <p:spPr>
              <a:xfrm>
                <a:off x="735291" y="678731"/>
                <a:ext cx="10510886" cy="3004027"/>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tr-TR" sz="1800" i="1" dirty="0">
                    <a:effectLst/>
                    <a:latin typeface="Cambria Math" panose="02040503050406030204" pitchFamily="18" charset="0"/>
                    <a:ea typeface="Times New Roman" panose="02020603050405020304" pitchFamily="18" charset="0"/>
                    <a:cs typeface="Times New Roman" panose="02020603050405020304" pitchFamily="18" charset="0"/>
                  </a:rPr>
                  <a:t> </a:t>
                </a:r>
              </a:p>
              <a:p>
                <a:pPr lvl="0">
                  <a:lnSpc>
                    <a:spcPct val="107000"/>
                  </a:lnSpc>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164−61</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25</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=0.6</m:t>
                      </m:r>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14:m>
                  <m:oMathPara xmlns:m="http://schemas.openxmlformats.org/officeDocument/2006/math">
                    <m:oMathParaPr>
                      <m:jc m:val="centerGroup"/>
                    </m:oMathParaPr>
                    <m:oMath xmlns:m="http://schemas.openxmlformats.org/officeDocument/2006/math">
                      <m:sSub>
                        <m:sSub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174−161</m:t>
                          </m:r>
                        </m:num>
                        <m:den>
                          <m:rad>
                            <m:radPr>
                              <m:degHide m:val="on"/>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25</m:t>
                              </m:r>
                            </m:e>
                          </m:rad>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=2,6</m:t>
                      </m:r>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0.4983−0.3258=0.2696</m:t>
                      </m:r>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D96D7BD2-CEA7-4A9B-B431-ED226EA91550}"/>
                  </a:ext>
                </a:extLst>
              </p:cNvPr>
              <p:cNvSpPr txBox="1">
                <a:spLocks noRot="1" noChangeAspect="1" noMove="1" noResize="1" noEditPoints="1" noAdjustHandles="1" noChangeArrowheads="1" noChangeShapeType="1" noTextEdit="1"/>
              </p:cNvSpPr>
              <p:nvPr/>
            </p:nvSpPr>
            <p:spPr>
              <a:xfrm>
                <a:off x="735291" y="678731"/>
                <a:ext cx="10510886" cy="3004027"/>
              </a:xfrm>
              <a:prstGeom prst="rect">
                <a:avLst/>
              </a:prstGeom>
              <a:blipFill>
                <a:blip r:embed="rId2"/>
                <a:stretch>
                  <a:fillRect l="-522" t="-1014"/>
                </a:stretch>
              </a:blipFill>
            </p:spPr>
            <p:txBody>
              <a:bodyPr/>
              <a:lstStyle/>
              <a:p>
                <a:r>
                  <a:rPr lang="tr-TR">
                    <a:noFill/>
                  </a:rPr>
                  <a:t> </a:t>
                </a:r>
              </a:p>
            </p:txBody>
          </p:sp>
        </mc:Fallback>
      </mc:AlternateContent>
      <p:pic>
        <p:nvPicPr>
          <p:cNvPr id="4" name="Resim 3">
            <a:extLst>
              <a:ext uri="{FF2B5EF4-FFF2-40B4-BE49-F238E27FC236}">
                <a16:creationId xmlns:a16="http://schemas.microsoft.com/office/drawing/2014/main" id="{63793CA1-FF3E-4887-ACC1-B3414D01B0E8}"/>
              </a:ext>
            </a:extLst>
          </p:cNvPr>
          <p:cNvPicPr>
            <a:picLocks noChangeAspect="1"/>
          </p:cNvPicPr>
          <p:nvPr/>
        </p:nvPicPr>
        <p:blipFill>
          <a:blip r:embed="rId3"/>
          <a:stretch>
            <a:fillRect/>
          </a:stretch>
        </p:blipFill>
        <p:spPr>
          <a:xfrm>
            <a:off x="7776868" y="678731"/>
            <a:ext cx="4010025" cy="5219700"/>
          </a:xfrm>
          <a:prstGeom prst="rect">
            <a:avLst/>
          </a:prstGeom>
        </p:spPr>
      </p:pic>
    </p:spTree>
    <p:extLst>
      <p:ext uri="{BB962C8B-B14F-4D97-AF65-F5344CB8AC3E}">
        <p14:creationId xmlns:p14="http://schemas.microsoft.com/office/powerpoint/2010/main" val="2206995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Metin kutusu 1">
                <a:extLst>
                  <a:ext uri="{FF2B5EF4-FFF2-40B4-BE49-F238E27FC236}">
                    <a16:creationId xmlns:a16="http://schemas.microsoft.com/office/drawing/2014/main" id="{BDEE23A0-7839-436D-8962-0423EA64F2C8}"/>
                  </a:ext>
                </a:extLst>
              </p:cNvPr>
              <p:cNvSpPr txBox="1"/>
              <p:nvPr/>
            </p:nvSpPr>
            <p:spPr>
              <a:xfrm>
                <a:off x="923827" y="859938"/>
                <a:ext cx="6094428" cy="1084015"/>
              </a:xfrm>
              <a:prstGeom prst="rect">
                <a:avLst/>
              </a:prstGeom>
              <a:noFill/>
            </p:spPr>
            <p:txBody>
              <a:bodyPr wrap="square">
                <a:spAutoFit/>
              </a:bodyPr>
              <a:lstStyle/>
              <a:p>
                <a:pPr lvl="0">
                  <a:lnSpc>
                    <a:spcPct val="107000"/>
                  </a:lnSpc>
                </a:pPr>
                <a:r>
                  <a:rPr lang="tr-TR" sz="1800" i="1" dirty="0">
                    <a:effectLst/>
                    <a:latin typeface="Cambria Math" panose="02040503050406030204" pitchFamily="18" charset="0"/>
                    <a:ea typeface="Times New Roman" panose="02020603050405020304" pitchFamily="18" charset="0"/>
                    <a:cs typeface="Times New Roman" panose="02020603050405020304" pitchFamily="18" charset="0"/>
                  </a:rPr>
                  <a:t>b)</a:t>
                </a:r>
              </a:p>
              <a:p>
                <a:pPr lvl="0">
                  <a:lnSpc>
                    <a:spcPct val="107000"/>
                  </a:lnSpc>
                </a:pPr>
                <a14:m>
                  <m:oMathPara xmlns:m="http://schemas.openxmlformats.org/officeDocument/2006/math">
                    <m:oMathParaPr>
                      <m:jc m:val="centerGroup"/>
                    </m:oMathParaPr>
                    <m:oMath xmlns:m="http://schemas.openxmlformats.org/officeDocument/2006/math">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0.5</m:t>
                      </m:r>
                      <m:r>
                        <a:rPr lang="tr-TR"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0.4953=0.0047</m:t>
                      </m:r>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1000∙0.0047=4.7~5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𝑘𝑖</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ş</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𝑖</m:t>
                      </m:r>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Metin kutusu 1">
                <a:extLst>
                  <a:ext uri="{FF2B5EF4-FFF2-40B4-BE49-F238E27FC236}">
                    <a16:creationId xmlns:a16="http://schemas.microsoft.com/office/drawing/2014/main" id="{BDEE23A0-7839-436D-8962-0423EA64F2C8}"/>
                  </a:ext>
                </a:extLst>
              </p:cNvPr>
              <p:cNvSpPr txBox="1">
                <a:spLocks noRot="1" noChangeAspect="1" noMove="1" noResize="1" noEditPoints="1" noAdjustHandles="1" noChangeArrowheads="1" noChangeShapeType="1" noTextEdit="1"/>
              </p:cNvSpPr>
              <p:nvPr/>
            </p:nvSpPr>
            <p:spPr>
              <a:xfrm>
                <a:off x="923827" y="859938"/>
                <a:ext cx="6094428" cy="1084015"/>
              </a:xfrm>
              <a:prstGeom prst="rect">
                <a:avLst/>
              </a:prstGeom>
              <a:blipFill>
                <a:blip r:embed="rId2"/>
                <a:stretch>
                  <a:fillRect l="-901" t="-3371"/>
                </a:stretch>
              </a:blipFill>
            </p:spPr>
            <p:txBody>
              <a:bodyPr/>
              <a:lstStyle/>
              <a:p>
                <a:r>
                  <a:rPr lang="tr-TR">
                    <a:noFill/>
                  </a:rPr>
                  <a:t> </a:t>
                </a:r>
              </a:p>
            </p:txBody>
          </p:sp>
        </mc:Fallback>
      </mc:AlternateContent>
      <p:pic>
        <p:nvPicPr>
          <p:cNvPr id="4" name="Resim 3">
            <a:extLst>
              <a:ext uri="{FF2B5EF4-FFF2-40B4-BE49-F238E27FC236}">
                <a16:creationId xmlns:a16="http://schemas.microsoft.com/office/drawing/2014/main" id="{BDF48C4A-D54E-42E3-B46F-655EA6CD97C5}"/>
              </a:ext>
            </a:extLst>
          </p:cNvPr>
          <p:cNvPicPr>
            <a:picLocks noChangeAspect="1"/>
          </p:cNvPicPr>
          <p:nvPr/>
        </p:nvPicPr>
        <p:blipFill>
          <a:blip r:embed="rId3"/>
          <a:stretch>
            <a:fillRect/>
          </a:stretch>
        </p:blipFill>
        <p:spPr>
          <a:xfrm>
            <a:off x="6795842" y="1042987"/>
            <a:ext cx="3219450" cy="4772025"/>
          </a:xfrm>
          <a:prstGeom prst="rect">
            <a:avLst/>
          </a:prstGeom>
        </p:spPr>
      </p:pic>
    </p:spTree>
    <p:extLst>
      <p:ext uri="{BB962C8B-B14F-4D97-AF65-F5344CB8AC3E}">
        <p14:creationId xmlns:p14="http://schemas.microsoft.com/office/powerpoint/2010/main" val="149841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Resim 39">
            <a:extLst>
              <a:ext uri="{FF2B5EF4-FFF2-40B4-BE49-F238E27FC236}">
                <a16:creationId xmlns:a16="http://schemas.microsoft.com/office/drawing/2014/main" id="{542A89AC-52F0-4E2F-8AF8-94A4F4400AD0}"/>
              </a:ext>
            </a:extLst>
          </p:cNvPr>
          <p:cNvPicPr>
            <a:picLocks noChangeAspect="1"/>
          </p:cNvPicPr>
          <p:nvPr/>
        </p:nvPicPr>
        <p:blipFill>
          <a:blip r:embed="rId2"/>
          <a:stretch>
            <a:fillRect/>
          </a:stretch>
        </p:blipFill>
        <p:spPr>
          <a:xfrm>
            <a:off x="725864" y="517283"/>
            <a:ext cx="8251043" cy="4473761"/>
          </a:xfrm>
          <a:prstGeom prst="rect">
            <a:avLst/>
          </a:prstGeom>
        </p:spPr>
      </p:pic>
    </p:spTree>
    <p:extLst>
      <p:ext uri="{BB962C8B-B14F-4D97-AF65-F5344CB8AC3E}">
        <p14:creationId xmlns:p14="http://schemas.microsoft.com/office/powerpoint/2010/main" val="1264641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35D61A1-8484-4749-8AD0-A3455E075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ACE8BDF-B5A2-48C9-82EB-6DBC8537A57A}"/>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a:effectLst/>
              </a:rPr>
              <a:t>MERKEZİ LİMİT TEOREMİ</a:t>
            </a:r>
            <a:endParaRPr lang="en-US"/>
          </a:p>
        </p:txBody>
      </p:sp>
      <p:sp>
        <p:nvSpPr>
          <p:cNvPr id="26" name="Rounded Rectangle 5">
            <a:extLst>
              <a:ext uri="{FF2B5EF4-FFF2-40B4-BE49-F238E27FC236}">
                <a16:creationId xmlns:a16="http://schemas.microsoft.com/office/drawing/2014/main" id="{1447903E-2B66-479D-959B-F2EBB2CC9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Resim 11">
            <a:extLst>
              <a:ext uri="{FF2B5EF4-FFF2-40B4-BE49-F238E27FC236}">
                <a16:creationId xmlns:a16="http://schemas.microsoft.com/office/drawing/2014/main" id="{6EF77ACD-5A4B-4F3C-9902-96D1C1008955}"/>
              </a:ext>
            </a:extLst>
          </p:cNvPr>
          <p:cNvPicPr>
            <a:picLocks noChangeAspect="1"/>
          </p:cNvPicPr>
          <p:nvPr/>
        </p:nvPicPr>
        <p:blipFill rotWithShape="1">
          <a:blip r:embed="rId2"/>
          <a:srcRect r="1154" b="-1"/>
          <a:stretch/>
        </p:blipFill>
        <p:spPr>
          <a:xfrm>
            <a:off x="1158240" y="2149222"/>
            <a:ext cx="9875520" cy="3721608"/>
          </a:xfrm>
          <a:prstGeom prst="rect">
            <a:avLst/>
          </a:prstGeom>
          <a:effectLst/>
        </p:spPr>
      </p:pic>
    </p:spTree>
    <p:extLst>
      <p:ext uri="{BB962C8B-B14F-4D97-AF65-F5344CB8AC3E}">
        <p14:creationId xmlns:p14="http://schemas.microsoft.com/office/powerpoint/2010/main" val="1040290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B06E36-0CAB-4DDF-B4C4-442F826A87FB}"/>
              </a:ext>
            </a:extLst>
          </p:cNvPr>
          <p:cNvSpPr>
            <a:spLocks noGrp="1"/>
          </p:cNvSpPr>
          <p:nvPr>
            <p:ph type="title"/>
          </p:nvPr>
        </p:nvSpPr>
        <p:spPr/>
        <p:txBody>
          <a:bodyPr/>
          <a:lstStyle/>
          <a:p>
            <a:r>
              <a:rPr lang="en-US" sz="4400" b="1" dirty="0">
                <a:solidFill>
                  <a:schemeClr val="tx1">
                    <a:lumMod val="75000"/>
                    <a:lumOff val="25000"/>
                  </a:schemeClr>
                </a:solidFill>
                <a:effectLst/>
              </a:rPr>
              <a:t>MERKEZİ LİMİT TEOREMİ</a:t>
            </a:r>
            <a:endParaRPr lang="tr-TR" dirty="0"/>
          </a:p>
        </p:txBody>
      </p:sp>
      <p:sp>
        <p:nvSpPr>
          <p:cNvPr id="7" name="Metin kutusu 6">
            <a:extLst>
              <a:ext uri="{FF2B5EF4-FFF2-40B4-BE49-F238E27FC236}">
                <a16:creationId xmlns:a16="http://schemas.microsoft.com/office/drawing/2014/main" id="{B9607885-5508-432F-82A1-462653E65B8D}"/>
              </a:ext>
            </a:extLst>
          </p:cNvPr>
          <p:cNvSpPr txBox="1"/>
          <p:nvPr/>
        </p:nvSpPr>
        <p:spPr>
          <a:xfrm>
            <a:off x="1067586" y="4755368"/>
            <a:ext cx="10649932" cy="1294393"/>
          </a:xfrm>
          <a:prstGeom prst="rect">
            <a:avLst/>
          </a:prstGeom>
          <a:noFill/>
        </p:spPr>
        <p:txBody>
          <a:bodyPr wrap="square">
            <a:spAutoFit/>
          </a:bodyPr>
          <a:lstStyle/>
          <a:p>
            <a:pPr algn="just">
              <a:lnSpc>
                <a:spcPct val="150000"/>
              </a:lnSpc>
              <a:spcAft>
                <a:spcPts val="800"/>
              </a:spcAft>
            </a:pPr>
            <a:r>
              <a:rPr lang="tr-TR" sz="1800">
                <a:effectLst/>
                <a:latin typeface="Times New Roman" panose="02020603050405020304" pitchFamily="18" charset="0"/>
                <a:ea typeface="Calibri" panose="020F0502020204030204" pitchFamily="34" charset="0"/>
                <a:cs typeface="Times New Roman" panose="02020603050405020304" pitchFamily="18" charset="0"/>
              </a:rPr>
              <a:t>X</a:t>
            </a:r>
            <a:r>
              <a:rPr lang="tr-TR" sz="1800" baseline="-25000">
                <a:effectLst/>
                <a:latin typeface="Times New Roman" panose="02020603050405020304" pitchFamily="18" charset="0"/>
                <a:ea typeface="Calibri" panose="020F0502020204030204" pitchFamily="34" charset="0"/>
                <a:cs typeface="Times New Roman" panose="02020603050405020304" pitchFamily="18" charset="0"/>
              </a:rPr>
              <a:t>1</a:t>
            </a:r>
            <a:r>
              <a:rPr lang="tr-TR" sz="1800">
                <a:effectLst/>
                <a:latin typeface="Times New Roman" panose="02020603050405020304" pitchFamily="18" charset="0"/>
                <a:ea typeface="Calibri" panose="020F0502020204030204" pitchFamily="34" charset="0"/>
                <a:cs typeface="Times New Roman" panose="02020603050405020304" pitchFamily="18" charset="0"/>
              </a:rPr>
              <a:t>, X</a:t>
            </a:r>
            <a:r>
              <a:rPr lang="tr-TR" sz="1800" baseline="-25000">
                <a:effectLst/>
                <a:latin typeface="Times New Roman" panose="02020603050405020304" pitchFamily="18" charset="0"/>
                <a:ea typeface="Calibri" panose="020F0502020204030204" pitchFamily="34" charset="0"/>
                <a:cs typeface="Times New Roman" panose="02020603050405020304" pitchFamily="18" charset="0"/>
              </a:rPr>
              <a:t>2</a:t>
            </a:r>
            <a:r>
              <a:rPr lang="tr-TR" sz="1800">
                <a:effectLst/>
                <a:latin typeface="Times New Roman" panose="02020603050405020304" pitchFamily="18" charset="0"/>
                <a:ea typeface="Calibri" panose="020F0502020204030204" pitchFamily="34" charset="0"/>
                <a:cs typeface="Times New Roman" panose="02020603050405020304" pitchFamily="18" charset="0"/>
              </a:rPr>
              <a:t>,…, Xn</a:t>
            </a:r>
            <a:r>
              <a:rPr lang="tr-TR" sz="1800" baseline="-2500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a:effectLst/>
                <a:latin typeface="Times New Roman" panose="02020603050405020304" pitchFamily="18" charset="0"/>
                <a:ea typeface="Calibri" panose="020F0502020204030204" pitchFamily="34" charset="0"/>
                <a:cs typeface="Times New Roman" panose="02020603050405020304" pitchFamily="18" charset="0"/>
              </a:rPr>
              <a:t>rasgele değişkenlerinin dağılımı ne olursa olsun, simetrik ya da çarpık, sürekli ya da kesikli, merkezi limit teoremi geçerlidir. Örneklem büyüklüğünün artan değeriyle rasgele değişkenlerin ortalamalarının dağılımı X</a:t>
            </a:r>
            <a:r>
              <a:rPr lang="tr-TR" sz="1800" baseline="-25000">
                <a:effectLst/>
                <a:latin typeface="Times New Roman" panose="02020603050405020304" pitchFamily="18" charset="0"/>
                <a:ea typeface="Calibri" panose="020F0502020204030204" pitchFamily="34" charset="0"/>
                <a:cs typeface="Times New Roman" panose="02020603050405020304" pitchFamily="18" charset="0"/>
              </a:rPr>
              <a:t>i, </a:t>
            </a:r>
            <a:r>
              <a:rPr lang="tr-TR" sz="1800">
                <a:effectLst/>
                <a:latin typeface="Times New Roman" panose="02020603050405020304" pitchFamily="18" charset="0"/>
                <a:ea typeface="Calibri" panose="020F0502020204030204" pitchFamily="34" charset="0"/>
                <a:cs typeface="Times New Roman" panose="02020603050405020304" pitchFamily="18" charset="0"/>
              </a:rPr>
              <a:t>hangi dağılımdan gelirse gelsin standart normal dağılıma yaklaşır.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Resim 9">
            <a:extLst>
              <a:ext uri="{FF2B5EF4-FFF2-40B4-BE49-F238E27FC236}">
                <a16:creationId xmlns:a16="http://schemas.microsoft.com/office/drawing/2014/main" id="{A9591212-FCB3-4275-91A9-E9E12B65949D}"/>
              </a:ext>
            </a:extLst>
          </p:cNvPr>
          <p:cNvPicPr>
            <a:picLocks noChangeAspect="1"/>
          </p:cNvPicPr>
          <p:nvPr/>
        </p:nvPicPr>
        <p:blipFill>
          <a:blip r:embed="rId2"/>
          <a:stretch>
            <a:fillRect/>
          </a:stretch>
        </p:blipFill>
        <p:spPr>
          <a:xfrm>
            <a:off x="1111299" y="1671233"/>
            <a:ext cx="9969402" cy="2963778"/>
          </a:xfrm>
          <a:prstGeom prst="rect">
            <a:avLst/>
          </a:prstGeom>
        </p:spPr>
      </p:pic>
    </p:spTree>
    <p:extLst>
      <p:ext uri="{BB962C8B-B14F-4D97-AF65-F5344CB8AC3E}">
        <p14:creationId xmlns:p14="http://schemas.microsoft.com/office/powerpoint/2010/main" val="891540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8F85AC-615C-4772-B583-B3F7DA64A93A}"/>
              </a:ext>
            </a:extLst>
          </p:cNvPr>
          <p:cNvSpPr>
            <a:spLocks noGrp="1"/>
          </p:cNvSpPr>
          <p:nvPr>
            <p:ph type="title"/>
          </p:nvPr>
        </p:nvSpPr>
        <p:spPr/>
        <p:txBody>
          <a:bodyPr/>
          <a:lstStyle/>
          <a:p>
            <a:pPr algn="ctr"/>
            <a:r>
              <a:rPr lang="tr-TR" sz="1800" b="1">
                <a:effectLst/>
                <a:latin typeface="Calibri" panose="020F0502020204030204" pitchFamily="34" charset="0"/>
                <a:ea typeface="Calibri" panose="020F0502020204030204" pitchFamily="34" charset="0"/>
                <a:cs typeface="Times New Roman" panose="02020603050405020304" pitchFamily="18" charset="0"/>
              </a:rPr>
              <a:t>BİNOM DAĞILIMINA NORMAL YAKLAŞIM</a:t>
            </a:r>
            <a:endParaRPr lang="tr-TR" dirty="0"/>
          </a:p>
        </p:txBody>
      </p:sp>
      <p:pic>
        <p:nvPicPr>
          <p:cNvPr id="5" name="Resim 4">
            <a:extLst>
              <a:ext uri="{FF2B5EF4-FFF2-40B4-BE49-F238E27FC236}">
                <a16:creationId xmlns:a16="http://schemas.microsoft.com/office/drawing/2014/main" id="{F31D82A0-C285-4A43-861B-E6DFE77C6445}"/>
              </a:ext>
            </a:extLst>
          </p:cNvPr>
          <p:cNvPicPr>
            <a:picLocks noChangeAspect="1"/>
          </p:cNvPicPr>
          <p:nvPr/>
        </p:nvPicPr>
        <p:blipFill>
          <a:blip r:embed="rId2"/>
          <a:stretch>
            <a:fillRect/>
          </a:stretch>
        </p:blipFill>
        <p:spPr>
          <a:xfrm>
            <a:off x="747785" y="1527244"/>
            <a:ext cx="9249383" cy="2391484"/>
          </a:xfrm>
          <a:prstGeom prst="rect">
            <a:avLst/>
          </a:prstGeom>
        </p:spPr>
      </p:pic>
      <p:pic>
        <p:nvPicPr>
          <p:cNvPr id="7" name="Resim 6">
            <a:extLst>
              <a:ext uri="{FF2B5EF4-FFF2-40B4-BE49-F238E27FC236}">
                <a16:creationId xmlns:a16="http://schemas.microsoft.com/office/drawing/2014/main" id="{C4C4612C-DB0F-4D32-B41D-81BD0851F8F6}"/>
              </a:ext>
            </a:extLst>
          </p:cNvPr>
          <p:cNvPicPr>
            <a:picLocks noChangeAspect="1"/>
          </p:cNvPicPr>
          <p:nvPr/>
        </p:nvPicPr>
        <p:blipFill>
          <a:blip r:embed="rId3"/>
          <a:stretch>
            <a:fillRect/>
          </a:stretch>
        </p:blipFill>
        <p:spPr>
          <a:xfrm>
            <a:off x="838199" y="4137872"/>
            <a:ext cx="9249383" cy="1885950"/>
          </a:xfrm>
          <a:prstGeom prst="rect">
            <a:avLst/>
          </a:prstGeom>
        </p:spPr>
      </p:pic>
    </p:spTree>
    <p:extLst>
      <p:ext uri="{BB962C8B-B14F-4D97-AF65-F5344CB8AC3E}">
        <p14:creationId xmlns:p14="http://schemas.microsoft.com/office/powerpoint/2010/main" val="712007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158073-663E-4732-8E13-B36766B35686}"/>
              </a:ext>
            </a:extLst>
          </p:cNvPr>
          <p:cNvSpPr>
            <a:spLocks noGrp="1"/>
          </p:cNvSpPr>
          <p:nvPr>
            <p:ph type="title"/>
          </p:nvPr>
        </p:nvSpPr>
        <p:spPr/>
        <p:txBody>
          <a:bodyPr/>
          <a:lstStyle/>
          <a:p>
            <a:r>
              <a:rPr lang="tr-TR" dirty="0"/>
              <a:t>Sürekli Düzgün Dağılım (Dikdörtgen Dağılım)</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68F83298-8408-468E-A783-E363D86BB66C}"/>
                  </a:ext>
                </a:extLst>
              </p:cNvPr>
              <p:cNvSpPr>
                <a:spLocks noGrp="1"/>
              </p:cNvSpPr>
              <p:nvPr>
                <p:ph idx="1"/>
              </p:nvPr>
            </p:nvSpPr>
            <p:spPr/>
            <p:txBody>
              <a:bodyPr>
                <a:normAutofit fontScale="92500" lnSpcReduction="10000"/>
              </a:bodyPr>
              <a:lstStyle/>
              <a:p>
                <a:pPr marL="0" indent="0">
                  <a:lnSpc>
                    <a:spcPct val="107000"/>
                  </a:lnSpc>
                  <a:spcAft>
                    <a:spcPts val="800"/>
                  </a:spcAft>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Moment çıkaran fonksiyonu ise,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𝑀</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𝑡𝑥</m:t>
                              </m:r>
                            </m:sup>
                          </m:sSup>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nary>
                        <m:naryPr>
                          <m:limLoc m:val="subSup"/>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sub>
                        <m:sup>
                          <m:r>
                            <a:rPr lang="tr-TR" sz="1800" i="1">
                              <a:effectLst/>
                              <a:latin typeface="Cambria Math" panose="02040503050406030204" pitchFamily="18" charset="0"/>
                              <a:ea typeface="Calibri" panose="020F0502020204030204" pitchFamily="34" charset="0"/>
                              <a:cs typeface="Times New Roman" panose="02020603050405020304" pitchFamily="18" charset="0"/>
                            </a:rPr>
                            <m:t>𝑏</m:t>
                          </m:r>
                        </m:sup>
                        <m:e>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𝑡𝑥</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𝑑𝑥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nary>
                            <m:naryPr>
                              <m:limLoc m:val="subSup"/>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sub>
                            <m:sup>
                              <m:r>
                                <a:rPr lang="tr-TR" sz="1800" i="1">
                                  <a:effectLst/>
                                  <a:latin typeface="Cambria Math" panose="02040503050406030204" pitchFamily="18" charset="0"/>
                                  <a:ea typeface="Calibri" panose="020F0502020204030204" pitchFamily="34" charset="0"/>
                                  <a:cs typeface="Times New Roman" panose="02020603050405020304" pitchFamily="18" charset="0"/>
                                </a:rPr>
                                <m:t>𝑏</m:t>
                              </m:r>
                            </m:sup>
                            <m:e>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𝑡𝑥</m:t>
                                  </m:r>
                                </m:sup>
                              </m:sSup>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𝑏</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𝑑𝑥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𝑡𝑥</m:t>
                                      </m:r>
                                    </m:sup>
                                  </m:sSup>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𝑡</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𝑏</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e>
                                  </m:d>
                                </m:den>
                              </m:f>
                            </m:e>
                          </m:nary>
                        </m:e>
                      </m:nary>
                      <m:r>
                        <a:rPr lang="tr-TR" sz="18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𝑡</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𝑏</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𝑏𝑡</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𝑎𝑡</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sSup>
                        <m:sSupPr>
                          <m:ctrlPr>
                            <a:rPr lang="tr-TR" sz="1800" i="1" smtClean="0">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𝑀</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up>
                      </m:sSup>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𝑏</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𝑀</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up>
                      </m:sSup>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den>
                      </m:f>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𝑉𝑎𝑟</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𝑀</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up>
                      </m:sSup>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𝑀</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up>
                              </m:sSup>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e>
                              </m:d>
                            </m:e>
                          </m:d>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𝑏</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e>
                              </m:d>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12</m:t>
                          </m:r>
                        </m:den>
                      </m:f>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dirty="0"/>
              </a:p>
            </p:txBody>
          </p:sp>
        </mc:Choice>
        <mc:Fallback xmlns="">
          <p:sp>
            <p:nvSpPr>
              <p:cNvPr id="3" name="İçerik Yer Tutucusu 2">
                <a:extLst>
                  <a:ext uri="{FF2B5EF4-FFF2-40B4-BE49-F238E27FC236}">
                    <a16:creationId xmlns:a16="http://schemas.microsoft.com/office/drawing/2014/main" id="{68F83298-8408-468E-A783-E363D86BB66C}"/>
                  </a:ext>
                </a:extLst>
              </p:cNvPr>
              <p:cNvSpPr>
                <a:spLocks noGrp="1" noRot="1" noChangeAspect="1" noMove="1" noResize="1" noEditPoints="1" noAdjustHandles="1" noChangeArrowheads="1" noChangeShapeType="1" noTextEdit="1"/>
              </p:cNvSpPr>
              <p:nvPr>
                <p:ph idx="1"/>
              </p:nvPr>
            </p:nvSpPr>
            <p:spPr>
              <a:blipFill>
                <a:blip r:embed="rId2"/>
                <a:stretch>
                  <a:fillRect l="-406" t="-560"/>
                </a:stretch>
              </a:blipFill>
            </p:spPr>
            <p:txBody>
              <a:bodyPr/>
              <a:lstStyle/>
              <a:p>
                <a:r>
                  <a:rPr lang="tr-TR">
                    <a:noFill/>
                  </a:rPr>
                  <a:t> </a:t>
                </a:r>
              </a:p>
            </p:txBody>
          </p:sp>
        </mc:Fallback>
      </mc:AlternateContent>
    </p:spTree>
    <p:extLst>
      <p:ext uri="{BB962C8B-B14F-4D97-AF65-F5344CB8AC3E}">
        <p14:creationId xmlns:p14="http://schemas.microsoft.com/office/powerpoint/2010/main" val="2026907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B2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71F86353-9459-4B5E-871F-ED7327B6D8CF}"/>
              </a:ext>
            </a:extLst>
          </p:cNvPr>
          <p:cNvPicPr>
            <a:picLocks noChangeAspect="1"/>
          </p:cNvPicPr>
          <p:nvPr/>
        </p:nvPicPr>
        <p:blipFill>
          <a:blip r:embed="rId2"/>
          <a:stretch>
            <a:fillRect/>
          </a:stretch>
        </p:blipFill>
        <p:spPr>
          <a:xfrm>
            <a:off x="815370" y="643467"/>
            <a:ext cx="10561260" cy="5571066"/>
          </a:xfrm>
          <a:prstGeom prst="rect">
            <a:avLst/>
          </a:prstGeom>
        </p:spPr>
      </p:pic>
    </p:spTree>
    <p:extLst>
      <p:ext uri="{BB962C8B-B14F-4D97-AF65-F5344CB8AC3E}">
        <p14:creationId xmlns:p14="http://schemas.microsoft.com/office/powerpoint/2010/main" val="2056701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46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175D015A-77F1-4A37-A815-5E36ADCA3403}"/>
              </a:ext>
            </a:extLst>
          </p:cNvPr>
          <p:cNvPicPr>
            <a:picLocks noChangeAspect="1"/>
          </p:cNvPicPr>
          <p:nvPr/>
        </p:nvPicPr>
        <p:blipFill>
          <a:blip r:embed="rId2"/>
          <a:stretch>
            <a:fillRect/>
          </a:stretch>
        </p:blipFill>
        <p:spPr>
          <a:xfrm>
            <a:off x="643467" y="1970448"/>
            <a:ext cx="10905066" cy="2917104"/>
          </a:xfrm>
          <a:prstGeom prst="rect">
            <a:avLst/>
          </a:prstGeom>
        </p:spPr>
      </p:pic>
    </p:spTree>
    <p:extLst>
      <p:ext uri="{BB962C8B-B14F-4D97-AF65-F5344CB8AC3E}">
        <p14:creationId xmlns:p14="http://schemas.microsoft.com/office/powerpoint/2010/main" val="1024831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9CEB3A8-DD15-43E4-A352-6DF1F728F27D}"/>
              </a:ext>
            </a:extLst>
          </p:cNvPr>
          <p:cNvSpPr>
            <a:spLocks noGrp="1"/>
          </p:cNvSpPr>
          <p:nvPr>
            <p:ph type="title"/>
          </p:nvPr>
        </p:nvSpPr>
        <p:spPr>
          <a:xfrm>
            <a:off x="603938" y="640081"/>
            <a:ext cx="2608655" cy="5257799"/>
          </a:xfrm>
        </p:spPr>
        <p:txBody>
          <a:bodyPr vert="horz" lIns="91440" tIns="45720" rIns="91440" bIns="45720" rtlCol="0" anchor="ctr">
            <a:normAutofit/>
          </a:bodyPr>
          <a:lstStyle/>
          <a:p>
            <a:r>
              <a:rPr lang="en-US" sz="3600" b="1" dirty="0">
                <a:solidFill>
                  <a:srgbClr val="2C2C2C"/>
                </a:solidFill>
                <a:effectLst/>
              </a:rPr>
              <a:t>POİSSON DAĞILIMINA NORMAL YAKLAŞIM</a:t>
            </a:r>
            <a:endParaRPr lang="en-US" sz="3600" dirty="0">
              <a:solidFill>
                <a:srgbClr val="2C2C2C"/>
              </a:solidFill>
            </a:endParaRPr>
          </a:p>
        </p:txBody>
      </p:sp>
      <p:sp>
        <p:nvSpPr>
          <p:cNvPr id="19"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DB73D728-56C3-4B2B-8BF8-EC447E2C128D}"/>
              </a:ext>
            </a:extLst>
          </p:cNvPr>
          <p:cNvPicPr>
            <a:picLocks noChangeAspect="1"/>
          </p:cNvPicPr>
          <p:nvPr/>
        </p:nvPicPr>
        <p:blipFill rotWithShape="1">
          <a:blip r:embed="rId2"/>
          <a:srcRect r="21415" b="-1"/>
          <a:stretch/>
        </p:blipFill>
        <p:spPr>
          <a:xfrm>
            <a:off x="4062964" y="942538"/>
            <a:ext cx="7163222" cy="4808332"/>
          </a:xfrm>
          <a:prstGeom prst="rect">
            <a:avLst/>
          </a:prstGeom>
          <a:effectLst/>
        </p:spPr>
      </p:pic>
    </p:spTree>
    <p:extLst>
      <p:ext uri="{BB962C8B-B14F-4D97-AF65-F5344CB8AC3E}">
        <p14:creationId xmlns:p14="http://schemas.microsoft.com/office/powerpoint/2010/main" val="1620548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D5FCAEB7-224C-411F-B618-A29CD6092162}"/>
              </a:ext>
            </a:extLst>
          </p:cNvPr>
          <p:cNvPicPr>
            <a:picLocks noChangeAspect="1"/>
          </p:cNvPicPr>
          <p:nvPr/>
        </p:nvPicPr>
        <p:blipFill rotWithShape="1">
          <a:blip r:embed="rId2"/>
          <a:srcRect r="1968"/>
          <a:stretch/>
        </p:blipFill>
        <p:spPr>
          <a:xfrm>
            <a:off x="1120477" y="1319633"/>
            <a:ext cx="9951041" cy="4212587"/>
          </a:xfrm>
          <a:prstGeom prst="rect">
            <a:avLst/>
          </a:prstGeom>
        </p:spPr>
      </p:pic>
    </p:spTree>
    <p:extLst>
      <p:ext uri="{BB962C8B-B14F-4D97-AF65-F5344CB8AC3E}">
        <p14:creationId xmlns:p14="http://schemas.microsoft.com/office/powerpoint/2010/main" val="647514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35D61A1-8484-4749-8AD0-A3455E075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5655454-9560-40E7-8913-16827159A29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dirty="0">
                <a:effectLst/>
              </a:rPr>
              <a:t>Kİ-KARE DAĞILIMI</a:t>
            </a:r>
            <a:endParaRPr lang="en-US" dirty="0"/>
          </a:p>
        </p:txBody>
      </p:sp>
      <p:sp>
        <p:nvSpPr>
          <p:cNvPr id="12" name="Rounded Rectangle 5">
            <a:extLst>
              <a:ext uri="{FF2B5EF4-FFF2-40B4-BE49-F238E27FC236}">
                <a16:creationId xmlns:a16="http://schemas.microsoft.com/office/drawing/2014/main" id="{1447903E-2B66-479D-959B-F2EBB2CC9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E3B6E4ED-8097-47B6-BFDD-80DBE8C3BEFA}"/>
              </a:ext>
            </a:extLst>
          </p:cNvPr>
          <p:cNvPicPr>
            <a:picLocks noChangeAspect="1"/>
          </p:cNvPicPr>
          <p:nvPr/>
        </p:nvPicPr>
        <p:blipFill rotWithShape="1">
          <a:blip r:embed="rId2"/>
          <a:srcRect t="55" r="1" b="9682"/>
          <a:stretch/>
        </p:blipFill>
        <p:spPr>
          <a:xfrm>
            <a:off x="1158240" y="2149222"/>
            <a:ext cx="9875520" cy="3721608"/>
          </a:xfrm>
          <a:prstGeom prst="rect">
            <a:avLst/>
          </a:prstGeom>
          <a:effectLst/>
        </p:spPr>
      </p:pic>
    </p:spTree>
    <p:extLst>
      <p:ext uri="{BB962C8B-B14F-4D97-AF65-F5344CB8AC3E}">
        <p14:creationId xmlns:p14="http://schemas.microsoft.com/office/powerpoint/2010/main" val="24055761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072049B5-0649-409F-8655-A93B5F495CF9}"/>
              </a:ext>
            </a:extLst>
          </p:cNvPr>
          <p:cNvPicPr>
            <a:picLocks noChangeAspect="1"/>
          </p:cNvPicPr>
          <p:nvPr/>
        </p:nvPicPr>
        <p:blipFill>
          <a:blip r:embed="rId2"/>
          <a:stretch>
            <a:fillRect/>
          </a:stretch>
        </p:blipFill>
        <p:spPr>
          <a:xfrm>
            <a:off x="2540167" y="1123527"/>
            <a:ext cx="7111661" cy="4604800"/>
          </a:xfrm>
          <a:prstGeom prst="rect">
            <a:avLst/>
          </a:prstGeom>
        </p:spPr>
      </p:pic>
    </p:spTree>
    <p:extLst>
      <p:ext uri="{BB962C8B-B14F-4D97-AF65-F5344CB8AC3E}">
        <p14:creationId xmlns:p14="http://schemas.microsoft.com/office/powerpoint/2010/main" val="1408915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3E5F56-04AC-48F6-B30E-D9C4C1781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CDAEFB19-78B1-4412-8791-DEBC3BFF0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5699090A-B578-4EF9-B3BF-3ED8CA6095D0}"/>
              </a:ext>
            </a:extLst>
          </p:cNvPr>
          <p:cNvPicPr>
            <a:picLocks noChangeAspect="1"/>
          </p:cNvPicPr>
          <p:nvPr/>
        </p:nvPicPr>
        <p:blipFill rotWithShape="1">
          <a:blip r:embed="rId2"/>
          <a:srcRect t="9058" r="1" b="3988"/>
          <a:stretch/>
        </p:blipFill>
        <p:spPr>
          <a:xfrm>
            <a:off x="969264" y="950693"/>
            <a:ext cx="10277856" cy="4937760"/>
          </a:xfrm>
          <a:prstGeom prst="rect">
            <a:avLst/>
          </a:prstGeom>
        </p:spPr>
      </p:pic>
    </p:spTree>
    <p:extLst>
      <p:ext uri="{BB962C8B-B14F-4D97-AF65-F5344CB8AC3E}">
        <p14:creationId xmlns:p14="http://schemas.microsoft.com/office/powerpoint/2010/main" val="4097201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85CEA3D-EA59-44BA-AFAF-E2E27AB15487}"/>
              </a:ext>
            </a:extLst>
          </p:cNvPr>
          <p:cNvSpPr>
            <a:spLocks noGrp="1"/>
          </p:cNvSpPr>
          <p:nvPr>
            <p:ph type="title"/>
          </p:nvPr>
        </p:nvSpPr>
        <p:spPr>
          <a:xfrm>
            <a:off x="838200" y="562271"/>
            <a:ext cx="10515600" cy="1128417"/>
          </a:xfrm>
        </p:spPr>
        <p:txBody>
          <a:bodyPr vert="horz" lIns="91440" tIns="45720" rIns="91440" bIns="45720" rtlCol="0" anchor="ctr">
            <a:normAutofit/>
          </a:bodyPr>
          <a:lstStyle/>
          <a:p>
            <a:r>
              <a:rPr lang="en-US" b="1" dirty="0">
                <a:effectLst/>
                <a:latin typeface="Times New Roman" panose="02020603050405020304" pitchFamily="18" charset="0"/>
                <a:cs typeface="Times New Roman" panose="02020603050405020304" pitchFamily="18" charset="0"/>
              </a:rPr>
              <a:t>STUDENT t DAĞILIMI</a:t>
            </a:r>
            <a:endParaRPr lang="en-US" dirty="0">
              <a:latin typeface="Times New Roman" panose="02020603050405020304" pitchFamily="18" charset="0"/>
              <a:cs typeface="Times New Roman" panose="02020603050405020304" pitchFamily="18" charset="0"/>
            </a:endParaRPr>
          </a:p>
        </p:txBody>
      </p:sp>
      <p:pic>
        <p:nvPicPr>
          <p:cNvPr id="5" name="Resim 4">
            <a:extLst>
              <a:ext uri="{FF2B5EF4-FFF2-40B4-BE49-F238E27FC236}">
                <a16:creationId xmlns:a16="http://schemas.microsoft.com/office/drawing/2014/main" id="{46D839A7-7257-487C-A3A4-A7AE9C273B3F}"/>
              </a:ext>
            </a:extLst>
          </p:cNvPr>
          <p:cNvPicPr>
            <a:picLocks noChangeAspect="1"/>
          </p:cNvPicPr>
          <p:nvPr/>
        </p:nvPicPr>
        <p:blipFill rotWithShape="1">
          <a:blip r:embed="rId2"/>
          <a:srcRect t="105" r="-1" b="10772"/>
          <a:stretch/>
        </p:blipFill>
        <p:spPr>
          <a:xfrm>
            <a:off x="838200" y="1845426"/>
            <a:ext cx="10512547" cy="4450303"/>
          </a:xfrm>
          <a:prstGeom prst="rect">
            <a:avLst/>
          </a:prstGeom>
        </p:spPr>
      </p:pic>
    </p:spTree>
    <p:extLst>
      <p:ext uri="{BB962C8B-B14F-4D97-AF65-F5344CB8AC3E}">
        <p14:creationId xmlns:p14="http://schemas.microsoft.com/office/powerpoint/2010/main" val="30109442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A7C9B025-E554-4F43-A7B2-96AE3E72A178}"/>
              </a:ext>
            </a:extLst>
          </p:cNvPr>
          <p:cNvPicPr>
            <a:picLocks noChangeAspect="1"/>
          </p:cNvPicPr>
          <p:nvPr/>
        </p:nvPicPr>
        <p:blipFill>
          <a:blip r:embed="rId2"/>
          <a:stretch>
            <a:fillRect/>
          </a:stretch>
        </p:blipFill>
        <p:spPr>
          <a:xfrm>
            <a:off x="1928758" y="1123527"/>
            <a:ext cx="8334479" cy="4604800"/>
          </a:xfrm>
          <a:prstGeom prst="rect">
            <a:avLst/>
          </a:prstGeom>
        </p:spPr>
      </p:pic>
    </p:spTree>
    <p:extLst>
      <p:ext uri="{BB962C8B-B14F-4D97-AF65-F5344CB8AC3E}">
        <p14:creationId xmlns:p14="http://schemas.microsoft.com/office/powerpoint/2010/main" val="38313139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a:extLst>
              <a:ext uri="{FF2B5EF4-FFF2-40B4-BE49-F238E27FC236}">
                <a16:creationId xmlns:a16="http://schemas.microsoft.com/office/drawing/2014/main" id="{FD1673AA-8DE8-424B-91FE-0774AFE1549F}"/>
              </a:ext>
            </a:extLst>
          </p:cNvPr>
          <p:cNvPicPr>
            <a:picLocks noChangeAspect="1"/>
          </p:cNvPicPr>
          <p:nvPr/>
        </p:nvPicPr>
        <p:blipFill>
          <a:blip r:embed="rId2"/>
          <a:stretch>
            <a:fillRect/>
          </a:stretch>
        </p:blipFill>
        <p:spPr>
          <a:xfrm>
            <a:off x="1120477" y="1373525"/>
            <a:ext cx="9951041" cy="4104803"/>
          </a:xfrm>
          <a:prstGeom prst="rect">
            <a:avLst/>
          </a:prstGeom>
        </p:spPr>
      </p:pic>
    </p:spTree>
    <p:extLst>
      <p:ext uri="{BB962C8B-B14F-4D97-AF65-F5344CB8AC3E}">
        <p14:creationId xmlns:p14="http://schemas.microsoft.com/office/powerpoint/2010/main" val="371672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A8ADEB-9187-4D2A-86CA-898C9459BAA7}"/>
              </a:ext>
            </a:extLst>
          </p:cNvPr>
          <p:cNvSpPr>
            <a:spLocks noGrp="1"/>
          </p:cNvSpPr>
          <p:nvPr>
            <p:ph type="title"/>
          </p:nvPr>
        </p:nvSpPr>
        <p:spPr/>
        <p:txBody>
          <a:bodyPr/>
          <a:lstStyle/>
          <a:p>
            <a:r>
              <a:rPr lang="tr-TR" dirty="0"/>
              <a:t>Sürekli Düzgün Dağılım (Dikdörtgen Dağılım)</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1C815CE4-AE4E-425C-A909-794A90DDEF75}"/>
                  </a:ext>
                </a:extLst>
              </p:cNvPr>
              <p:cNvSpPr>
                <a:spLocks noGrp="1"/>
              </p:cNvSpPr>
              <p:nvPr>
                <p:ph idx="1"/>
              </p:nvPr>
            </p:nvSpPr>
            <p:spPr/>
            <p:txBody>
              <a:bodyPr/>
              <a:lstStyle/>
              <a:p>
                <a:pPr indent="0">
                  <a:lnSpc>
                    <a:spcPct val="107000"/>
                  </a:lnSpc>
                  <a:buNone/>
                </a:pPr>
                <a14:m>
                  <m:oMathPara xmlns:m="http://schemas.openxmlformats.org/officeDocument/2006/math">
                    <m:oMathParaPr>
                      <m:jc m:val="centerGroup"/>
                    </m:oMathParaPr>
                    <m:oMath xmlns:m="http://schemas.openxmlformats.org/officeDocument/2006/math">
                      <m:r>
                        <a:rPr lang="tr-TR" sz="1800" i="1" smtClean="0">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nary>
                        <m:naryPr>
                          <m:limLoc m:val="undOv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sub>
                        <m:sup>
                          <m:r>
                            <a:rPr lang="tr-TR" sz="1800" i="1">
                              <a:effectLst/>
                              <a:latin typeface="Cambria Math" panose="02040503050406030204" pitchFamily="18" charset="0"/>
                              <a:ea typeface="Calibri" panose="020F0502020204030204" pitchFamily="34" charset="0"/>
                              <a:cs typeface="Times New Roman" panose="02020603050405020304" pitchFamily="18" charset="0"/>
                            </a:rPr>
                            <m:t>𝑏</m:t>
                          </m:r>
                        </m:sup>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𝑏</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𝑑𝑥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𝑏</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den>
                          </m:f>
                        </m:e>
                      </m:nary>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nary>
                        <m:naryPr>
                          <m:limLoc m:val="subSup"/>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sub>
                        <m:sup>
                          <m:r>
                            <a:rPr lang="tr-TR" sz="1800" i="1">
                              <a:effectLst/>
                              <a:latin typeface="Cambria Math" panose="02040503050406030204" pitchFamily="18" charset="0"/>
                              <a:ea typeface="Calibri" panose="020F0502020204030204" pitchFamily="34" charset="0"/>
                              <a:cs typeface="Times New Roman" panose="02020603050405020304" pitchFamily="18" charset="0"/>
                            </a:rPr>
                            <m:t>𝑏</m:t>
                          </m:r>
                        </m:sup>
                        <m:e>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𝑏</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𝑑𝑥</m:t>
                          </m:r>
                        </m:e>
                      </m:nary>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den>
                      </m:f>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𝑎𝑏</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𝑉</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e>
                              </m:d>
                            </m:e>
                          </m:d>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den>
                      </m:f>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𝑎𝑏</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𝑏</m:t>
                              </m:r>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d>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𝑏</m:t>
                                  </m:r>
                                </m:e>
                              </m:d>
                            </m:e>
                            <m:sup>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4</m:t>
                          </m:r>
                        </m:den>
                      </m:f>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𝑏</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e>
                              </m:d>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12</m:t>
                          </m:r>
                        </m:den>
                      </m:f>
                    </m:oMath>
                  </m:oMathPara>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mc:Choice>
        <mc:Fallback xmlns="">
          <p:sp>
            <p:nvSpPr>
              <p:cNvPr id="3" name="İçerik Yer Tutucusu 2">
                <a:extLst>
                  <a:ext uri="{FF2B5EF4-FFF2-40B4-BE49-F238E27FC236}">
                    <a16:creationId xmlns:a16="http://schemas.microsoft.com/office/drawing/2014/main" id="{1C815CE4-AE4E-425C-A909-794A90DDEF7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38895668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35D61A1-8484-4749-8AD0-A3455E075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6700F01-1858-49F8-8EB2-9BA2DC846EB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effectLst/>
                <a:latin typeface="Times New Roman" panose="02020603050405020304" pitchFamily="18" charset="0"/>
                <a:cs typeface="Times New Roman" panose="02020603050405020304" pitchFamily="18" charset="0"/>
              </a:rPr>
              <a:t>F DAĞILIMI</a:t>
            </a:r>
            <a:endParaRPr lang="en-US" sz="3600" dirty="0">
              <a:latin typeface="Times New Roman" panose="02020603050405020304" pitchFamily="18" charset="0"/>
              <a:cs typeface="Times New Roman" panose="02020603050405020304" pitchFamily="18" charset="0"/>
            </a:endParaRPr>
          </a:p>
        </p:txBody>
      </p:sp>
      <p:sp>
        <p:nvSpPr>
          <p:cNvPr id="12" name="Rounded Rectangle 5">
            <a:extLst>
              <a:ext uri="{FF2B5EF4-FFF2-40B4-BE49-F238E27FC236}">
                <a16:creationId xmlns:a16="http://schemas.microsoft.com/office/drawing/2014/main" id="{1447903E-2B66-479D-959B-F2EBB2CC9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a:extLst>
              <a:ext uri="{FF2B5EF4-FFF2-40B4-BE49-F238E27FC236}">
                <a16:creationId xmlns:a16="http://schemas.microsoft.com/office/drawing/2014/main" id="{3E44D86D-F581-42E7-9AE7-C97159252659}"/>
              </a:ext>
            </a:extLst>
          </p:cNvPr>
          <p:cNvPicPr>
            <a:picLocks noChangeAspect="1"/>
          </p:cNvPicPr>
          <p:nvPr/>
        </p:nvPicPr>
        <p:blipFill rotWithShape="1">
          <a:blip r:embed="rId2"/>
          <a:srcRect r="1" b="11330"/>
          <a:stretch/>
        </p:blipFill>
        <p:spPr>
          <a:xfrm>
            <a:off x="1158240" y="2149222"/>
            <a:ext cx="9875520" cy="3721608"/>
          </a:xfrm>
          <a:prstGeom prst="rect">
            <a:avLst/>
          </a:prstGeom>
          <a:effectLst/>
        </p:spPr>
      </p:pic>
    </p:spTree>
    <p:extLst>
      <p:ext uri="{BB962C8B-B14F-4D97-AF65-F5344CB8AC3E}">
        <p14:creationId xmlns:p14="http://schemas.microsoft.com/office/powerpoint/2010/main" val="34669901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a:extLst>
              <a:ext uri="{FF2B5EF4-FFF2-40B4-BE49-F238E27FC236}">
                <a16:creationId xmlns:a16="http://schemas.microsoft.com/office/drawing/2014/main" id="{CE2A1652-7344-4ADA-A407-8134D7CC927B}"/>
              </a:ext>
            </a:extLst>
          </p:cNvPr>
          <p:cNvPicPr>
            <a:picLocks noChangeAspect="1"/>
          </p:cNvPicPr>
          <p:nvPr/>
        </p:nvPicPr>
        <p:blipFill>
          <a:blip r:embed="rId2"/>
          <a:stretch>
            <a:fillRect/>
          </a:stretch>
        </p:blipFill>
        <p:spPr>
          <a:xfrm>
            <a:off x="3691402" y="1123527"/>
            <a:ext cx="4809190" cy="4604800"/>
          </a:xfrm>
          <a:prstGeom prst="rect">
            <a:avLst/>
          </a:prstGeom>
        </p:spPr>
      </p:pic>
    </p:spTree>
    <p:extLst>
      <p:ext uri="{BB962C8B-B14F-4D97-AF65-F5344CB8AC3E}">
        <p14:creationId xmlns:p14="http://schemas.microsoft.com/office/powerpoint/2010/main" val="16431536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F8C9A41D-9D59-48D6-9ED4-87AD5C3201FA}"/>
              </a:ext>
            </a:extLst>
          </p:cNvPr>
          <p:cNvPicPr>
            <a:picLocks noChangeAspect="1"/>
          </p:cNvPicPr>
          <p:nvPr/>
        </p:nvPicPr>
        <p:blipFill rotWithShape="1">
          <a:blip r:embed="rId2"/>
          <a:srcRect t="2159" r="-1" b="-1"/>
          <a:stretch/>
        </p:blipFill>
        <p:spPr>
          <a:xfrm>
            <a:off x="321733" y="321733"/>
            <a:ext cx="11548534" cy="6214534"/>
          </a:xfrm>
          <a:prstGeom prst="rect">
            <a:avLst/>
          </a:prstGeom>
        </p:spPr>
      </p:pic>
    </p:spTree>
    <p:extLst>
      <p:ext uri="{BB962C8B-B14F-4D97-AF65-F5344CB8AC3E}">
        <p14:creationId xmlns:p14="http://schemas.microsoft.com/office/powerpoint/2010/main" val="2707408746"/>
      </p:ext>
    </p:extLst>
  </p:cSld>
  <p:clrMapOvr>
    <a:overrideClrMapping bg1="dk1" tx1="lt1" bg2="dk2" tx2="lt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4538A60D-1A7B-4F1B-BBCE-E63815806E7C}"/>
                  </a:ext>
                </a:extLst>
              </p:cNvPr>
              <p:cNvSpPr txBox="1"/>
              <p:nvPr/>
            </p:nvSpPr>
            <p:spPr>
              <a:xfrm>
                <a:off x="1112363" y="612742"/>
                <a:ext cx="8029280" cy="3832396"/>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Bir telefon santraline bir dakikalık aralıklarla rastgele telefonlar gelmiştir. Santral bu bir dakikalık süre içerisinde 15 saniye tamamen meşguldü. Santral tamamen meşgul olmadığında aramanın gelmesi olasılığı nedir?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15≤</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≤60</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nary>
                        <m:naryPr>
                          <m:limLoc m:val="undOv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tr-TR" sz="1800" i="1">
                              <a:effectLst/>
                              <a:latin typeface="Cambria Math" panose="02040503050406030204" pitchFamily="18" charset="0"/>
                              <a:ea typeface="Calibri" panose="020F0502020204030204" pitchFamily="34" charset="0"/>
                              <a:cs typeface="Times New Roman" panose="02020603050405020304" pitchFamily="18" charset="0"/>
                            </a:rPr>
                            <m:t>15</m:t>
                          </m:r>
                        </m:sub>
                        <m:sup>
                          <m:r>
                            <a:rPr lang="tr-TR" sz="1800" i="1">
                              <a:effectLst/>
                              <a:latin typeface="Cambria Math" panose="02040503050406030204" pitchFamily="18" charset="0"/>
                              <a:ea typeface="Calibri" panose="020F0502020204030204" pitchFamily="34" charset="0"/>
                              <a:cs typeface="Times New Roman" panose="02020603050405020304" pitchFamily="18" charset="0"/>
                            </a:rPr>
                            <m:t>60</m:t>
                          </m:r>
                        </m:sup>
                        <m:e>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60</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𝑑𝑥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e>
                      </m:nary>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60</m:t>
                          </m:r>
                        </m:den>
                      </m:f>
                      <m:d>
                        <m:dPr>
                          <m:begChr m:val="|"/>
                          <m:end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60</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15</m:t>
                              </m:r>
                            </m:den>
                          </m:f>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3</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4</m:t>
                          </m:r>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4538A60D-1A7B-4F1B-BBCE-E63815806E7C}"/>
                  </a:ext>
                </a:extLst>
              </p:cNvPr>
              <p:cNvSpPr txBox="1">
                <a:spLocks noRot="1" noChangeAspect="1" noMove="1" noResize="1" noEditPoints="1" noAdjustHandles="1" noChangeArrowheads="1" noChangeShapeType="1" noTextEdit="1"/>
              </p:cNvSpPr>
              <p:nvPr/>
            </p:nvSpPr>
            <p:spPr>
              <a:xfrm>
                <a:off x="1112363" y="612742"/>
                <a:ext cx="8029280" cy="3832396"/>
              </a:xfrm>
              <a:prstGeom prst="rect">
                <a:avLst/>
              </a:prstGeom>
              <a:blipFill>
                <a:blip r:embed="rId2"/>
                <a:stretch>
                  <a:fillRect l="-607" r="-607"/>
                </a:stretch>
              </a:blipFill>
            </p:spPr>
            <p:txBody>
              <a:bodyPr/>
              <a:lstStyle/>
              <a:p>
                <a:r>
                  <a:rPr lang="tr-TR">
                    <a:noFill/>
                  </a:rPr>
                  <a:t> </a:t>
                </a:r>
              </a:p>
            </p:txBody>
          </p:sp>
        </mc:Fallback>
      </mc:AlternateContent>
    </p:spTree>
    <p:extLst>
      <p:ext uri="{BB962C8B-B14F-4D97-AF65-F5344CB8AC3E}">
        <p14:creationId xmlns:p14="http://schemas.microsoft.com/office/powerpoint/2010/main" val="36557196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F09449D8-F92F-4F7F-8FED-A82602E81DE1}"/>
              </a:ext>
            </a:extLst>
          </p:cNvPr>
          <p:cNvSpPr txBox="1"/>
          <p:nvPr/>
        </p:nvSpPr>
        <p:spPr>
          <a:xfrm>
            <a:off x="829559" y="490194"/>
            <a:ext cx="10199802" cy="1862561"/>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Güney Amerika’ da bir bölgede meydana gelen depremler üstel dağılım özelliği göstermekte olup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Rihter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ölçeğine göre ortalaması 2,8 olarak </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olarak</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hesaplanmıştır. Buna göre, bölgede gerçekleşecek bir depremin,</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arenR"/>
            </a:pP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Rihter</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ölçeğine göre 3 şiddetinden büyük olma</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r>
              <a:rPr lang="tr-TR" sz="1800" dirty="0">
                <a:effectLst/>
                <a:latin typeface="Times New Roman" panose="02020603050405020304" pitchFamily="18" charset="0"/>
                <a:ea typeface="Times New Roman" panose="02020603050405020304" pitchFamily="18" charset="0"/>
              </a:rPr>
              <a:t>b)  2 ile 3 şiddeti arasında olma olasılığını hesaplayın </a:t>
            </a:r>
            <a:endParaRPr lang="tr-TR" dirty="0"/>
          </a:p>
        </p:txBody>
      </p:sp>
    </p:spTree>
    <p:extLst>
      <p:ext uri="{BB962C8B-B14F-4D97-AF65-F5344CB8AC3E}">
        <p14:creationId xmlns:p14="http://schemas.microsoft.com/office/powerpoint/2010/main" val="18793168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004C4BE2-7480-4B3B-8378-36AA3D47B85B}"/>
                  </a:ext>
                </a:extLst>
              </p:cNvPr>
              <p:cNvSpPr txBox="1"/>
              <p:nvPr/>
            </p:nvSpPr>
            <p:spPr>
              <a:xfrm>
                <a:off x="631596" y="659876"/>
                <a:ext cx="8510047" cy="2341475"/>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lphaLcParen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𝜆</m:t>
                      </m:r>
                      <m:r>
                        <a:rPr lang="tr-TR" sz="1800" i="1">
                          <a:effectLst/>
                          <a:latin typeface="Cambria Math" panose="02040503050406030204" pitchFamily="18" charset="0"/>
                          <a:ea typeface="Calibri" panose="020F0502020204030204" pitchFamily="34" charset="0"/>
                          <a:cs typeface="Times New Roman" panose="02020603050405020304" pitchFamily="18" charset="0"/>
                        </a:rPr>
                        <m:t>=2,8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𝜆</m:t>
                      </m:r>
                      <m:r>
                        <a:rPr lang="tr-TR" sz="1800" i="1">
                          <a:effectLst/>
                          <a:latin typeface="Cambria Math" panose="02040503050406030204" pitchFamily="18" charset="0"/>
                          <a:ea typeface="Calibri" panose="020F0502020204030204" pitchFamily="34" charset="0"/>
                          <a:cs typeface="Times New Roman" panose="02020603050405020304" pitchFamily="18" charset="0"/>
                        </a:rPr>
                        <m:t>=0.357</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&gt;3</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nary>
                      <m:naryPr>
                        <m:limLoc m:val="undOv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tr-TR" sz="1800" i="1">
                            <a:effectLst/>
                            <a:latin typeface="Cambria Math" panose="02040503050406030204" pitchFamily="18" charset="0"/>
                            <a:ea typeface="Calibri" panose="020F0502020204030204" pitchFamily="34" charset="0"/>
                            <a:cs typeface="Times New Roman" panose="02020603050405020304" pitchFamily="18" charset="0"/>
                          </a:rPr>
                          <m:t>3</m:t>
                        </m:r>
                      </m:sub>
                      <m: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up>
                      <m:e>
                        <m:r>
                          <a:rPr lang="tr-TR" sz="1800" i="1">
                            <a:effectLst/>
                            <a:latin typeface="Cambria Math" panose="02040503050406030204" pitchFamily="18" charset="0"/>
                            <a:ea typeface="Calibri" panose="020F0502020204030204" pitchFamily="34" charset="0"/>
                            <a:cs typeface="Times New Roman" panose="02020603050405020304" pitchFamily="18" charset="0"/>
                          </a:rPr>
                          <m:t>0.357</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−0.357</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sup>
                        </m:sSup>
                      </m:e>
                    </m:nary>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−0.357</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sup>
                    </m:sSup>
                    <m:d>
                      <m:dPr>
                        <m:begChr m:val="|"/>
                        <m:end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3</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−1.071429</m:t>
                                </m:r>
                              </m:sup>
                            </m:sSup>
                          </m:e>
                        </m:d>
                      </m:e>
                    </m:d>
                    <m:r>
                      <a:rPr lang="tr-TR" sz="1800" i="1">
                        <a:effectLst/>
                        <a:latin typeface="Cambria Math" panose="02040503050406030204" pitchFamily="18" charset="0"/>
                        <a:ea typeface="Calibri" panose="020F0502020204030204" pitchFamily="34" charset="0"/>
                        <a:cs typeface="Times New Roman" panose="02020603050405020304" pitchFamily="18" charset="0"/>
                      </a:rPr>
                      <m:t>=0.343</m:t>
                    </m:r>
                  </m:oMath>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004C4BE2-7480-4B3B-8378-36AA3D47B85B}"/>
                  </a:ext>
                </a:extLst>
              </p:cNvPr>
              <p:cNvSpPr txBox="1">
                <a:spLocks noRot="1" noChangeAspect="1" noMove="1" noResize="1" noEditPoints="1" noAdjustHandles="1" noChangeArrowheads="1" noChangeShapeType="1" noTextEdit="1"/>
              </p:cNvSpPr>
              <p:nvPr/>
            </p:nvSpPr>
            <p:spPr>
              <a:xfrm>
                <a:off x="631596" y="659876"/>
                <a:ext cx="8510047" cy="2341475"/>
              </a:xfrm>
              <a:prstGeom prst="rect">
                <a:avLst/>
              </a:prstGeom>
              <a:blipFill>
                <a:blip r:embed="rId2"/>
                <a:stretch>
                  <a:fillRect l="-645" b="-38281"/>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84E333A8-5ADB-4CAD-94D8-7EAB05E9B63C}"/>
                  </a:ext>
                </a:extLst>
              </p:cNvPr>
              <p:cNvSpPr txBox="1"/>
              <p:nvPr/>
            </p:nvSpPr>
            <p:spPr>
              <a:xfrm>
                <a:off x="631596" y="3629907"/>
                <a:ext cx="10284643" cy="1859996"/>
              </a:xfrm>
              <a:prstGeom prst="rect">
                <a:avLst/>
              </a:prstGeom>
              <a:noFill/>
            </p:spPr>
            <p:txBody>
              <a:bodyPr wrap="square">
                <a:spAutoFit/>
              </a:bodyPr>
              <a:lstStyle/>
              <a:p>
                <a:pPr lvl="0" algn="just">
                  <a:lnSpc>
                    <a:spcPct val="150000"/>
                  </a:lnSpc>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2&lt;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&lt;3</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nary>
                        <m:naryPr>
                          <m:limLoc m:val="undOv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up>
                          <m:r>
                            <a:rPr lang="tr-TR" sz="1800" i="1">
                              <a:effectLst/>
                              <a:latin typeface="Cambria Math" panose="02040503050406030204" pitchFamily="18" charset="0"/>
                              <a:ea typeface="Calibri" panose="020F0502020204030204" pitchFamily="34" charset="0"/>
                              <a:cs typeface="Times New Roman" panose="02020603050405020304" pitchFamily="18" charset="0"/>
                            </a:rPr>
                            <m:t>3</m:t>
                          </m:r>
                        </m:sup>
                        <m:e>
                          <m:r>
                            <a:rPr lang="tr-TR" sz="1800" i="1">
                              <a:effectLst/>
                              <a:latin typeface="Cambria Math" panose="02040503050406030204" pitchFamily="18" charset="0"/>
                              <a:ea typeface="Calibri" panose="020F0502020204030204" pitchFamily="34" charset="0"/>
                              <a:cs typeface="Times New Roman" panose="02020603050405020304" pitchFamily="18" charset="0"/>
                            </a:rPr>
                            <m:t>0.357</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−0.357</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sup>
                          </m:sSup>
                        </m:e>
                      </m:nary>
                      <m:r>
                        <a:rPr lang="tr-TR" sz="1800" i="1">
                          <a:effectLst/>
                          <a:latin typeface="Cambria Math" panose="02040503050406030204" pitchFamily="18" charset="0"/>
                          <a:ea typeface="Calibri" panose="020F0502020204030204" pitchFamily="34" charset="0"/>
                          <a:cs typeface="Times New Roman" panose="02020603050405020304" pitchFamily="18" charset="0"/>
                        </a:rPr>
                        <m:t>𝑑𝑥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−1.071429</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−0.7142857</m:t>
                              </m:r>
                            </m:sup>
                          </m:sSup>
                        </m:e>
                      </m:d>
                      <m:r>
                        <a:rPr lang="tr-TR" sz="1800" i="1">
                          <a:effectLst/>
                          <a:latin typeface="Cambria Math" panose="02040503050406030204" pitchFamily="18" charset="0"/>
                          <a:ea typeface="Calibri" panose="020F0502020204030204" pitchFamily="34" charset="0"/>
                          <a:cs typeface="Times New Roman" panose="02020603050405020304" pitchFamily="18" charset="0"/>
                        </a:rPr>
                        <m:t>=0.1470</m:t>
                      </m:r>
                    </m:oMath>
                  </m:oMathPara>
                </a14:m>
                <a:endParaRPr lang="tr-TR" dirty="0"/>
              </a:p>
            </p:txBody>
          </p:sp>
        </mc:Choice>
        <mc:Fallback xmlns="">
          <p:sp>
            <p:nvSpPr>
              <p:cNvPr id="5" name="Metin kutusu 4">
                <a:extLst>
                  <a:ext uri="{FF2B5EF4-FFF2-40B4-BE49-F238E27FC236}">
                    <a16:creationId xmlns:a16="http://schemas.microsoft.com/office/drawing/2014/main" id="{84E333A8-5ADB-4CAD-94D8-7EAB05E9B63C}"/>
                  </a:ext>
                </a:extLst>
              </p:cNvPr>
              <p:cNvSpPr txBox="1">
                <a:spLocks noRot="1" noChangeAspect="1" noMove="1" noResize="1" noEditPoints="1" noAdjustHandles="1" noChangeArrowheads="1" noChangeShapeType="1" noTextEdit="1"/>
              </p:cNvSpPr>
              <p:nvPr/>
            </p:nvSpPr>
            <p:spPr>
              <a:xfrm>
                <a:off x="631596" y="3629907"/>
                <a:ext cx="10284643" cy="1859996"/>
              </a:xfrm>
              <a:prstGeom prst="rect">
                <a:avLst/>
              </a:prstGeom>
              <a:blipFill>
                <a:blip r:embed="rId3"/>
                <a:stretch>
                  <a:fillRect l="-533"/>
                </a:stretch>
              </a:blipFill>
            </p:spPr>
            <p:txBody>
              <a:bodyPr/>
              <a:lstStyle/>
              <a:p>
                <a:r>
                  <a:rPr lang="tr-TR">
                    <a:noFill/>
                  </a:rPr>
                  <a:t> </a:t>
                </a:r>
              </a:p>
            </p:txBody>
          </p:sp>
        </mc:Fallback>
      </mc:AlternateContent>
    </p:spTree>
    <p:extLst>
      <p:ext uri="{BB962C8B-B14F-4D97-AF65-F5344CB8AC3E}">
        <p14:creationId xmlns:p14="http://schemas.microsoft.com/office/powerpoint/2010/main" val="25702101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B1847A49-B5AD-4652-B070-5854A73A22D2}"/>
                  </a:ext>
                </a:extLst>
              </p:cNvPr>
              <p:cNvSpPr txBox="1"/>
              <p:nvPr/>
            </p:nvSpPr>
            <p:spPr>
              <a:xfrm>
                <a:off x="735290" y="612742"/>
                <a:ext cx="10426045" cy="5571067"/>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X üstel dağılıma sahip olup </a:t>
                </a: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&gt;2</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=0,0821</m:t>
                    </m:r>
                  </m:oMath>
                </a14:m>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dir</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lphaLcParen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arenR"/>
                </a:pP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≤1.7</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&gt;2</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nary>
                        <m:naryPr>
                          <m:limLoc m:val="undOv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b>
                        <m: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up>
                        <m:e>
                          <m:r>
                            <a:rPr lang="tr-TR" sz="1800" i="1">
                              <a:effectLst/>
                              <a:latin typeface="Cambria Math" panose="02040503050406030204" pitchFamily="18" charset="0"/>
                              <a:ea typeface="Calibri" panose="020F0502020204030204" pitchFamily="34" charset="0"/>
                              <a:cs typeface="Times New Roman" panose="02020603050405020304" pitchFamily="18" charset="0"/>
                            </a:rPr>
                            <m:t>𝜆</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𝜆</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sup>
                          </m:sSup>
                        </m:e>
                      </m:nary>
                      <m:r>
                        <a:rPr lang="tr-TR" sz="1800" i="1">
                          <a:effectLst/>
                          <a:latin typeface="Cambria Math" panose="02040503050406030204" pitchFamily="18" charset="0"/>
                          <a:ea typeface="Calibri" panose="020F0502020204030204" pitchFamily="34" charset="0"/>
                          <a:cs typeface="Times New Roman" panose="02020603050405020304" pitchFamily="18" charset="0"/>
                        </a:rPr>
                        <m:t>𝑑𝑥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𝜆</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sup>
                      </m:sSup>
                      <m:d>
                        <m:dPr>
                          <m:begChr m:val="|"/>
                          <m:end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𝜆</m:t>
                              </m:r>
                            </m:sup>
                          </m:sSup>
                        </m:e>
                      </m:d>
                      <m:r>
                        <a:rPr lang="tr-TR" sz="1800" i="1">
                          <a:effectLst/>
                          <a:latin typeface="Cambria Math" panose="02040503050406030204" pitchFamily="18" charset="0"/>
                          <a:ea typeface="Calibri" panose="020F0502020204030204" pitchFamily="34" charset="0"/>
                          <a:cs typeface="Times New Roman" panose="02020603050405020304" pitchFamily="18" charset="0"/>
                        </a:rPr>
                        <m:t>=0.0821</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𝑙𝑛</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𝜆</m:t>
                              </m:r>
                            </m:sup>
                          </m:sSup>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tr-TR" sz="1800">
                          <a:effectLst/>
                          <a:latin typeface="Cambria Math" panose="02040503050406030204" pitchFamily="18" charset="0"/>
                          <a:ea typeface="Calibri" panose="020F0502020204030204" pitchFamily="34" charset="0"/>
                          <a:cs typeface="Times New Roman" panose="02020603050405020304" pitchFamily="18" charset="0"/>
                        </a:rPr>
                        <m:t>ln</m:t>
                      </m:r>
                      <m:r>
                        <a:rPr lang="tr-TR" sz="1800">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(0.0821)</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𝜆</m:t>
                      </m:r>
                      <m:r>
                        <a:rPr lang="tr-TR" sz="1800" i="1">
                          <a:effectLst/>
                          <a:latin typeface="Cambria Math" panose="02040503050406030204" pitchFamily="18" charset="0"/>
                          <a:ea typeface="Calibri" panose="020F0502020204030204" pitchFamily="34" charset="0"/>
                          <a:cs typeface="Times New Roman" panose="02020603050405020304" pitchFamily="18" charset="0"/>
                        </a:rPr>
                        <m:t>=1.25</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B1847A49-B5AD-4652-B070-5854A73A22D2}"/>
                  </a:ext>
                </a:extLst>
              </p:cNvPr>
              <p:cNvSpPr txBox="1">
                <a:spLocks noRot="1" noChangeAspect="1" noMove="1" noResize="1" noEditPoints="1" noAdjustHandles="1" noChangeArrowheads="1" noChangeShapeType="1" noTextEdit="1"/>
              </p:cNvSpPr>
              <p:nvPr/>
            </p:nvSpPr>
            <p:spPr>
              <a:xfrm>
                <a:off x="735290" y="612742"/>
                <a:ext cx="10426045" cy="5571067"/>
              </a:xfrm>
              <a:prstGeom prst="rect">
                <a:avLst/>
              </a:prstGeom>
              <a:blipFill>
                <a:blip r:embed="rId2"/>
                <a:stretch>
                  <a:fillRect l="-526"/>
                </a:stretch>
              </a:blipFill>
            </p:spPr>
            <p:txBody>
              <a:bodyPr/>
              <a:lstStyle/>
              <a:p>
                <a:r>
                  <a:rPr lang="tr-TR">
                    <a:noFill/>
                  </a:rPr>
                  <a:t> </a:t>
                </a:r>
              </a:p>
            </p:txBody>
          </p:sp>
        </mc:Fallback>
      </mc:AlternateContent>
    </p:spTree>
    <p:extLst>
      <p:ext uri="{BB962C8B-B14F-4D97-AF65-F5344CB8AC3E}">
        <p14:creationId xmlns:p14="http://schemas.microsoft.com/office/powerpoint/2010/main" val="36974350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A5341F13-EC5A-4624-845F-BD8CEC10771B}"/>
                  </a:ext>
                </a:extLst>
              </p:cNvPr>
              <p:cNvSpPr txBox="1"/>
              <p:nvPr/>
            </p:nvSpPr>
            <p:spPr>
              <a:xfrm>
                <a:off x="537328" y="323967"/>
                <a:ext cx="10991653" cy="5290359"/>
              </a:xfrm>
              <a:prstGeom prst="rect">
                <a:avLst/>
              </a:prstGeom>
              <a:noFill/>
            </p:spPr>
            <p:txBody>
              <a:bodyPr wrap="square">
                <a:spAutoFit/>
              </a:bodyPr>
              <a:lstStyle/>
              <a:p>
                <a:pPr marL="342900" lvl="0" indent="-342900" algn="just">
                  <a:lnSpc>
                    <a:spcPct val="150000"/>
                  </a:lnSpc>
                  <a:buFont typeface="+mj-lt"/>
                  <a:buAutoNum type="alphaLcParenR"/>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𝜇</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𝜆</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1.25</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=0.8</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𝜎</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𝜆</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1.25</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sup>
                          </m:sSup>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=0.64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b)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0&lt;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&lt;1.7</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nary>
                        <m:naryPr>
                          <m:limLoc m:val="undOv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b>
                        <m:sup>
                          <m:r>
                            <a:rPr lang="tr-TR" sz="1800" i="1">
                              <a:effectLst/>
                              <a:latin typeface="Cambria Math" panose="02040503050406030204" pitchFamily="18" charset="0"/>
                              <a:ea typeface="Calibri" panose="020F0502020204030204" pitchFamily="34" charset="0"/>
                              <a:cs typeface="Times New Roman" panose="02020603050405020304" pitchFamily="18" charset="0"/>
                            </a:rPr>
                            <m:t>1.7</m:t>
                          </m:r>
                        </m:sup>
                        <m:e>
                          <m:r>
                            <a:rPr lang="tr-TR" sz="1800" i="1">
                              <a:effectLst/>
                              <a:latin typeface="Cambria Math" panose="02040503050406030204" pitchFamily="18" charset="0"/>
                              <a:ea typeface="Calibri" panose="020F0502020204030204" pitchFamily="34" charset="0"/>
                              <a:cs typeface="Times New Roman" panose="02020603050405020304" pitchFamily="18" charset="0"/>
                            </a:rPr>
                            <m:t>1.25</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−1.25</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sup>
                          </m:sSup>
                          <m:r>
                            <a:rPr lang="tr-TR" sz="1800" i="1">
                              <a:effectLst/>
                              <a:latin typeface="Cambria Math" panose="02040503050406030204" pitchFamily="18" charset="0"/>
                              <a:ea typeface="Calibri" panose="020F0502020204030204" pitchFamily="34" charset="0"/>
                              <a:cs typeface="Times New Roman" panose="02020603050405020304" pitchFamily="18" charset="0"/>
                            </a:rPr>
                            <m:t>𝑑𝑥</m:t>
                          </m:r>
                        </m:e>
                      </m:nary>
                      <m:r>
                        <a:rPr lang="tr-TR"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𝑒</m:t>
                          </m:r>
                        </m:e>
                        <m:sup>
                          <m:r>
                            <a:rPr lang="tr-TR" sz="1800" i="1">
                              <a:effectLst/>
                              <a:latin typeface="Cambria Math" panose="02040503050406030204" pitchFamily="18" charset="0"/>
                              <a:ea typeface="Calibri" panose="020F0502020204030204" pitchFamily="34" charset="0"/>
                              <a:cs typeface="Times New Roman" panose="02020603050405020304" pitchFamily="18" charset="0"/>
                            </a:rPr>
                            <m:t>−1.25</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sup>
                      </m:sSup>
                      <m:d>
                        <m:dPr>
                          <m:begChr m:val="|"/>
                          <m:endChr m:val=""/>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1.7</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=0.88</m:t>
                          </m:r>
                        </m:e>
                      </m:d>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A5341F13-EC5A-4624-845F-BD8CEC10771B}"/>
                  </a:ext>
                </a:extLst>
              </p:cNvPr>
              <p:cNvSpPr txBox="1">
                <a:spLocks noRot="1" noChangeAspect="1" noMove="1" noResize="1" noEditPoints="1" noAdjustHandles="1" noChangeArrowheads="1" noChangeShapeType="1" noTextEdit="1"/>
              </p:cNvSpPr>
              <p:nvPr/>
            </p:nvSpPr>
            <p:spPr>
              <a:xfrm>
                <a:off x="537328" y="323967"/>
                <a:ext cx="10991653" cy="5290359"/>
              </a:xfrm>
              <a:prstGeom prst="rect">
                <a:avLst/>
              </a:prstGeom>
              <a:blipFill>
                <a:blip r:embed="rId2"/>
                <a:stretch>
                  <a:fillRect l="-444"/>
                </a:stretch>
              </a:blipFill>
            </p:spPr>
            <p:txBody>
              <a:bodyPr/>
              <a:lstStyle/>
              <a:p>
                <a:r>
                  <a:rPr lang="tr-TR">
                    <a:noFill/>
                  </a:rPr>
                  <a:t> </a:t>
                </a:r>
              </a:p>
            </p:txBody>
          </p:sp>
        </mc:Fallback>
      </mc:AlternateContent>
    </p:spTree>
    <p:extLst>
      <p:ext uri="{BB962C8B-B14F-4D97-AF65-F5344CB8AC3E}">
        <p14:creationId xmlns:p14="http://schemas.microsoft.com/office/powerpoint/2010/main" val="2770973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F59304BA-6E74-4887-B6DE-7A52842E7129}"/>
                  </a:ext>
                </a:extLst>
              </p:cNvPr>
              <p:cNvSpPr txBox="1"/>
              <p:nvPr/>
            </p:nvSpPr>
            <p:spPr>
              <a:xfrm>
                <a:off x="1291472" y="659876"/>
                <a:ext cx="9992413" cy="2995692"/>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Örnek ten hareketle bölgede meydana gelen depremlerin </a:t>
                </a: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𝛼</m:t>
                    </m:r>
                    <m:r>
                      <a:rPr lang="tr-TR" sz="1800" i="1">
                        <a:effectLst/>
                        <a:latin typeface="Cambria Math" panose="02040503050406030204" pitchFamily="18" charset="0"/>
                        <a:ea typeface="Calibri" panose="020F0502020204030204" pitchFamily="34" charset="0"/>
                        <a:cs typeface="Times New Roman" panose="02020603050405020304" pitchFamily="18" charset="0"/>
                      </a:rPr>
                      <m:t>=0.8</m:t>
                    </m:r>
                  </m:oMath>
                </a14:m>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ve </a:t>
                </a: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𝛽</m:t>
                    </m:r>
                    <m:r>
                      <a:rPr lang="tr-TR" sz="1800" i="1">
                        <a:effectLst/>
                        <a:latin typeface="Cambria Math" panose="02040503050406030204" pitchFamily="18" charset="0"/>
                        <a:ea typeface="Calibri" panose="020F0502020204030204" pitchFamily="34" charset="0"/>
                        <a:cs typeface="Times New Roman" panose="02020603050405020304" pitchFamily="18" charset="0"/>
                      </a:rPr>
                      <m:t>=2.4</m:t>
                    </m:r>
                  </m:oMath>
                </a14:m>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parametreli gamma dağılımına sahip olduğu varsayılsın. Buna göre bölgede meydana gelen depremlerin ortalama büyüklüğü kaçtır?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r>
                        <a:rPr lang="tr-TR" sz="1800" i="1">
                          <a:effectLst/>
                          <a:latin typeface="Cambria Math" panose="02040503050406030204" pitchFamily="18" charset="0"/>
                          <a:ea typeface="Calibri" panose="020F0502020204030204" pitchFamily="34" charset="0"/>
                          <a:cs typeface="Times New Roman" panose="02020603050405020304" pitchFamily="18" charset="0"/>
                        </a:rPr>
                        <m:t>𝛽</m:t>
                      </m:r>
                      <m:r>
                        <a:rPr lang="tr-TR" sz="1800" i="1">
                          <a:effectLst/>
                          <a:latin typeface="Cambria Math" panose="02040503050406030204" pitchFamily="18" charset="0"/>
                          <a:ea typeface="Calibri" panose="020F0502020204030204" pitchFamily="34" charset="0"/>
                          <a:cs typeface="Times New Roman" panose="02020603050405020304" pitchFamily="18" charset="0"/>
                        </a:rPr>
                        <m:t>=0.8∗2.4=1.92</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F59304BA-6E74-4887-B6DE-7A52842E7129}"/>
                  </a:ext>
                </a:extLst>
              </p:cNvPr>
              <p:cNvSpPr txBox="1">
                <a:spLocks noRot="1" noChangeAspect="1" noMove="1" noResize="1" noEditPoints="1" noAdjustHandles="1" noChangeArrowheads="1" noChangeShapeType="1" noTextEdit="1"/>
              </p:cNvSpPr>
              <p:nvPr/>
            </p:nvSpPr>
            <p:spPr>
              <a:xfrm>
                <a:off x="1291472" y="659876"/>
                <a:ext cx="9992413" cy="2995692"/>
              </a:xfrm>
              <a:prstGeom prst="rect">
                <a:avLst/>
              </a:prstGeom>
              <a:blipFill>
                <a:blip r:embed="rId2"/>
                <a:stretch>
                  <a:fillRect l="-549" r="-488"/>
                </a:stretch>
              </a:blipFill>
            </p:spPr>
            <p:txBody>
              <a:bodyPr/>
              <a:lstStyle/>
              <a:p>
                <a:r>
                  <a:rPr lang="tr-TR">
                    <a:noFill/>
                  </a:rPr>
                  <a:t> </a:t>
                </a:r>
              </a:p>
            </p:txBody>
          </p:sp>
        </mc:Fallback>
      </mc:AlternateContent>
    </p:spTree>
    <p:extLst>
      <p:ext uri="{BB962C8B-B14F-4D97-AF65-F5344CB8AC3E}">
        <p14:creationId xmlns:p14="http://schemas.microsoft.com/office/powerpoint/2010/main" val="28023875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5CD2E0AF-25A4-4711-ABAC-0895918EDC04}"/>
                  </a:ext>
                </a:extLst>
              </p:cNvPr>
              <p:cNvSpPr txBox="1"/>
              <p:nvPr/>
            </p:nvSpPr>
            <p:spPr>
              <a:xfrm>
                <a:off x="1105293" y="555632"/>
                <a:ext cx="6094428" cy="981487"/>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Örnek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𝑁</m:t>
                    </m:r>
                    <m:r>
                      <a:rPr lang="tr-TR" sz="1800" i="1">
                        <a:effectLst/>
                        <a:latin typeface="Cambria Math" panose="02040503050406030204" pitchFamily="18" charset="0"/>
                        <a:ea typeface="Calibri" panose="020F0502020204030204" pitchFamily="34" charset="0"/>
                        <a:cs typeface="Times New Roman" panose="02020603050405020304" pitchFamily="18" charset="0"/>
                      </a:rPr>
                      <m:t>(4,9)</m:t>
                    </m:r>
                  </m:oMath>
                </a14:m>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ise </a:t>
                </a:r>
                <a14:m>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r>
                      <a:rPr lang="tr-TR" sz="1800" i="1">
                        <a:effectLst/>
                        <a:latin typeface="Cambria Math" panose="02040503050406030204" pitchFamily="18" charset="0"/>
                        <a:ea typeface="Calibri" panose="020F0502020204030204" pitchFamily="34" charset="0"/>
                        <a:cs typeface="Times New Roman" panose="02020603050405020304" pitchFamily="18" charset="0"/>
                      </a:rPr>
                      <m:t>(5&lt;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&lt;6)</m:t>
                    </m:r>
                  </m:oMath>
                </a14:m>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olasılığını bulunuz.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5CD2E0AF-25A4-4711-ABAC-0895918EDC04}"/>
                  </a:ext>
                </a:extLst>
              </p:cNvPr>
              <p:cNvSpPr txBox="1">
                <a:spLocks noRot="1" noChangeAspect="1" noMove="1" noResize="1" noEditPoints="1" noAdjustHandles="1" noChangeArrowheads="1" noChangeShapeType="1" noTextEdit="1"/>
              </p:cNvSpPr>
              <p:nvPr/>
            </p:nvSpPr>
            <p:spPr>
              <a:xfrm>
                <a:off x="1105293" y="555632"/>
                <a:ext cx="6094428" cy="981487"/>
              </a:xfrm>
              <a:prstGeom prst="rect">
                <a:avLst/>
              </a:prstGeom>
              <a:blipFill>
                <a:blip r:embed="rId2"/>
                <a:stretch>
                  <a:fillRect l="-800" b="-8696"/>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17E9AF26-21DC-41E4-A7EC-DA2567CAC325}"/>
                  </a:ext>
                </a:extLst>
              </p:cNvPr>
              <p:cNvSpPr txBox="1"/>
              <p:nvPr/>
            </p:nvSpPr>
            <p:spPr>
              <a:xfrm>
                <a:off x="1100579" y="2138935"/>
                <a:ext cx="6094428" cy="2580130"/>
              </a:xfrm>
              <a:prstGeom prst="rect">
                <a:avLst/>
              </a:prstGeom>
              <a:noFill/>
            </p:spPr>
            <p:txBody>
              <a:bodyPr wrap="square">
                <a:spAutoFit/>
              </a:bodyPr>
              <a:lstStyle/>
              <a:p>
                <a:pPr algn="just">
                  <a:lnSpc>
                    <a:spcPct val="150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Çözüm</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5−4</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3</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&lt;</m:t>
                          </m:r>
                          <m:r>
                            <a:rPr lang="tr-TR" sz="1800" b="0" i="1" smtClean="0">
                              <a:effectLst/>
                              <a:latin typeface="Cambria Math" panose="02040503050406030204" pitchFamily="18" charset="0"/>
                              <a:ea typeface="Calibri" panose="020F0502020204030204" pitchFamily="34" charset="0"/>
                              <a:cs typeface="Times New Roman" panose="02020603050405020304" pitchFamily="18" charset="0"/>
                            </a:rPr>
                            <m:t>𝑍</m:t>
                          </m:r>
                          <m:r>
                            <a:rPr lang="tr-TR" sz="1800" i="1">
                              <a:effectLst/>
                              <a:latin typeface="Cambria Math" panose="02040503050406030204" pitchFamily="18" charset="0"/>
                              <a:ea typeface="Calibri" panose="020F0502020204030204" pitchFamily="34" charset="0"/>
                              <a:cs typeface="Times New Roman" panose="02020603050405020304" pitchFamily="18" charset="0"/>
                            </a:rPr>
                            <m:t>&lt;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6−4</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3</m:t>
                              </m:r>
                            </m:den>
                          </m:f>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3</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&lt;</m:t>
                          </m:r>
                          <m:r>
                            <a:rPr lang="tr-TR" sz="1800" b="0" i="1" smtClean="0">
                              <a:effectLst/>
                              <a:latin typeface="Cambria Math" panose="02040503050406030204" pitchFamily="18" charset="0"/>
                              <a:ea typeface="Calibri" panose="020F0502020204030204" pitchFamily="34" charset="0"/>
                              <a:cs typeface="Times New Roman" panose="02020603050405020304" pitchFamily="18" charset="0"/>
                            </a:rPr>
                            <m:t>𝑍</m:t>
                          </m:r>
                          <m:r>
                            <a:rPr lang="tr-TR" sz="1800" i="1">
                              <a:effectLst/>
                              <a:latin typeface="Cambria Math" panose="02040503050406030204" pitchFamily="18" charset="0"/>
                              <a:ea typeface="Calibri" panose="020F0502020204030204" pitchFamily="34" charset="0"/>
                              <a:cs typeface="Times New Roman" panose="02020603050405020304" pitchFamily="18" charset="0"/>
                            </a:rPr>
                            <m:t>&lt;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3</m:t>
                              </m:r>
                            </m:den>
                          </m:f>
                        </m:e>
                      </m:d>
                      <m:r>
                        <a:rPr lang="tr-TR" sz="1800" i="1">
                          <a:effectLst/>
                          <a:latin typeface="Cambria Math" panose="02040503050406030204" pitchFamily="18" charset="0"/>
                          <a:ea typeface="Calibri" panose="020F0502020204030204" pitchFamily="34" charset="0"/>
                          <a:cs typeface="Times New Roman" panose="02020603050405020304" pitchFamily="18" charset="0"/>
                        </a:rPr>
                        <m:t>=0.7454−0.6293</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=0.1161</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17E9AF26-21DC-41E4-A7EC-DA2567CAC325}"/>
                  </a:ext>
                </a:extLst>
              </p:cNvPr>
              <p:cNvSpPr txBox="1">
                <a:spLocks noRot="1" noChangeAspect="1" noMove="1" noResize="1" noEditPoints="1" noAdjustHandles="1" noChangeArrowheads="1" noChangeShapeType="1" noTextEdit="1"/>
              </p:cNvSpPr>
              <p:nvPr/>
            </p:nvSpPr>
            <p:spPr>
              <a:xfrm>
                <a:off x="1100579" y="2138935"/>
                <a:ext cx="6094428" cy="2580130"/>
              </a:xfrm>
              <a:prstGeom prst="rect">
                <a:avLst/>
              </a:prstGeom>
              <a:blipFill>
                <a:blip r:embed="rId3"/>
                <a:stretch>
                  <a:fillRect l="-901"/>
                </a:stretch>
              </a:blipFill>
            </p:spPr>
            <p:txBody>
              <a:bodyPr/>
              <a:lstStyle/>
              <a:p>
                <a:r>
                  <a:rPr lang="tr-TR">
                    <a:noFill/>
                  </a:rPr>
                  <a:t> </a:t>
                </a:r>
              </a:p>
            </p:txBody>
          </p:sp>
        </mc:Fallback>
      </mc:AlternateContent>
      <p:pic>
        <p:nvPicPr>
          <p:cNvPr id="10" name="Resim 9">
            <a:extLst>
              <a:ext uri="{FF2B5EF4-FFF2-40B4-BE49-F238E27FC236}">
                <a16:creationId xmlns:a16="http://schemas.microsoft.com/office/drawing/2014/main" id="{A6E74494-D045-492B-98B9-3138DE795CD6}"/>
              </a:ext>
            </a:extLst>
          </p:cNvPr>
          <p:cNvPicPr>
            <a:picLocks noChangeAspect="1"/>
          </p:cNvPicPr>
          <p:nvPr/>
        </p:nvPicPr>
        <p:blipFill>
          <a:blip r:embed="rId4"/>
          <a:stretch>
            <a:fillRect/>
          </a:stretch>
        </p:blipFill>
        <p:spPr>
          <a:xfrm>
            <a:off x="6878874" y="2071687"/>
            <a:ext cx="4095750" cy="2714625"/>
          </a:xfrm>
          <a:prstGeom prst="rect">
            <a:avLst/>
          </a:prstGeom>
        </p:spPr>
      </p:pic>
    </p:spTree>
    <p:extLst>
      <p:ext uri="{BB962C8B-B14F-4D97-AF65-F5344CB8AC3E}">
        <p14:creationId xmlns:p14="http://schemas.microsoft.com/office/powerpoint/2010/main" val="30043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84727201-7D4B-4544-9C4B-E751A0BF5CDE}"/>
                  </a:ext>
                </a:extLst>
              </p:cNvPr>
              <p:cNvSpPr txBox="1"/>
              <p:nvPr/>
            </p:nvSpPr>
            <p:spPr>
              <a:xfrm>
                <a:off x="933254" y="490194"/>
                <a:ext cx="8208389" cy="1862818"/>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X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r.d</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olasılık yoğunluk fonksiyonu</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4</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  0≤</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≤4</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a)</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b)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c)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≤3│</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 </a:t>
                </a:r>
                <a14:m>
                  <m:oMath xmlns:m="http://schemas.openxmlformats.org/officeDocument/2006/math">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𝐸</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𝑉</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tr-T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84727201-7D4B-4544-9C4B-E751A0BF5CDE}"/>
                  </a:ext>
                </a:extLst>
              </p:cNvPr>
              <p:cNvSpPr txBox="1">
                <a:spLocks noRot="1" noChangeAspect="1" noMove="1" noResize="1" noEditPoints="1" noAdjustHandles="1" noChangeArrowheads="1" noChangeShapeType="1" noTextEdit="1"/>
              </p:cNvSpPr>
              <p:nvPr/>
            </p:nvSpPr>
            <p:spPr>
              <a:xfrm>
                <a:off x="933254" y="490194"/>
                <a:ext cx="8208389" cy="1862818"/>
              </a:xfrm>
              <a:prstGeom prst="rect">
                <a:avLst/>
              </a:prstGeom>
              <a:blipFill>
                <a:blip r:embed="rId2"/>
                <a:stretch>
                  <a:fillRect l="-594" t="-1634" b="-4248"/>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1517553D-D161-4573-96A7-7275E607D21C}"/>
                  </a:ext>
                </a:extLst>
              </p:cNvPr>
              <p:cNvSpPr txBox="1"/>
              <p:nvPr/>
            </p:nvSpPr>
            <p:spPr>
              <a:xfrm>
                <a:off x="1020452" y="2906081"/>
                <a:ext cx="6094428" cy="1529265"/>
              </a:xfrm>
              <a:prstGeom prst="rect">
                <a:avLst/>
              </a:prstGeom>
              <a:noFill/>
            </p:spPr>
            <p:txBody>
              <a:bodyPr wrap="square">
                <a:spAutoFit/>
              </a:bodyPr>
              <a:lstStyle/>
              <a:p>
                <a:pPr>
                  <a:lnSpc>
                    <a:spcPct val="107000"/>
                  </a:lnSpc>
                  <a:spcAft>
                    <a:spcPts val="800"/>
                  </a:spcAft>
                </a:pP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Çözüm</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tr-TR"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≤3</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nary>
                        <m:naryPr>
                          <m:limLoc m:val="subSup"/>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tr-TR" sz="1800" i="1">
                              <a:effectLst/>
                              <a:latin typeface="Cambria Math" panose="02040503050406030204" pitchFamily="18" charset="0"/>
                              <a:ea typeface="Calibri" panose="020F0502020204030204" pitchFamily="34" charset="0"/>
                              <a:cs typeface="Times New Roman" panose="02020603050405020304" pitchFamily="18" charset="0"/>
                            </a:rPr>
                            <m:t>3</m:t>
                          </m:r>
                        </m:sup>
                        <m:e>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4</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𝑑𝑥</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smtClean="0">
                                  <a:effectLst/>
                                  <a:latin typeface="Cambria Math" panose="02040503050406030204" pitchFamily="18" charset="0"/>
                                  <a:cs typeface="Times New Roman" panose="02020603050405020304" pitchFamily="18" charset="0"/>
                                </a:rPr>
                              </m:ctrlPr>
                            </m:fPr>
                            <m:num>
                              <m:r>
                                <a:rPr lang="tr-TR" sz="1800" b="0" i="1" smtClean="0">
                                  <a:effectLst/>
                                  <a:latin typeface="Cambria Math" panose="02040503050406030204" pitchFamily="18" charset="0"/>
                                  <a:cs typeface="Times New Roman" panose="02020603050405020304" pitchFamily="18" charset="0"/>
                                </a:rPr>
                                <m:t>1</m:t>
                              </m:r>
                            </m:num>
                            <m:den>
                              <m:r>
                                <a:rPr lang="tr-TR" sz="1800" b="0" i="1" smtClean="0">
                                  <a:effectLst/>
                                  <a:latin typeface="Cambria Math" panose="02040503050406030204" pitchFamily="18" charset="0"/>
                                  <a:cs typeface="Times New Roman" panose="02020603050405020304" pitchFamily="18" charset="0"/>
                                </a:rPr>
                                <m:t>4</m:t>
                              </m:r>
                            </m:den>
                          </m:f>
                          <m:r>
                            <a:rPr lang="tr-TR" sz="1800" b="0" i="1" smtClean="0">
                              <a:effectLst/>
                              <a:latin typeface="Cambria Math" panose="02040503050406030204" pitchFamily="18" charset="0"/>
                              <a:cs typeface="Times New Roman" panose="02020603050405020304" pitchFamily="18" charset="0"/>
                            </a:rPr>
                            <m:t>𝑥</m:t>
                          </m:r>
                          <m:d>
                            <m:dPr>
                              <m:begChr m:val="|"/>
                              <m:endChr m:val=""/>
                              <m:ctrlPr>
                                <a:rPr lang="tr-TR" sz="1800" b="0" i="1" smtClean="0">
                                  <a:effectLst/>
                                  <a:latin typeface="Cambria Math" panose="02040503050406030204" pitchFamily="18" charset="0"/>
                                  <a:cs typeface="Times New Roman" panose="02020603050405020304" pitchFamily="18" charset="0"/>
                                </a:rPr>
                              </m:ctrlPr>
                            </m:dPr>
                            <m:e>
                              <m:f>
                                <m:fPr>
                                  <m:type m:val="noBar"/>
                                  <m:ctrlPr>
                                    <a:rPr lang="tr-TR" sz="1800" b="0" i="1" smtClean="0">
                                      <a:effectLst/>
                                      <a:latin typeface="Cambria Math" panose="02040503050406030204" pitchFamily="18" charset="0"/>
                                      <a:cs typeface="Times New Roman" panose="02020603050405020304" pitchFamily="18" charset="0"/>
                                    </a:rPr>
                                  </m:ctrlPr>
                                </m:fPr>
                                <m:num>
                                  <m:r>
                                    <a:rPr lang="tr-TR" sz="1800" b="0" i="1" smtClean="0">
                                      <a:effectLst/>
                                      <a:latin typeface="Cambria Math" panose="02040503050406030204" pitchFamily="18" charset="0"/>
                                      <a:cs typeface="Times New Roman" panose="02020603050405020304" pitchFamily="18" charset="0"/>
                                    </a:rPr>
                                    <m:t>3</m:t>
                                  </m:r>
                                </m:num>
                                <m:den>
                                  <m:r>
                                    <a:rPr lang="tr-TR" sz="1800" b="0" i="1" smtClean="0">
                                      <a:effectLst/>
                                      <a:latin typeface="Cambria Math" panose="02040503050406030204" pitchFamily="18" charset="0"/>
                                      <a:cs typeface="Times New Roman" panose="02020603050405020304" pitchFamily="18" charset="0"/>
                                    </a:rPr>
                                    <m:t>1</m:t>
                                  </m:r>
                                </m:den>
                              </m:f>
                              <m:r>
                                <a:rPr lang="tr-TR" sz="1800" b="0" i="1" smtClean="0">
                                  <a:effectLst/>
                                  <a:latin typeface="Cambria Math" panose="02040503050406030204" pitchFamily="18" charset="0"/>
                                  <a:cs typeface="Times New Roman" panose="02020603050405020304" pitchFamily="18" charset="0"/>
                                </a:rPr>
                                <m:t>=</m:t>
                              </m:r>
                            </m:e>
                          </m:d>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3</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4</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4</m:t>
                              </m:r>
                            </m:den>
                          </m:f>
                        </m:e>
                      </m:nary>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den>
                      </m:f>
                    </m:oMath>
                  </m:oMathPara>
                </a14:m>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Metin kutusu 6">
                <a:extLst>
                  <a:ext uri="{FF2B5EF4-FFF2-40B4-BE49-F238E27FC236}">
                    <a16:creationId xmlns:a16="http://schemas.microsoft.com/office/drawing/2014/main" id="{1517553D-D161-4573-96A7-7275E607D21C}"/>
                  </a:ext>
                </a:extLst>
              </p:cNvPr>
              <p:cNvSpPr txBox="1">
                <a:spLocks noRot="1" noChangeAspect="1" noMove="1" noResize="1" noEditPoints="1" noAdjustHandles="1" noChangeArrowheads="1" noChangeShapeType="1" noTextEdit="1"/>
              </p:cNvSpPr>
              <p:nvPr/>
            </p:nvSpPr>
            <p:spPr>
              <a:xfrm>
                <a:off x="1020452" y="2906081"/>
                <a:ext cx="6094428" cy="1529265"/>
              </a:xfrm>
              <a:prstGeom prst="rect">
                <a:avLst/>
              </a:prstGeom>
              <a:blipFill>
                <a:blip r:embed="rId3"/>
                <a:stretch>
                  <a:fillRect l="-600" t="-1195"/>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5" name="Metin kutusu 14">
                <a:extLst>
                  <a:ext uri="{FF2B5EF4-FFF2-40B4-BE49-F238E27FC236}">
                    <a16:creationId xmlns:a16="http://schemas.microsoft.com/office/drawing/2014/main" id="{F183E7A9-A7A4-47AE-8C44-A4C17DA5B5CC}"/>
                  </a:ext>
                </a:extLst>
              </p:cNvPr>
              <p:cNvSpPr txBox="1"/>
              <p:nvPr/>
            </p:nvSpPr>
            <p:spPr>
              <a:xfrm>
                <a:off x="1020452" y="4826239"/>
                <a:ext cx="6094428" cy="990977"/>
              </a:xfrm>
              <a:prstGeom prst="rect">
                <a:avLst/>
              </a:prstGeom>
              <a:noFill/>
            </p:spPr>
            <p:txBody>
              <a:bodyPr wrap="square">
                <a:spAutoFit/>
              </a:bodyPr>
              <a:lstStyle/>
              <a:p>
                <a:r>
                  <a:rPr lang="tr-TR" sz="1800" i="1" dirty="0">
                    <a:effectLst/>
                    <a:latin typeface="Cambria Math" panose="02040503050406030204" pitchFamily="18" charset="0"/>
                    <a:ea typeface="Calibri" panose="020F0502020204030204" pitchFamily="34" charset="0"/>
                    <a:cs typeface="Times New Roman" panose="02020603050405020304" pitchFamily="18" charset="0"/>
                  </a:rPr>
                  <a:t>b) </a:t>
                </a:r>
              </a:p>
              <a:p>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800" i="1">
                              <a:effectLst/>
                              <a:latin typeface="Cambria Math" panose="02040503050406030204" pitchFamily="18"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≥3</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nary>
                        <m:naryPr>
                          <m:limLoc m:val="subSup"/>
                          <m:ctrlPr>
                            <a:rPr lang="tr-TR" sz="1800" i="1">
                              <a:effectLst/>
                              <a:latin typeface="Cambria Math" panose="02040503050406030204" pitchFamily="18" charset="0"/>
                              <a:cs typeface="Times New Roman" panose="02020603050405020304" pitchFamily="18" charset="0"/>
                            </a:rPr>
                          </m:ctrlPr>
                        </m:naryPr>
                        <m:sub>
                          <m:r>
                            <a:rPr lang="tr-TR" sz="1800" i="1">
                              <a:effectLst/>
                              <a:latin typeface="Cambria Math" panose="02040503050406030204" pitchFamily="18" charset="0"/>
                              <a:ea typeface="Calibri" panose="020F0502020204030204" pitchFamily="34" charset="0"/>
                              <a:cs typeface="Times New Roman" panose="02020603050405020304" pitchFamily="18" charset="0"/>
                            </a:rPr>
                            <m:t>0</m:t>
                          </m:r>
                        </m:sub>
                        <m:sup>
                          <m:r>
                            <a:rPr lang="tr-TR" sz="1800" i="1">
                              <a:effectLst/>
                              <a:latin typeface="Cambria Math" panose="02040503050406030204" pitchFamily="18" charset="0"/>
                              <a:ea typeface="Calibri" panose="020F0502020204030204" pitchFamily="34" charset="0"/>
                              <a:cs typeface="Times New Roman" panose="02020603050405020304" pitchFamily="18" charset="0"/>
                            </a:rPr>
                            <m:t>4</m:t>
                          </m:r>
                        </m:sup>
                        <m:e>
                          <m:f>
                            <m:fPr>
                              <m:ctrlPr>
                                <a:rPr lang="tr-TR" sz="1800" i="1">
                                  <a:effectLst/>
                                  <a:latin typeface="Cambria Math" panose="02040503050406030204" pitchFamily="18"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4</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𝑑𝑥</m:t>
                          </m:r>
                        </m:e>
                      </m:nary>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4</m:t>
                          </m:r>
                        </m:den>
                      </m:f>
                    </m:oMath>
                  </m:oMathPara>
                </a14:m>
                <a:endParaRPr lang="tr-TR" dirty="0"/>
              </a:p>
            </p:txBody>
          </p:sp>
        </mc:Choice>
        <mc:Fallback xmlns="">
          <p:sp>
            <p:nvSpPr>
              <p:cNvPr id="15" name="Metin kutusu 14">
                <a:extLst>
                  <a:ext uri="{FF2B5EF4-FFF2-40B4-BE49-F238E27FC236}">
                    <a16:creationId xmlns:a16="http://schemas.microsoft.com/office/drawing/2014/main" id="{F183E7A9-A7A4-47AE-8C44-A4C17DA5B5CC}"/>
                  </a:ext>
                </a:extLst>
              </p:cNvPr>
              <p:cNvSpPr txBox="1">
                <a:spLocks noRot="1" noChangeAspect="1" noMove="1" noResize="1" noEditPoints="1" noAdjustHandles="1" noChangeArrowheads="1" noChangeShapeType="1" noTextEdit="1"/>
              </p:cNvSpPr>
              <p:nvPr/>
            </p:nvSpPr>
            <p:spPr>
              <a:xfrm>
                <a:off x="1020452" y="4826239"/>
                <a:ext cx="6094428" cy="990977"/>
              </a:xfrm>
              <a:prstGeom prst="rect">
                <a:avLst/>
              </a:prstGeom>
              <a:blipFill>
                <a:blip r:embed="rId4"/>
                <a:stretch>
                  <a:fillRect l="-800" t="-4321"/>
                </a:stretch>
              </a:blipFill>
            </p:spPr>
            <p:txBody>
              <a:bodyPr/>
              <a:lstStyle/>
              <a:p>
                <a:r>
                  <a:rPr lang="tr-TR">
                    <a:noFill/>
                  </a:rPr>
                  <a:t> </a:t>
                </a:r>
              </a:p>
            </p:txBody>
          </p:sp>
        </mc:Fallback>
      </mc:AlternateContent>
    </p:spTree>
    <p:extLst>
      <p:ext uri="{BB962C8B-B14F-4D97-AF65-F5344CB8AC3E}">
        <p14:creationId xmlns:p14="http://schemas.microsoft.com/office/powerpoint/2010/main" val="10688323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1">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8B35BD15-0E30-40CE-9AF4-BFE11423F03A}"/>
                  </a:ext>
                </a:extLst>
              </p:cNvPr>
              <p:cNvSpPr txBox="1"/>
              <p:nvPr/>
            </p:nvSpPr>
            <p:spPr>
              <a:xfrm>
                <a:off x="1011078" y="1870238"/>
                <a:ext cx="4152774" cy="4303464"/>
              </a:xfrm>
              <a:prstGeom prst="rect">
                <a:avLst/>
              </a:prstGeom>
            </p:spPr>
            <p:txBody>
              <a:bodyPr vert="horz" lIns="91440" tIns="45720" rIns="91440" bIns="45720" rtlCol="0">
                <a:normAutofit fontScale="92500" lnSpcReduction="20000"/>
              </a:bodyPr>
              <a:lstStyle/>
              <a:p>
                <a:pPr>
                  <a:lnSpc>
                    <a:spcPct val="90000"/>
                  </a:lnSpc>
                  <a:spcAft>
                    <a:spcPts val="800"/>
                  </a:spcAft>
                </a:pPr>
                <a:r>
                  <a:rPr lang="en-US" sz="2000" i="1" dirty="0">
                    <a:effectLst/>
                    <a:latin typeface="Times New Roman" panose="02020603050405020304" pitchFamily="18" charset="0"/>
                    <a:cs typeface="Times New Roman" panose="02020603050405020304" pitchFamily="18" charset="0"/>
                  </a:rPr>
                  <a:t>Çözüm</a:t>
                </a:r>
              </a:p>
              <a:p>
                <a:pPr indent="-228600">
                  <a:lnSpc>
                    <a:spcPct val="90000"/>
                  </a:lnSpc>
                  <a:spcAft>
                    <a:spcPts val="800"/>
                  </a:spcAft>
                  <a:buFont typeface="Arial" panose="020B0604020202020204" pitchFamily="34" charset="0"/>
                  <a:buChar char="•"/>
                </a:pPr>
                <a:endParaRPr lang="en-US" sz="2000" i="1" dirty="0"/>
              </a:p>
              <a:p>
                <a:pPr>
                  <a:lnSpc>
                    <a:spcPct val="90000"/>
                  </a:lnSpc>
                  <a:spcAft>
                    <a:spcPts val="80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rPr>
                        <m:t>𝑋</m:t>
                      </m:r>
                      <m:r>
                        <a:rPr lang="en-US" sz="2000" i="1">
                          <a:effectLst/>
                          <a:latin typeface="Cambria Math" panose="02040503050406030204" pitchFamily="18" charset="0"/>
                        </a:rPr>
                        <m:t>~</m:t>
                      </m:r>
                      <m:r>
                        <a:rPr lang="en-US" sz="2000" i="1">
                          <a:effectLst/>
                          <a:latin typeface="Cambria Math" panose="02040503050406030204" pitchFamily="18" charset="0"/>
                        </a:rPr>
                        <m:t>𝑁</m:t>
                      </m:r>
                      <m:r>
                        <a:rPr lang="en-US" sz="2000" i="1">
                          <a:effectLst/>
                          <a:latin typeface="Cambria Math" panose="02040503050406030204" pitchFamily="18" charset="0"/>
                        </a:rPr>
                        <m:t>(65,64)</m:t>
                      </m:r>
                    </m:oMath>
                  </m:oMathPara>
                </a14:m>
                <a:endParaRPr lang="tr-TR" sz="2000" dirty="0">
                  <a:effectLst/>
                </a:endParaRPr>
              </a:p>
              <a:p>
                <a:pPr>
                  <a:lnSpc>
                    <a:spcPct val="90000"/>
                  </a:lnSpc>
                  <a:spcAft>
                    <a:spcPts val="800"/>
                  </a:spcAft>
                </a:pPr>
                <a:endParaRPr lang="en-US" sz="2000" dirty="0">
                  <a:effectLst/>
                </a:endParaRPr>
              </a:p>
              <a:p>
                <a:pPr>
                  <a:lnSpc>
                    <a:spcPct val="90000"/>
                  </a:lnSpc>
                  <a:spcAft>
                    <a:spcPts val="80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rPr>
                        <m:t>𝑃</m:t>
                      </m:r>
                      <m:d>
                        <m:dPr>
                          <m:ctrlPr>
                            <a:rPr lang="en-US" sz="2000" i="1">
                              <a:effectLst/>
                              <a:latin typeface="Cambria Math" panose="02040503050406030204" pitchFamily="18" charset="0"/>
                            </a:rPr>
                          </m:ctrlPr>
                        </m:dPr>
                        <m:e>
                          <m:r>
                            <a:rPr lang="en-US" sz="2000" i="1">
                              <a:effectLst/>
                              <a:latin typeface="Cambria Math" panose="02040503050406030204" pitchFamily="18" charset="0"/>
                            </a:rPr>
                            <m:t>𝑍</m:t>
                          </m:r>
                          <m:r>
                            <a:rPr lang="en-US" sz="2000" i="1">
                              <a:effectLst/>
                              <a:latin typeface="Cambria Math" panose="02040503050406030204" pitchFamily="18" charset="0"/>
                            </a:rPr>
                            <m:t>&gt;</m:t>
                          </m:r>
                          <m:f>
                            <m:fPr>
                              <m:ctrlPr>
                                <a:rPr lang="en-US" sz="2000" i="1">
                                  <a:effectLst/>
                                  <a:latin typeface="Cambria Math" panose="02040503050406030204" pitchFamily="18" charset="0"/>
                                </a:rPr>
                              </m:ctrlPr>
                            </m:fPr>
                            <m:num>
                              <m:r>
                                <a:rPr lang="en-US" sz="2000" i="1">
                                  <a:effectLst/>
                                  <a:latin typeface="Cambria Math" panose="02040503050406030204" pitchFamily="18" charset="0"/>
                                </a:rPr>
                                <m:t>𝑋</m:t>
                              </m:r>
                              <m:r>
                                <a:rPr lang="en-US" sz="2000" i="1">
                                  <a:effectLst/>
                                  <a:latin typeface="Cambria Math" panose="02040503050406030204" pitchFamily="18" charset="0"/>
                                </a:rPr>
                                <m:t>−65</m:t>
                              </m:r>
                            </m:num>
                            <m:den>
                              <m:r>
                                <a:rPr lang="en-US" sz="2000" i="1">
                                  <a:effectLst/>
                                  <a:latin typeface="Cambria Math" panose="02040503050406030204" pitchFamily="18" charset="0"/>
                                </a:rPr>
                                <m:t>8</m:t>
                              </m:r>
                            </m:den>
                          </m:f>
                        </m:e>
                      </m:d>
                      <m:r>
                        <a:rPr lang="en-US" sz="2000" i="1">
                          <a:effectLst/>
                          <a:latin typeface="Cambria Math" panose="02040503050406030204" pitchFamily="18" charset="0"/>
                        </a:rPr>
                        <m:t>=0.10</m:t>
                      </m:r>
                    </m:oMath>
                  </m:oMathPara>
                </a14:m>
                <a:endParaRPr lang="tr-TR" sz="2000" dirty="0">
                  <a:effectLst/>
                </a:endParaRPr>
              </a:p>
              <a:p>
                <a:pPr>
                  <a:lnSpc>
                    <a:spcPct val="90000"/>
                  </a:lnSpc>
                  <a:spcAft>
                    <a:spcPts val="800"/>
                  </a:spcAft>
                </a:pPr>
                <a:endParaRPr lang="en-US" sz="2000" dirty="0">
                  <a:effectLst/>
                </a:endParaRPr>
              </a:p>
              <a:p>
                <a:pPr>
                  <a:lnSpc>
                    <a:spcPct val="90000"/>
                  </a:lnSpc>
                  <a:spcAft>
                    <a:spcPts val="800"/>
                  </a:spcAft>
                </a:pPr>
                <a14:m>
                  <m:oMathPara xmlns:m="http://schemas.openxmlformats.org/officeDocument/2006/math">
                    <m:oMathParaPr>
                      <m:jc m:val="centerGroup"/>
                    </m:oMathParaPr>
                    <m:oMath xmlns:m="http://schemas.openxmlformats.org/officeDocument/2006/math">
                      <m:r>
                        <a:rPr lang="tr-TR" sz="2000" b="0" i="1" smtClean="0">
                          <a:effectLst/>
                          <a:latin typeface="Cambria Math" panose="02040503050406030204" pitchFamily="18" charset="0"/>
                        </a:rPr>
                        <m:t>1−</m:t>
                      </m:r>
                      <m:r>
                        <a:rPr lang="tr-TR" sz="2000" b="0" i="1" smtClean="0">
                          <a:effectLst/>
                          <a:latin typeface="Cambria Math" panose="02040503050406030204" pitchFamily="18" charset="0"/>
                        </a:rPr>
                        <m:t>𝑃</m:t>
                      </m:r>
                      <m:r>
                        <a:rPr lang="tr-TR" sz="2000" b="0" i="1" smtClean="0">
                          <a:effectLst/>
                          <a:latin typeface="Cambria Math" panose="02040503050406030204" pitchFamily="18" charset="0"/>
                        </a:rPr>
                        <m:t>(</m:t>
                      </m:r>
                      <m:r>
                        <a:rPr lang="tr-TR" sz="2000" b="0" i="1" smtClean="0">
                          <a:effectLst/>
                          <a:latin typeface="Cambria Math" panose="02040503050406030204" pitchFamily="18" charset="0"/>
                        </a:rPr>
                        <m:t>𝑍</m:t>
                      </m:r>
                      <m:r>
                        <a:rPr lang="tr-TR" sz="2000" b="0" i="1" smtClean="0">
                          <a:effectLst/>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𝑋</m:t>
                          </m:r>
                          <m:r>
                            <a:rPr lang="en-US" sz="2000" i="1">
                              <a:latin typeface="Cambria Math" panose="02040503050406030204" pitchFamily="18" charset="0"/>
                            </a:rPr>
                            <m:t>−65</m:t>
                          </m:r>
                        </m:num>
                        <m:den>
                          <m:r>
                            <a:rPr lang="en-US" sz="2000" i="1">
                              <a:latin typeface="Cambria Math" panose="02040503050406030204" pitchFamily="18" charset="0"/>
                            </a:rPr>
                            <m:t>8</m:t>
                          </m:r>
                        </m:den>
                      </m:f>
                      <m:r>
                        <a:rPr lang="tr-TR" sz="2000" b="0" i="1" smtClean="0">
                          <a:latin typeface="Cambria Math" panose="02040503050406030204" pitchFamily="18" charset="0"/>
                        </a:rPr>
                        <m:t>)</m:t>
                      </m:r>
                      <m:r>
                        <a:rPr lang="en-US" sz="2000" i="1">
                          <a:effectLst/>
                          <a:latin typeface="Cambria Math" panose="02040503050406030204" pitchFamily="18" charset="0"/>
                        </a:rPr>
                        <m:t>=</m:t>
                      </m:r>
                      <m:r>
                        <a:rPr lang="en-US" sz="2000" i="1" smtClean="0">
                          <a:effectLst/>
                          <a:latin typeface="Cambria Math" panose="02040503050406030204" pitchFamily="18" charset="0"/>
                        </a:rPr>
                        <m:t>0.</m:t>
                      </m:r>
                      <m:r>
                        <a:rPr lang="tr-TR" sz="2000" b="0" i="1" smtClean="0">
                          <a:effectLst/>
                          <a:latin typeface="Cambria Math" panose="02040503050406030204" pitchFamily="18" charset="0"/>
                        </a:rPr>
                        <m:t>90</m:t>
                      </m:r>
                    </m:oMath>
                  </m:oMathPara>
                </a14:m>
                <a:endParaRPr lang="en-US" sz="2000" dirty="0">
                  <a:effectLst/>
                </a:endParaRPr>
              </a:p>
              <a:p>
                <a:pPr>
                  <a:lnSpc>
                    <a:spcPct val="90000"/>
                  </a:lnSpc>
                  <a:spcAft>
                    <a:spcPts val="800"/>
                  </a:spcAft>
                </a:pPr>
                <a14:m>
                  <m:oMathPara xmlns:m="http://schemas.openxmlformats.org/officeDocument/2006/math">
                    <m:oMathParaPr>
                      <m:jc m:val="centerGroup"/>
                    </m:oMathParaPr>
                    <m:oMath xmlns:m="http://schemas.openxmlformats.org/officeDocument/2006/math">
                      <m:f>
                        <m:fPr>
                          <m:ctrlPr>
                            <a:rPr lang="en-US" sz="2000" i="1">
                              <a:effectLst/>
                              <a:latin typeface="Cambria Math" panose="02040503050406030204" pitchFamily="18" charset="0"/>
                            </a:rPr>
                          </m:ctrlPr>
                        </m:fPr>
                        <m:num>
                          <m:r>
                            <a:rPr lang="en-US" sz="2000" i="1">
                              <a:effectLst/>
                              <a:latin typeface="Cambria Math" panose="02040503050406030204" pitchFamily="18" charset="0"/>
                            </a:rPr>
                            <m:t>𝑋</m:t>
                          </m:r>
                          <m:r>
                            <a:rPr lang="en-US" sz="2000" i="1">
                              <a:effectLst/>
                              <a:latin typeface="Cambria Math" panose="02040503050406030204" pitchFamily="18" charset="0"/>
                            </a:rPr>
                            <m:t>−65</m:t>
                          </m:r>
                        </m:num>
                        <m:den>
                          <m:r>
                            <a:rPr lang="en-US" sz="2000" i="1">
                              <a:effectLst/>
                              <a:latin typeface="Cambria Math" panose="02040503050406030204" pitchFamily="18" charset="0"/>
                            </a:rPr>
                            <m:t>8</m:t>
                          </m:r>
                        </m:den>
                      </m:f>
                      <m:r>
                        <a:rPr lang="en-US" sz="2000" i="1">
                          <a:effectLst/>
                          <a:latin typeface="Cambria Math" panose="02040503050406030204" pitchFamily="18" charset="0"/>
                        </a:rPr>
                        <m:t>=1.2815</m:t>
                      </m:r>
                    </m:oMath>
                  </m:oMathPara>
                </a14:m>
                <a:endParaRPr lang="tr-TR" sz="2000" dirty="0">
                  <a:effectLst/>
                </a:endParaRPr>
              </a:p>
              <a:p>
                <a:pPr>
                  <a:lnSpc>
                    <a:spcPct val="90000"/>
                  </a:lnSpc>
                  <a:spcAft>
                    <a:spcPts val="800"/>
                  </a:spcAft>
                </a:pPr>
                <a:endParaRPr lang="en-US" sz="2000" dirty="0">
                  <a:effectLst/>
                </a:endParaRPr>
              </a:p>
              <a:p>
                <a:pPr>
                  <a:lnSpc>
                    <a:spcPct val="90000"/>
                  </a:lnSpc>
                  <a:spcAft>
                    <a:spcPts val="80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rPr>
                        <m:t>𝑋</m:t>
                      </m:r>
                      <m:r>
                        <a:rPr lang="en-US" sz="2000" i="1">
                          <a:effectLst/>
                          <a:latin typeface="Cambria Math" panose="02040503050406030204" pitchFamily="18" charset="0"/>
                        </a:rPr>
                        <m:t>=75.25</m:t>
                      </m:r>
                    </m:oMath>
                  </m:oMathPara>
                </a14:m>
                <a:endParaRPr lang="en-US" sz="2000" dirty="0">
                  <a:effectLst/>
                </a:endParaRPr>
              </a:p>
            </p:txBody>
          </p:sp>
        </mc:Choice>
        <mc:Fallback xmlns="">
          <p:sp>
            <p:nvSpPr>
              <p:cNvPr id="5" name="Metin kutusu 4">
                <a:extLst>
                  <a:ext uri="{FF2B5EF4-FFF2-40B4-BE49-F238E27FC236}">
                    <a16:creationId xmlns:a16="http://schemas.microsoft.com/office/drawing/2014/main" id="{8B35BD15-0E30-40CE-9AF4-BFE11423F03A}"/>
                  </a:ext>
                </a:extLst>
              </p:cNvPr>
              <p:cNvSpPr txBox="1">
                <a:spLocks noRot="1" noChangeAspect="1" noMove="1" noResize="1" noEditPoints="1" noAdjustHandles="1" noChangeArrowheads="1" noChangeShapeType="1" noTextEdit="1"/>
              </p:cNvSpPr>
              <p:nvPr/>
            </p:nvSpPr>
            <p:spPr>
              <a:xfrm>
                <a:off x="1011078" y="1870238"/>
                <a:ext cx="4152774" cy="4303464"/>
              </a:xfrm>
              <a:prstGeom prst="rect">
                <a:avLst/>
              </a:prstGeom>
              <a:blipFill>
                <a:blip r:embed="rId2"/>
                <a:stretch>
                  <a:fillRect l="-1468" t="-2550"/>
                </a:stretch>
              </a:blipFill>
            </p:spPr>
            <p:txBody>
              <a:bodyPr/>
              <a:lstStyle/>
              <a:p>
                <a:r>
                  <a:rPr lang="tr-TR">
                    <a:noFill/>
                  </a:rPr>
                  <a:t> </a:t>
                </a:r>
              </a:p>
            </p:txBody>
          </p:sp>
        </mc:Fallback>
      </mc:AlternateContent>
      <p:pic>
        <p:nvPicPr>
          <p:cNvPr id="7" name="Resim 6">
            <a:extLst>
              <a:ext uri="{FF2B5EF4-FFF2-40B4-BE49-F238E27FC236}">
                <a16:creationId xmlns:a16="http://schemas.microsoft.com/office/drawing/2014/main" id="{F9BD2C11-88A2-4AFE-A325-9E5922BAA43C}"/>
              </a:ext>
            </a:extLst>
          </p:cNvPr>
          <p:cNvPicPr>
            <a:picLocks noChangeAspect="1"/>
          </p:cNvPicPr>
          <p:nvPr/>
        </p:nvPicPr>
        <p:blipFill rotWithShape="1">
          <a:blip r:embed="rId3"/>
          <a:srcRect l="1285" r="1" b="1"/>
          <a:stretch/>
        </p:blipFill>
        <p:spPr>
          <a:xfrm>
            <a:off x="6506462" y="2444067"/>
            <a:ext cx="4339879" cy="2971518"/>
          </a:xfrm>
          <a:prstGeom prst="rect">
            <a:avLst/>
          </a:prstGeom>
        </p:spPr>
      </p:pic>
      <p:sp>
        <p:nvSpPr>
          <p:cNvPr id="3" name="Metin kutusu 2">
            <a:extLst>
              <a:ext uri="{FF2B5EF4-FFF2-40B4-BE49-F238E27FC236}">
                <a16:creationId xmlns:a16="http://schemas.microsoft.com/office/drawing/2014/main" id="{49F5BDFD-83ED-4689-A2AB-6DB5F12CC651}"/>
              </a:ext>
            </a:extLst>
          </p:cNvPr>
          <p:cNvSpPr txBox="1"/>
          <p:nvPr/>
        </p:nvSpPr>
        <p:spPr>
          <a:xfrm>
            <a:off x="1076985" y="684298"/>
            <a:ext cx="9603583" cy="1069395"/>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Örnek</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İstatistik sınavında notların 65 ortalamalı 8 standart sapmalı normal dağılıma uyduğu bilinmekte olup öğrencilerin %10’ u A notu almıştır. Bir öğrencinin A notu alabilmesi için </a:t>
            </a:r>
            <a:r>
              <a:rPr lang="tr-TR" sz="1800" dirty="0" err="1">
                <a:effectLst/>
                <a:latin typeface="Times New Roman" panose="02020603050405020304" pitchFamily="18" charset="0"/>
                <a:ea typeface="Calibri" panose="020F0502020204030204" pitchFamily="34" charset="0"/>
                <a:cs typeface="Times New Roman" panose="02020603050405020304" pitchFamily="18" charset="0"/>
              </a:rPr>
              <a:t>minumum</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kaç almalıdır?</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p:txBody>
      </p:sp>
    </p:spTree>
    <p:extLst>
      <p:ext uri="{BB962C8B-B14F-4D97-AF65-F5344CB8AC3E}">
        <p14:creationId xmlns:p14="http://schemas.microsoft.com/office/powerpoint/2010/main" val="24627692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E475734-8F0B-400E-B505-B2EDB97CEC6A}"/>
              </a:ext>
            </a:extLst>
          </p:cNvPr>
          <p:cNvSpPr txBox="1"/>
          <p:nvPr/>
        </p:nvSpPr>
        <p:spPr>
          <a:xfrm>
            <a:off x="1029852" y="723138"/>
            <a:ext cx="9198229" cy="2061077"/>
          </a:xfrm>
          <a:prstGeom prst="rect">
            <a:avLst/>
          </a:prstGeom>
          <a:noFill/>
        </p:spPr>
        <p:txBody>
          <a:bodyPr wrap="square">
            <a:spAutoFit/>
          </a:bodyPr>
          <a:lstStyle/>
          <a:p>
            <a:pPr>
              <a:lnSpc>
                <a:spcPct val="107000"/>
              </a:lnSpc>
              <a:spcAft>
                <a:spcPts val="800"/>
              </a:spcAft>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Örnek</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a:lnSpc>
                <a:spcPct val="107000"/>
              </a:lnSpc>
              <a:spcAft>
                <a:spcPts val="800"/>
              </a:spcAft>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Büyük bir firmada çalışanların aylık ücretleri normal dağılıma uyduğu bilinmektedir. Firmada ortalama ücret 3000 TL, standart sapması 1200 TL’dir. Rastgele seçilen bir çalışanın,</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marL="342900" lvl="0" indent="-342900">
              <a:lnSpc>
                <a:spcPct val="107000"/>
              </a:lnSpc>
              <a:buFont typeface="+mj-lt"/>
              <a:buAutoNum type="alphaLcParenR"/>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2500 TL’den az</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marL="342900" lvl="0" indent="-342900">
              <a:lnSpc>
                <a:spcPct val="107000"/>
              </a:lnSpc>
              <a:buFont typeface="+mj-lt"/>
              <a:buAutoNum type="alphaLcParenR"/>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4000 TL’den çok</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marL="342900" lvl="0" indent="-342900">
              <a:lnSpc>
                <a:spcPct val="107000"/>
              </a:lnSpc>
              <a:spcAft>
                <a:spcPts val="800"/>
              </a:spcAft>
              <a:buFont typeface="+mj-lt"/>
              <a:buAutoNum type="alphaLcParenR"/>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2000 TL ile 3500 TL arasında</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007F9B1B-324C-4B2A-9E54-527813EEE172}"/>
                  </a:ext>
                </a:extLst>
              </p:cNvPr>
              <p:cNvSpPr txBox="1"/>
              <p:nvPr/>
            </p:nvSpPr>
            <p:spPr>
              <a:xfrm>
                <a:off x="1095866" y="3195179"/>
                <a:ext cx="9198229" cy="2547813"/>
              </a:xfrm>
              <a:prstGeom prst="rect">
                <a:avLst/>
              </a:prstGeom>
              <a:noFill/>
            </p:spPr>
            <p:txBody>
              <a:bodyPr wrap="square">
                <a:spAutoFit/>
              </a:bodyPr>
              <a:lstStyle/>
              <a:p>
                <a:pPr>
                  <a:lnSpc>
                    <a:spcPct val="107000"/>
                  </a:lnSpc>
                  <a:spcAft>
                    <a:spcPts val="800"/>
                  </a:spcAft>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Çözüm</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a:lnSpc>
                    <a:spcPct val="107000"/>
                  </a:lnSpc>
                  <a:spcAft>
                    <a:spcPts val="800"/>
                  </a:spcAft>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 </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marL="342900" lvl="0" indent="-342900">
                  <a:lnSpc>
                    <a:spcPct val="107000"/>
                  </a:lnSpc>
                  <a:buFont typeface="+mj-lt"/>
                  <a:buAutoNum type="alphaLcParenR"/>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  </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marL="457200">
                  <a:lnSpc>
                    <a:spcPct val="107000"/>
                  </a:lnSpc>
                  <a:tabLst>
                    <a:tab pos="23088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𝑃</m:t>
                      </m:r>
                      <m:d>
                        <m:d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dPr>
                        <m:e>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𝑋</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≤2500</m:t>
                          </m:r>
                        </m:e>
                      </m:d>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𝑃</m:t>
                      </m:r>
                      <m:d>
                        <m:d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dPr>
                        <m:e>
                          <m:f>
                            <m:f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fPr>
                            <m:num>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𝑋</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𝜇</m:t>
                              </m:r>
                            </m:num>
                            <m:den>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𝜎</m:t>
                              </m:r>
                            </m:den>
                          </m:f>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f>
                            <m:f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fPr>
                            <m:num>
                              <m:r>
                                <a:rPr lang="tr-TR" sz="1800" i="1">
                                  <a:effectLst/>
                                  <a:latin typeface="Cambria Math" panose="02040503050406030204" pitchFamily="18" charset="0"/>
                                  <a:ea typeface="Segoe UI Emoji" panose="020B0502040204020203" pitchFamily="34" charset="0"/>
                                  <a:cs typeface="Times New Roman" panose="02020603050405020304" pitchFamily="18" charset="0"/>
                                </a:rPr>
                                <m:t>2500−3000</m:t>
                              </m:r>
                            </m:num>
                            <m:den>
                              <m:r>
                                <a:rPr lang="tr-TR" sz="1800" i="1">
                                  <a:effectLst/>
                                  <a:latin typeface="Cambria Math" panose="02040503050406030204" pitchFamily="18" charset="0"/>
                                  <a:ea typeface="Segoe UI Emoji" panose="020B0502040204020203" pitchFamily="34" charset="0"/>
                                  <a:cs typeface="Times New Roman" panose="02020603050405020304" pitchFamily="18" charset="0"/>
                                </a:rPr>
                                <m:t>1200</m:t>
                              </m:r>
                            </m:den>
                          </m:f>
                        </m:e>
                      </m:d>
                    </m:oMath>
                  </m:oMathPara>
                </a14:m>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marL="457200">
                  <a:lnSpc>
                    <a:spcPct val="107000"/>
                  </a:lnSpc>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 </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marL="457200">
                  <a:lnSpc>
                    <a:spcPct val="107000"/>
                  </a:lnSpc>
                  <a:spcAft>
                    <a:spcPts val="800"/>
                  </a:spcAft>
                  <a:tabLst>
                    <a:tab pos="23088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𝑃</m:t>
                      </m:r>
                      <m:d>
                        <m:d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dPr>
                        <m:e>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𝑍</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≤−0.42</m:t>
                          </m:r>
                        </m:e>
                      </m:d>
                      <m:r>
                        <a:rPr lang="tr-TR" sz="1800" i="1">
                          <a:effectLst/>
                          <a:latin typeface="Cambria Math" panose="02040503050406030204" pitchFamily="18" charset="0"/>
                          <a:ea typeface="Segoe UI Emoji" panose="020B0502040204020203" pitchFamily="34" charset="0"/>
                          <a:cs typeface="Times New Roman" panose="02020603050405020304" pitchFamily="18" charset="0"/>
                        </a:rPr>
                        <m:t>=1−</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𝑃</m:t>
                      </m:r>
                      <m:d>
                        <m:d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dPr>
                        <m:e>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𝑍</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≤0.42</m:t>
                          </m:r>
                        </m:e>
                      </m:d>
                      <m:r>
                        <a:rPr lang="tr-TR" sz="1800" i="1">
                          <a:effectLst/>
                          <a:latin typeface="Cambria Math" panose="02040503050406030204" pitchFamily="18" charset="0"/>
                          <a:ea typeface="Segoe UI Emoji" panose="020B0502040204020203" pitchFamily="34" charset="0"/>
                          <a:cs typeface="Times New Roman" panose="02020603050405020304" pitchFamily="18" charset="0"/>
                        </a:rPr>
                        <m:t>=1−0.6628=0.3372</m:t>
                      </m:r>
                    </m:oMath>
                  </m:oMathPara>
                </a14:m>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p:txBody>
          </p:sp>
        </mc:Choice>
        <mc:Fallback xmlns="">
          <p:sp>
            <p:nvSpPr>
              <p:cNvPr id="5" name="Metin kutusu 4">
                <a:extLst>
                  <a:ext uri="{FF2B5EF4-FFF2-40B4-BE49-F238E27FC236}">
                    <a16:creationId xmlns:a16="http://schemas.microsoft.com/office/drawing/2014/main" id="{007F9B1B-324C-4B2A-9E54-527813EEE172}"/>
                  </a:ext>
                </a:extLst>
              </p:cNvPr>
              <p:cNvSpPr txBox="1">
                <a:spLocks noRot="1" noChangeAspect="1" noMove="1" noResize="1" noEditPoints="1" noAdjustHandles="1" noChangeArrowheads="1" noChangeShapeType="1" noTextEdit="1"/>
              </p:cNvSpPr>
              <p:nvPr/>
            </p:nvSpPr>
            <p:spPr>
              <a:xfrm>
                <a:off x="1095866" y="3195179"/>
                <a:ext cx="9198229" cy="2547813"/>
              </a:xfrm>
              <a:prstGeom prst="rect">
                <a:avLst/>
              </a:prstGeom>
              <a:blipFill>
                <a:blip r:embed="rId2"/>
                <a:stretch>
                  <a:fillRect l="-596" t="-1196"/>
                </a:stretch>
              </a:blipFill>
            </p:spPr>
            <p:txBody>
              <a:bodyPr/>
              <a:lstStyle/>
              <a:p>
                <a:r>
                  <a:rPr lang="tr-TR">
                    <a:noFill/>
                  </a:rPr>
                  <a:t> </a:t>
                </a:r>
              </a:p>
            </p:txBody>
          </p:sp>
        </mc:Fallback>
      </mc:AlternateContent>
    </p:spTree>
    <p:extLst>
      <p:ext uri="{BB962C8B-B14F-4D97-AF65-F5344CB8AC3E}">
        <p14:creationId xmlns:p14="http://schemas.microsoft.com/office/powerpoint/2010/main" val="5064981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B421478F-ACAD-4B2C-ADA8-46DCA46E740B}"/>
                  </a:ext>
                </a:extLst>
              </p:cNvPr>
              <p:cNvSpPr txBox="1"/>
              <p:nvPr/>
            </p:nvSpPr>
            <p:spPr>
              <a:xfrm>
                <a:off x="829559" y="443060"/>
                <a:ext cx="10322349" cy="3907929"/>
              </a:xfrm>
              <a:prstGeom prst="rect">
                <a:avLst/>
              </a:prstGeom>
              <a:noFill/>
            </p:spPr>
            <p:txBody>
              <a:bodyPr wrap="square">
                <a:spAutoFit/>
              </a:bodyPr>
              <a:lstStyle/>
              <a:p>
                <a:pPr lvl="0">
                  <a:lnSpc>
                    <a:spcPct val="107000"/>
                  </a:lnSpc>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b)  </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marL="457200">
                  <a:lnSpc>
                    <a:spcPct val="107000"/>
                  </a:lnSpc>
                  <a:tabLst>
                    <a:tab pos="23088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𝑃</m:t>
                      </m:r>
                      <m:d>
                        <m:d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dPr>
                        <m:e>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𝑋</m:t>
                          </m:r>
                          <m:r>
                            <a:rPr lang="tr-TR" sz="1800" b="0" i="1" smtClean="0">
                              <a:effectLst/>
                              <a:latin typeface="Cambria Math" panose="02040503050406030204" pitchFamily="18" charset="0"/>
                              <a:ea typeface="Segoe UI Emoji" panose="020B0502040204020203" pitchFamily="34" charset="0"/>
                              <a:cs typeface="Times New Roman" panose="02020603050405020304" pitchFamily="18" charset="0"/>
                            </a:rPr>
                            <m:t>&lt;</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4000</m:t>
                          </m:r>
                        </m:e>
                      </m:d>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𝑃</m:t>
                      </m:r>
                      <m:d>
                        <m:d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dPr>
                        <m:e>
                          <m:f>
                            <m:f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fPr>
                            <m:num>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𝑋</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𝜇</m:t>
                              </m:r>
                            </m:num>
                            <m:den>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𝜎</m:t>
                              </m:r>
                            </m:den>
                          </m:f>
                          <m:r>
                            <a:rPr lang="tr-TR" sz="1800" b="0" i="1" smtClean="0">
                              <a:effectLst/>
                              <a:latin typeface="Cambria Math" panose="02040503050406030204" pitchFamily="18" charset="0"/>
                              <a:ea typeface="Segoe UI Emoji" panose="020B0502040204020203" pitchFamily="34" charset="0"/>
                              <a:cs typeface="Times New Roman" panose="02020603050405020304" pitchFamily="18" charset="0"/>
                            </a:rPr>
                            <m:t>&lt;</m:t>
                          </m:r>
                          <m:f>
                            <m:f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fPr>
                            <m:num>
                              <m:r>
                                <a:rPr lang="tr-TR" sz="1800" i="1">
                                  <a:effectLst/>
                                  <a:latin typeface="Cambria Math" panose="02040503050406030204" pitchFamily="18" charset="0"/>
                                  <a:ea typeface="Segoe UI Emoji" panose="020B0502040204020203" pitchFamily="34" charset="0"/>
                                  <a:cs typeface="Times New Roman" panose="02020603050405020304" pitchFamily="18" charset="0"/>
                                </a:rPr>
                                <m:t>4000−3000</m:t>
                              </m:r>
                            </m:num>
                            <m:den>
                              <m:r>
                                <a:rPr lang="tr-TR" sz="1800" i="1">
                                  <a:effectLst/>
                                  <a:latin typeface="Cambria Math" panose="02040503050406030204" pitchFamily="18" charset="0"/>
                                  <a:ea typeface="Segoe UI Emoji" panose="020B0502040204020203" pitchFamily="34" charset="0"/>
                                  <a:cs typeface="Times New Roman" panose="02020603050405020304" pitchFamily="18" charset="0"/>
                                </a:rPr>
                                <m:t>1200</m:t>
                              </m:r>
                            </m:den>
                          </m:f>
                        </m:e>
                      </m:d>
                    </m:oMath>
                  </m:oMathPara>
                </a14:m>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marL="457200">
                  <a:lnSpc>
                    <a:spcPct val="107000"/>
                  </a:lnSpc>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 </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marL="457200">
                  <a:lnSpc>
                    <a:spcPct val="107000"/>
                  </a:lnSpc>
                  <a:tabLst>
                    <a:tab pos="23088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𝑃</m:t>
                      </m:r>
                      <m:d>
                        <m:d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dPr>
                        <m:e>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𝑍</m:t>
                          </m:r>
                          <m:r>
                            <a:rPr lang="tr-TR" sz="1800" b="0" i="1" smtClean="0">
                              <a:effectLst/>
                              <a:latin typeface="Cambria Math" panose="02040503050406030204" pitchFamily="18" charset="0"/>
                              <a:ea typeface="Segoe UI Emoji" panose="020B0502040204020203" pitchFamily="34" charset="0"/>
                              <a:cs typeface="Times New Roman" panose="02020603050405020304" pitchFamily="18" charset="0"/>
                            </a:rPr>
                            <m:t>&lt;</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0.83</m:t>
                          </m:r>
                        </m:e>
                      </m:d>
                      <m:r>
                        <a:rPr lang="tr-TR" sz="1800" i="1">
                          <a:effectLst/>
                          <a:latin typeface="Cambria Math" panose="02040503050406030204" pitchFamily="18" charset="0"/>
                          <a:ea typeface="Segoe UI Emoji" panose="020B0502040204020203" pitchFamily="34" charset="0"/>
                          <a:cs typeface="Times New Roman" panose="02020603050405020304" pitchFamily="18" charset="0"/>
                        </a:rPr>
                        <m:t>=0.7977</m:t>
                      </m:r>
                    </m:oMath>
                  </m:oMathPara>
                </a14:m>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marL="457200">
                  <a:lnSpc>
                    <a:spcPct val="107000"/>
                  </a:lnSpc>
                  <a:tabLst>
                    <a:tab pos="2308860" algn="l"/>
                  </a:tabLst>
                </a:pP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lvl="0">
                  <a:lnSpc>
                    <a:spcPct val="107000"/>
                  </a:lnSpc>
                  <a:tabLst>
                    <a:tab pos="2308860" algn="l"/>
                  </a:tabLst>
                </a:pPr>
                <a:r>
                  <a:rPr lang="tr-TR" dirty="0">
                    <a:latin typeface="Times New Roman" panose="02020603050405020304" pitchFamily="18" charset="0"/>
                    <a:ea typeface="Segoe UI Emoji" panose="020B0502040204020203" pitchFamily="34" charset="0"/>
                    <a:cs typeface="Times New Roman" panose="02020603050405020304" pitchFamily="18" charset="0"/>
                  </a:rPr>
                  <a:t>c)</a:t>
                </a:r>
              </a:p>
              <a:p>
                <a:pPr lvl="0">
                  <a:lnSpc>
                    <a:spcPct val="107000"/>
                  </a:lnSpc>
                  <a:tabLst>
                    <a:tab pos="2308860" algn="l"/>
                  </a:tabLst>
                </a:pPr>
                <a:endParaRPr lang="tr-TR" dirty="0">
                  <a:latin typeface="Times New Roman" panose="02020603050405020304" pitchFamily="18" charset="0"/>
                  <a:ea typeface="Segoe UI Emoji" panose="020B0502040204020203" pitchFamily="34" charset="0"/>
                  <a:cs typeface="Times New Roman" panose="02020603050405020304" pitchFamily="18" charset="0"/>
                </a:endParaRPr>
              </a:p>
              <a:p>
                <a:pPr lvl="0">
                  <a:lnSpc>
                    <a:spcPct val="107000"/>
                  </a:lnSpc>
                  <a:tabLst>
                    <a:tab pos="2308860" algn="l"/>
                  </a:tabLst>
                </a:pPr>
                <a:endParaRPr lang="tr-TR" dirty="0">
                  <a:latin typeface="Times New Roman" panose="02020603050405020304" pitchFamily="18" charset="0"/>
                  <a:ea typeface="Segoe UI Emoji" panose="020B0502040204020203" pitchFamily="34" charset="0"/>
                  <a:cs typeface="Times New Roman" panose="02020603050405020304" pitchFamily="18" charset="0"/>
                </a:endParaRPr>
              </a:p>
              <a:p>
                <a:pPr marL="342900" lvl="0" indent="-342900">
                  <a:lnSpc>
                    <a:spcPct val="107000"/>
                  </a:lnSpc>
                  <a:buFont typeface="+mj-lt"/>
                  <a:buAutoNum type="alphaLcParenR"/>
                  <a:tabLst>
                    <a:tab pos="2308860" algn="l"/>
                  </a:tabLst>
                </a:pP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marL="457200">
                  <a:lnSpc>
                    <a:spcPct val="107000"/>
                  </a:lnSpc>
                  <a:tabLst>
                    <a:tab pos="23088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𝑃</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f>
                        <m:f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fPr>
                        <m:num>
                          <m:r>
                            <a:rPr lang="tr-TR" sz="1800" i="1">
                              <a:effectLst/>
                              <a:latin typeface="Cambria Math" panose="02040503050406030204" pitchFamily="18" charset="0"/>
                              <a:ea typeface="Segoe UI Emoji" panose="020B0502040204020203" pitchFamily="34" charset="0"/>
                              <a:cs typeface="Times New Roman" panose="02020603050405020304" pitchFamily="18" charset="0"/>
                            </a:rPr>
                            <m:t>2000−3000</m:t>
                          </m:r>
                        </m:num>
                        <m:den>
                          <m:r>
                            <a:rPr lang="tr-TR" sz="1800" i="1">
                              <a:effectLst/>
                              <a:latin typeface="Cambria Math" panose="02040503050406030204" pitchFamily="18" charset="0"/>
                              <a:ea typeface="Segoe UI Emoji" panose="020B0502040204020203" pitchFamily="34" charset="0"/>
                              <a:cs typeface="Times New Roman" panose="02020603050405020304" pitchFamily="18" charset="0"/>
                            </a:rPr>
                            <m:t>1</m:t>
                          </m:r>
                          <m:r>
                            <a:rPr lang="tr-TR" sz="1800" b="0" i="1" smtClean="0">
                              <a:effectLst/>
                              <a:latin typeface="Cambria Math" panose="02040503050406030204" pitchFamily="18" charset="0"/>
                              <a:ea typeface="Segoe UI Emoji" panose="020B0502040204020203" pitchFamily="34" charset="0"/>
                              <a:cs typeface="Times New Roman" panose="02020603050405020304" pitchFamily="18" charset="0"/>
                            </a:rPr>
                            <m:t>2</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00</m:t>
                          </m:r>
                        </m:den>
                      </m:f>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f>
                        <m:f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fPr>
                        <m:num>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𝑋</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𝜇</m:t>
                          </m:r>
                        </m:num>
                        <m:den>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𝜎</m:t>
                          </m:r>
                        </m:den>
                      </m:f>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f>
                        <m:f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fPr>
                        <m:num>
                          <m:r>
                            <a:rPr lang="tr-TR" sz="1800" i="1">
                              <a:effectLst/>
                              <a:latin typeface="Cambria Math" panose="02040503050406030204" pitchFamily="18" charset="0"/>
                              <a:ea typeface="Segoe UI Emoji" panose="020B0502040204020203" pitchFamily="34" charset="0"/>
                              <a:cs typeface="Times New Roman" panose="02020603050405020304" pitchFamily="18" charset="0"/>
                            </a:rPr>
                            <m:t>3500−3000</m:t>
                          </m:r>
                        </m:num>
                        <m:den>
                          <m:r>
                            <a:rPr lang="tr-TR" sz="1800" i="1">
                              <a:effectLst/>
                              <a:latin typeface="Cambria Math" panose="02040503050406030204" pitchFamily="18" charset="0"/>
                              <a:ea typeface="Segoe UI Emoji" panose="020B0502040204020203" pitchFamily="34" charset="0"/>
                              <a:cs typeface="Times New Roman" panose="02020603050405020304" pitchFamily="18" charset="0"/>
                            </a:rPr>
                            <m:t>1</m:t>
                          </m:r>
                          <m:r>
                            <a:rPr lang="tr-TR" sz="1800" b="0" i="1" smtClean="0">
                              <a:effectLst/>
                              <a:latin typeface="Cambria Math" panose="02040503050406030204" pitchFamily="18" charset="0"/>
                              <a:ea typeface="Segoe UI Emoji" panose="020B0502040204020203" pitchFamily="34" charset="0"/>
                              <a:cs typeface="Times New Roman" panose="02020603050405020304" pitchFamily="18" charset="0"/>
                            </a:rPr>
                            <m:t>2</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00</m:t>
                          </m:r>
                        </m:den>
                      </m:f>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oMath>
                  </m:oMathPara>
                </a14:m>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marL="457200">
                  <a:lnSpc>
                    <a:spcPct val="107000"/>
                  </a:lnSpc>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 </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B421478F-ACAD-4B2C-ADA8-46DCA46E740B}"/>
                  </a:ext>
                </a:extLst>
              </p:cNvPr>
              <p:cNvSpPr txBox="1">
                <a:spLocks noRot="1" noChangeAspect="1" noMove="1" noResize="1" noEditPoints="1" noAdjustHandles="1" noChangeArrowheads="1" noChangeShapeType="1" noTextEdit="1"/>
              </p:cNvSpPr>
              <p:nvPr/>
            </p:nvSpPr>
            <p:spPr>
              <a:xfrm>
                <a:off x="829559" y="443060"/>
                <a:ext cx="10322349" cy="3907929"/>
              </a:xfrm>
              <a:prstGeom prst="rect">
                <a:avLst/>
              </a:prstGeom>
              <a:blipFill>
                <a:blip r:embed="rId2"/>
                <a:stretch>
                  <a:fillRect l="-473" t="-936"/>
                </a:stretch>
              </a:blipFill>
            </p:spPr>
            <p:txBody>
              <a:bodyPr/>
              <a:lstStyle/>
              <a:p>
                <a:r>
                  <a:rPr lang="tr-TR">
                    <a:noFill/>
                  </a:rPr>
                  <a:t> </a:t>
                </a:r>
              </a:p>
            </p:txBody>
          </p:sp>
        </mc:Fallback>
      </mc:AlternateContent>
    </p:spTree>
    <p:extLst>
      <p:ext uri="{BB962C8B-B14F-4D97-AF65-F5344CB8AC3E}">
        <p14:creationId xmlns:p14="http://schemas.microsoft.com/office/powerpoint/2010/main" val="2338207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3A0CC659-139D-4748-87D2-5A4D3E150D67}"/>
                  </a:ext>
                </a:extLst>
              </p:cNvPr>
              <p:cNvSpPr txBox="1"/>
              <p:nvPr/>
            </p:nvSpPr>
            <p:spPr>
              <a:xfrm>
                <a:off x="1272619" y="1088824"/>
                <a:ext cx="10246936" cy="4092339"/>
              </a:xfrm>
              <a:prstGeom prst="rect">
                <a:avLst/>
              </a:prstGeom>
              <a:noFill/>
            </p:spPr>
            <p:txBody>
              <a:bodyPr wrap="square">
                <a:spAutoFit/>
              </a:bodyPr>
              <a:lstStyle/>
              <a:p>
                <a:pPr>
                  <a:lnSpc>
                    <a:spcPct val="107000"/>
                  </a:lnSpc>
                  <a:spcAft>
                    <a:spcPts val="800"/>
                  </a:spcAft>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Örnek</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a:lnSpc>
                    <a:spcPct val="107000"/>
                  </a:lnSpc>
                  <a:spcAft>
                    <a:spcPts val="800"/>
                  </a:spcAft>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Bir madeni para 100 kez atılıyor. 45 kez veya daha az sayıda yazı gelmesi olasılığını bulunuz.</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a:lnSpc>
                    <a:spcPct val="107000"/>
                  </a:lnSpc>
                  <a:spcAft>
                    <a:spcPts val="800"/>
                  </a:spcAft>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Çözüm</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a:lnSpc>
                    <a:spcPct val="107000"/>
                  </a:lnSpc>
                  <a:spcAft>
                    <a:spcPts val="800"/>
                  </a:spcAft>
                  <a:tabLst>
                    <a:tab pos="23088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𝜇</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𝑛𝑝</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=100∙(</m:t>
                      </m:r>
                      <m:f>
                        <m:f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fPr>
                        <m:num>
                          <m:r>
                            <a:rPr lang="tr-TR" sz="1800" i="1">
                              <a:effectLst/>
                              <a:latin typeface="Cambria Math" panose="02040503050406030204" pitchFamily="18" charset="0"/>
                              <a:ea typeface="Segoe UI Emoji" panose="020B0502040204020203" pitchFamily="34" charset="0"/>
                              <a:cs typeface="Times New Roman" panose="02020603050405020304" pitchFamily="18" charset="0"/>
                            </a:rPr>
                            <m:t>1</m:t>
                          </m:r>
                        </m:num>
                        <m:den>
                          <m:r>
                            <a:rPr lang="tr-TR" sz="1800" i="1">
                              <a:effectLst/>
                              <a:latin typeface="Cambria Math" panose="02040503050406030204" pitchFamily="18" charset="0"/>
                              <a:ea typeface="Segoe UI Emoji" panose="020B0502040204020203" pitchFamily="34" charset="0"/>
                              <a:cs typeface="Times New Roman" panose="02020603050405020304" pitchFamily="18" charset="0"/>
                            </a:rPr>
                            <m:t>2</m:t>
                          </m:r>
                        </m:den>
                      </m:f>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oMath>
                  </m:oMathPara>
                </a14:m>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a:lnSpc>
                    <a:spcPct val="107000"/>
                  </a:lnSpc>
                  <a:spcAft>
                    <a:spcPts val="800"/>
                  </a:spcAft>
                  <a:tabLst>
                    <a:tab pos="23088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𝜎</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rad>
                        <m:radPr>
                          <m:degHide m:val="on"/>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radPr>
                        <m:deg/>
                        <m:e>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𝑛𝑝𝑞</m:t>
                          </m:r>
                        </m:e>
                      </m:rad>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rad>
                        <m:radPr>
                          <m:degHide m:val="on"/>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radPr>
                        <m:deg/>
                        <m:e>
                          <m:r>
                            <a:rPr lang="tr-TR" sz="1800" i="1">
                              <a:effectLst/>
                              <a:latin typeface="Cambria Math" panose="02040503050406030204" pitchFamily="18" charset="0"/>
                              <a:ea typeface="Segoe UI Emoji" panose="020B0502040204020203" pitchFamily="34" charset="0"/>
                              <a:cs typeface="Times New Roman" panose="02020603050405020304" pitchFamily="18" charset="0"/>
                            </a:rPr>
                            <m:t>100∙</m:t>
                          </m:r>
                          <m:f>
                            <m:f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fPr>
                            <m:num>
                              <m:r>
                                <a:rPr lang="tr-TR" sz="1800" i="1">
                                  <a:effectLst/>
                                  <a:latin typeface="Cambria Math" panose="02040503050406030204" pitchFamily="18" charset="0"/>
                                  <a:ea typeface="Segoe UI Emoji" panose="020B0502040204020203" pitchFamily="34" charset="0"/>
                                  <a:cs typeface="Times New Roman" panose="02020603050405020304" pitchFamily="18" charset="0"/>
                                </a:rPr>
                                <m:t>1</m:t>
                              </m:r>
                            </m:num>
                            <m:den>
                              <m:r>
                                <a:rPr lang="tr-TR" sz="1800" i="1">
                                  <a:effectLst/>
                                  <a:latin typeface="Cambria Math" panose="02040503050406030204" pitchFamily="18" charset="0"/>
                                  <a:ea typeface="Segoe UI Emoji" panose="020B0502040204020203" pitchFamily="34" charset="0"/>
                                  <a:cs typeface="Times New Roman" panose="02020603050405020304" pitchFamily="18" charset="0"/>
                                </a:rPr>
                                <m:t>2</m:t>
                              </m:r>
                            </m:den>
                          </m:f>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f>
                            <m:f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fPr>
                            <m:num>
                              <m:r>
                                <a:rPr lang="tr-TR" sz="1800" i="1">
                                  <a:effectLst/>
                                  <a:latin typeface="Cambria Math" panose="02040503050406030204" pitchFamily="18" charset="0"/>
                                  <a:ea typeface="Segoe UI Emoji" panose="020B0502040204020203" pitchFamily="34" charset="0"/>
                                  <a:cs typeface="Times New Roman" panose="02020603050405020304" pitchFamily="18" charset="0"/>
                                </a:rPr>
                                <m:t>1</m:t>
                              </m:r>
                            </m:num>
                            <m:den>
                              <m:r>
                                <a:rPr lang="tr-TR" sz="1800" i="1">
                                  <a:effectLst/>
                                  <a:latin typeface="Cambria Math" panose="02040503050406030204" pitchFamily="18" charset="0"/>
                                  <a:ea typeface="Segoe UI Emoji" panose="020B0502040204020203" pitchFamily="34" charset="0"/>
                                  <a:cs typeface="Times New Roman" panose="02020603050405020304" pitchFamily="18" charset="0"/>
                                </a:rPr>
                                <m:t>2</m:t>
                              </m:r>
                            </m:den>
                          </m:f>
                        </m:e>
                      </m:rad>
                    </m:oMath>
                  </m:oMathPara>
                </a14:m>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a:lnSpc>
                    <a:spcPct val="107000"/>
                  </a:lnSpc>
                  <a:spcAft>
                    <a:spcPts val="800"/>
                  </a:spcAft>
                  <a:tabLst>
                    <a:tab pos="23088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𝑃</m:t>
                      </m:r>
                      <m:d>
                        <m:d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dPr>
                        <m:e>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𝑋</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≤45</m:t>
                          </m:r>
                        </m:e>
                      </m:d>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𝑃</m:t>
                      </m:r>
                      <m:d>
                        <m:d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dPr>
                        <m:e>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𝑍</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f>
                            <m:f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fPr>
                            <m:num>
                              <m:r>
                                <a:rPr lang="tr-TR" sz="1800" i="1">
                                  <a:effectLst/>
                                  <a:latin typeface="Cambria Math" panose="02040503050406030204" pitchFamily="18" charset="0"/>
                                  <a:ea typeface="Segoe UI Emoji" panose="020B0502040204020203" pitchFamily="34" charset="0"/>
                                  <a:cs typeface="Times New Roman" panose="02020603050405020304" pitchFamily="18" charset="0"/>
                                </a:rPr>
                                <m:t>44.5−50</m:t>
                              </m:r>
                            </m:num>
                            <m:den>
                              <m:r>
                                <a:rPr lang="tr-TR" sz="1800" i="1">
                                  <a:effectLst/>
                                  <a:latin typeface="Cambria Math" panose="02040503050406030204" pitchFamily="18" charset="0"/>
                                  <a:ea typeface="Segoe UI Emoji" panose="020B0502040204020203" pitchFamily="34" charset="0"/>
                                  <a:cs typeface="Times New Roman" panose="02020603050405020304" pitchFamily="18" charset="0"/>
                                </a:rPr>
                                <m:t>5</m:t>
                              </m:r>
                            </m:den>
                          </m:f>
                        </m:e>
                      </m:d>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𝑃</m:t>
                      </m:r>
                      <m:d>
                        <m:d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dPr>
                        <m:e>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𝑍</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&lt;−0.95</m:t>
                          </m:r>
                        </m:e>
                      </m:d>
                      <m:r>
                        <a:rPr lang="tr-TR" sz="1800" i="1">
                          <a:effectLst/>
                          <a:latin typeface="Cambria Math" panose="02040503050406030204" pitchFamily="18" charset="0"/>
                          <a:ea typeface="Segoe UI Emoji" panose="020B0502040204020203" pitchFamily="34" charset="0"/>
                          <a:cs typeface="Times New Roman" panose="02020603050405020304" pitchFamily="18" charset="0"/>
                        </a:rPr>
                        <m:t>=1−</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𝑃</m:t>
                      </m:r>
                      <m:d>
                        <m:d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dPr>
                        <m:e>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𝑍</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&lt;0.95</m:t>
                          </m:r>
                        </m:e>
                      </m:d>
                    </m:oMath>
                  </m:oMathPara>
                </a14:m>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a:lnSpc>
                    <a:spcPct val="107000"/>
                  </a:lnSpc>
                  <a:spcAft>
                    <a:spcPts val="800"/>
                  </a:spcAft>
                  <a:tabLst>
                    <a:tab pos="23088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Segoe UI Emoji" panose="020B0502040204020203" pitchFamily="34" charset="0"/>
                          <a:cs typeface="Times New Roman" panose="02020603050405020304" pitchFamily="18" charset="0"/>
                        </a:rPr>
                        <m:t>=1−0.8289=0.1711</m:t>
                      </m:r>
                    </m:oMath>
                  </m:oMathPara>
                </a14:m>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3A0CC659-139D-4748-87D2-5A4D3E150D67}"/>
                  </a:ext>
                </a:extLst>
              </p:cNvPr>
              <p:cNvSpPr txBox="1">
                <a:spLocks noRot="1" noChangeAspect="1" noMove="1" noResize="1" noEditPoints="1" noAdjustHandles="1" noChangeArrowheads="1" noChangeShapeType="1" noTextEdit="1"/>
              </p:cNvSpPr>
              <p:nvPr/>
            </p:nvSpPr>
            <p:spPr>
              <a:xfrm>
                <a:off x="1272619" y="1088824"/>
                <a:ext cx="10246936" cy="4092339"/>
              </a:xfrm>
              <a:prstGeom prst="rect">
                <a:avLst/>
              </a:prstGeom>
              <a:blipFill>
                <a:blip r:embed="rId2"/>
                <a:stretch>
                  <a:fillRect l="-535" t="-894"/>
                </a:stretch>
              </a:blipFill>
            </p:spPr>
            <p:txBody>
              <a:bodyPr/>
              <a:lstStyle/>
              <a:p>
                <a:r>
                  <a:rPr lang="tr-TR">
                    <a:noFill/>
                  </a:rPr>
                  <a:t> </a:t>
                </a:r>
              </a:p>
            </p:txBody>
          </p:sp>
        </mc:Fallback>
      </mc:AlternateContent>
    </p:spTree>
    <p:extLst>
      <p:ext uri="{BB962C8B-B14F-4D97-AF65-F5344CB8AC3E}">
        <p14:creationId xmlns:p14="http://schemas.microsoft.com/office/powerpoint/2010/main" val="39648935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BEF0B9C0-B4E2-4243-A477-7F564D48B2F8}"/>
                  </a:ext>
                </a:extLst>
              </p:cNvPr>
              <p:cNvSpPr txBox="1"/>
              <p:nvPr/>
            </p:nvSpPr>
            <p:spPr>
              <a:xfrm>
                <a:off x="697584" y="837088"/>
                <a:ext cx="10218655" cy="4892173"/>
              </a:xfrm>
              <a:prstGeom prst="rect">
                <a:avLst/>
              </a:prstGeom>
              <a:noFill/>
            </p:spPr>
            <p:txBody>
              <a:bodyPr wrap="square">
                <a:spAutoFit/>
              </a:bodyPr>
              <a:lstStyle/>
              <a:p>
                <a:pPr>
                  <a:lnSpc>
                    <a:spcPct val="107000"/>
                  </a:lnSpc>
                  <a:spcAft>
                    <a:spcPts val="800"/>
                  </a:spcAft>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Örnek </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a:lnSpc>
                    <a:spcPct val="107000"/>
                  </a:lnSpc>
                  <a:spcAft>
                    <a:spcPts val="800"/>
                  </a:spcAft>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Bir zar atılıyor 144 kez atılıyor. 28 veya daha fazla 2 gelmesi olasılığını hesaplayınız.</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a:lnSpc>
                    <a:spcPct val="107000"/>
                  </a:lnSpc>
                  <a:spcAft>
                    <a:spcPts val="800"/>
                  </a:spcAft>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 </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a:lnSpc>
                    <a:spcPct val="107000"/>
                  </a:lnSpc>
                  <a:spcAft>
                    <a:spcPts val="800"/>
                  </a:spcAft>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Çözüm</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a:lnSpc>
                    <a:spcPct val="107000"/>
                  </a:lnSpc>
                  <a:spcAft>
                    <a:spcPts val="800"/>
                  </a:spcAft>
                  <a:tabLst>
                    <a:tab pos="23088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𝜇</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𝑛𝑝</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=144∙</m:t>
                      </m:r>
                      <m:f>
                        <m:f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fPr>
                        <m:num>
                          <m:r>
                            <a:rPr lang="tr-TR" sz="1800" i="1">
                              <a:effectLst/>
                              <a:latin typeface="Cambria Math" panose="02040503050406030204" pitchFamily="18" charset="0"/>
                              <a:ea typeface="Segoe UI Emoji" panose="020B0502040204020203" pitchFamily="34" charset="0"/>
                              <a:cs typeface="Times New Roman" panose="02020603050405020304" pitchFamily="18" charset="0"/>
                            </a:rPr>
                            <m:t>1</m:t>
                          </m:r>
                        </m:num>
                        <m:den>
                          <m:r>
                            <a:rPr lang="tr-TR" sz="1800" i="1">
                              <a:effectLst/>
                              <a:latin typeface="Cambria Math" panose="02040503050406030204" pitchFamily="18" charset="0"/>
                              <a:ea typeface="Segoe UI Emoji" panose="020B0502040204020203" pitchFamily="34" charset="0"/>
                              <a:cs typeface="Times New Roman" panose="02020603050405020304" pitchFamily="18" charset="0"/>
                            </a:rPr>
                            <m:t>6</m:t>
                          </m:r>
                        </m:den>
                      </m:f>
                      <m:r>
                        <a:rPr lang="tr-TR" sz="1800" i="1">
                          <a:effectLst/>
                          <a:latin typeface="Cambria Math" panose="02040503050406030204" pitchFamily="18" charset="0"/>
                          <a:ea typeface="Segoe UI Emoji" panose="020B0502040204020203" pitchFamily="34" charset="0"/>
                          <a:cs typeface="Times New Roman" panose="02020603050405020304" pitchFamily="18" charset="0"/>
                        </a:rPr>
                        <m:t>=24</m:t>
                      </m:r>
                    </m:oMath>
                  </m:oMathPara>
                </a14:m>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a:lnSpc>
                    <a:spcPct val="107000"/>
                  </a:lnSpc>
                  <a:spcAft>
                    <a:spcPts val="800"/>
                  </a:spcAft>
                  <a:tabLst>
                    <a:tab pos="23088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𝜎</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rad>
                        <m:radPr>
                          <m:degHide m:val="on"/>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radPr>
                        <m:deg/>
                        <m:e>
                          <m:r>
                            <a:rPr lang="tr-TR" sz="1800" i="1">
                              <a:effectLst/>
                              <a:latin typeface="Cambria Math" panose="02040503050406030204" pitchFamily="18" charset="0"/>
                              <a:ea typeface="Segoe UI Emoji" panose="020B0502040204020203" pitchFamily="34" charset="0"/>
                              <a:cs typeface="Times New Roman" panose="02020603050405020304" pitchFamily="18" charset="0"/>
                            </a:rPr>
                            <m:t>144∙</m:t>
                          </m:r>
                          <m:f>
                            <m:f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fPr>
                            <m:num>
                              <m:r>
                                <a:rPr lang="tr-TR" sz="1800" i="1">
                                  <a:effectLst/>
                                  <a:latin typeface="Cambria Math" panose="02040503050406030204" pitchFamily="18" charset="0"/>
                                  <a:ea typeface="Segoe UI Emoji" panose="020B0502040204020203" pitchFamily="34" charset="0"/>
                                  <a:cs typeface="Times New Roman" panose="02020603050405020304" pitchFamily="18" charset="0"/>
                                </a:rPr>
                                <m:t>1</m:t>
                              </m:r>
                            </m:num>
                            <m:den>
                              <m:r>
                                <a:rPr lang="tr-TR" sz="1800" i="1">
                                  <a:effectLst/>
                                  <a:latin typeface="Cambria Math" panose="02040503050406030204" pitchFamily="18" charset="0"/>
                                  <a:ea typeface="Segoe UI Emoji" panose="020B0502040204020203" pitchFamily="34" charset="0"/>
                                  <a:cs typeface="Times New Roman" panose="02020603050405020304" pitchFamily="18" charset="0"/>
                                </a:rPr>
                                <m:t>6</m:t>
                              </m:r>
                            </m:den>
                          </m:f>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f>
                            <m:f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fPr>
                            <m:num>
                              <m:r>
                                <a:rPr lang="tr-TR" sz="1800" i="1">
                                  <a:effectLst/>
                                  <a:latin typeface="Cambria Math" panose="02040503050406030204" pitchFamily="18" charset="0"/>
                                  <a:ea typeface="Segoe UI Emoji" panose="020B0502040204020203" pitchFamily="34" charset="0"/>
                                  <a:cs typeface="Times New Roman" panose="02020603050405020304" pitchFamily="18" charset="0"/>
                                </a:rPr>
                                <m:t>5</m:t>
                              </m:r>
                            </m:num>
                            <m:den>
                              <m:r>
                                <a:rPr lang="tr-TR" sz="1800" i="1">
                                  <a:effectLst/>
                                  <a:latin typeface="Cambria Math" panose="02040503050406030204" pitchFamily="18" charset="0"/>
                                  <a:ea typeface="Segoe UI Emoji" panose="020B0502040204020203" pitchFamily="34" charset="0"/>
                                  <a:cs typeface="Times New Roman" panose="02020603050405020304" pitchFamily="18" charset="0"/>
                                </a:rPr>
                                <m:t>6</m:t>
                              </m:r>
                            </m:den>
                          </m:f>
                        </m:e>
                      </m:rad>
                      <m:r>
                        <a:rPr lang="tr-TR" sz="1800" i="1">
                          <a:effectLst/>
                          <a:latin typeface="Cambria Math" panose="02040503050406030204" pitchFamily="18" charset="0"/>
                          <a:ea typeface="Segoe UI Emoji" panose="020B0502040204020203" pitchFamily="34" charset="0"/>
                          <a:cs typeface="Times New Roman" panose="02020603050405020304" pitchFamily="18" charset="0"/>
                        </a:rPr>
                        <m:t>=3.16</m:t>
                      </m:r>
                    </m:oMath>
                  </m:oMathPara>
                </a14:m>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a:lnSpc>
                    <a:spcPct val="107000"/>
                  </a:lnSpc>
                  <a:spcAft>
                    <a:spcPts val="800"/>
                  </a:spcAft>
                  <a:tabLst>
                    <a:tab pos="2308860" algn="l"/>
                  </a:tabLst>
                </a:pPr>
                <a:r>
                  <a:rPr lang="tr-TR" sz="1800" dirty="0">
                    <a:effectLst/>
                    <a:latin typeface="Times New Roman" panose="02020603050405020304" pitchFamily="18" charset="0"/>
                    <a:ea typeface="Segoe UI Emoji" panose="020B0502040204020203" pitchFamily="34" charset="0"/>
                    <a:cs typeface="Times New Roman" panose="02020603050405020304" pitchFamily="18" charset="0"/>
                  </a:rPr>
                  <a:t> </a:t>
                </a:r>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a:lnSpc>
                    <a:spcPct val="107000"/>
                  </a:lnSpc>
                  <a:spcAft>
                    <a:spcPts val="800"/>
                  </a:spcAft>
                  <a:tabLst>
                    <a:tab pos="23088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𝑃</m:t>
                      </m:r>
                      <m:d>
                        <m:d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dPr>
                        <m:e>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𝑋</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≥28</m:t>
                          </m:r>
                        </m:e>
                      </m:d>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𝑃</m:t>
                      </m:r>
                      <m:d>
                        <m:d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dPr>
                        <m:e>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𝑍</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f>
                            <m:f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fPr>
                            <m:num>
                              <m:r>
                                <a:rPr lang="tr-TR" sz="1800" i="1">
                                  <a:effectLst/>
                                  <a:latin typeface="Cambria Math" panose="02040503050406030204" pitchFamily="18" charset="0"/>
                                  <a:ea typeface="Segoe UI Emoji" panose="020B0502040204020203" pitchFamily="34" charset="0"/>
                                  <a:cs typeface="Times New Roman" panose="02020603050405020304" pitchFamily="18" charset="0"/>
                                </a:rPr>
                                <m:t>28.5−24</m:t>
                              </m:r>
                            </m:num>
                            <m:den>
                              <m:r>
                                <a:rPr lang="tr-TR" sz="1800" b="0" i="1" smtClean="0">
                                  <a:effectLst/>
                                  <a:latin typeface="Cambria Math" panose="02040503050406030204" pitchFamily="18" charset="0"/>
                                  <a:ea typeface="Segoe UI Emoji" panose="020B0502040204020203" pitchFamily="34" charset="0"/>
                                  <a:cs typeface="Times New Roman" panose="02020603050405020304" pitchFamily="18" charset="0"/>
                                </a:rPr>
                                <m:t>3.16</m:t>
                              </m:r>
                            </m:den>
                          </m:f>
                        </m:e>
                      </m:d>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𝑃</m:t>
                      </m:r>
                      <m:d>
                        <m:d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dPr>
                        <m:e>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𝑍</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≥1.42</m:t>
                          </m:r>
                        </m:e>
                      </m:d>
                    </m:oMath>
                  </m:oMathPara>
                </a14:m>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a:p>
                <a:pPr>
                  <a:lnSpc>
                    <a:spcPct val="107000"/>
                  </a:lnSpc>
                  <a:spcAft>
                    <a:spcPts val="800"/>
                  </a:spcAft>
                  <a:tabLst>
                    <a:tab pos="2308860" algn="l"/>
                  </a:tabLst>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r>
                        <a:rPr lang="tr-TR" sz="1800" b="0" i="1" smtClean="0">
                          <a:effectLst/>
                          <a:latin typeface="Cambria Math" panose="02040503050406030204" pitchFamily="18" charset="0"/>
                          <a:ea typeface="Segoe UI Emoji" panose="020B0502040204020203" pitchFamily="34" charset="0"/>
                          <a:cs typeface="Times New Roman" panose="02020603050405020304" pitchFamily="18" charset="0"/>
                        </a:rPr>
                        <m:t>0.5</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𝑃</m:t>
                      </m:r>
                      <m:d>
                        <m:dPr>
                          <m:ctrlPr>
                            <a:rPr lang="tr-TR" sz="1800" i="1">
                              <a:effectLst/>
                              <a:latin typeface="Cambria Math" panose="02040503050406030204" pitchFamily="18" charset="0"/>
                              <a:ea typeface="Segoe UI Emoji" panose="020B0502040204020203" pitchFamily="34" charset="0"/>
                              <a:cs typeface="Times New Roman" panose="02020603050405020304" pitchFamily="18" charset="0"/>
                            </a:rPr>
                          </m:ctrlPr>
                        </m:dPr>
                        <m:e>
                          <m:r>
                            <a:rPr lang="tr-TR" sz="1800" i="1">
                              <a:effectLst/>
                              <a:latin typeface="Cambria Math" panose="02040503050406030204" pitchFamily="18" charset="0"/>
                              <a:ea typeface="Segoe UI Emoji" panose="020B0502040204020203" pitchFamily="34" charset="0"/>
                              <a:cs typeface="Times New Roman" panose="02020603050405020304" pitchFamily="18" charset="0"/>
                            </a:rPr>
                            <m:t>𝑍</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≤1.42</m:t>
                          </m:r>
                        </m:e>
                      </m:d>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r>
                        <a:rPr lang="tr-TR" sz="1800" b="0" i="1" smtClean="0">
                          <a:effectLst/>
                          <a:latin typeface="Cambria Math" panose="02040503050406030204" pitchFamily="18" charset="0"/>
                          <a:ea typeface="Segoe UI Emoji" panose="020B0502040204020203" pitchFamily="34" charset="0"/>
                          <a:cs typeface="Times New Roman" panose="02020603050405020304" pitchFamily="18" charset="0"/>
                        </a:rPr>
                        <m:t>0.5</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m:t>
                      </m:r>
                      <m:r>
                        <a:rPr lang="tr-TR" sz="1800" b="0" i="1" smtClean="0">
                          <a:effectLst/>
                          <a:latin typeface="Cambria Math" panose="02040503050406030204" pitchFamily="18" charset="0"/>
                          <a:ea typeface="Segoe UI Emoji" panose="020B0502040204020203" pitchFamily="34" charset="0"/>
                          <a:cs typeface="Times New Roman" panose="02020603050405020304" pitchFamily="18" charset="0"/>
                        </a:rPr>
                        <m:t>0.4222</m:t>
                      </m:r>
                      <m:r>
                        <a:rPr lang="tr-TR" sz="1800" i="1">
                          <a:effectLst/>
                          <a:latin typeface="Cambria Math" panose="02040503050406030204" pitchFamily="18" charset="0"/>
                          <a:ea typeface="Segoe UI Emoji" panose="020B0502040204020203" pitchFamily="34" charset="0"/>
                          <a:cs typeface="Times New Roman" panose="02020603050405020304" pitchFamily="18" charset="0"/>
                        </a:rPr>
                        <m:t>=0.</m:t>
                      </m:r>
                      <m:r>
                        <a:rPr lang="tr-TR" sz="1800" b="0" i="1" smtClean="0">
                          <a:effectLst/>
                          <a:latin typeface="Cambria Math" panose="02040503050406030204" pitchFamily="18" charset="0"/>
                          <a:ea typeface="Segoe UI Emoji" panose="020B0502040204020203" pitchFamily="34" charset="0"/>
                          <a:cs typeface="Times New Roman" panose="02020603050405020304" pitchFamily="18" charset="0"/>
                        </a:rPr>
                        <m:t>0778</m:t>
                      </m:r>
                    </m:oMath>
                  </m:oMathPara>
                </a14:m>
                <a:endParaRPr lang="tr-TR" sz="1600" dirty="0">
                  <a:effectLst/>
                  <a:latin typeface="Calibri" panose="020F0502020204030204" pitchFamily="34" charset="0"/>
                  <a:ea typeface="Batang" panose="02030600000101010101" pitchFamily="18" charset="-127"/>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BEF0B9C0-B4E2-4243-A477-7F564D48B2F8}"/>
                  </a:ext>
                </a:extLst>
              </p:cNvPr>
              <p:cNvSpPr txBox="1">
                <a:spLocks noRot="1" noChangeAspect="1" noMove="1" noResize="1" noEditPoints="1" noAdjustHandles="1" noChangeArrowheads="1" noChangeShapeType="1" noTextEdit="1"/>
              </p:cNvSpPr>
              <p:nvPr/>
            </p:nvSpPr>
            <p:spPr>
              <a:xfrm>
                <a:off x="697584" y="837088"/>
                <a:ext cx="10218655" cy="4892173"/>
              </a:xfrm>
              <a:prstGeom prst="rect">
                <a:avLst/>
              </a:prstGeom>
              <a:blipFill>
                <a:blip r:embed="rId2"/>
                <a:stretch>
                  <a:fillRect l="-477" t="-623"/>
                </a:stretch>
              </a:blipFill>
            </p:spPr>
            <p:txBody>
              <a:bodyPr/>
              <a:lstStyle/>
              <a:p>
                <a:r>
                  <a:rPr lang="tr-TR">
                    <a:noFill/>
                  </a:rPr>
                  <a:t> </a:t>
                </a:r>
              </a:p>
            </p:txBody>
          </p:sp>
        </mc:Fallback>
      </mc:AlternateContent>
    </p:spTree>
    <p:extLst>
      <p:ext uri="{BB962C8B-B14F-4D97-AF65-F5344CB8AC3E}">
        <p14:creationId xmlns:p14="http://schemas.microsoft.com/office/powerpoint/2010/main" val="37748946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157D68B8-867C-41FB-8965-FA4A8CAFB435}"/>
              </a:ext>
            </a:extLst>
          </p:cNvPr>
          <p:cNvSpPr>
            <a:spLocks noGrp="1"/>
          </p:cNvSpPr>
          <p:nvPr>
            <p:ph type="title"/>
          </p:nvPr>
        </p:nvSpPr>
        <p:spPr/>
        <p:txBody>
          <a:bodyPr>
            <a:normAutofit/>
          </a:bodyPr>
          <a:lstStyle/>
          <a:p>
            <a:r>
              <a:rPr lang="tr-TR" sz="4000" dirty="0">
                <a:latin typeface="Times New Roman" panose="02020603050405020304" pitchFamily="18" charset="0"/>
                <a:cs typeface="Times New Roman" panose="02020603050405020304" pitchFamily="18" charset="0"/>
              </a:rPr>
              <a:t>Kaynakça</a:t>
            </a:r>
          </a:p>
        </p:txBody>
      </p:sp>
      <p:sp>
        <p:nvSpPr>
          <p:cNvPr id="5" name="İçerik Yer Tutucusu 4">
            <a:extLst>
              <a:ext uri="{FF2B5EF4-FFF2-40B4-BE49-F238E27FC236}">
                <a16:creationId xmlns:a16="http://schemas.microsoft.com/office/drawing/2014/main" id="{4A199158-091A-49F2-8556-6F97B9A24227}"/>
              </a:ext>
            </a:extLst>
          </p:cNvPr>
          <p:cNvSpPr>
            <a:spLocks noGrp="1"/>
          </p:cNvSpPr>
          <p:nvPr>
            <p:ph idx="1"/>
          </p:nvPr>
        </p:nvSpPr>
        <p:spPr/>
        <p:txBody>
          <a:bodyPr>
            <a:normAutofit/>
          </a:bodyPr>
          <a:lstStyle/>
          <a:p>
            <a:r>
              <a:rPr lang="tr-TR" sz="1800" dirty="0">
                <a:solidFill>
                  <a:schemeClr val="tx2"/>
                </a:solidFill>
                <a:latin typeface="Times New Roman" panose="02020603050405020304" pitchFamily="18" charset="0"/>
                <a:cs typeface="Times New Roman" panose="02020603050405020304" pitchFamily="18" charset="0"/>
              </a:rPr>
              <a:t>Enis </a:t>
            </a:r>
            <a:r>
              <a:rPr lang="tr-TR" sz="1800" dirty="0" err="1">
                <a:solidFill>
                  <a:schemeClr val="tx2"/>
                </a:solidFill>
                <a:latin typeface="Times New Roman" panose="02020603050405020304" pitchFamily="18" charset="0"/>
                <a:cs typeface="Times New Roman" panose="02020603050405020304" pitchFamily="18" charset="0"/>
              </a:rPr>
              <a:t>Sınıksaran</a:t>
            </a:r>
            <a:r>
              <a:rPr lang="tr-TR" sz="1800" dirty="0">
                <a:solidFill>
                  <a:schemeClr val="tx2"/>
                </a:solidFill>
                <a:latin typeface="Times New Roman" panose="02020603050405020304" pitchFamily="18" charset="0"/>
                <a:cs typeface="Times New Roman" panose="02020603050405020304" pitchFamily="18" charset="0"/>
              </a:rPr>
              <a:t>, Teori ve Uygulamalarıyla İstatistiksel Yöntemler, Türkmen Kitabevi, 3.Baskı</a:t>
            </a:r>
          </a:p>
          <a:p>
            <a:r>
              <a:rPr lang="tr-TR" sz="1800" dirty="0" err="1">
                <a:solidFill>
                  <a:schemeClr val="tx2"/>
                </a:solidFill>
                <a:latin typeface="Times New Roman" panose="02020603050405020304" pitchFamily="18" charset="0"/>
                <a:cs typeface="Times New Roman" panose="02020603050405020304" pitchFamily="18" charset="0"/>
              </a:rPr>
              <a:t>Irwin</a:t>
            </a:r>
            <a:r>
              <a:rPr lang="tr-TR" sz="1800" dirty="0">
                <a:solidFill>
                  <a:schemeClr val="tx2"/>
                </a:solidFill>
                <a:latin typeface="Times New Roman" panose="02020603050405020304" pitchFamily="18" charset="0"/>
                <a:cs typeface="Times New Roman" panose="02020603050405020304" pitchFamily="18" charset="0"/>
              </a:rPr>
              <a:t> Miller, </a:t>
            </a:r>
            <a:r>
              <a:rPr lang="tr-TR" sz="1800" dirty="0" err="1">
                <a:solidFill>
                  <a:schemeClr val="tx2"/>
                </a:solidFill>
                <a:latin typeface="Times New Roman" panose="02020603050405020304" pitchFamily="18" charset="0"/>
                <a:cs typeface="Times New Roman" panose="02020603050405020304" pitchFamily="18" charset="0"/>
              </a:rPr>
              <a:t>Marylees</a:t>
            </a:r>
            <a:r>
              <a:rPr lang="tr-TR" sz="1800" dirty="0">
                <a:solidFill>
                  <a:schemeClr val="tx2"/>
                </a:solidFill>
                <a:latin typeface="Times New Roman" panose="02020603050405020304" pitchFamily="18" charset="0"/>
                <a:cs typeface="Times New Roman" panose="02020603050405020304" pitchFamily="18" charset="0"/>
              </a:rPr>
              <a:t> Miller, </a:t>
            </a:r>
            <a:r>
              <a:rPr lang="en-US" sz="1800" dirty="0">
                <a:solidFill>
                  <a:schemeClr val="tx2"/>
                </a:solidFill>
                <a:latin typeface="Times New Roman" panose="02020603050405020304" pitchFamily="18" charset="0"/>
                <a:cs typeface="Times New Roman" panose="02020603050405020304" pitchFamily="18" charset="0"/>
              </a:rPr>
              <a:t>John E. Freund's Mathematical Statistics</a:t>
            </a:r>
            <a:r>
              <a:rPr lang="tr-TR" sz="1800" dirty="0">
                <a:solidFill>
                  <a:schemeClr val="tx2"/>
                </a:solidFill>
                <a:latin typeface="Times New Roman" panose="02020603050405020304" pitchFamily="18" charset="0"/>
                <a:cs typeface="Times New Roman" panose="02020603050405020304" pitchFamily="18" charset="0"/>
              </a:rPr>
              <a:t> </a:t>
            </a:r>
            <a:r>
              <a:rPr lang="en-US" sz="1800" dirty="0">
                <a:solidFill>
                  <a:schemeClr val="tx2"/>
                </a:solidFill>
                <a:latin typeface="Times New Roman" panose="02020603050405020304" pitchFamily="18" charset="0"/>
                <a:cs typeface="Times New Roman" panose="02020603050405020304" pitchFamily="18" charset="0"/>
              </a:rPr>
              <a:t>with Applications</a:t>
            </a:r>
            <a:r>
              <a:rPr lang="tr-TR" sz="1800" dirty="0">
                <a:solidFill>
                  <a:schemeClr val="tx2"/>
                </a:solidFill>
                <a:latin typeface="Times New Roman" panose="02020603050405020304" pitchFamily="18" charset="0"/>
                <a:cs typeface="Times New Roman" panose="02020603050405020304" pitchFamily="18" charset="0"/>
              </a:rPr>
              <a:t>, </a:t>
            </a:r>
            <a:r>
              <a:rPr lang="tr-TR" sz="1800" dirty="0" err="1">
                <a:solidFill>
                  <a:schemeClr val="tx2"/>
                </a:solidFill>
                <a:latin typeface="Times New Roman" panose="02020603050405020304" pitchFamily="18" charset="0"/>
                <a:cs typeface="Times New Roman" panose="02020603050405020304" pitchFamily="18" charset="0"/>
              </a:rPr>
              <a:t>Eighth</a:t>
            </a:r>
            <a:r>
              <a:rPr lang="tr-TR" sz="1800" dirty="0">
                <a:solidFill>
                  <a:schemeClr val="tx2"/>
                </a:solidFill>
                <a:latin typeface="Times New Roman" panose="02020603050405020304" pitchFamily="18" charset="0"/>
                <a:cs typeface="Times New Roman" panose="02020603050405020304" pitchFamily="18" charset="0"/>
              </a:rPr>
              <a:t> Edition, </a:t>
            </a:r>
            <a:r>
              <a:rPr lang="tr-TR" sz="1800" dirty="0" err="1">
                <a:solidFill>
                  <a:schemeClr val="tx2"/>
                </a:solidFill>
                <a:latin typeface="Times New Roman" panose="02020603050405020304" pitchFamily="18" charset="0"/>
                <a:cs typeface="Times New Roman" panose="02020603050405020304" pitchFamily="18" charset="0"/>
              </a:rPr>
              <a:t>Pearson</a:t>
            </a:r>
            <a:endParaRPr lang="tr-TR" sz="1800" dirty="0">
              <a:solidFill>
                <a:schemeClr val="tx2"/>
              </a:solidFill>
              <a:latin typeface="Times New Roman" panose="02020603050405020304" pitchFamily="18" charset="0"/>
              <a:cs typeface="Times New Roman" panose="02020603050405020304" pitchFamily="18" charset="0"/>
            </a:endParaRPr>
          </a:p>
          <a:p>
            <a:r>
              <a:rPr lang="tr-TR" sz="1800" dirty="0">
                <a:solidFill>
                  <a:schemeClr val="tx2"/>
                </a:solidFill>
                <a:latin typeface="Times New Roman" panose="02020603050405020304" pitchFamily="18" charset="0"/>
                <a:cs typeface="Times New Roman" panose="02020603050405020304" pitchFamily="18" charset="0"/>
              </a:rPr>
              <a:t>Mustafa Aytaç, Matematiksel İstatistik, Ezgi Kitabevi, 5.Baskı</a:t>
            </a:r>
          </a:p>
          <a:p>
            <a:r>
              <a:rPr lang="tr-TR" sz="1800" dirty="0">
                <a:solidFill>
                  <a:schemeClr val="tx2"/>
                </a:solidFill>
                <a:latin typeface="Times New Roman" panose="02020603050405020304" pitchFamily="18" charset="0"/>
                <a:cs typeface="Times New Roman" panose="02020603050405020304" pitchFamily="18" charset="0"/>
              </a:rPr>
              <a:t>Fikri Akdeniz, Olasılık ve İstatistik, Akademisyen Kitabevi, 20.Baskı</a:t>
            </a:r>
          </a:p>
          <a:p>
            <a:r>
              <a:rPr lang="tr-TR" sz="1800" dirty="0">
                <a:solidFill>
                  <a:schemeClr val="tx2"/>
                </a:solidFill>
                <a:latin typeface="Times New Roman" panose="02020603050405020304" pitchFamily="18" charset="0"/>
                <a:cs typeface="Times New Roman" panose="02020603050405020304" pitchFamily="18" charset="0"/>
              </a:rPr>
              <a:t>Serdar </a:t>
            </a:r>
            <a:r>
              <a:rPr lang="tr-TR" sz="1800" dirty="0" err="1">
                <a:solidFill>
                  <a:schemeClr val="tx2"/>
                </a:solidFill>
                <a:latin typeface="Times New Roman" panose="02020603050405020304" pitchFamily="18" charset="0"/>
                <a:cs typeface="Times New Roman" panose="02020603050405020304" pitchFamily="18" charset="0"/>
              </a:rPr>
              <a:t>Kılıçkaplan</a:t>
            </a:r>
            <a:r>
              <a:rPr lang="tr-TR" sz="1800" dirty="0">
                <a:solidFill>
                  <a:schemeClr val="tx2"/>
                </a:solidFill>
                <a:latin typeface="Times New Roman" panose="02020603050405020304" pitchFamily="18" charset="0"/>
                <a:cs typeface="Times New Roman" panose="02020603050405020304" pitchFamily="18" charset="0"/>
              </a:rPr>
              <a:t>, İstatistiğe Giriş 1, Gazi Kitabevi,8.Baskı</a:t>
            </a:r>
          </a:p>
          <a:p>
            <a:r>
              <a:rPr lang="tr-TR" sz="1800" dirty="0">
                <a:solidFill>
                  <a:schemeClr val="tx2"/>
                </a:solidFill>
                <a:latin typeface="Times New Roman" panose="02020603050405020304" pitchFamily="18" charset="0"/>
                <a:cs typeface="Times New Roman" panose="02020603050405020304" pitchFamily="18" charset="0"/>
              </a:rPr>
              <a:t>Semra Oral Erbaş, Olasılık ve İstatistik Problemler ve Çözümleri ile, Gazi Kitabevi, 7. Baskı</a:t>
            </a:r>
          </a:p>
          <a:p>
            <a:r>
              <a:rPr lang="tr-TR" sz="1800" dirty="0" err="1">
                <a:solidFill>
                  <a:schemeClr val="tx2"/>
                </a:solidFill>
                <a:latin typeface="Times New Roman" panose="02020603050405020304" pitchFamily="18" charset="0"/>
                <a:cs typeface="Times New Roman" panose="02020603050405020304" pitchFamily="18" charset="0"/>
              </a:rPr>
              <a:t>Dennis</a:t>
            </a:r>
            <a:r>
              <a:rPr lang="tr-TR" sz="1800" dirty="0">
                <a:solidFill>
                  <a:schemeClr val="tx2"/>
                </a:solidFill>
                <a:latin typeface="Times New Roman" panose="02020603050405020304" pitchFamily="18" charset="0"/>
                <a:cs typeface="Times New Roman" panose="02020603050405020304" pitchFamily="18" charset="0"/>
              </a:rPr>
              <a:t> D. </a:t>
            </a:r>
            <a:r>
              <a:rPr lang="tr-TR" sz="1800" dirty="0" err="1">
                <a:solidFill>
                  <a:schemeClr val="tx2"/>
                </a:solidFill>
                <a:latin typeface="Times New Roman" panose="02020603050405020304" pitchFamily="18" charset="0"/>
                <a:cs typeface="Times New Roman" panose="02020603050405020304" pitchFamily="18" charset="0"/>
              </a:rPr>
              <a:t>Wackerly</a:t>
            </a:r>
            <a:r>
              <a:rPr lang="tr-TR" sz="1800" dirty="0">
                <a:solidFill>
                  <a:schemeClr val="tx2"/>
                </a:solidFill>
                <a:latin typeface="Times New Roman" panose="02020603050405020304" pitchFamily="18" charset="0"/>
                <a:cs typeface="Times New Roman" panose="02020603050405020304" pitchFamily="18" charset="0"/>
              </a:rPr>
              <a:t>, William </a:t>
            </a:r>
            <a:r>
              <a:rPr lang="tr-TR" sz="1800" dirty="0" err="1">
                <a:solidFill>
                  <a:schemeClr val="tx2"/>
                </a:solidFill>
                <a:latin typeface="Times New Roman" panose="02020603050405020304" pitchFamily="18" charset="0"/>
                <a:cs typeface="Times New Roman" panose="02020603050405020304" pitchFamily="18" charset="0"/>
              </a:rPr>
              <a:t>Mendenhall</a:t>
            </a:r>
            <a:r>
              <a:rPr lang="tr-TR" sz="1800" dirty="0">
                <a:solidFill>
                  <a:schemeClr val="tx2"/>
                </a:solidFill>
                <a:latin typeface="Times New Roman" panose="02020603050405020304" pitchFamily="18" charset="0"/>
                <a:cs typeface="Times New Roman" panose="02020603050405020304" pitchFamily="18" charset="0"/>
              </a:rPr>
              <a:t> III, Richard L. </a:t>
            </a:r>
            <a:r>
              <a:rPr lang="tr-TR" sz="1800" dirty="0" err="1">
                <a:solidFill>
                  <a:schemeClr val="tx2"/>
                </a:solidFill>
                <a:latin typeface="Times New Roman" panose="02020603050405020304" pitchFamily="18" charset="0"/>
                <a:cs typeface="Times New Roman" panose="02020603050405020304" pitchFamily="18" charset="0"/>
              </a:rPr>
              <a:t>ScheafferMathematical</a:t>
            </a:r>
            <a:r>
              <a:rPr lang="tr-TR" sz="1800" dirty="0">
                <a:solidFill>
                  <a:schemeClr val="tx2"/>
                </a:solidFill>
                <a:latin typeface="Times New Roman" panose="02020603050405020304" pitchFamily="18" charset="0"/>
                <a:cs typeface="Times New Roman" panose="02020603050405020304" pitchFamily="18" charset="0"/>
              </a:rPr>
              <a:t> </a:t>
            </a:r>
            <a:r>
              <a:rPr lang="tr-TR" sz="1800" dirty="0" err="1">
                <a:solidFill>
                  <a:schemeClr val="tx2"/>
                </a:solidFill>
                <a:latin typeface="Times New Roman" panose="02020603050405020304" pitchFamily="18" charset="0"/>
                <a:cs typeface="Times New Roman" panose="02020603050405020304" pitchFamily="18" charset="0"/>
              </a:rPr>
              <a:t>Statistics</a:t>
            </a:r>
            <a:r>
              <a:rPr lang="tr-TR" sz="1800" dirty="0">
                <a:solidFill>
                  <a:schemeClr val="tx2"/>
                </a:solidFill>
                <a:latin typeface="Times New Roman" panose="02020603050405020304" pitchFamily="18" charset="0"/>
                <a:cs typeface="Times New Roman" panose="02020603050405020304" pitchFamily="18" charset="0"/>
              </a:rPr>
              <a:t> </a:t>
            </a:r>
            <a:r>
              <a:rPr lang="tr-TR" sz="1800" dirty="0" err="1">
                <a:solidFill>
                  <a:schemeClr val="tx2"/>
                </a:solidFill>
                <a:latin typeface="Times New Roman" panose="02020603050405020304" pitchFamily="18" charset="0"/>
                <a:cs typeface="Times New Roman" panose="02020603050405020304" pitchFamily="18" charset="0"/>
              </a:rPr>
              <a:t>with</a:t>
            </a:r>
            <a:r>
              <a:rPr lang="tr-TR" sz="1800" dirty="0">
                <a:solidFill>
                  <a:schemeClr val="tx2"/>
                </a:solidFill>
                <a:latin typeface="Times New Roman" panose="02020603050405020304" pitchFamily="18" charset="0"/>
                <a:cs typeface="Times New Roman" panose="02020603050405020304" pitchFamily="18" charset="0"/>
              </a:rPr>
              <a:t> Applications, </a:t>
            </a:r>
            <a:r>
              <a:rPr lang="tr-TR" sz="1800" dirty="0" err="1">
                <a:solidFill>
                  <a:schemeClr val="tx2"/>
                </a:solidFill>
                <a:latin typeface="Times New Roman" panose="02020603050405020304" pitchFamily="18" charset="0"/>
                <a:cs typeface="Times New Roman" panose="02020603050405020304" pitchFamily="18" charset="0"/>
              </a:rPr>
              <a:t>Seventh</a:t>
            </a:r>
            <a:r>
              <a:rPr lang="tr-TR" sz="1800" dirty="0">
                <a:solidFill>
                  <a:schemeClr val="tx2"/>
                </a:solidFill>
                <a:latin typeface="Times New Roman" panose="02020603050405020304" pitchFamily="18" charset="0"/>
                <a:cs typeface="Times New Roman" panose="02020603050405020304" pitchFamily="18" charset="0"/>
              </a:rPr>
              <a:t> Edition</a:t>
            </a:r>
          </a:p>
        </p:txBody>
      </p:sp>
    </p:spTree>
    <p:extLst>
      <p:ext uri="{BB962C8B-B14F-4D97-AF65-F5344CB8AC3E}">
        <p14:creationId xmlns:p14="http://schemas.microsoft.com/office/powerpoint/2010/main" val="2848799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B92A9121-C289-4F30-B745-43E5E42BBE3E}"/>
                  </a:ext>
                </a:extLst>
              </p:cNvPr>
              <p:cNvSpPr txBox="1"/>
              <p:nvPr/>
            </p:nvSpPr>
            <p:spPr>
              <a:xfrm>
                <a:off x="1131216" y="650448"/>
                <a:ext cx="10548594" cy="4010457"/>
              </a:xfrm>
              <a:prstGeom prst="rect">
                <a:avLst/>
              </a:prstGeom>
              <a:noFill/>
            </p:spPr>
            <p:txBody>
              <a:bodyPr wrap="square">
                <a:spAutoFit/>
              </a:bodyPr>
              <a:lstStyle/>
              <a:p>
                <a:pPr lvl="0">
                  <a:lnSpc>
                    <a:spcPct val="107000"/>
                  </a:lnSpc>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c)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pPr>
                <a14:m>
                  <m:oMathPara xmlns:m="http://schemas.openxmlformats.org/officeDocument/2006/math">
                    <m:oMathParaPr>
                      <m:jc m:val="centerGroup"/>
                    </m:oMathParaPr>
                    <m:oMath xmlns:m="http://schemas.openxmlformats.org/officeDocument/2006/math">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≤3</m:t>
                          </m:r>
                        </m:e>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e>
                      </m:d>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≤3)</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1800" i="1">
                                  <a:effectLst/>
                                  <a:latin typeface="Cambria Math" panose="02040503050406030204" pitchFamily="18" charset="0"/>
                                  <a:ea typeface="Calibri" panose="020F0502020204030204" pitchFamily="34" charset="0"/>
                                  <a:cs typeface="Times New Roman" panose="02020603050405020304" pitchFamily="18" charset="0"/>
                                </a:rPr>
                                <m:t>𝑋</m:t>
                              </m:r>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e>
                          </m:d>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nary>
                            <m:naryPr>
                              <m:limLoc m:val="subSup"/>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tr-TR" sz="1800" i="1">
                                  <a:effectLst/>
                                  <a:latin typeface="Cambria Math" panose="02040503050406030204" pitchFamily="18" charset="0"/>
                                  <a:ea typeface="Calibri" panose="020F0502020204030204" pitchFamily="34" charset="0"/>
                                  <a:cs typeface="Times New Roman" panose="02020603050405020304" pitchFamily="18" charset="0"/>
                                </a:rPr>
                                <m:t>3</m:t>
                              </m:r>
                            </m:sup>
                            <m:e>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4</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𝑑𝑥</m:t>
                              </m:r>
                            </m:e>
                          </m:nary>
                        </m:num>
                        <m:den>
                          <m:nary>
                            <m:naryPr>
                              <m:limLoc m:val="subSup"/>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tr-TR" sz="1800" i="1">
                                  <a:effectLst/>
                                  <a:latin typeface="Cambria Math" panose="02040503050406030204" pitchFamily="18" charset="0"/>
                                  <a:ea typeface="Calibri" panose="020F0502020204030204" pitchFamily="34" charset="0"/>
                                  <a:cs typeface="Times New Roman" panose="02020603050405020304" pitchFamily="18" charset="0"/>
                                </a:rPr>
                                <m:t>4</m:t>
                              </m:r>
                            </m:sup>
                            <m:e>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4</m:t>
                                  </m:r>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𝑑𝑥</m:t>
                              </m:r>
                            </m:e>
                          </m:nary>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f>
                            <m:fPr>
                              <m:type m:val="skw"/>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1</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den>
                          </m:f>
                        </m:num>
                        <m:den>
                          <m:f>
                            <m:fPr>
                              <m:type m:val="skw"/>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3</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4</m:t>
                              </m:r>
                            </m:den>
                          </m:f>
                        </m:den>
                      </m:f>
                      <m:r>
                        <a:rPr lang="tr-TR"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1800" i="1">
                              <a:effectLst/>
                              <a:latin typeface="Cambria Math" panose="02040503050406030204" pitchFamily="18" charset="0"/>
                              <a:ea typeface="Calibri" panose="020F0502020204030204" pitchFamily="34" charset="0"/>
                              <a:cs typeface="Times New Roman" panose="02020603050405020304" pitchFamily="18" charset="0"/>
                            </a:rPr>
                            <m:t>2</m:t>
                          </m:r>
                        </m:num>
                        <m:den>
                          <m:r>
                            <a:rPr lang="tr-TR" sz="1800" i="1">
                              <a:effectLst/>
                              <a:latin typeface="Cambria Math" panose="02040503050406030204" pitchFamily="18" charset="0"/>
                              <a:ea typeface="Calibri" panose="020F0502020204030204" pitchFamily="34" charset="0"/>
                              <a:cs typeface="Times New Roman" panose="02020603050405020304" pitchFamily="18" charset="0"/>
                            </a:rPr>
                            <m:t>3</m:t>
                          </m:r>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tr-TR" sz="2000" dirty="0">
                    <a:effectLst/>
                    <a:latin typeface="Times New Roman" panose="02020603050405020304" pitchFamily="18" charset="0"/>
                    <a:ea typeface="Times New Roman" panose="02020603050405020304" pitchFamily="18" charset="0"/>
                    <a:cs typeface="Times New Roman" panose="02020603050405020304" pitchFamily="18" charset="0"/>
                  </a:rPr>
                  <a:t>d)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pPr>
                <a14:m>
                  <m:oMathPara xmlns:m="http://schemas.openxmlformats.org/officeDocument/2006/math">
                    <m:oMathParaPr>
                      <m:jc m:val="centerGroup"/>
                    </m:oMathParaPr>
                    <m:oMath xmlns:m="http://schemas.openxmlformats.org/officeDocument/2006/math">
                      <m:r>
                        <a:rPr lang="tr-TR" sz="2000" i="1">
                          <a:effectLst/>
                          <a:latin typeface="Cambria Math" panose="02040503050406030204" pitchFamily="18" charset="0"/>
                          <a:ea typeface="Calibri" panose="020F0502020204030204" pitchFamily="34" charset="0"/>
                          <a:cs typeface="Times New Roman" panose="02020603050405020304" pitchFamily="18" charset="0"/>
                        </a:rPr>
                        <m:t>𝐸</m:t>
                      </m:r>
                      <m:d>
                        <m:dPr>
                          <m:ctrlPr>
                            <a:rPr lang="tr-TR"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2000" i="1">
                              <a:effectLst/>
                              <a:latin typeface="Cambria Math" panose="02040503050406030204" pitchFamily="18" charset="0"/>
                              <a:ea typeface="Calibri" panose="020F0502020204030204" pitchFamily="34" charset="0"/>
                              <a:cs typeface="Times New Roman" panose="02020603050405020304" pitchFamily="18" charset="0"/>
                            </a:rPr>
                            <m:t>𝑋</m:t>
                          </m:r>
                        </m:e>
                      </m:d>
                      <m:r>
                        <a:rPr lang="tr-TR"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2000" i="1">
                              <a:effectLst/>
                              <a:latin typeface="Cambria Math" panose="02040503050406030204" pitchFamily="18" charset="0"/>
                              <a:ea typeface="Calibri" panose="020F0502020204030204" pitchFamily="34" charset="0"/>
                              <a:cs typeface="Times New Roman" panose="02020603050405020304" pitchFamily="18" charset="0"/>
                            </a:rPr>
                            <m:t>𝑎</m:t>
                          </m:r>
                          <m:r>
                            <a:rPr lang="tr-TR" sz="2000" i="1">
                              <a:effectLst/>
                              <a:latin typeface="Cambria Math" panose="02040503050406030204" pitchFamily="18" charset="0"/>
                              <a:ea typeface="Calibri" panose="020F0502020204030204" pitchFamily="34" charset="0"/>
                              <a:cs typeface="Times New Roman" panose="02020603050405020304" pitchFamily="18" charset="0"/>
                            </a:rPr>
                            <m:t>+</m:t>
                          </m:r>
                          <m:r>
                            <a:rPr lang="tr-TR" sz="2000" i="1">
                              <a:effectLst/>
                              <a:latin typeface="Cambria Math" panose="02040503050406030204" pitchFamily="18" charset="0"/>
                              <a:ea typeface="Calibri" panose="020F0502020204030204" pitchFamily="34" charset="0"/>
                              <a:cs typeface="Times New Roman" panose="02020603050405020304" pitchFamily="18" charset="0"/>
                            </a:rPr>
                            <m:t>𝑏</m:t>
                          </m:r>
                        </m:num>
                        <m:den>
                          <m:r>
                            <a:rPr lang="tr-TR" sz="2000" i="1">
                              <a:effectLst/>
                              <a:latin typeface="Cambria Math" panose="02040503050406030204" pitchFamily="18" charset="0"/>
                              <a:ea typeface="Calibri" panose="020F0502020204030204" pitchFamily="34" charset="0"/>
                              <a:cs typeface="Times New Roman" panose="02020603050405020304" pitchFamily="18" charset="0"/>
                            </a:rPr>
                            <m:t>2</m:t>
                          </m:r>
                        </m:den>
                      </m:f>
                      <m:r>
                        <a:rPr lang="tr-TR"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tr-TR" sz="2000" i="1">
                              <a:effectLst/>
                              <a:latin typeface="Cambria Math" panose="02040503050406030204" pitchFamily="18" charset="0"/>
                              <a:ea typeface="Calibri" panose="020F0502020204030204" pitchFamily="34" charset="0"/>
                              <a:cs typeface="Times New Roman" panose="02020603050405020304" pitchFamily="18" charset="0"/>
                            </a:rPr>
                            <m:t>0+4</m:t>
                          </m:r>
                        </m:num>
                        <m:den>
                          <m:r>
                            <a:rPr lang="tr-TR" sz="2000" i="1">
                              <a:effectLst/>
                              <a:latin typeface="Cambria Math" panose="02040503050406030204" pitchFamily="18" charset="0"/>
                              <a:ea typeface="Calibri" panose="020F0502020204030204" pitchFamily="34" charset="0"/>
                              <a:cs typeface="Times New Roman" panose="02020603050405020304" pitchFamily="18" charset="0"/>
                            </a:rPr>
                            <m:t>2</m:t>
                          </m:r>
                        </m:den>
                      </m:f>
                      <m:r>
                        <a:rPr lang="tr-TR" sz="2000" i="1">
                          <a:effectLst/>
                          <a:latin typeface="Cambria Math" panose="02040503050406030204" pitchFamily="18" charset="0"/>
                          <a:ea typeface="Calibri" panose="020F0502020204030204" pitchFamily="34" charset="0"/>
                          <a:cs typeface="Times New Roman" panose="02020603050405020304" pitchFamily="18" charset="0"/>
                        </a:rPr>
                        <m:t>=2</m:t>
                      </m:r>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tr-TR"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ctr">
                  <a:lnSpc>
                    <a:spcPct val="107000"/>
                  </a:lnSpc>
                  <a:spcAft>
                    <a:spcPts val="800"/>
                  </a:spcAft>
                </a:pPr>
                <a14:m>
                  <m:oMathPara xmlns:m="http://schemas.openxmlformats.org/officeDocument/2006/math">
                    <m:oMathParaPr>
                      <m:jc m:val="centerGroup"/>
                    </m:oMathParaPr>
                    <m:oMath xmlns:m="http://schemas.openxmlformats.org/officeDocument/2006/math">
                      <m:r>
                        <a:rPr lang="tr-TR" sz="2000" i="1">
                          <a:effectLst/>
                          <a:latin typeface="Cambria Math" panose="02040503050406030204" pitchFamily="18" charset="0"/>
                          <a:ea typeface="Calibri" panose="020F0502020204030204" pitchFamily="34" charset="0"/>
                          <a:cs typeface="Times New Roman" panose="02020603050405020304" pitchFamily="18" charset="0"/>
                        </a:rPr>
                        <m:t>𝑉</m:t>
                      </m:r>
                      <m:d>
                        <m:dPr>
                          <m:ctrlPr>
                            <a:rPr lang="tr-TR"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2000" i="1">
                              <a:effectLst/>
                              <a:latin typeface="Cambria Math" panose="02040503050406030204" pitchFamily="18" charset="0"/>
                              <a:ea typeface="Calibri" panose="020F0502020204030204" pitchFamily="34" charset="0"/>
                              <a:cs typeface="Times New Roman" panose="02020603050405020304" pitchFamily="18" charset="0"/>
                            </a:rPr>
                            <m:t>𝑋</m:t>
                          </m:r>
                        </m:e>
                      </m:d>
                      <m:r>
                        <a:rPr lang="tr-TR"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tr-TR" sz="2000"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tr-TR" sz="20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tr-TR"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tr-TR" sz="2000" i="1">
                                      <a:effectLst/>
                                      <a:latin typeface="Cambria Math" panose="02040503050406030204" pitchFamily="18" charset="0"/>
                                      <a:ea typeface="Calibri" panose="020F0502020204030204" pitchFamily="34" charset="0"/>
                                      <a:cs typeface="Times New Roman" panose="02020603050405020304" pitchFamily="18" charset="0"/>
                                    </a:rPr>
                                    <m:t>𝑏</m:t>
                                  </m:r>
                                  <m:r>
                                    <a:rPr lang="tr-TR" sz="2000" i="1">
                                      <a:effectLst/>
                                      <a:latin typeface="Cambria Math" panose="02040503050406030204" pitchFamily="18" charset="0"/>
                                      <a:ea typeface="Calibri" panose="020F0502020204030204" pitchFamily="34" charset="0"/>
                                      <a:cs typeface="Times New Roman" panose="02020603050405020304" pitchFamily="18" charset="0"/>
                                    </a:rPr>
                                    <m:t>−</m:t>
                                  </m:r>
                                  <m:r>
                                    <a:rPr lang="tr-TR" sz="2000" i="1">
                                      <a:effectLst/>
                                      <a:latin typeface="Cambria Math" panose="02040503050406030204" pitchFamily="18" charset="0"/>
                                      <a:ea typeface="Calibri" panose="020F0502020204030204" pitchFamily="34" charset="0"/>
                                      <a:cs typeface="Times New Roman" panose="02020603050405020304" pitchFamily="18" charset="0"/>
                                    </a:rPr>
                                    <m:t>𝑎</m:t>
                                  </m:r>
                                </m:e>
                              </m:d>
                            </m:e>
                            <m:sup>
                              <m:r>
                                <a:rPr lang="tr-TR" sz="2000" i="1">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tr-TR" sz="2000" i="1">
                              <a:effectLst/>
                              <a:latin typeface="Cambria Math" panose="02040503050406030204" pitchFamily="18" charset="0"/>
                              <a:ea typeface="Calibri" panose="020F0502020204030204" pitchFamily="34" charset="0"/>
                              <a:cs typeface="Times New Roman" panose="02020603050405020304" pitchFamily="18" charset="0"/>
                            </a:rPr>
                            <m:t>12</m:t>
                          </m:r>
                        </m:den>
                      </m:f>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tr-TR"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tr-TR"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tr-TR"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4−0</m:t>
                                  </m:r>
                                </m:e>
                              </m:d>
                            </m:e>
                            <m:sup>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12</m:t>
                          </m:r>
                        </m:den>
                      </m:f>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m:t>
                      </m:r>
                      <m:f>
                        <m:fPr>
                          <m:type m:val="skw"/>
                          <m:ctrlPr>
                            <a:rPr lang="tr-TR"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tr-TR" sz="2000" i="1">
                              <a:effectLst/>
                              <a:latin typeface="Cambria Math" panose="02040503050406030204" pitchFamily="18" charset="0"/>
                              <a:ea typeface="Times New Roman" panose="02020603050405020304" pitchFamily="18" charset="0"/>
                              <a:cs typeface="Times New Roman" panose="02020603050405020304" pitchFamily="18" charset="0"/>
                            </a:rPr>
                            <m:t>3</m:t>
                          </m:r>
                        </m:den>
                      </m:f>
                    </m:oMath>
                  </m:oMathPara>
                </a14:m>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Metin kutusu 2">
                <a:extLst>
                  <a:ext uri="{FF2B5EF4-FFF2-40B4-BE49-F238E27FC236}">
                    <a16:creationId xmlns:a16="http://schemas.microsoft.com/office/drawing/2014/main" id="{B92A9121-C289-4F30-B745-43E5E42BBE3E}"/>
                  </a:ext>
                </a:extLst>
              </p:cNvPr>
              <p:cNvSpPr txBox="1">
                <a:spLocks noRot="1" noChangeAspect="1" noMove="1" noResize="1" noEditPoints="1" noAdjustHandles="1" noChangeArrowheads="1" noChangeShapeType="1" noTextEdit="1"/>
              </p:cNvSpPr>
              <p:nvPr/>
            </p:nvSpPr>
            <p:spPr>
              <a:xfrm>
                <a:off x="1131216" y="650448"/>
                <a:ext cx="10548594" cy="4010457"/>
              </a:xfrm>
              <a:prstGeom prst="rect">
                <a:avLst/>
              </a:prstGeom>
              <a:blipFill>
                <a:blip r:embed="rId2"/>
                <a:stretch>
                  <a:fillRect l="-636" t="-912"/>
                </a:stretch>
              </a:blipFill>
            </p:spPr>
            <p:txBody>
              <a:bodyPr/>
              <a:lstStyle/>
              <a:p>
                <a:r>
                  <a:rPr lang="tr-TR">
                    <a:noFill/>
                  </a:rPr>
                  <a:t> </a:t>
                </a:r>
              </a:p>
            </p:txBody>
          </p:sp>
        </mc:Fallback>
      </mc:AlternateContent>
    </p:spTree>
    <p:extLst>
      <p:ext uri="{BB962C8B-B14F-4D97-AF65-F5344CB8AC3E}">
        <p14:creationId xmlns:p14="http://schemas.microsoft.com/office/powerpoint/2010/main" val="3840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163E83-5E6D-49AF-83C2-3D10D3323109}"/>
              </a:ext>
            </a:extLst>
          </p:cNvPr>
          <p:cNvSpPr>
            <a:spLocks noGrp="1"/>
          </p:cNvSpPr>
          <p:nvPr>
            <p:ph type="title"/>
          </p:nvPr>
        </p:nvSpPr>
        <p:spPr/>
        <p:txBody>
          <a:bodyPr/>
          <a:lstStyle/>
          <a:p>
            <a:r>
              <a:rPr lang="tr-TR" sz="1800" b="1">
                <a:effectLst/>
                <a:latin typeface="Times New Roman" panose="02020603050405020304" pitchFamily="18" charset="0"/>
                <a:ea typeface="Calibri" panose="020F0502020204030204" pitchFamily="34" charset="0"/>
                <a:cs typeface="Times New Roman" panose="02020603050405020304" pitchFamily="18" charset="0"/>
              </a:rPr>
              <a:t>Üstel Dağılım</a:t>
            </a:r>
            <a:br>
              <a:rPr lang="tr-TR" sz="180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AE9E0503-A3D0-491C-A308-871E4AEFE89B}"/>
                  </a:ext>
                </a:extLst>
              </p:cNvPr>
              <p:cNvSpPr>
                <a:spLocks noGrp="1"/>
              </p:cNvSpPr>
              <p:nvPr>
                <p:ph sz="half" idx="1"/>
              </p:nvPr>
            </p:nvSpPr>
            <p:spPr/>
            <p:txBody>
              <a:bodyPr/>
              <a:lstStyle/>
              <a:p>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Üstel dağılım bekleme süresi ile ilgili problemlerin çözümünde başvurulur. Bu dağılıma yaşam süresi dağılımı da denilir.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a:p>
                <a14:m>
                  <m:oMath xmlns:m="http://schemas.openxmlformats.org/officeDocument/2006/math">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𝜆</m:t>
                    </m:r>
                    <m:r>
                      <a:rPr lang="tr-TR" sz="1800" i="1" smtClean="0">
                        <a:effectLst/>
                        <a:latin typeface="Cambria Math" panose="02040503050406030204" pitchFamily="18" charset="0"/>
                        <a:ea typeface="Times New Roman" panose="02020603050405020304" pitchFamily="18" charset="0"/>
                        <a:cs typeface="Times New Roman" panose="02020603050405020304" pitchFamily="18" charset="0"/>
                      </a:rPr>
                      <m:t>&gt;0</m:t>
                    </m:r>
                  </m:oMath>
                </a14:m>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olmak üzere X sürekli bir rasgele değişken olsun. X aşağıdaki bir dağılıma sahipse X rasgele değişkenine üstel dağılmış rasgele değişken ve f(x) fonksiyonuna üstel dağılım denir.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a:p>
                <a:endParaRPr lang="tr-TR" dirty="0"/>
              </a:p>
            </p:txBody>
          </p:sp>
        </mc:Choice>
        <mc:Fallback xmlns="">
          <p:sp>
            <p:nvSpPr>
              <p:cNvPr id="3" name="İçerik Yer Tutucusu 2">
                <a:extLst>
                  <a:ext uri="{FF2B5EF4-FFF2-40B4-BE49-F238E27FC236}">
                    <a16:creationId xmlns:a16="http://schemas.microsoft.com/office/drawing/2014/main" id="{AE9E0503-A3D0-491C-A308-871E4AEFE89B}"/>
                  </a:ext>
                </a:extLst>
              </p:cNvPr>
              <p:cNvSpPr>
                <a:spLocks noGrp="1" noRot="1" noChangeAspect="1" noMove="1" noResize="1" noEditPoints="1" noAdjustHandles="1" noChangeArrowheads="1" noChangeShapeType="1" noTextEdit="1"/>
              </p:cNvSpPr>
              <p:nvPr>
                <p:ph sz="half" idx="1"/>
              </p:nvPr>
            </p:nvSpPr>
            <p:spPr>
              <a:blipFill>
                <a:blip r:embed="rId2"/>
                <a:stretch>
                  <a:fillRect l="-824" t="-1261" r="-235"/>
                </a:stretch>
              </a:blipFill>
            </p:spPr>
            <p:txBody>
              <a:bodyPr/>
              <a:lstStyle/>
              <a:p>
                <a:r>
                  <a:rPr lang="tr-TR">
                    <a:noFill/>
                  </a:rPr>
                  <a:t> </a:t>
                </a:r>
              </a:p>
            </p:txBody>
          </p:sp>
        </mc:Fallback>
      </mc:AlternateContent>
      <p:sp>
        <p:nvSpPr>
          <p:cNvPr id="9" name="İçerik Yer Tutucusu 8">
            <a:extLst>
              <a:ext uri="{FF2B5EF4-FFF2-40B4-BE49-F238E27FC236}">
                <a16:creationId xmlns:a16="http://schemas.microsoft.com/office/drawing/2014/main" id="{FFE23621-18B5-4366-ACA6-41E5B868D7EA}"/>
              </a:ext>
            </a:extLst>
          </p:cNvPr>
          <p:cNvSpPr>
            <a:spLocks noGrp="1"/>
          </p:cNvSpPr>
          <p:nvPr>
            <p:ph sz="half" idx="2"/>
          </p:nvPr>
        </p:nvSpPr>
        <p:spPr/>
        <p:txBody>
          <a:bodyPr/>
          <a:lstStyle/>
          <a:p>
            <a:pPr marL="0" indent="0">
              <a:buNone/>
            </a:pPr>
            <a:endParaRPr lang="tr-T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tr-T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tr-TR"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olduğundan,</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dirty="0"/>
          </a:p>
        </p:txBody>
      </p:sp>
      <p:pic>
        <p:nvPicPr>
          <p:cNvPr id="6" name="Resim 5">
            <a:extLst>
              <a:ext uri="{FF2B5EF4-FFF2-40B4-BE49-F238E27FC236}">
                <a16:creationId xmlns:a16="http://schemas.microsoft.com/office/drawing/2014/main" id="{2B285D5B-0BD3-48E4-BECB-E1736C8DE1EC}"/>
              </a:ext>
            </a:extLst>
          </p:cNvPr>
          <p:cNvPicPr>
            <a:picLocks noChangeAspect="1"/>
          </p:cNvPicPr>
          <p:nvPr/>
        </p:nvPicPr>
        <p:blipFill>
          <a:blip r:embed="rId3"/>
          <a:stretch>
            <a:fillRect/>
          </a:stretch>
        </p:blipFill>
        <p:spPr>
          <a:xfrm>
            <a:off x="1789269" y="4783576"/>
            <a:ext cx="2356150" cy="586594"/>
          </a:xfrm>
          <a:prstGeom prst="rect">
            <a:avLst/>
          </a:prstGeom>
        </p:spPr>
      </p:pic>
      <p:pic>
        <p:nvPicPr>
          <p:cNvPr id="8" name="Resim 7">
            <a:extLst>
              <a:ext uri="{FF2B5EF4-FFF2-40B4-BE49-F238E27FC236}">
                <a16:creationId xmlns:a16="http://schemas.microsoft.com/office/drawing/2014/main" id="{10C0C620-6392-4EFB-95CA-612FD4BAFB4A}"/>
              </a:ext>
            </a:extLst>
          </p:cNvPr>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47767" y="2249704"/>
            <a:ext cx="2688463" cy="773943"/>
          </a:xfrm>
          <a:prstGeom prst="rect">
            <a:avLst/>
          </a:prstGeom>
          <a:noFill/>
          <a:ln>
            <a:noFill/>
          </a:ln>
        </p:spPr>
      </p:pic>
      <p:pic>
        <p:nvPicPr>
          <p:cNvPr id="10" name="Resim 9">
            <a:extLst>
              <a:ext uri="{FF2B5EF4-FFF2-40B4-BE49-F238E27FC236}">
                <a16:creationId xmlns:a16="http://schemas.microsoft.com/office/drawing/2014/main" id="{B82CA2EF-007A-4514-B2EB-8D42423FEC44}"/>
              </a:ext>
            </a:extLst>
          </p:cNvPr>
          <p:cNvPicPr>
            <a:picLocks noChangeAspect="1"/>
          </p:cNvPicPr>
          <p:nvPr/>
        </p:nvPicPr>
        <p:blipFill>
          <a:blip r:embed="rId5"/>
          <a:stretch>
            <a:fillRect/>
          </a:stretch>
        </p:blipFill>
        <p:spPr>
          <a:xfrm>
            <a:off x="6747767" y="4138092"/>
            <a:ext cx="2949164" cy="895821"/>
          </a:xfrm>
          <a:prstGeom prst="rect">
            <a:avLst/>
          </a:prstGeom>
        </p:spPr>
      </p:pic>
    </p:spTree>
    <p:extLst>
      <p:ext uri="{BB962C8B-B14F-4D97-AF65-F5344CB8AC3E}">
        <p14:creationId xmlns:p14="http://schemas.microsoft.com/office/powerpoint/2010/main" val="170277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DACADCFC-31F6-4654-A31E-67DDC074E657}"/>
              </a:ext>
            </a:extLst>
          </p:cNvPr>
          <p:cNvSpPr txBox="1"/>
          <p:nvPr/>
        </p:nvSpPr>
        <p:spPr>
          <a:xfrm>
            <a:off x="831916" y="651947"/>
            <a:ext cx="6094428" cy="374077"/>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Örnek</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Resim 5">
            <a:extLst>
              <a:ext uri="{FF2B5EF4-FFF2-40B4-BE49-F238E27FC236}">
                <a16:creationId xmlns:a16="http://schemas.microsoft.com/office/drawing/2014/main" id="{77D46846-F746-4A1E-9CB7-0CC17C06D770}"/>
              </a:ext>
            </a:extLst>
          </p:cNvPr>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0637" y="1491713"/>
            <a:ext cx="1114405" cy="374076"/>
          </a:xfrm>
          <a:prstGeom prst="rect">
            <a:avLst/>
          </a:prstGeom>
          <a:noFill/>
          <a:ln>
            <a:noFill/>
          </a:ln>
        </p:spPr>
      </p:pic>
      <p:sp>
        <p:nvSpPr>
          <p:cNvPr id="10" name="Metin kutusu 9">
            <a:extLst>
              <a:ext uri="{FF2B5EF4-FFF2-40B4-BE49-F238E27FC236}">
                <a16:creationId xmlns:a16="http://schemas.microsoft.com/office/drawing/2014/main" id="{F108D43D-335C-4A03-883C-1C9121A90352}"/>
              </a:ext>
            </a:extLst>
          </p:cNvPr>
          <p:cNvSpPr txBox="1"/>
          <p:nvPr/>
        </p:nvSpPr>
        <p:spPr>
          <a:xfrm>
            <a:off x="2055042" y="1494085"/>
            <a:ext cx="6094428" cy="369332"/>
          </a:xfrm>
          <a:prstGeom prst="rect">
            <a:avLst/>
          </a:prstGeom>
          <a:noFill/>
        </p:spPr>
        <p:txBody>
          <a:bodyPr wrap="square">
            <a:spAutoFit/>
          </a:bodyPr>
          <a:lstStyle/>
          <a:p>
            <a:r>
              <a:rPr lang="tr-TR" sz="1800" dirty="0">
                <a:effectLst/>
                <a:latin typeface="Times New Roman" panose="02020603050405020304" pitchFamily="18" charset="0"/>
                <a:ea typeface="Times New Roman" panose="02020603050405020304" pitchFamily="18" charset="0"/>
              </a:rPr>
              <a:t>, x&gt;0 üstel olasılık yoğunluk fonksiyonu için,</a:t>
            </a:r>
            <a:endParaRPr lang="tr-TR" dirty="0"/>
          </a:p>
        </p:txBody>
      </p:sp>
      <mc:AlternateContent xmlns:mc="http://schemas.openxmlformats.org/markup-compatibility/2006" xmlns:a14="http://schemas.microsoft.com/office/drawing/2010/main">
        <mc:Choice Requires="a14">
          <p:sp>
            <p:nvSpPr>
              <p:cNvPr id="15" name="Metin kutusu 14">
                <a:extLst>
                  <a:ext uri="{FF2B5EF4-FFF2-40B4-BE49-F238E27FC236}">
                    <a16:creationId xmlns:a16="http://schemas.microsoft.com/office/drawing/2014/main" id="{DD04B5AD-4812-4BE0-95AB-AA3A3E6023AA}"/>
                  </a:ext>
                </a:extLst>
              </p:cNvPr>
              <p:cNvSpPr txBox="1"/>
              <p:nvPr/>
            </p:nvSpPr>
            <p:spPr>
              <a:xfrm>
                <a:off x="831916" y="2253006"/>
                <a:ext cx="9264191" cy="923330"/>
              </a:xfrm>
              <a:prstGeom prst="rect">
                <a:avLst/>
              </a:prstGeom>
              <a:noFill/>
            </p:spPr>
            <p:txBody>
              <a:bodyPr wrap="square" rtlCol="0">
                <a:spAutoFit/>
              </a:bodyPr>
              <a:lstStyle/>
              <a:p>
                <a:pPr marL="342900" indent="-342900">
                  <a:buAutoNum type="alphaLcParenR"/>
                </a:pPr>
                <a14:m>
                  <m:oMath xmlns:m="http://schemas.openxmlformats.org/officeDocument/2006/math">
                    <m:r>
                      <a:rPr lang="tr-TR" b="0" i="1" smtClean="0">
                        <a:latin typeface="Cambria Math" panose="02040503050406030204" pitchFamily="18" charset="0"/>
                        <a:cs typeface="Times New Roman" panose="02020603050405020304" pitchFamily="18" charset="0"/>
                      </a:rPr>
                      <m:t>𝑃</m:t>
                    </m:r>
                    <m:r>
                      <a:rPr lang="tr-TR" b="0" i="1" smtClean="0">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𝑋</m:t>
                    </m:r>
                    <m:r>
                      <a:rPr lang="tr-TR" b="0" i="1" smtClean="0">
                        <a:latin typeface="Cambria Math" panose="02040503050406030204" pitchFamily="18" charset="0"/>
                        <a:cs typeface="Times New Roman" panose="02020603050405020304" pitchFamily="18" charset="0"/>
                      </a:rPr>
                      <m:t>≤2)</m:t>
                    </m:r>
                  </m:oMath>
                </a14:m>
                <a:endParaRPr lang="tr-TR" dirty="0">
                  <a:latin typeface="Times New Roman" panose="02020603050405020304" pitchFamily="18" charset="0"/>
                  <a:cs typeface="Times New Roman" panose="02020603050405020304" pitchFamily="18" charset="0"/>
                </a:endParaRPr>
              </a:p>
              <a:p>
                <a:pPr marL="342900" indent="-342900">
                  <a:buAutoNum type="alphaLcParenR"/>
                </a:pPr>
                <a14:m>
                  <m:oMath xmlns:m="http://schemas.openxmlformats.org/officeDocument/2006/math">
                    <m:r>
                      <a:rPr lang="tr-TR" b="0" i="1" smtClean="0">
                        <a:latin typeface="Cambria Math" panose="02040503050406030204" pitchFamily="18" charset="0"/>
                        <a:cs typeface="Times New Roman" panose="02020603050405020304" pitchFamily="18" charset="0"/>
                      </a:rPr>
                      <m:t>𝑃</m:t>
                    </m:r>
                    <m:d>
                      <m:dPr>
                        <m:ctrlPr>
                          <a:rPr lang="tr-TR" b="0" i="1" smtClean="0">
                            <a:latin typeface="Cambria Math" panose="02040503050406030204" pitchFamily="18" charset="0"/>
                            <a:cs typeface="Times New Roman" panose="02020603050405020304" pitchFamily="18" charset="0"/>
                          </a:rPr>
                        </m:ctrlPr>
                      </m:dPr>
                      <m:e>
                        <m:r>
                          <a:rPr lang="tr-TR" b="0" i="1" smtClean="0">
                            <a:latin typeface="Cambria Math" panose="02040503050406030204" pitchFamily="18" charset="0"/>
                            <a:cs typeface="Times New Roman" panose="02020603050405020304" pitchFamily="18" charset="0"/>
                          </a:rPr>
                          <m:t>2≤</m:t>
                        </m:r>
                        <m:r>
                          <a:rPr lang="tr-TR" b="0" i="1" smtClean="0">
                            <a:latin typeface="Cambria Math" panose="02040503050406030204" pitchFamily="18" charset="0"/>
                            <a:cs typeface="Times New Roman" panose="02020603050405020304" pitchFamily="18" charset="0"/>
                          </a:rPr>
                          <m:t>𝑋</m:t>
                        </m:r>
                        <m:r>
                          <a:rPr lang="tr-TR" b="0" i="1" smtClean="0">
                            <a:latin typeface="Cambria Math" panose="02040503050406030204" pitchFamily="18" charset="0"/>
                            <a:cs typeface="Times New Roman" panose="02020603050405020304" pitchFamily="18" charset="0"/>
                          </a:rPr>
                          <m:t>≤4</m:t>
                        </m:r>
                      </m:e>
                    </m:d>
                  </m:oMath>
                </a14:m>
                <a:endParaRPr lang="tr-TR" b="0" dirty="0">
                  <a:latin typeface="Times New Roman" panose="02020603050405020304" pitchFamily="18" charset="0"/>
                  <a:cs typeface="Times New Roman" panose="02020603050405020304" pitchFamily="18" charset="0"/>
                </a:endParaRPr>
              </a:p>
              <a:p>
                <a:pPr marL="342900" indent="-342900">
                  <a:buAutoNum type="alphaLcParenR"/>
                </a:pPr>
                <a:r>
                  <a:rPr lang="tr-TR" dirty="0">
                    <a:latin typeface="Times New Roman" panose="02020603050405020304" pitchFamily="18" charset="0"/>
                    <a:cs typeface="Times New Roman" panose="02020603050405020304" pitchFamily="18" charset="0"/>
                  </a:rPr>
                  <a:t> </a:t>
                </a:r>
              </a:p>
            </p:txBody>
          </p:sp>
        </mc:Choice>
        <mc:Fallback xmlns="">
          <p:sp>
            <p:nvSpPr>
              <p:cNvPr id="15" name="Metin kutusu 14">
                <a:extLst>
                  <a:ext uri="{FF2B5EF4-FFF2-40B4-BE49-F238E27FC236}">
                    <a16:creationId xmlns:a16="http://schemas.microsoft.com/office/drawing/2014/main" id="{DD04B5AD-4812-4BE0-95AB-AA3A3E6023AA}"/>
                  </a:ext>
                </a:extLst>
              </p:cNvPr>
              <p:cNvSpPr txBox="1">
                <a:spLocks noRot="1" noChangeAspect="1" noMove="1" noResize="1" noEditPoints="1" noAdjustHandles="1" noChangeArrowheads="1" noChangeShapeType="1" noTextEdit="1"/>
              </p:cNvSpPr>
              <p:nvPr/>
            </p:nvSpPr>
            <p:spPr>
              <a:xfrm>
                <a:off x="831916" y="2253006"/>
                <a:ext cx="9264191" cy="923330"/>
              </a:xfrm>
              <a:prstGeom prst="rect">
                <a:avLst/>
              </a:prstGeom>
              <a:blipFill>
                <a:blip r:embed="rId3"/>
                <a:stretch>
                  <a:fillRect l="-461" t="-2649" b="-7947"/>
                </a:stretch>
              </a:blipFill>
            </p:spPr>
            <p:txBody>
              <a:bodyPr/>
              <a:lstStyle/>
              <a:p>
                <a:r>
                  <a:rPr lang="tr-TR">
                    <a:noFill/>
                  </a:rPr>
                  <a:t> </a:t>
                </a:r>
              </a:p>
            </p:txBody>
          </p:sp>
        </mc:Fallback>
      </mc:AlternateContent>
      <p:pic>
        <p:nvPicPr>
          <p:cNvPr id="16" name="Resim 15">
            <a:extLst>
              <a:ext uri="{FF2B5EF4-FFF2-40B4-BE49-F238E27FC236}">
                <a16:creationId xmlns:a16="http://schemas.microsoft.com/office/drawing/2014/main" id="{FABF3BA3-CB83-466E-B3EE-3A0553FBECA7}"/>
              </a:ext>
            </a:extLst>
          </p:cNvPr>
          <p:cNvPicPr>
            <a:picLocks noChangeAspect="1"/>
          </p:cNvPicPr>
          <p:nvPr/>
        </p:nvPicPr>
        <p:blipFill>
          <a:blip r:embed="rId4"/>
          <a:stretch>
            <a:fillRect/>
          </a:stretch>
        </p:blipFill>
        <p:spPr>
          <a:xfrm>
            <a:off x="1247843" y="2901407"/>
            <a:ext cx="1344527" cy="243744"/>
          </a:xfrm>
          <a:prstGeom prst="rect">
            <a:avLst/>
          </a:prstGeom>
        </p:spPr>
      </p:pic>
      <p:sp>
        <p:nvSpPr>
          <p:cNvPr id="19" name="Metin kutusu 18">
            <a:extLst>
              <a:ext uri="{FF2B5EF4-FFF2-40B4-BE49-F238E27FC236}">
                <a16:creationId xmlns:a16="http://schemas.microsoft.com/office/drawing/2014/main" id="{C581724A-BAC1-471C-B697-06E961D714CD}"/>
              </a:ext>
            </a:extLst>
          </p:cNvPr>
          <p:cNvSpPr txBox="1"/>
          <p:nvPr/>
        </p:nvSpPr>
        <p:spPr>
          <a:xfrm>
            <a:off x="831916" y="3643461"/>
            <a:ext cx="6094428" cy="374077"/>
          </a:xfrm>
          <a:prstGeom prst="rect">
            <a:avLst/>
          </a:prstGeom>
          <a:noFill/>
        </p:spPr>
        <p:txBody>
          <a:bodyPr wrap="square">
            <a:spAutoFit/>
          </a:bodyPr>
          <a:lstStyle/>
          <a:p>
            <a:pPr>
              <a:lnSpc>
                <a:spcPct val="107000"/>
              </a:lnSpc>
              <a:spcAft>
                <a:spcPts val="800"/>
              </a:spcAft>
            </a:pP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Olasılıklarını f(x) ve F(x) fonksiyonlarından hareketle bulunuz.</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325821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2041</Words>
  <Application>Microsoft Office PowerPoint</Application>
  <PresentationFormat>Geniş ekran</PresentationFormat>
  <Paragraphs>283</Paragraphs>
  <Slides>65</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65</vt:i4>
      </vt:variant>
    </vt:vector>
  </HeadingPairs>
  <TitlesOfParts>
    <vt:vector size="72" baseType="lpstr">
      <vt:lpstr>Arial</vt:lpstr>
      <vt:lpstr>Calibri</vt:lpstr>
      <vt:lpstr>Calibri Light</vt:lpstr>
      <vt:lpstr>Cambria Math</vt:lpstr>
      <vt:lpstr>Symbol</vt:lpstr>
      <vt:lpstr>Times New Roman</vt:lpstr>
      <vt:lpstr>Office Teması</vt:lpstr>
      <vt:lpstr>Matematiksel İstatistik SÜREKLİ OLASILIK DAĞILIMLARI</vt:lpstr>
      <vt:lpstr>Sürekli Düzgün Dağılım (Dikdörtgen Dağılım)</vt:lpstr>
      <vt:lpstr>Sürekli Düzgün Dağılım (Dikdörtgen Dağılım)</vt:lpstr>
      <vt:lpstr>Sürekli Düzgün Dağılım (Dikdörtgen Dağılım)</vt:lpstr>
      <vt:lpstr>Sürekli Düzgün Dağılım (Dikdörtgen Dağılım)</vt:lpstr>
      <vt:lpstr>PowerPoint Sunusu</vt:lpstr>
      <vt:lpstr>PowerPoint Sunusu</vt:lpstr>
      <vt:lpstr>Üstel Dağılım </vt:lpstr>
      <vt:lpstr>PowerPoint Sunusu</vt:lpstr>
      <vt:lpstr>PowerPoint Sunusu</vt:lpstr>
      <vt:lpstr>PowerPoint Sunusu</vt:lpstr>
      <vt:lpstr>Üstel Dağılım ile Poisson Dağılımı Arasındaki İlişki</vt:lpstr>
      <vt:lpstr>Üstel Dağılım ile Poisson Dağılımı Arasındaki İlişki</vt:lpstr>
      <vt:lpstr>PowerPoint Sunusu</vt:lpstr>
      <vt:lpstr>PowerPoint Sunusu</vt:lpstr>
      <vt:lpstr>PowerPoint Sunusu</vt:lpstr>
      <vt:lpstr>Gama Dağılımı</vt:lpstr>
      <vt:lpstr>Beta Dağılımı</vt:lpstr>
      <vt:lpstr>PowerPoint Sunusu</vt:lpstr>
      <vt:lpstr>PowerPoint Sunusu</vt:lpstr>
      <vt:lpstr>Normal Dağılım</vt:lpstr>
      <vt:lpstr>PowerPoint Sunusu</vt:lpstr>
      <vt:lpstr>PowerPoint Sunusu</vt:lpstr>
      <vt:lpstr>Standart Normal Dağılım</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MERKEZİ LİMİT TEOREMİ</vt:lpstr>
      <vt:lpstr>MERKEZİ LİMİT TEOREMİ</vt:lpstr>
      <vt:lpstr>BİNOM DAĞILIMINA NORMAL YAKLAŞIM</vt:lpstr>
      <vt:lpstr>PowerPoint Sunusu</vt:lpstr>
      <vt:lpstr>PowerPoint Sunusu</vt:lpstr>
      <vt:lpstr>POİSSON DAĞILIMINA NORMAL YAKLAŞIM</vt:lpstr>
      <vt:lpstr>PowerPoint Sunusu</vt:lpstr>
      <vt:lpstr>Kİ-KARE DAĞILIMI</vt:lpstr>
      <vt:lpstr>PowerPoint Sunusu</vt:lpstr>
      <vt:lpstr>PowerPoint Sunusu</vt:lpstr>
      <vt:lpstr>STUDENT t DAĞILIMI</vt:lpstr>
      <vt:lpstr>PowerPoint Sunusu</vt:lpstr>
      <vt:lpstr>PowerPoint Sunusu</vt:lpstr>
      <vt:lpstr>F DAĞILIMI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Matematiksel İstatistik SÜREKLİ OLASILIK DAĞILIMLARI</dc:title>
  <dc:creator>Sinan Demirezen</dc:creator>
  <cp:lastModifiedBy>ozlem yorulmaz</cp:lastModifiedBy>
  <cp:revision>9</cp:revision>
  <dcterms:created xsi:type="dcterms:W3CDTF">2020-12-17T10:18:17Z</dcterms:created>
  <dcterms:modified xsi:type="dcterms:W3CDTF">2020-12-30T07:41:32Z</dcterms:modified>
</cp:coreProperties>
</file>