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336" r:id="rId2"/>
    <p:sldId id="337" r:id="rId3"/>
    <p:sldId id="338" r:id="rId4"/>
    <p:sldId id="339" r:id="rId5"/>
    <p:sldId id="345" r:id="rId6"/>
    <p:sldId id="342" r:id="rId7"/>
    <p:sldId id="340" r:id="rId8"/>
    <p:sldId id="341" r:id="rId9"/>
    <p:sldId id="346" r:id="rId10"/>
    <p:sldId id="343" r:id="rId11"/>
    <p:sldId id="344" r:id="rId12"/>
    <p:sldId id="347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F7CEA800-F9E3-4D7F-827B-14DD7CF0295B}">
          <p14:sldIdLst>
            <p14:sldId id="336"/>
            <p14:sldId id="337"/>
            <p14:sldId id="338"/>
            <p14:sldId id="339"/>
            <p14:sldId id="345"/>
            <p14:sldId id="342"/>
            <p14:sldId id="340"/>
            <p14:sldId id="341"/>
            <p14:sldId id="346"/>
            <p14:sldId id="343"/>
            <p14:sldId id="344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Orta Stil 3 - Vurgu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F221B-C220-4499-99E2-2E804C1B83A4}" type="datetimeFigureOut">
              <a:rPr lang="tr-TR" smtClean="0"/>
              <a:t>27.8.2020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2DE79-28B8-4F26-8F6E-48F5D4B09C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09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C52-8C2A-4F0C-8891-D1E88A557F12}" type="datetime1">
              <a:rPr lang="tr-TR" smtClean="0"/>
              <a:t>27.8.2020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98FA-E7F7-40BE-A5AB-9C902079E7E6}" type="datetime1">
              <a:rPr lang="tr-TR" smtClean="0"/>
              <a:t>27.8.2020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26B-9BF5-42D8-9051-633DCE930E0E}" type="datetime1">
              <a:rPr lang="tr-TR" smtClean="0"/>
              <a:t>27.8.2020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36F4-06B8-444A-A3BD-0C9F396145A5}" type="datetime1">
              <a:rPr lang="tr-TR" smtClean="0"/>
              <a:t>27.8.2020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A5B8-B39C-4D76-8C39-19E34414FFFB}" type="datetime1">
              <a:rPr lang="tr-TR" smtClean="0"/>
              <a:t>27.8.2020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3F6D-A2E4-4E9C-8D7A-8DE2ADA244E0}" type="datetime1">
              <a:rPr lang="tr-TR" smtClean="0"/>
              <a:t>27.8.2020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D6C8-68F1-4845-BA7D-4C5FCD564B1B}" type="datetime1">
              <a:rPr lang="tr-TR" smtClean="0"/>
              <a:t>27.8.2020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62B4-AF53-4B09-83B5-9799200F1B43}" type="datetime1">
              <a:rPr lang="tr-TR" smtClean="0"/>
              <a:t>27.8.2020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6C5F-7D43-4B73-B1A4-D542540AC838}" type="datetime1">
              <a:rPr lang="tr-TR" smtClean="0"/>
              <a:t>27.8.2020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1FD-7C18-4E65-8153-08540D874BEB}" type="datetime1">
              <a:rPr lang="tr-TR" smtClean="0"/>
              <a:t>27.8.2020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170-77F5-49CA-952D-9773B9478D05}" type="datetime1">
              <a:rPr lang="tr-TR" smtClean="0"/>
              <a:t>27.8.2020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5B267AC-4ACA-41B2-B8EA-7323B0534EDF}" type="datetime1">
              <a:rPr lang="tr-TR" smtClean="0"/>
              <a:t>27.8.2020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Dr. Öğr. Üyesi Pembe GÜÇLÜ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325FD73-3AFA-4EE8-8966-A7A155CF66D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6600" dirty="0" smtClean="0"/>
              <a:t>İŞLETMEDE SAYISAL YÖNTEMLER</a:t>
            </a:r>
            <a:endParaRPr lang="tr-TR" sz="6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ÖĞR. ÜYESİ PEMBE GÜÇLÜ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31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1 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025651"/>
              </p:ext>
            </p:extLst>
          </p:nvPr>
        </p:nvGraphicFramePr>
        <p:xfrm>
          <a:off x="457200" y="1600200"/>
          <a:ext cx="25920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880"/>
                <a:gridCol w="506730"/>
                <a:gridCol w="506730"/>
                <a:gridCol w="50673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MALİYET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42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29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32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6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0660"/>
              </p:ext>
            </p:extLst>
          </p:nvPr>
        </p:nvGraphicFramePr>
        <p:xfrm>
          <a:off x="4716016" y="1628800"/>
          <a:ext cx="2592070" cy="15351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1880"/>
                <a:gridCol w="506730"/>
                <a:gridCol w="506730"/>
                <a:gridCol w="506730"/>
              </a:tblGrid>
              <a:tr h="422632">
                <a:tc>
                  <a:txBody>
                    <a:bodyPr/>
                    <a:lstStyle/>
                    <a:p>
                      <a:r>
                        <a:rPr lang="tr-TR" dirty="0" smtClean="0"/>
                        <a:t>MALİYET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352213"/>
              </p:ext>
            </p:extLst>
          </p:nvPr>
        </p:nvGraphicFramePr>
        <p:xfrm>
          <a:off x="4788024" y="3717032"/>
          <a:ext cx="2592070" cy="15351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1880"/>
                <a:gridCol w="506730"/>
                <a:gridCol w="506730"/>
                <a:gridCol w="506730"/>
              </a:tblGrid>
              <a:tr h="422632">
                <a:tc>
                  <a:txBody>
                    <a:bodyPr/>
                    <a:lstStyle/>
                    <a:p>
                      <a:r>
                        <a:rPr lang="tr-TR" dirty="0" smtClean="0"/>
                        <a:t>MALİYET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852120" y="4149080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Düz Bağlayıcı 9"/>
          <p:cNvCxnSpPr/>
          <p:nvPr/>
        </p:nvCxnSpPr>
        <p:spPr>
          <a:xfrm flipH="1">
            <a:off x="5868144" y="4559424"/>
            <a:ext cx="272008" cy="3097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 flipH="1">
            <a:off x="5896136" y="4878102"/>
            <a:ext cx="272008" cy="3097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/>
          <p:cNvCxnSpPr/>
          <p:nvPr/>
        </p:nvCxnSpPr>
        <p:spPr>
          <a:xfrm flipH="1">
            <a:off x="6876256" y="4574443"/>
            <a:ext cx="272008" cy="3097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364560" y="4530824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7431962" y="488417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*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5805155" y="52535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**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7415897" y="413358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***</a:t>
            </a:r>
            <a:endParaRPr lang="tr-TR" dirty="0"/>
          </a:p>
        </p:txBody>
      </p:sp>
      <p:cxnSp>
        <p:nvCxnSpPr>
          <p:cNvPr id="18" name="Düz Bağlayıcı 17"/>
          <p:cNvCxnSpPr/>
          <p:nvPr/>
        </p:nvCxnSpPr>
        <p:spPr>
          <a:xfrm>
            <a:off x="4499992" y="4699992"/>
            <a:ext cx="309162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/>
          <p:cNvCxnSpPr>
            <a:endCxn id="15" idx="2"/>
          </p:cNvCxnSpPr>
          <p:nvPr/>
        </p:nvCxnSpPr>
        <p:spPr>
          <a:xfrm>
            <a:off x="6032140" y="3429000"/>
            <a:ext cx="0" cy="219384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995831"/>
              </p:ext>
            </p:extLst>
          </p:nvPr>
        </p:nvGraphicFramePr>
        <p:xfrm>
          <a:off x="467544" y="3718359"/>
          <a:ext cx="2592070" cy="15351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1880"/>
                <a:gridCol w="506730"/>
                <a:gridCol w="506730"/>
                <a:gridCol w="506730"/>
              </a:tblGrid>
              <a:tr h="422632">
                <a:tc>
                  <a:txBody>
                    <a:bodyPr/>
                    <a:lstStyle/>
                    <a:p>
                      <a:r>
                        <a:rPr lang="tr-TR" dirty="0" smtClean="0"/>
                        <a:t>MALİYET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1475656" y="4139287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5" name="Düz Bağlayıcı 24"/>
          <p:cNvCxnSpPr/>
          <p:nvPr/>
        </p:nvCxnSpPr>
        <p:spPr>
          <a:xfrm flipH="1">
            <a:off x="1563688" y="4913977"/>
            <a:ext cx="272008" cy="3097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/>
          <p:cNvCxnSpPr/>
          <p:nvPr/>
        </p:nvCxnSpPr>
        <p:spPr>
          <a:xfrm flipH="1">
            <a:off x="2051720" y="4193178"/>
            <a:ext cx="272008" cy="3097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51720" y="4503787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555776" y="4899677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9" name="Düz Bağlayıcı 28"/>
          <p:cNvCxnSpPr/>
          <p:nvPr/>
        </p:nvCxnSpPr>
        <p:spPr>
          <a:xfrm flipH="1">
            <a:off x="2621732" y="4526121"/>
            <a:ext cx="272008" cy="3097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/>
          <p:cNvSpPr txBox="1"/>
          <p:nvPr/>
        </p:nvSpPr>
        <p:spPr>
          <a:xfrm>
            <a:off x="177197" y="5373215"/>
            <a:ext cx="3316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r>
              <a:rPr lang="tr-TR" dirty="0" smtClean="0">
                <a:sym typeface="Wingdings" panose="05000000000000000000" pitchFamily="2" charset="2"/>
              </a:rPr>
              <a:t>1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B2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C3</a:t>
            </a:r>
          </a:p>
          <a:p>
            <a:r>
              <a:rPr lang="tr-TR" dirty="0" smtClean="0"/>
              <a:t>Toplam Maliyet= 28+23+32=83</a:t>
            </a:r>
            <a:endParaRPr lang="tr-TR" dirty="0"/>
          </a:p>
        </p:txBody>
      </p:sp>
      <p:cxnSp>
        <p:nvCxnSpPr>
          <p:cNvPr id="32" name="Düz Ok Bağlayıcısı 31"/>
          <p:cNvCxnSpPr/>
          <p:nvPr/>
        </p:nvCxnSpPr>
        <p:spPr>
          <a:xfrm>
            <a:off x="3203848" y="242088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/>
          <p:nvPr/>
        </p:nvCxnSpPr>
        <p:spPr>
          <a:xfrm>
            <a:off x="4644008" y="306896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/>
          <p:nvPr/>
        </p:nvCxnSpPr>
        <p:spPr>
          <a:xfrm flipH="1">
            <a:off x="3203848" y="4477623"/>
            <a:ext cx="1440160" cy="25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2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/>
      <p:bldP spid="15" grpId="0"/>
      <p:bldP spid="16" grpId="0"/>
      <p:bldP spid="24" grpId="0" animBg="1"/>
      <p:bldP spid="27" grpId="0" animBg="1"/>
      <p:bldP spid="28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2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248353"/>
              </p:ext>
            </p:extLst>
          </p:nvPr>
        </p:nvGraphicFramePr>
        <p:xfrm>
          <a:off x="457200" y="1600200"/>
          <a:ext cx="30959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"/>
                <a:gridCol w="506730"/>
                <a:gridCol w="506730"/>
                <a:gridCol w="506730"/>
                <a:gridCol w="508318"/>
                <a:gridCol w="506730"/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d5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S1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24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26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7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099438"/>
              </p:ext>
            </p:extLst>
          </p:nvPr>
        </p:nvGraphicFramePr>
        <p:xfrm>
          <a:off x="4499992" y="1628800"/>
          <a:ext cx="309594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0705"/>
                <a:gridCol w="506730"/>
                <a:gridCol w="506730"/>
                <a:gridCol w="506730"/>
                <a:gridCol w="508318"/>
                <a:gridCol w="506730"/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d5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S1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071281" y="1988840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Düz Bağlayıcı 9"/>
          <p:cNvCxnSpPr/>
          <p:nvPr/>
        </p:nvCxnSpPr>
        <p:spPr>
          <a:xfrm flipH="1">
            <a:off x="7164288" y="1988840"/>
            <a:ext cx="216024" cy="338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 flipH="1">
            <a:off x="6168169" y="2370634"/>
            <a:ext cx="216024" cy="338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583721" y="2780928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6096161" y="3119264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Düz Bağlayıcı 15"/>
          <p:cNvCxnSpPr/>
          <p:nvPr/>
        </p:nvCxnSpPr>
        <p:spPr>
          <a:xfrm flipH="1">
            <a:off x="6168169" y="3461470"/>
            <a:ext cx="216024" cy="338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00192" y="2370634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/>
          <p:cNvSpPr txBox="1"/>
          <p:nvPr/>
        </p:nvSpPr>
        <p:spPr>
          <a:xfrm>
            <a:off x="7679728" y="348213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*</a:t>
            </a:r>
            <a:endParaRPr lang="tr-TR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6116522" y="38514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**</a:t>
            </a:r>
            <a:endParaRPr lang="tr-TR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7650520" y="311068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***</a:t>
            </a:r>
            <a:endParaRPr lang="tr-TR" dirty="0"/>
          </a:p>
        </p:txBody>
      </p:sp>
      <p:cxnSp>
        <p:nvCxnSpPr>
          <p:cNvPr id="22" name="Düz Bağlayıcı 21"/>
          <p:cNvCxnSpPr/>
          <p:nvPr/>
        </p:nvCxnSpPr>
        <p:spPr>
          <a:xfrm>
            <a:off x="4139952" y="2158008"/>
            <a:ext cx="353977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>
            <a:off x="4110744" y="2539802"/>
            <a:ext cx="353977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/>
          <p:cNvCxnSpPr/>
          <p:nvPr/>
        </p:nvCxnSpPr>
        <p:spPr>
          <a:xfrm>
            <a:off x="4139952" y="2945929"/>
            <a:ext cx="353977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/>
          <p:cNvCxnSpPr/>
          <p:nvPr/>
        </p:nvCxnSpPr>
        <p:spPr>
          <a:xfrm>
            <a:off x="6309844" y="1484784"/>
            <a:ext cx="16831" cy="2551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680298"/>
              </p:ext>
            </p:extLst>
          </p:nvPr>
        </p:nvGraphicFramePr>
        <p:xfrm>
          <a:off x="4583785" y="4241013"/>
          <a:ext cx="309594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0705"/>
                <a:gridCol w="506730"/>
                <a:gridCol w="506730"/>
                <a:gridCol w="506730"/>
                <a:gridCol w="508318"/>
                <a:gridCol w="506730"/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d5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S1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Oval 33"/>
          <p:cNvSpPr/>
          <p:nvPr/>
        </p:nvSpPr>
        <p:spPr>
          <a:xfrm>
            <a:off x="5148064" y="4602832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5" name="Düz Bağlayıcı 34"/>
          <p:cNvCxnSpPr/>
          <p:nvPr/>
        </p:nvCxnSpPr>
        <p:spPr>
          <a:xfrm flipH="1">
            <a:off x="7251687" y="4581128"/>
            <a:ext cx="216024" cy="338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660232" y="5034880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7" name="Düz Bağlayıcı 36"/>
          <p:cNvCxnSpPr/>
          <p:nvPr/>
        </p:nvCxnSpPr>
        <p:spPr>
          <a:xfrm flipH="1">
            <a:off x="6732240" y="6093296"/>
            <a:ext cx="216024" cy="338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60504" y="5375473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6129824" y="5754960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0" name="Düz Bağlayıcı 39"/>
          <p:cNvCxnSpPr/>
          <p:nvPr/>
        </p:nvCxnSpPr>
        <p:spPr>
          <a:xfrm flipH="1">
            <a:off x="6235495" y="6093296"/>
            <a:ext cx="216024" cy="338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7785172" y="609666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*</a:t>
            </a:r>
            <a:endParaRPr lang="tr-TR" dirty="0"/>
          </a:p>
        </p:txBody>
      </p:sp>
      <p:sp>
        <p:nvSpPr>
          <p:cNvPr id="42" name="Metin kutusu 41"/>
          <p:cNvSpPr txBox="1"/>
          <p:nvPr/>
        </p:nvSpPr>
        <p:spPr>
          <a:xfrm>
            <a:off x="6145589" y="64316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**</a:t>
            </a:r>
            <a:endParaRPr lang="tr-TR" dirty="0"/>
          </a:p>
        </p:txBody>
      </p:sp>
      <p:sp>
        <p:nvSpPr>
          <p:cNvPr id="43" name="Metin kutusu 42"/>
          <p:cNvSpPr txBox="1"/>
          <p:nvPr/>
        </p:nvSpPr>
        <p:spPr>
          <a:xfrm>
            <a:off x="6660232" y="64316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**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7704734" y="571380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***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7668344" y="500388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***</a:t>
            </a:r>
            <a:endParaRPr lang="tr-TR" dirty="0"/>
          </a:p>
        </p:txBody>
      </p:sp>
      <p:cxnSp>
        <p:nvCxnSpPr>
          <p:cNvPr id="46" name="Düz Bağlayıcı 45"/>
          <p:cNvCxnSpPr/>
          <p:nvPr/>
        </p:nvCxnSpPr>
        <p:spPr>
          <a:xfrm>
            <a:off x="4416288" y="4774704"/>
            <a:ext cx="353977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/>
          <p:cNvCxnSpPr/>
          <p:nvPr/>
        </p:nvCxnSpPr>
        <p:spPr>
          <a:xfrm>
            <a:off x="4405055" y="5544641"/>
            <a:ext cx="353977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Bağlayıcı 47"/>
          <p:cNvCxnSpPr/>
          <p:nvPr/>
        </p:nvCxnSpPr>
        <p:spPr>
          <a:xfrm>
            <a:off x="6329859" y="4099799"/>
            <a:ext cx="16831" cy="2551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üz Bağlayıcı 48"/>
          <p:cNvCxnSpPr/>
          <p:nvPr/>
        </p:nvCxnSpPr>
        <p:spPr>
          <a:xfrm>
            <a:off x="6889292" y="4097542"/>
            <a:ext cx="16831" cy="2551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769092"/>
              </p:ext>
            </p:extLst>
          </p:nvPr>
        </p:nvGraphicFramePr>
        <p:xfrm>
          <a:off x="539552" y="4206592"/>
          <a:ext cx="309594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0705"/>
                <a:gridCol w="506730"/>
                <a:gridCol w="506730"/>
                <a:gridCol w="506730"/>
                <a:gridCol w="508318"/>
                <a:gridCol w="506730"/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d5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S1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Oval 50"/>
          <p:cNvSpPr/>
          <p:nvPr/>
        </p:nvSpPr>
        <p:spPr>
          <a:xfrm>
            <a:off x="1619672" y="5370908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3131840" y="4941168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3" name="Düz Bağlayıcı 52"/>
          <p:cNvCxnSpPr/>
          <p:nvPr/>
        </p:nvCxnSpPr>
        <p:spPr>
          <a:xfrm flipH="1">
            <a:off x="2195736" y="6096661"/>
            <a:ext cx="216024" cy="338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043608" y="4602832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5" name="Düz Bağlayıcı 54"/>
          <p:cNvCxnSpPr/>
          <p:nvPr/>
        </p:nvCxnSpPr>
        <p:spPr>
          <a:xfrm flipH="1">
            <a:off x="3203848" y="4581128"/>
            <a:ext cx="216024" cy="338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Düz Bağlayıcı 55"/>
          <p:cNvCxnSpPr/>
          <p:nvPr/>
        </p:nvCxnSpPr>
        <p:spPr>
          <a:xfrm flipH="1">
            <a:off x="1115616" y="5003884"/>
            <a:ext cx="216024" cy="338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Düz Bağlayıcı 56"/>
          <p:cNvCxnSpPr/>
          <p:nvPr/>
        </p:nvCxnSpPr>
        <p:spPr>
          <a:xfrm flipH="1">
            <a:off x="1187624" y="6047580"/>
            <a:ext cx="216024" cy="338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Bağlayıcı 57"/>
          <p:cNvCxnSpPr/>
          <p:nvPr/>
        </p:nvCxnSpPr>
        <p:spPr>
          <a:xfrm flipH="1">
            <a:off x="2627784" y="5010657"/>
            <a:ext cx="216024" cy="338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123728" y="5709244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636168" y="6093296"/>
            <a:ext cx="360040" cy="33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Metin kutusu 60"/>
          <p:cNvSpPr txBox="1"/>
          <p:nvPr/>
        </p:nvSpPr>
        <p:spPr>
          <a:xfrm>
            <a:off x="107504" y="6475566"/>
            <a:ext cx="302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TM=23+23+21+20+22=109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152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7" grpId="0" animBg="1"/>
      <p:bldP spid="18" grpId="0"/>
      <p:bldP spid="19" grpId="0"/>
      <p:bldP spid="20" grpId="0"/>
      <p:bldP spid="34" grpId="0" animBg="1"/>
      <p:bldP spid="36" grpId="0" animBg="1"/>
      <p:bldP spid="38" grpId="0" animBg="1"/>
      <p:bldP spid="39" grpId="0" animBg="1"/>
      <p:bldP spid="41" grpId="0"/>
      <p:bldP spid="42" grpId="0"/>
      <p:bldP spid="43" grpId="0"/>
      <p:bldP spid="44" grpId="0"/>
      <p:bldP spid="45" grpId="0"/>
      <p:bldP spid="51" grpId="0" animBg="1"/>
      <p:bldP spid="52" grpId="0" animBg="1"/>
      <p:bldP spid="54" grpId="0" animBg="1"/>
      <p:bldP spid="59" grpId="0" animBg="1"/>
      <p:bldP spid="60" grpId="0" animBg="1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Bölüm Kaynakları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Tütek</a:t>
            </a:r>
            <a:r>
              <a:rPr lang="tr-TR" dirty="0"/>
              <a:t>, H., Gümüşoğlu, Ş., &amp; Özdemir, A. (2012). </a:t>
            </a:r>
            <a:r>
              <a:rPr lang="tr-TR" i="1" dirty="0"/>
              <a:t>Sayısal Yöntemler: Yönetsel Yaklaşım</a:t>
            </a:r>
            <a:r>
              <a:rPr lang="tr-TR" dirty="0"/>
              <a:t>. Beta.</a:t>
            </a:r>
          </a:p>
          <a:p>
            <a:r>
              <a:rPr lang="tr-TR" dirty="0" err="1"/>
              <a:t>Tütek</a:t>
            </a:r>
            <a:r>
              <a:rPr lang="tr-TR" dirty="0"/>
              <a:t>, H., Gümüşoğlu, Ş., Özdemir, A. &amp; Özdemir, A.(2011). </a:t>
            </a:r>
            <a:r>
              <a:rPr lang="tr-TR" i="1" dirty="0"/>
              <a:t>Sayısal yöntemlerde Problem Çözümleri ve Bilgisayar Destekli Uygulamalar</a:t>
            </a:r>
            <a:r>
              <a:rPr lang="tr-TR" dirty="0"/>
              <a:t>. Beta. </a:t>
            </a:r>
          </a:p>
          <a:p>
            <a:r>
              <a:rPr lang="tr-TR" dirty="0" err="1"/>
              <a:t>Lorcu</a:t>
            </a:r>
            <a:r>
              <a:rPr lang="tr-TR" dirty="0"/>
              <a:t>, F. (2016). </a:t>
            </a:r>
            <a:r>
              <a:rPr lang="tr-TR" i="1" dirty="0"/>
              <a:t>Yöneylem Araştırması </a:t>
            </a:r>
            <a:r>
              <a:rPr lang="tr-TR" dirty="0"/>
              <a:t>1. Detay Yayıncılık.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52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Özel Amaçlı Algoritmalar</a:t>
            </a:r>
            <a:endParaRPr lang="tr-TR" dirty="0"/>
          </a:p>
        </p:txBody>
      </p:sp>
      <p:sp>
        <p:nvSpPr>
          <p:cNvPr id="6" name="Alt Başlık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ATAMA PROBLEMİ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92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İçeriği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781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 smtClean="0"/>
              <a:t>1. Sayısal Yöntemler –Tanımı, Kapsamı, Tarihsel Gelişimi</a:t>
            </a:r>
          </a:p>
          <a:p>
            <a:pPr marL="0" indent="0">
              <a:buNone/>
            </a:pPr>
            <a:r>
              <a:rPr lang="tr-TR" dirty="0" smtClean="0"/>
              <a:t>2. Doğrusal Programlama- Tanımı, Varsayımları, Model Kurma</a:t>
            </a:r>
          </a:p>
          <a:p>
            <a:pPr marL="0" indent="0">
              <a:buNone/>
            </a:pPr>
            <a:r>
              <a:rPr lang="tr-TR" dirty="0" smtClean="0"/>
              <a:t>3. Doğrusal Programlama- Grafik Çözüm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4. Doğrusal Programlama- </a:t>
            </a:r>
            <a:r>
              <a:rPr lang="tr-TR" dirty="0" err="1" smtClean="0">
                <a:solidFill>
                  <a:schemeClr val="tx1"/>
                </a:solidFill>
              </a:rPr>
              <a:t>Simpleks</a:t>
            </a:r>
            <a:r>
              <a:rPr lang="tr-TR" dirty="0" smtClean="0">
                <a:solidFill>
                  <a:schemeClr val="tx1"/>
                </a:solidFill>
              </a:rPr>
              <a:t> Çözüm</a:t>
            </a:r>
          </a:p>
          <a:p>
            <a:pPr marL="0" indent="0">
              <a:buNone/>
            </a:pPr>
            <a:r>
              <a:rPr lang="tr-TR" dirty="0" smtClean="0"/>
              <a:t>5. Doğrusal Programlama- </a:t>
            </a:r>
            <a:r>
              <a:rPr lang="tr-TR" dirty="0" err="1" smtClean="0"/>
              <a:t>Simpleks</a:t>
            </a:r>
            <a:r>
              <a:rPr lang="tr-TR" dirty="0" smtClean="0"/>
              <a:t> Çözüm (Büyük M)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6. Doğrusal Programlama-İki Aşamalı Yöntem, Özel Durumlar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7. Doğrusal Programlama- </a:t>
            </a:r>
            <a:r>
              <a:rPr lang="tr-TR" dirty="0" err="1" smtClean="0">
                <a:solidFill>
                  <a:schemeClr val="tx1"/>
                </a:solidFill>
              </a:rPr>
              <a:t>Dualite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8. Doğrusal Programlama- Duyarlılık Analizleri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9. </a:t>
            </a:r>
            <a:r>
              <a:rPr lang="tr-TR" dirty="0">
                <a:solidFill>
                  <a:schemeClr val="tx1"/>
                </a:solidFill>
              </a:rPr>
              <a:t>Doğrusal </a:t>
            </a:r>
            <a:r>
              <a:rPr lang="tr-TR" dirty="0" smtClean="0">
                <a:solidFill>
                  <a:schemeClr val="tx1"/>
                </a:solidFill>
              </a:rPr>
              <a:t>Programlama Excel </a:t>
            </a:r>
            <a:r>
              <a:rPr lang="tr-TR" dirty="0" err="1" smtClean="0">
                <a:solidFill>
                  <a:schemeClr val="tx1"/>
                </a:solidFill>
              </a:rPr>
              <a:t>Solver</a:t>
            </a:r>
            <a:r>
              <a:rPr lang="tr-TR" dirty="0" smtClean="0">
                <a:solidFill>
                  <a:schemeClr val="tx1"/>
                </a:solidFill>
              </a:rPr>
              <a:t> Uygulaması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10. Özel Amaçlı Algoritmalar-Atama Problemi</a:t>
            </a:r>
          </a:p>
          <a:p>
            <a:pPr marL="0" indent="0">
              <a:buNone/>
            </a:pPr>
            <a:r>
              <a:rPr lang="tr-TR" dirty="0" smtClean="0"/>
              <a:t>11. Özel Amaçlı Algoritmalar-Ulaştırma Problemi Başlangıç Çözüm Yöntemleri</a:t>
            </a:r>
          </a:p>
          <a:p>
            <a:pPr marL="0" indent="0">
              <a:buNone/>
            </a:pPr>
            <a:r>
              <a:rPr lang="tr-TR" dirty="0" smtClean="0"/>
              <a:t>12. Özel Amaçlı Algoritmalar-Ulaştırma Problemi, Atlama Taşı Yöntemi</a:t>
            </a:r>
          </a:p>
          <a:p>
            <a:pPr marL="0" indent="0">
              <a:buNone/>
            </a:pPr>
            <a:r>
              <a:rPr lang="tr-TR" dirty="0" smtClean="0"/>
              <a:t>13. Özel Amaçlı Algoritmalar-Ulaştırma Problemi MODI Yöntemi</a:t>
            </a:r>
          </a:p>
          <a:p>
            <a:pPr marL="0" indent="0">
              <a:buNone/>
            </a:pPr>
            <a:r>
              <a:rPr lang="tr-TR" dirty="0" smtClean="0"/>
              <a:t>14.Ulaştırma Atama Problemi Excel </a:t>
            </a:r>
            <a:r>
              <a:rPr lang="tr-TR" dirty="0" err="1" smtClean="0"/>
              <a:t>Solver</a:t>
            </a:r>
            <a:r>
              <a:rPr lang="tr-TR" dirty="0" smtClean="0"/>
              <a:t> Uygulaması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2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Matematiksel Model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913" y="1772816"/>
            <a:ext cx="2270760" cy="90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8959"/>
            <a:ext cx="3824461" cy="285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2555776" y="2602468"/>
                <a:ext cx="586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𝑠</m:t>
                      </m:r>
                      <m:r>
                        <a:rPr lang="tr-TR" b="0" i="1" smtClean="0">
                          <a:latin typeface="Cambria Math"/>
                        </a:rPr>
                        <m:t>.</m:t>
                      </m:r>
                      <m:r>
                        <a:rPr lang="tr-TR" b="0" i="1" smtClean="0">
                          <a:latin typeface="Cambria Math"/>
                        </a:rPr>
                        <m:t>𝑡</m:t>
                      </m:r>
                      <m:r>
                        <a:rPr lang="tr-TR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02468"/>
                <a:ext cx="58618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5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71800" y="1556792"/>
            <a:ext cx="6192688" cy="2481139"/>
          </a:xfrm>
        </p:spPr>
        <p:txBody>
          <a:bodyPr>
            <a:normAutofit/>
          </a:bodyPr>
          <a:lstStyle/>
          <a:p>
            <a:pPr algn="just"/>
            <a:r>
              <a:rPr lang="tr-TR" sz="2000" dirty="0" smtClean="0"/>
              <a:t>I, II ve III numaralı çalışanlar 1, 2, 3 numaralı işlere atanacaktır. Her bir çalışanın her bir işi tamamlama süreleri yandaki tabloda verilmiştir. Verilen atama probleminin tam sayılı programlama modelini oluşturunuz.</a:t>
            </a:r>
            <a:endParaRPr lang="tr-TR" sz="20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  <p:graphicFrame>
        <p:nvGraphicFramePr>
          <p:cNvPr id="5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816197"/>
              </p:ext>
            </p:extLst>
          </p:nvPr>
        </p:nvGraphicFramePr>
        <p:xfrm>
          <a:off x="457200" y="1600200"/>
          <a:ext cx="18935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/>
                <a:gridCol w="506730"/>
                <a:gridCol w="506730"/>
                <a:gridCol w="506730"/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47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34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III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37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/>
              <p:cNvSpPr txBox="1"/>
              <p:nvPr/>
            </p:nvSpPr>
            <p:spPr>
              <a:xfrm>
                <a:off x="179512" y="3429000"/>
                <a:ext cx="8618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𝑒𝑛𝑘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=33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+39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+47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23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+28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34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+25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+34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+37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Metin kutus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429000"/>
                <a:ext cx="8618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1115616" y="3798331"/>
                <a:ext cx="2363852" cy="260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i="1" dirty="0" smtClean="0">
                    <a:latin typeface="Cambria Math"/>
                  </a:rPr>
                  <a:t>s.t.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tr-T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33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33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tr-T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=0 </m:t>
                      </m:r>
                      <m:r>
                        <a:rPr lang="tr-TR" b="0" i="1" smtClean="0">
                          <a:latin typeface="Cambria Math"/>
                        </a:rPr>
                        <m:t>𝑣𝑒𝑦𝑎</m:t>
                      </m:r>
                      <m:r>
                        <a:rPr lang="tr-TR" b="0" i="1" smtClean="0">
                          <a:latin typeface="Cambria Math"/>
                        </a:rPr>
                        <m:t>  1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798331"/>
                <a:ext cx="2363852" cy="2607637"/>
              </a:xfrm>
              <a:prstGeom prst="rect">
                <a:avLst/>
              </a:prstGeom>
              <a:blipFill rotWithShape="1">
                <a:blip r:embed="rId3"/>
                <a:stretch>
                  <a:fillRect l="-2062" t="-140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67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Her satırın en küçük maliyeti kendi satırındaki diğer değerlerden çıkartılır.</a:t>
            </a:r>
          </a:p>
          <a:p>
            <a:r>
              <a:rPr lang="tr-TR" dirty="0"/>
              <a:t>Her sütunun en küçük maliyeti kendi sütunundaki tüm değerlerden çıkartılır.</a:t>
            </a:r>
          </a:p>
          <a:p>
            <a:pPr marL="0" indent="0">
              <a:buNone/>
            </a:pPr>
            <a:r>
              <a:rPr lang="tr-TR" dirty="0"/>
              <a:t>Böylece en küçük maliyetli hücrelerde «0» elde edilerek bu hücrelere dikkat çekilmiş olunur. </a:t>
            </a:r>
          </a:p>
          <a:p>
            <a:r>
              <a:rPr lang="tr-TR" dirty="0"/>
              <a:t> Her satırda ve her </a:t>
            </a:r>
            <a:r>
              <a:rPr lang="tr-TR" dirty="0" smtClean="0"/>
              <a:t>sütunda </a:t>
            </a:r>
            <a:r>
              <a:rPr lang="tr-TR" dirty="0"/>
              <a:t>en az bir tane «0» değerli hücreyi garantiledikten sonra her satırda ve her </a:t>
            </a:r>
            <a:r>
              <a:rPr lang="tr-TR" dirty="0" smtClean="0"/>
              <a:t>sütunda </a:t>
            </a:r>
            <a:r>
              <a:rPr lang="tr-TR" dirty="0"/>
              <a:t>sadece bir atama olacak şekilde «0» değerli hücrelere atama </a:t>
            </a:r>
            <a:r>
              <a:rPr lang="tr-TR" dirty="0" smtClean="0"/>
              <a:t>yapılır. 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Tüm satır ve sütunlarda birer atama sağlanamazsa çizgileme algoritmasına geç</a:t>
            </a:r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5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 smtClean="0"/>
              <a:t>En küçük çizgileme </a:t>
            </a:r>
            <a:r>
              <a:rPr lang="tr-TR" sz="3600" dirty="0" smtClean="0"/>
              <a:t>algoritması </a:t>
            </a:r>
            <a:r>
              <a:rPr lang="tr-TR" sz="3600" dirty="0" smtClean="0"/>
              <a:t>(</a:t>
            </a:r>
            <a:r>
              <a:rPr lang="tr-TR" sz="3600" dirty="0" err="1" smtClean="0"/>
              <a:t>Tütek</a:t>
            </a:r>
            <a:r>
              <a:rPr lang="tr-TR" sz="3600" dirty="0"/>
              <a:t> </a:t>
            </a:r>
            <a:r>
              <a:rPr lang="tr-TR" sz="3600" dirty="0" smtClean="0"/>
              <a:t>vd. 2012, s. 283-284)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 smtClean="0"/>
              <a:t>Atama yapılmamış satırlar işaretlenir</a:t>
            </a:r>
            <a:r>
              <a:rPr lang="tr-T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İşaretlenen bu satırlarda sıfır değerli hücrelerin bulunduğu </a:t>
            </a:r>
            <a:r>
              <a:rPr lang="tr-TR" dirty="0"/>
              <a:t>sütunlar </a:t>
            </a:r>
            <a:r>
              <a:rPr lang="tr-TR" dirty="0" smtClean="0"/>
              <a:t>işaretlenir.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İşaretlenmiş bu </a:t>
            </a:r>
            <a:r>
              <a:rPr lang="tr-TR" dirty="0"/>
              <a:t>sütunlarda </a:t>
            </a:r>
            <a:r>
              <a:rPr lang="tr-TR" dirty="0" smtClean="0"/>
              <a:t>atama yapılmış olan hücrelerin satırları işaretlenir.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Son işaretlenen satırlarda varsa sıfır değerli hücrelerin bulunduğu sütunlar işaretlenir.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İşaretlenmemiş satır ve işaretlenmiş sütunlardan çizgi geçirilir.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4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tr-TR" dirty="0" smtClean="0"/>
              <a:t>Üzerinden çizgi geçmeyen değerlerin en küçüğü belirlenerek bu değer üzerinden çizgi geçmeyen değerlerden çıkartılır, üzerinden birden fazla çizgi geçen (Çizgilerin kesiştiği) değerlere eklenir. Üzerinden tek çizgi geçen değerler aynen kalır.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tr-TR" dirty="0" smtClean="0"/>
              <a:t>Elde </a:t>
            </a:r>
            <a:r>
              <a:rPr lang="tr-TR" dirty="0"/>
              <a:t>edilen yeni </a:t>
            </a:r>
            <a:r>
              <a:rPr lang="tr-TR" dirty="0" smtClean="0"/>
              <a:t>matriste atamalar gerçekleştirilir.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tr-TR" dirty="0" smtClean="0"/>
              <a:t>Tüm </a:t>
            </a:r>
            <a:r>
              <a:rPr lang="tr-TR" dirty="0"/>
              <a:t>atamalar </a:t>
            </a:r>
            <a:r>
              <a:rPr lang="tr-TR" dirty="0" smtClean="0"/>
              <a:t>sağlanamazsa çizgileme algoritması tekrarlanır.</a:t>
            </a:r>
          </a:p>
          <a:p>
            <a:pPr marL="457200" indent="-457200">
              <a:buFont typeface="+mj-lt"/>
              <a:buAutoNum type="arabicPeriod" startAt="6"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1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NOT 1: </a:t>
            </a:r>
            <a:r>
              <a:rPr lang="tr-TR" dirty="0" smtClean="0">
                <a:solidFill>
                  <a:schemeClr val="tx1"/>
                </a:solidFill>
              </a:rPr>
              <a:t>Verilen problem dengeli değilse, satır sayısı sütun sayısına eşit değil ise, öncelikle matris kare matris haline getirilir. Eksik olan satır/sütun yerine kukla satır/sütun eklenir. Kukla satırdaki/sütundaki hücrelerin maliyetleri 0’dır. </a:t>
            </a:r>
          </a:p>
          <a:p>
            <a:r>
              <a:rPr lang="tr-TR" dirty="0">
                <a:solidFill>
                  <a:srgbClr val="FF0000"/>
                </a:solidFill>
              </a:rPr>
              <a:t>NOT </a:t>
            </a:r>
            <a:r>
              <a:rPr lang="tr-TR" dirty="0" smtClean="0">
                <a:solidFill>
                  <a:srgbClr val="FF0000"/>
                </a:solidFill>
              </a:rPr>
              <a:t>2: </a:t>
            </a:r>
            <a:r>
              <a:rPr lang="tr-TR" dirty="0">
                <a:solidFill>
                  <a:schemeClr val="tx1"/>
                </a:solidFill>
              </a:rPr>
              <a:t>Atama problemi en küçükleme değil de en </a:t>
            </a:r>
            <a:r>
              <a:rPr lang="tr-TR" dirty="0" err="1">
                <a:solidFill>
                  <a:schemeClr val="tx1"/>
                </a:solidFill>
              </a:rPr>
              <a:t>büyükleme</a:t>
            </a:r>
            <a:r>
              <a:rPr lang="tr-TR" dirty="0">
                <a:solidFill>
                  <a:schemeClr val="tx1"/>
                </a:solidFill>
              </a:rPr>
              <a:t> olduğunda en başta matrisin en büyük değerinden diğer değerler çıkartılmak suretiyle matris maliyet matrisine dönüştürülür ve bu maliyet matrisi ile çözüm devam ettirilir.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 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Dr. Öğr. Üyesi Pembe GÜÇLÜ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51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Görünüş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Decatur</Template>
  <TotalTime>1828</TotalTime>
  <Words>920</Words>
  <Application>Microsoft Office PowerPoint</Application>
  <PresentationFormat>Ekran Gösterisi (4:3)</PresentationFormat>
  <Paragraphs>300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Decatur</vt:lpstr>
      <vt:lpstr>İŞLETMEDE SAYISAL YÖNTEMLER</vt:lpstr>
      <vt:lpstr>Özel Amaçlı Algoritmalar</vt:lpstr>
      <vt:lpstr>Ders İçeriği</vt:lpstr>
      <vt:lpstr>Matematiksel Model</vt:lpstr>
      <vt:lpstr>PowerPoint Sunusu</vt:lpstr>
      <vt:lpstr>Algoritma</vt:lpstr>
      <vt:lpstr>En küçük çizgileme algoritması (Tütek vd. 2012, s. 283-284)</vt:lpstr>
      <vt:lpstr>PowerPoint Sunusu</vt:lpstr>
      <vt:lpstr>PowerPoint Sunusu</vt:lpstr>
      <vt:lpstr>ÖRNEK 1 </vt:lpstr>
      <vt:lpstr>Örnek 2</vt:lpstr>
      <vt:lpstr>Bölüm Kaynakları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İŞLETMEDE SAYISAL YÖNTEMLER</dc:title>
  <dc:creator>P</dc:creator>
  <cp:lastModifiedBy>P</cp:lastModifiedBy>
  <cp:revision>78</cp:revision>
  <dcterms:created xsi:type="dcterms:W3CDTF">2020-08-03T16:38:12Z</dcterms:created>
  <dcterms:modified xsi:type="dcterms:W3CDTF">2020-08-27T10:05:03Z</dcterms:modified>
</cp:coreProperties>
</file>