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336" r:id="rId2"/>
    <p:sldId id="337" r:id="rId3"/>
    <p:sldId id="338" r:id="rId4"/>
    <p:sldId id="348" r:id="rId5"/>
    <p:sldId id="349" r:id="rId6"/>
    <p:sldId id="350" r:id="rId7"/>
    <p:sldId id="351" r:id="rId8"/>
    <p:sldId id="352" r:id="rId9"/>
    <p:sldId id="353" r:id="rId10"/>
    <p:sldId id="347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7CEA800-F9E3-4D7F-827B-14DD7CF0295B}">
          <p14:sldIdLst>
            <p14:sldId id="336"/>
            <p14:sldId id="337"/>
            <p14:sldId id="338"/>
            <p14:sldId id="348"/>
            <p14:sldId id="349"/>
            <p14:sldId id="350"/>
            <p14:sldId id="351"/>
            <p14:sldId id="352"/>
            <p14:sldId id="353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F221B-C220-4499-99E2-2E804C1B83A4}" type="datetimeFigureOut">
              <a:rPr lang="tr-TR" smtClean="0"/>
              <a:t>28.8.2020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2DE79-28B8-4F26-8F6E-48F5D4B0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09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C52-8C2A-4F0C-8891-D1E88A557F12}" type="datetime1">
              <a:rPr lang="tr-TR" smtClean="0"/>
              <a:t>28.8.2020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98FA-E7F7-40BE-A5AB-9C902079E7E6}" type="datetime1">
              <a:rPr lang="tr-TR" smtClean="0"/>
              <a:t>28.8.2020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26B-9BF5-42D8-9051-633DCE930E0E}" type="datetime1">
              <a:rPr lang="tr-TR" smtClean="0"/>
              <a:t>28.8.2020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36F4-06B8-444A-A3BD-0C9F396145A5}" type="datetime1">
              <a:rPr lang="tr-TR" smtClean="0"/>
              <a:t>28.8.2020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A5B8-B39C-4D76-8C39-19E34414FFFB}" type="datetime1">
              <a:rPr lang="tr-TR" smtClean="0"/>
              <a:t>28.8.2020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3F6D-A2E4-4E9C-8D7A-8DE2ADA244E0}" type="datetime1">
              <a:rPr lang="tr-TR" smtClean="0"/>
              <a:t>28.8.2020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D6C8-68F1-4845-BA7D-4C5FCD564B1B}" type="datetime1">
              <a:rPr lang="tr-TR" smtClean="0"/>
              <a:t>28.8.2020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62B4-AF53-4B09-83B5-9799200F1B43}" type="datetime1">
              <a:rPr lang="tr-TR" smtClean="0"/>
              <a:t>28.8.2020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C5F-7D43-4B73-B1A4-D542540AC838}" type="datetime1">
              <a:rPr lang="tr-TR" smtClean="0"/>
              <a:t>28.8.2020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1FD-7C18-4E65-8153-08540D874BEB}" type="datetime1">
              <a:rPr lang="tr-TR" smtClean="0"/>
              <a:t>28.8.2020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170-77F5-49CA-952D-9773B9478D05}" type="datetime1">
              <a:rPr lang="tr-TR" smtClean="0"/>
              <a:t>28.8.2020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5B267AC-4ACA-41B2-B8EA-7323B0534EDF}" type="datetime1">
              <a:rPr lang="tr-TR" smtClean="0"/>
              <a:t>28.8.2020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600" dirty="0" smtClean="0"/>
              <a:t>İŞLETMEDE SAYISAL YÖNTEMLER</a:t>
            </a: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ÖĞR. ÜYESİ PEMBE GÜÇLÜ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Tütek</a:t>
            </a:r>
            <a:r>
              <a:rPr lang="tr-TR" dirty="0"/>
              <a:t>, H., Gümüşoğlu, Ş., &amp; Özdemir, A. (2012). </a:t>
            </a:r>
            <a:r>
              <a:rPr lang="tr-TR" i="1" dirty="0"/>
              <a:t>Sayısal Yöntemler: Yönetsel Yaklaşım</a:t>
            </a:r>
            <a:r>
              <a:rPr lang="tr-TR" dirty="0"/>
              <a:t>. Beta.</a:t>
            </a:r>
          </a:p>
          <a:p>
            <a:r>
              <a:rPr lang="tr-TR" dirty="0" smtClean="0"/>
              <a:t>Aladağ, Z. </a:t>
            </a:r>
            <a:r>
              <a:rPr lang="tr-TR" dirty="0"/>
              <a:t>(</a:t>
            </a:r>
            <a:r>
              <a:rPr lang="tr-TR" dirty="0" smtClean="0"/>
              <a:t>2011). </a:t>
            </a:r>
            <a:r>
              <a:rPr lang="tr-TR" i="1" dirty="0"/>
              <a:t>Yöneylem Araştırması </a:t>
            </a:r>
            <a:r>
              <a:rPr lang="tr-TR" dirty="0"/>
              <a:t>1. </a:t>
            </a:r>
            <a:r>
              <a:rPr lang="tr-TR" dirty="0" err="1" smtClean="0"/>
              <a:t>Umuttepe</a:t>
            </a:r>
            <a:r>
              <a:rPr lang="tr-TR" dirty="0" smtClean="0"/>
              <a:t> Yayınları.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Özel Amaçlı Algoritmalar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ULAŞTIRMA PROBLEMİ-BAŞLANGIÇ 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2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 smtClean="0"/>
              <a:t>1. Sayısal Yöntemler –Tanımı, Kapsamı, Tarihsel Gelişimi</a:t>
            </a:r>
          </a:p>
          <a:p>
            <a:pPr marL="0" indent="0">
              <a:buNone/>
            </a:pPr>
            <a:r>
              <a:rPr lang="tr-TR" dirty="0" smtClean="0"/>
              <a:t>2. Doğrusal Programlama- Tanımı, Varsayımları, Model Kurma</a:t>
            </a:r>
          </a:p>
          <a:p>
            <a:pPr marL="0" indent="0">
              <a:buNone/>
            </a:pPr>
            <a:r>
              <a:rPr lang="tr-TR" dirty="0" smtClean="0"/>
              <a:t>3. Doğrusal Programlama- Grafik Çözüm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4.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Simpleks</a:t>
            </a:r>
            <a:r>
              <a:rPr lang="tr-TR" dirty="0" smtClean="0">
                <a:solidFill>
                  <a:schemeClr val="tx1"/>
                </a:solidFill>
              </a:rPr>
              <a:t> Çözüm</a:t>
            </a:r>
          </a:p>
          <a:p>
            <a:pPr marL="0" indent="0">
              <a:buNone/>
            </a:pPr>
            <a:r>
              <a:rPr lang="tr-TR" dirty="0" smtClean="0"/>
              <a:t>5. Doğrusal Programlama- </a:t>
            </a:r>
            <a:r>
              <a:rPr lang="tr-TR" dirty="0" err="1" smtClean="0"/>
              <a:t>Simpleks</a:t>
            </a:r>
            <a:r>
              <a:rPr lang="tr-TR" dirty="0" smtClean="0"/>
              <a:t> Çözüm (Büyük M)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6. Doğrusal Programlama-İki Aşamalı Yöntem, Özel Durumlar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7.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Dualite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8. Doğrusal Programlama- Duyarlılık Analizleri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9. </a:t>
            </a:r>
            <a:r>
              <a:rPr lang="tr-TR" dirty="0">
                <a:solidFill>
                  <a:schemeClr val="tx1"/>
                </a:solidFill>
              </a:rPr>
              <a:t>Doğrusal </a:t>
            </a:r>
            <a:r>
              <a:rPr lang="tr-TR" dirty="0" smtClean="0">
                <a:solidFill>
                  <a:schemeClr val="tx1"/>
                </a:solidFill>
              </a:rPr>
              <a:t>Programlama Excel </a:t>
            </a:r>
            <a:r>
              <a:rPr lang="tr-TR" dirty="0" err="1" smtClean="0">
                <a:solidFill>
                  <a:schemeClr val="tx1"/>
                </a:solidFill>
              </a:rPr>
              <a:t>Solver</a:t>
            </a:r>
            <a:r>
              <a:rPr lang="tr-TR" dirty="0" smtClean="0">
                <a:solidFill>
                  <a:schemeClr val="tx1"/>
                </a:solidFill>
              </a:rPr>
              <a:t> Uygulaması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10. Özel Amaçlı Algoritmalar-Atama Problemi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11. Özel Amaçlı Algoritmalar-Ulaştırma Problemi Başlangıç Çözüm Yöntemleri</a:t>
            </a:r>
          </a:p>
          <a:p>
            <a:pPr marL="0" indent="0">
              <a:buNone/>
            </a:pPr>
            <a:r>
              <a:rPr lang="tr-TR" dirty="0" smtClean="0"/>
              <a:t>12. Özel Amaçlı Algoritmalar-Ulaştırma Problemi, Atlama Taşı Yöntemi</a:t>
            </a:r>
          </a:p>
          <a:p>
            <a:pPr marL="0" indent="0">
              <a:buNone/>
            </a:pPr>
            <a:r>
              <a:rPr lang="tr-TR" dirty="0" smtClean="0"/>
              <a:t>13. Özel Amaçlı Algoritmalar-Ulaştırma Problemi MODI Yöntemi</a:t>
            </a:r>
          </a:p>
          <a:p>
            <a:pPr marL="0" indent="0">
              <a:buNone/>
            </a:pPr>
            <a:r>
              <a:rPr lang="tr-TR" dirty="0" smtClean="0"/>
              <a:t>14.Ulaştırma Atama Problemi Excel </a:t>
            </a:r>
            <a:r>
              <a:rPr lang="tr-TR" dirty="0" err="1" smtClean="0"/>
              <a:t>Solver</a:t>
            </a:r>
            <a:r>
              <a:rPr lang="tr-TR" dirty="0" smtClean="0"/>
              <a:t> Uygulaması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Ulaştırma Problemi Matematiksel Model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679801" cy="415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(Aladağ, 2011, s.137)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98361"/>
              </p:ext>
            </p:extLst>
          </p:nvPr>
        </p:nvGraphicFramePr>
        <p:xfrm>
          <a:off x="1259632" y="1388920"/>
          <a:ext cx="6131025" cy="2412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6205"/>
                <a:gridCol w="1226205"/>
                <a:gridCol w="1226205"/>
                <a:gridCol w="1226205"/>
                <a:gridCol w="1226205"/>
              </a:tblGrid>
              <a:tr h="37115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Birim kamyon yükü maliyetleri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Üretim Kapasitesi</a:t>
                      </a:r>
                      <a:endParaRPr lang="tr-TR" dirty="0"/>
                    </a:p>
                  </a:txBody>
                  <a:tcPr/>
                </a:tc>
              </a:tr>
              <a:tr h="55672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 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</a:t>
                      </a:r>
                      <a:r>
                        <a:rPr lang="tr-TR" baseline="0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 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179512" y="3836408"/>
                <a:ext cx="7944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𝑒𝑛𝑘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=8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+5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+6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15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+10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12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+9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+10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36408"/>
                <a:ext cx="794422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1115616" y="4205739"/>
                <a:ext cx="2639312" cy="2330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i="1" dirty="0" smtClean="0">
                    <a:latin typeface="Cambria Math"/>
                  </a:rPr>
                  <a:t>s.t.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tr-TR" b="0" dirty="0" smtClean="0"/>
                  <a:t>20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80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80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150</m:t>
                      </m:r>
                    </m:oMath>
                  </m:oMathPara>
                </a14:m>
                <a:endParaRPr lang="tr-T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70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tr-T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tr-T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205739"/>
                <a:ext cx="2639312" cy="2330638"/>
              </a:xfrm>
              <a:prstGeom prst="rect">
                <a:avLst/>
              </a:prstGeom>
              <a:blipFill rotWithShape="1">
                <a:blip r:embed="rId3"/>
                <a:stretch>
                  <a:fillRect l="-1848" t="-1571" b="-5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Başlangıç Çözüm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Küçük Maliyetli Hücre Yöntemi</a:t>
            </a:r>
          </a:p>
          <a:p>
            <a:r>
              <a:rPr lang="tr-TR" dirty="0" smtClean="0"/>
              <a:t>Kuzey Batı Köşe Yöntemi</a:t>
            </a:r>
          </a:p>
          <a:p>
            <a:r>
              <a:rPr lang="tr-TR" dirty="0" smtClean="0"/>
              <a:t>VAM Yöntemi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6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Küçük Maliyetli Hücre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tr-TR" dirty="0" smtClean="0"/>
              <a:t>Toplam Maliyet=70*5+50*6+70*15+10*12+80*3=2060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091573"/>
              </p:ext>
            </p:extLst>
          </p:nvPr>
        </p:nvGraphicFramePr>
        <p:xfrm>
          <a:off x="1331640" y="2564904"/>
          <a:ext cx="6131025" cy="24070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6205"/>
                <a:gridCol w="1226205"/>
                <a:gridCol w="1226205"/>
                <a:gridCol w="1226205"/>
                <a:gridCol w="1226205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Birim kamyon yükü maliyetleri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Üretim Kapasitesi</a:t>
                      </a:r>
                      <a:endParaRPr lang="tr-TR" dirty="0"/>
                    </a:p>
                  </a:txBody>
                  <a:tcPr/>
                </a:tc>
              </a:tr>
              <a:tr h="55672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 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</a:t>
                      </a:r>
                      <a:r>
                        <a:rPr lang="tr-TR" baseline="0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 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2652025" y="4221088"/>
            <a:ext cx="551823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50"/>
                </a:solidFill>
              </a:rPr>
              <a:t>8</a:t>
            </a:r>
            <a:r>
              <a:rPr lang="tr-TR" b="1" dirty="0" smtClean="0">
                <a:solidFill>
                  <a:srgbClr val="00B050"/>
                </a:solidFill>
              </a:rPr>
              <a:t>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8" name="Düz Bağlayıcı 7"/>
          <p:cNvCxnSpPr/>
          <p:nvPr/>
        </p:nvCxnSpPr>
        <p:spPr>
          <a:xfrm flipH="1">
            <a:off x="2555776" y="4653136"/>
            <a:ext cx="504056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3015655" y="4612486"/>
            <a:ext cx="551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70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921646" y="3501008"/>
            <a:ext cx="55182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70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11" name="Düz Bağlayıcı 10"/>
          <p:cNvCxnSpPr/>
          <p:nvPr/>
        </p:nvCxnSpPr>
        <p:spPr>
          <a:xfrm flipH="1">
            <a:off x="6300192" y="4256881"/>
            <a:ext cx="504056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 flipH="1">
            <a:off x="3779912" y="4653136"/>
            <a:ext cx="504056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H="1">
            <a:off x="6278860" y="3501008"/>
            <a:ext cx="504056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6804248" y="3501008"/>
            <a:ext cx="551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50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5076056" y="3475216"/>
            <a:ext cx="55182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50"/>
                </a:solidFill>
              </a:rPr>
              <a:t>5</a:t>
            </a:r>
            <a:r>
              <a:rPr lang="tr-TR" b="1" dirty="0" smtClean="0">
                <a:solidFill>
                  <a:srgbClr val="00B050"/>
                </a:solidFill>
              </a:rPr>
              <a:t>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16" name="Düz Bağlayıcı 15"/>
          <p:cNvCxnSpPr/>
          <p:nvPr/>
        </p:nvCxnSpPr>
        <p:spPr>
          <a:xfrm flipH="1">
            <a:off x="6804248" y="3536801"/>
            <a:ext cx="504056" cy="288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>
            <a:off x="5031296" y="4626213"/>
            <a:ext cx="504056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5530954" y="4571836"/>
            <a:ext cx="551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10</a:t>
            </a:r>
            <a:endParaRPr lang="tr-TR" b="1" dirty="0">
              <a:solidFill>
                <a:schemeClr val="accent1"/>
              </a:solidFill>
            </a:endParaRPr>
          </a:p>
        </p:txBody>
      </p:sp>
      <p:cxnSp>
        <p:nvCxnSpPr>
          <p:cNvPr id="19" name="Düz Bağlayıcı 18"/>
          <p:cNvCxnSpPr/>
          <p:nvPr/>
        </p:nvCxnSpPr>
        <p:spPr>
          <a:xfrm flipH="1" flipV="1">
            <a:off x="2787510" y="3680817"/>
            <a:ext cx="416338" cy="4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H="1" flipV="1">
            <a:off x="4030960" y="4400897"/>
            <a:ext cx="442509" cy="48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H="1" flipV="1">
            <a:off x="5185370" y="4395876"/>
            <a:ext cx="442509" cy="48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 flipH="1">
            <a:off x="4031940" y="4077072"/>
            <a:ext cx="44152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Metin kutusu 25"/>
          <p:cNvSpPr txBox="1"/>
          <p:nvPr/>
        </p:nvSpPr>
        <p:spPr>
          <a:xfrm>
            <a:off x="2652025" y="3844548"/>
            <a:ext cx="551823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70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5076056" y="3894023"/>
            <a:ext cx="551823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50"/>
                </a:solidFill>
              </a:rPr>
              <a:t>1</a:t>
            </a:r>
            <a:r>
              <a:rPr lang="tr-TR" b="1" dirty="0" smtClean="0">
                <a:solidFill>
                  <a:srgbClr val="00B050"/>
                </a:solidFill>
              </a:rPr>
              <a:t>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28" name="Düz Bağlayıcı 27"/>
          <p:cNvCxnSpPr/>
          <p:nvPr/>
        </p:nvCxnSpPr>
        <p:spPr>
          <a:xfrm flipH="1">
            <a:off x="2983872" y="4681056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 flipH="1">
            <a:off x="5554837" y="4626213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H="1">
            <a:off x="6278860" y="3900378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0" grpId="0" animBg="1"/>
      <p:bldP spid="14" grpId="0"/>
      <p:bldP spid="15" grpId="0" animBg="1"/>
      <p:bldP spid="18" grpId="0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Kuzey Batı Köşe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Toplam Maliyet=120*8+30*15+50*10+20*9+60*10=2690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993005"/>
              </p:ext>
            </p:extLst>
          </p:nvPr>
        </p:nvGraphicFramePr>
        <p:xfrm>
          <a:off x="1331640" y="2564904"/>
          <a:ext cx="6131025" cy="24070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6205"/>
                <a:gridCol w="1226205"/>
                <a:gridCol w="1226205"/>
                <a:gridCol w="1226205"/>
                <a:gridCol w="1226205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Birim kamyon yükü maliyetleri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Üretim Kapasitesi</a:t>
                      </a:r>
                      <a:endParaRPr lang="tr-TR" dirty="0"/>
                    </a:p>
                  </a:txBody>
                  <a:tcPr/>
                </a:tc>
              </a:tr>
              <a:tr h="55672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Şantiye 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</a:t>
                      </a:r>
                      <a:r>
                        <a:rPr lang="tr-TR" baseline="0" dirty="0" smtClean="0"/>
                        <a:t>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 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Fabrika 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2652025" y="3481189"/>
            <a:ext cx="695839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120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7" name="Düz Bağlayıcı 6"/>
          <p:cNvCxnSpPr/>
          <p:nvPr/>
        </p:nvCxnSpPr>
        <p:spPr>
          <a:xfrm flipH="1">
            <a:off x="6300192" y="3521839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3995936" y="3665855"/>
            <a:ext cx="64807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5148064" y="3665855"/>
            <a:ext cx="64807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2652025" y="3851756"/>
            <a:ext cx="695839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30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12" name="Düz Bağlayıcı 11"/>
          <p:cNvCxnSpPr/>
          <p:nvPr/>
        </p:nvCxnSpPr>
        <p:spPr>
          <a:xfrm flipH="1">
            <a:off x="2652025" y="4653136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3851920" y="3850521"/>
            <a:ext cx="695839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50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14" name="Düz Bağlayıcı 13"/>
          <p:cNvCxnSpPr/>
          <p:nvPr/>
        </p:nvCxnSpPr>
        <p:spPr>
          <a:xfrm flipH="1">
            <a:off x="6300192" y="3891171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 flipH="1">
            <a:off x="5148064" y="4005064"/>
            <a:ext cx="64807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3851920" y="4210606"/>
            <a:ext cx="695839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20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17" name="Düz Bağlayıcı 16"/>
          <p:cNvCxnSpPr/>
          <p:nvPr/>
        </p:nvCxnSpPr>
        <p:spPr>
          <a:xfrm flipH="1">
            <a:off x="3815916" y="4653136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5095106" y="4219853"/>
            <a:ext cx="695839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00B050"/>
                </a:solidFill>
              </a:rPr>
              <a:t>6</a:t>
            </a:r>
            <a:r>
              <a:rPr lang="tr-TR" b="1" dirty="0" smtClean="0">
                <a:solidFill>
                  <a:srgbClr val="00B050"/>
                </a:solidFill>
              </a:rPr>
              <a:t>0</a:t>
            </a:r>
            <a:endParaRPr lang="tr-TR" b="1" dirty="0">
              <a:solidFill>
                <a:srgbClr val="00B050"/>
              </a:solidFill>
            </a:endParaRPr>
          </a:p>
        </p:txBody>
      </p:sp>
      <p:cxnSp>
        <p:nvCxnSpPr>
          <p:cNvPr id="19" name="Düz Bağlayıcı 18"/>
          <p:cNvCxnSpPr/>
          <p:nvPr/>
        </p:nvCxnSpPr>
        <p:spPr>
          <a:xfrm flipH="1">
            <a:off x="6255965" y="4251256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 flipH="1">
            <a:off x="5069929" y="4653136"/>
            <a:ext cx="504056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H="1">
            <a:off x="2652025" y="4404519"/>
            <a:ext cx="64807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3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VAM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tr-TR" dirty="0" smtClean="0"/>
              <a:t>Toplam Maliyet=70*8+50*6+70*10+10*12+80*3=1920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134291"/>
              </p:ext>
            </p:extLst>
          </p:nvPr>
        </p:nvGraphicFramePr>
        <p:xfrm>
          <a:off x="1331640" y="2564904"/>
          <a:ext cx="6131024" cy="3603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378"/>
                <a:gridCol w="766378"/>
                <a:gridCol w="766378"/>
                <a:gridCol w="766378"/>
                <a:gridCol w="766378"/>
                <a:gridCol w="766378"/>
                <a:gridCol w="766378"/>
                <a:gridCol w="766378"/>
              </a:tblGrid>
              <a:tr h="13127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şantiyeler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Kap.</a:t>
                      </a:r>
                      <a:endParaRPr lang="tr-TR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r>
                        <a:rPr lang="tr-TR" dirty="0" smtClean="0"/>
                        <a:t>Ceza maliyetleri</a:t>
                      </a:r>
                      <a:endParaRPr lang="tr-T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137160">
                <a:tc rowSpan="2">
                  <a:txBody>
                    <a:bodyPr/>
                    <a:lstStyle/>
                    <a:p>
                      <a:r>
                        <a:rPr lang="tr-TR" dirty="0" err="1" smtClean="0"/>
                        <a:t>Fab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Ş1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Ş2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Ş3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50292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C3</a:t>
                      </a:r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1148">
                <a:tc>
                  <a:txBody>
                    <a:bodyPr/>
                    <a:lstStyle/>
                    <a:p>
                      <a:r>
                        <a:rPr lang="tr-TR" dirty="0" smtClean="0"/>
                        <a:t>C3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2101806" y="4337774"/>
            <a:ext cx="453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80</a:t>
            </a:r>
            <a:endParaRPr lang="tr-TR" dirty="0"/>
          </a:p>
        </p:txBody>
      </p:sp>
      <p:cxnSp>
        <p:nvCxnSpPr>
          <p:cNvPr id="8" name="Düz Bağlayıcı 7"/>
          <p:cNvCxnSpPr/>
          <p:nvPr/>
        </p:nvCxnSpPr>
        <p:spPr>
          <a:xfrm flipH="1">
            <a:off x="4499992" y="4337774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2184775" y="4752181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2555776" y="47353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>
                <a:solidFill>
                  <a:schemeClr val="accent1"/>
                </a:solidFill>
              </a:rPr>
              <a:t>70</a:t>
            </a:r>
            <a:endParaRPr lang="tr-TR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Düz Bağlayıcı 11"/>
          <p:cNvCxnSpPr/>
          <p:nvPr/>
        </p:nvCxnSpPr>
        <p:spPr>
          <a:xfrm flipH="1">
            <a:off x="2955027" y="452244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 flipH="1">
            <a:off x="3707904" y="451098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2114407" y="3573016"/>
            <a:ext cx="453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70</a:t>
            </a:r>
            <a:endParaRPr lang="tr-TR" dirty="0"/>
          </a:p>
        </p:txBody>
      </p:sp>
      <p:cxnSp>
        <p:nvCxnSpPr>
          <p:cNvPr id="16" name="Düz Bağlayıcı 15"/>
          <p:cNvCxnSpPr/>
          <p:nvPr/>
        </p:nvCxnSpPr>
        <p:spPr>
          <a:xfrm flipH="1">
            <a:off x="2555776" y="4769003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>
            <a:off x="2159618" y="414908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 flipH="1">
            <a:off x="4508376" y="3636005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4860032" y="360236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>
                <a:solidFill>
                  <a:schemeClr val="accent1"/>
                </a:solidFill>
              </a:rPr>
              <a:t>50</a:t>
            </a:r>
            <a:endParaRPr lang="tr-TR" sz="1200" b="1" dirty="0">
              <a:solidFill>
                <a:schemeClr val="accent1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3624935" y="3573016"/>
            <a:ext cx="453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5</a:t>
            </a:r>
            <a:r>
              <a:rPr lang="tr-TR" dirty="0" smtClean="0"/>
              <a:t>0</a:t>
            </a:r>
            <a:endParaRPr lang="tr-TR" dirty="0"/>
          </a:p>
        </p:txBody>
      </p:sp>
      <p:cxnSp>
        <p:nvCxnSpPr>
          <p:cNvPr id="21" name="Düz Bağlayıcı 20"/>
          <p:cNvCxnSpPr/>
          <p:nvPr/>
        </p:nvCxnSpPr>
        <p:spPr>
          <a:xfrm flipH="1">
            <a:off x="4904234" y="3601358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H="1">
            <a:off x="2966829" y="3740859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3624935" y="3939882"/>
            <a:ext cx="4465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2811852" y="3942348"/>
            <a:ext cx="464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70</a:t>
            </a:r>
            <a:endParaRPr lang="tr-TR" dirty="0"/>
          </a:p>
        </p:txBody>
      </p:sp>
      <p:cxnSp>
        <p:nvCxnSpPr>
          <p:cNvPr id="25" name="Düz Bağlayıcı 24"/>
          <p:cNvCxnSpPr/>
          <p:nvPr/>
        </p:nvCxnSpPr>
        <p:spPr>
          <a:xfrm flipH="1">
            <a:off x="3704185" y="4769003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H="1">
            <a:off x="4558384" y="3973130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 flipH="1">
            <a:off x="2938355" y="4752180"/>
            <a:ext cx="288032" cy="243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5224234" y="3603798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216975" y="3923764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5224234" y="4326314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3919246" y="5026049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2" name="Metin kutusu 31"/>
          <p:cNvSpPr txBox="1"/>
          <p:nvPr/>
        </p:nvSpPr>
        <p:spPr>
          <a:xfrm>
            <a:off x="3095202" y="5019203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3" name="Metin kutusu 32"/>
          <p:cNvSpPr txBox="1"/>
          <p:nvPr/>
        </p:nvSpPr>
        <p:spPr>
          <a:xfrm>
            <a:off x="2341392" y="5019203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34" name="Metin kutusu 33"/>
          <p:cNvSpPr txBox="1"/>
          <p:nvPr/>
        </p:nvSpPr>
        <p:spPr>
          <a:xfrm>
            <a:off x="5536293" y="4337774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endParaRPr lang="tr-TR" dirty="0"/>
          </a:p>
        </p:txBody>
      </p:sp>
      <p:sp>
        <p:nvSpPr>
          <p:cNvPr id="35" name="Metin kutusu 34"/>
          <p:cNvSpPr txBox="1"/>
          <p:nvPr/>
        </p:nvSpPr>
        <p:spPr>
          <a:xfrm>
            <a:off x="6052882" y="3573016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6" name="Metin kutusu 35"/>
          <p:cNvSpPr txBox="1"/>
          <p:nvPr/>
        </p:nvSpPr>
        <p:spPr>
          <a:xfrm>
            <a:off x="6045623" y="3892982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6052882" y="4295532"/>
            <a:ext cx="2423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38" name="Metin kutusu 37"/>
          <p:cNvSpPr txBox="1"/>
          <p:nvPr/>
        </p:nvSpPr>
        <p:spPr>
          <a:xfrm>
            <a:off x="3892642" y="5435932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3068598" y="5429086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0" name="Metin kutusu 39"/>
          <p:cNvSpPr txBox="1"/>
          <p:nvPr/>
        </p:nvSpPr>
        <p:spPr>
          <a:xfrm>
            <a:off x="2314788" y="5429086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41" name="Metin kutusu 40"/>
          <p:cNvSpPr txBox="1"/>
          <p:nvPr/>
        </p:nvSpPr>
        <p:spPr>
          <a:xfrm>
            <a:off x="2518488" y="5442514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6988986" y="3573016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6981727" y="3892982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6988986" y="4295532"/>
            <a:ext cx="2423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3845598" y="5795972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3021554" y="5789126"/>
            <a:ext cx="31931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  <a:p>
            <a:endParaRPr lang="tr-TR" dirty="0"/>
          </a:p>
        </p:txBody>
      </p:sp>
      <p:sp>
        <p:nvSpPr>
          <p:cNvPr id="47" name="Metin kutusu 46"/>
          <p:cNvSpPr txBox="1"/>
          <p:nvPr/>
        </p:nvSpPr>
        <p:spPr>
          <a:xfrm>
            <a:off x="2267744" y="5789126"/>
            <a:ext cx="2423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-</a:t>
            </a:r>
          </a:p>
        </p:txBody>
      </p:sp>
      <p:sp>
        <p:nvSpPr>
          <p:cNvPr id="48" name="Metin kutusu 47"/>
          <p:cNvSpPr txBox="1"/>
          <p:nvPr/>
        </p:nvSpPr>
        <p:spPr>
          <a:xfrm>
            <a:off x="4071467" y="5805000"/>
            <a:ext cx="3193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98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5" grpId="0" animBg="1"/>
      <p:bldP spid="19" grpId="0"/>
      <p:bldP spid="20" grpId="0" animBg="1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1935</TotalTime>
  <Words>573</Words>
  <Application>Microsoft Office PowerPoint</Application>
  <PresentationFormat>Ekran Gösterisi (4:3)</PresentationFormat>
  <Paragraphs>202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Decatur</vt:lpstr>
      <vt:lpstr>İŞLETMEDE SAYISAL YÖNTEMLER</vt:lpstr>
      <vt:lpstr>Özel Amaçlı Algoritmalar</vt:lpstr>
      <vt:lpstr>Ders İçeriği</vt:lpstr>
      <vt:lpstr>Ulaştırma Problemi Matematiksel Model</vt:lpstr>
      <vt:lpstr>ÖRNEK (Aladağ, 2011, s.137)</vt:lpstr>
      <vt:lpstr>Başlangıç Çözüm Yöntemleri</vt:lpstr>
      <vt:lpstr>En Küçük Maliyetli Hücre Yöntemi</vt:lpstr>
      <vt:lpstr>Kuzey Batı Köşe Yöntemi</vt:lpstr>
      <vt:lpstr>VAM Yöntemi</vt:lpstr>
      <vt:lpstr>Bölüm Kaynakları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İŞLETMEDE SAYISAL YÖNTEMLER</dc:title>
  <dc:creator>P</dc:creator>
  <cp:lastModifiedBy>P</cp:lastModifiedBy>
  <cp:revision>88</cp:revision>
  <dcterms:created xsi:type="dcterms:W3CDTF">2020-08-03T16:38:12Z</dcterms:created>
  <dcterms:modified xsi:type="dcterms:W3CDTF">2020-08-28T10:06:56Z</dcterms:modified>
</cp:coreProperties>
</file>