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336" r:id="rId2"/>
    <p:sldId id="337" r:id="rId3"/>
    <p:sldId id="338" r:id="rId4"/>
    <p:sldId id="359" r:id="rId5"/>
    <p:sldId id="360" r:id="rId6"/>
    <p:sldId id="353" r:id="rId7"/>
    <p:sldId id="354" r:id="rId8"/>
    <p:sldId id="355" r:id="rId9"/>
    <p:sldId id="356" r:id="rId10"/>
    <p:sldId id="357" r:id="rId11"/>
    <p:sldId id="358" r:id="rId12"/>
    <p:sldId id="34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F7CEA800-F9E3-4D7F-827B-14DD7CF0295B}">
          <p14:sldIdLst>
            <p14:sldId id="336"/>
            <p14:sldId id="337"/>
            <p14:sldId id="338"/>
            <p14:sldId id="359"/>
            <p14:sldId id="360"/>
            <p14:sldId id="353"/>
            <p14:sldId id="354"/>
            <p14:sldId id="355"/>
            <p14:sldId id="356"/>
            <p14:sldId id="357"/>
            <p14:sldId id="358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Orta Stil 3 - Vurgu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F221B-C220-4499-99E2-2E804C1B83A4}" type="datetimeFigureOut">
              <a:rPr lang="tr-TR" smtClean="0"/>
              <a:t>2.9.2020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2DE79-28B8-4F26-8F6E-48F5D4B0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09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C52-8C2A-4F0C-8891-D1E88A557F12}" type="datetime1">
              <a:rPr lang="tr-TR" smtClean="0"/>
              <a:t>2.9.2020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98FA-E7F7-40BE-A5AB-9C902079E7E6}" type="datetime1">
              <a:rPr lang="tr-TR" smtClean="0"/>
              <a:t>2.9.2020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26B-9BF5-42D8-9051-633DCE930E0E}" type="datetime1">
              <a:rPr lang="tr-TR" smtClean="0"/>
              <a:t>2.9.2020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36F4-06B8-444A-A3BD-0C9F396145A5}" type="datetime1">
              <a:rPr lang="tr-TR" smtClean="0"/>
              <a:t>2.9.2020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A5B8-B39C-4D76-8C39-19E34414FFFB}" type="datetime1">
              <a:rPr lang="tr-TR" smtClean="0"/>
              <a:t>2.9.2020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3F6D-A2E4-4E9C-8D7A-8DE2ADA244E0}" type="datetime1">
              <a:rPr lang="tr-TR" smtClean="0"/>
              <a:t>2.9.2020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D6C8-68F1-4845-BA7D-4C5FCD564B1B}" type="datetime1">
              <a:rPr lang="tr-TR" smtClean="0"/>
              <a:t>2.9.2020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62B4-AF53-4B09-83B5-9799200F1B43}" type="datetime1">
              <a:rPr lang="tr-TR" smtClean="0"/>
              <a:t>2.9.2020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C5F-7D43-4B73-B1A4-D542540AC838}" type="datetime1">
              <a:rPr lang="tr-TR" smtClean="0"/>
              <a:t>2.9.2020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1FD-7C18-4E65-8153-08540D874BEB}" type="datetime1">
              <a:rPr lang="tr-TR" smtClean="0"/>
              <a:t>2.9.2020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170-77F5-49CA-952D-9773B9478D05}" type="datetime1">
              <a:rPr lang="tr-TR" smtClean="0"/>
              <a:t>2.9.2020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5B267AC-4ACA-41B2-B8EA-7323B0534EDF}" type="datetime1">
              <a:rPr lang="tr-TR" smtClean="0"/>
              <a:t>2.9.2020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600" dirty="0" smtClean="0"/>
              <a:t>İŞLETMEDE SAYISAL YÖNTEMLER</a:t>
            </a:r>
            <a:endParaRPr lang="tr-TR" sz="6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ÖĞR. ÜYESİ PEMBE GÜÇLÜ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31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Yeni çözümün </a:t>
            </a:r>
            <a:r>
              <a:rPr lang="tr-TR" dirty="0" err="1" smtClean="0"/>
              <a:t>optimalliği</a:t>
            </a:r>
            <a:r>
              <a:rPr lang="tr-TR" dirty="0" smtClean="0"/>
              <a:t> test edilir.</a:t>
            </a:r>
          </a:p>
          <a:p>
            <a:r>
              <a:rPr lang="tr-TR" dirty="0" smtClean="0"/>
              <a:t>En az m+n-1=3+3-1= 5 dolu hücre olmalı ancak mevcut çözümde 4 tane çözüm var. (dejenerasyon)</a:t>
            </a:r>
          </a:p>
          <a:p>
            <a:r>
              <a:rPr lang="tr-TR" dirty="0" smtClean="0"/>
              <a:t>Çevrimlerin yapılabilmesi için en az bir dolu hücreye daha ihtiyacımız var. Boş hücrelerin en küçük maliyetlisi olan D1M3 hücresini dolu varsayalım 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493910"/>
              </p:ext>
            </p:extLst>
          </p:nvPr>
        </p:nvGraphicFramePr>
        <p:xfrm>
          <a:off x="457200" y="1600200"/>
          <a:ext cx="3831890" cy="4120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</a:tblGrid>
              <a:tr h="13127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marketler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r>
                        <a:rPr lang="tr-TR" dirty="0" smtClean="0"/>
                        <a:t>Kap.</a:t>
                      </a:r>
                      <a:endParaRPr lang="tr-T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 smtClean="0"/>
                        <a:t>depo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D1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400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500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D2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300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D3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400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900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2771800" y="299695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sym typeface="Symbol"/>
              </a:rPr>
              <a:t></a:t>
            </a:r>
            <a:endParaRPr lang="tr-T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27984" y="3501008"/>
            <a:ext cx="4258816" cy="2625155"/>
          </a:xfrm>
        </p:spPr>
        <p:txBody>
          <a:bodyPr/>
          <a:lstStyle/>
          <a:p>
            <a:r>
              <a:rPr lang="tr-TR" dirty="0" smtClean="0"/>
              <a:t>Çözüm optimal</a:t>
            </a:r>
          </a:p>
          <a:p>
            <a:pPr marL="0" indent="0">
              <a:buNone/>
            </a:pPr>
            <a:r>
              <a:rPr lang="tr-TR" dirty="0" smtClean="0"/>
              <a:t>Optimal Maliyet</a:t>
            </a:r>
          </a:p>
          <a:p>
            <a:pPr marL="0" indent="0">
              <a:buNone/>
            </a:pPr>
            <a:r>
              <a:rPr lang="tr-TR" sz="1600" dirty="0" smtClean="0"/>
              <a:t>=400*4+100*2+300*4+100*6=3600 birim</a:t>
            </a:r>
            <a:endParaRPr lang="tr-TR" sz="16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906905"/>
              </p:ext>
            </p:extLst>
          </p:nvPr>
        </p:nvGraphicFramePr>
        <p:xfrm>
          <a:off x="457200" y="1600200"/>
          <a:ext cx="3831890" cy="4120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</a:tblGrid>
              <a:tr h="13127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marketler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r>
                        <a:rPr lang="tr-TR" dirty="0" smtClean="0"/>
                        <a:t>Kap.</a:t>
                      </a:r>
                      <a:endParaRPr lang="tr-T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 smtClean="0"/>
                        <a:t>depo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D1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400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solidFill>
                            <a:srgbClr val="00B050"/>
                          </a:solidFill>
                          <a:sym typeface="Symbol"/>
                        </a:rPr>
                        <a:t></a:t>
                      </a:r>
                      <a:endParaRPr lang="tr-TR" sz="1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500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D2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300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D3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400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900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İçerik Yer Tutucus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163719"/>
              </p:ext>
            </p:extLst>
          </p:nvPr>
        </p:nvGraphicFramePr>
        <p:xfrm>
          <a:off x="4499992" y="1484784"/>
          <a:ext cx="4114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2890664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Boş Hücre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Maliyet Değişimi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0070C0"/>
                          </a:solidFill>
                        </a:rPr>
                        <a:t>D2M1</a:t>
                      </a:r>
                      <a:endParaRPr lang="tr-T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0070C0"/>
                          </a:solidFill>
                        </a:rPr>
                        <a:t>24-4+6-4=22</a:t>
                      </a:r>
                      <a:endParaRPr lang="tr-T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D2M2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10-4+6-2=10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accent1"/>
                          </a:solidFill>
                        </a:rPr>
                        <a:t>D3M1</a:t>
                      </a:r>
                      <a:endParaRPr lang="tr-T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accent1"/>
                          </a:solidFill>
                        </a:rPr>
                        <a:t>18-6+2-4=10</a:t>
                      </a:r>
                      <a:endParaRPr lang="tr-T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D3M3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14-6+2-6=4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2757941" y="2555612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040142" y="3512433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979712" y="3503920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+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1979711" y="2555612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1259632" y="3503920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2991395" y="2562215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2757941" y="3512433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70C0"/>
                </a:solidFill>
              </a:rPr>
              <a:t>-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1216556" y="2555612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70C0"/>
                </a:solidFill>
              </a:rPr>
              <a:t>-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1259631" y="4437112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2210864" y="2653809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2045343" y="4437112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-</a:t>
            </a:r>
            <a:endParaRPr lang="tr-TR" b="1" dirty="0">
              <a:solidFill>
                <a:schemeClr val="accent1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1456168" y="2653809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-</a:t>
            </a:r>
            <a:endParaRPr lang="tr-TR" b="1" dirty="0">
              <a:solidFill>
                <a:schemeClr val="accent1"/>
              </a:solidFill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2822582" y="4505950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2204750" y="4445119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-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2406136" y="2854603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2889197" y="2838475"/>
            <a:ext cx="3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-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Bölüm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Tütek</a:t>
            </a:r>
            <a:r>
              <a:rPr lang="tr-TR" dirty="0"/>
              <a:t>, H., Gümüşoğlu, Ş., &amp; Özdemir, A. (2012). </a:t>
            </a:r>
            <a:r>
              <a:rPr lang="tr-TR" i="1" dirty="0"/>
              <a:t>Sayısal Yöntemler: Yönetsel Yaklaşım</a:t>
            </a:r>
            <a:r>
              <a:rPr lang="tr-TR" dirty="0"/>
              <a:t>. Beta.</a:t>
            </a:r>
          </a:p>
          <a:p>
            <a:r>
              <a:rPr lang="tr-TR" dirty="0" smtClean="0"/>
              <a:t>Aladağ, Z. </a:t>
            </a:r>
            <a:r>
              <a:rPr lang="tr-TR" dirty="0"/>
              <a:t>(</a:t>
            </a:r>
            <a:r>
              <a:rPr lang="tr-TR" dirty="0" smtClean="0"/>
              <a:t>2011). </a:t>
            </a:r>
            <a:r>
              <a:rPr lang="tr-TR" i="1" dirty="0"/>
              <a:t>Yöneylem Araştırması </a:t>
            </a:r>
            <a:r>
              <a:rPr lang="tr-TR" dirty="0"/>
              <a:t>1. </a:t>
            </a:r>
            <a:r>
              <a:rPr lang="tr-TR" dirty="0" err="1" smtClean="0"/>
              <a:t>Umuttepe</a:t>
            </a:r>
            <a:r>
              <a:rPr lang="tr-TR" dirty="0" smtClean="0"/>
              <a:t> Yayınları.</a:t>
            </a:r>
          </a:p>
          <a:p>
            <a:r>
              <a:rPr lang="tr-TR" dirty="0" err="1"/>
              <a:t>Lorcu</a:t>
            </a:r>
            <a:r>
              <a:rPr lang="tr-TR" dirty="0"/>
              <a:t>, F. (2016). </a:t>
            </a:r>
            <a:r>
              <a:rPr lang="tr-TR" i="1" dirty="0"/>
              <a:t>Yöneylem Araştırması </a:t>
            </a:r>
            <a:r>
              <a:rPr lang="tr-TR" dirty="0"/>
              <a:t>1. Detay Yayıncılık.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2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Özel Amaçlı Algoritmalar</a:t>
            </a:r>
            <a:endParaRPr lang="tr-TR" dirty="0"/>
          </a:p>
        </p:txBody>
      </p:sp>
      <p:sp>
        <p:nvSpPr>
          <p:cNvPr id="6" name="Alt Başlık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ULAŞTIRMA PROBLEMİ-ATLAMA TAŞI YÖNTEMİ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92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İçeriği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 smtClean="0"/>
              <a:t>1. Sayısal Yöntemler –Tanımı, Kapsamı, Tarihsel Gelişimi</a:t>
            </a:r>
          </a:p>
          <a:p>
            <a:pPr marL="0" indent="0">
              <a:buNone/>
            </a:pPr>
            <a:r>
              <a:rPr lang="tr-TR" dirty="0" smtClean="0"/>
              <a:t>2. Doğrusal Programlama- Tanımı, Varsayımları, Model Kurma</a:t>
            </a:r>
          </a:p>
          <a:p>
            <a:pPr marL="0" indent="0">
              <a:buNone/>
            </a:pPr>
            <a:r>
              <a:rPr lang="tr-TR" dirty="0" smtClean="0"/>
              <a:t>3. Doğrusal Programlama- Grafik Çözüm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4. Doğrusal Programlama- </a:t>
            </a:r>
            <a:r>
              <a:rPr lang="tr-TR" dirty="0" err="1" smtClean="0">
                <a:solidFill>
                  <a:schemeClr val="tx1"/>
                </a:solidFill>
              </a:rPr>
              <a:t>Simpleks</a:t>
            </a:r>
            <a:r>
              <a:rPr lang="tr-TR" dirty="0" smtClean="0">
                <a:solidFill>
                  <a:schemeClr val="tx1"/>
                </a:solidFill>
              </a:rPr>
              <a:t> Çözüm</a:t>
            </a:r>
          </a:p>
          <a:p>
            <a:pPr marL="0" indent="0">
              <a:buNone/>
            </a:pPr>
            <a:r>
              <a:rPr lang="tr-TR" dirty="0" smtClean="0"/>
              <a:t>5. Doğrusal Programlama- </a:t>
            </a:r>
            <a:r>
              <a:rPr lang="tr-TR" dirty="0" err="1" smtClean="0"/>
              <a:t>Simpleks</a:t>
            </a:r>
            <a:r>
              <a:rPr lang="tr-TR" dirty="0" smtClean="0"/>
              <a:t> Çözüm (Büyük M)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6. Doğrusal Programlama-İki Aşamalı Yöntem, Özel Durumlar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7. Doğrusal Programlama- </a:t>
            </a:r>
            <a:r>
              <a:rPr lang="tr-TR" dirty="0" err="1" smtClean="0">
                <a:solidFill>
                  <a:schemeClr val="tx1"/>
                </a:solidFill>
              </a:rPr>
              <a:t>Dualite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8. Doğrusal Programlama- Duyarlılık Analizleri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9. </a:t>
            </a:r>
            <a:r>
              <a:rPr lang="tr-TR" dirty="0">
                <a:solidFill>
                  <a:schemeClr val="tx1"/>
                </a:solidFill>
              </a:rPr>
              <a:t>Doğrusal </a:t>
            </a:r>
            <a:r>
              <a:rPr lang="tr-TR" dirty="0" smtClean="0">
                <a:solidFill>
                  <a:schemeClr val="tx1"/>
                </a:solidFill>
              </a:rPr>
              <a:t>Programlama Excel </a:t>
            </a:r>
            <a:r>
              <a:rPr lang="tr-TR" dirty="0" err="1" smtClean="0">
                <a:solidFill>
                  <a:schemeClr val="tx1"/>
                </a:solidFill>
              </a:rPr>
              <a:t>Solver</a:t>
            </a:r>
            <a:r>
              <a:rPr lang="tr-TR" dirty="0" smtClean="0">
                <a:solidFill>
                  <a:schemeClr val="tx1"/>
                </a:solidFill>
              </a:rPr>
              <a:t> Uygulaması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10. Özel Amaçlı Algoritmalar-Atama Problemi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11. Özel Amaçlı Algoritmalar-Ulaştırma Problemi Başlangıç Çözüm Yöntemleri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12. Özel Amaçlı Algoritmalar-Ulaştırma Problemi, Atlama Taşı Yöntemi</a:t>
            </a:r>
          </a:p>
          <a:p>
            <a:pPr marL="0" indent="0">
              <a:buNone/>
            </a:pPr>
            <a:r>
              <a:rPr lang="tr-TR" dirty="0" smtClean="0"/>
              <a:t>13. Özel Amaçlı Algoritmalar-Ulaştırma Problemi MODI Yöntemi</a:t>
            </a:r>
          </a:p>
          <a:p>
            <a:pPr marL="0" indent="0">
              <a:buNone/>
            </a:pPr>
            <a:r>
              <a:rPr lang="tr-TR" dirty="0" smtClean="0"/>
              <a:t>14.Ulaştırma Atama Problemi Excel </a:t>
            </a:r>
            <a:r>
              <a:rPr lang="tr-TR" dirty="0" err="1" smtClean="0"/>
              <a:t>Solver</a:t>
            </a:r>
            <a:r>
              <a:rPr lang="tr-TR" dirty="0" smtClean="0"/>
              <a:t> Uygulaması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Atlama Taşı Yöntemi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Başlangıç çözümü yapılmış olan ulaştırma probleminde çözümde olmayan değişkenler (boş hücreler) için birim maliyet </a:t>
            </a:r>
            <a:r>
              <a:rPr lang="tr-TR" dirty="0" smtClean="0"/>
              <a:t>değişimi hesabı </a:t>
            </a:r>
            <a:r>
              <a:rPr lang="tr-TR" dirty="0" smtClean="0"/>
              <a:t>gerçekleştirilir. </a:t>
            </a:r>
          </a:p>
          <a:p>
            <a:r>
              <a:rPr lang="tr-TR" dirty="0" smtClean="0"/>
              <a:t>Bu hesabın </a:t>
            </a:r>
            <a:r>
              <a:rPr lang="tr-TR" dirty="0" smtClean="0"/>
              <a:t>yapılabilmesi için en az satır (m) sütün (n) sayılarının toplamının bir </a:t>
            </a:r>
            <a:r>
              <a:rPr lang="tr-TR" dirty="0" smtClean="0"/>
              <a:t>eksiği (m+n-1) </a:t>
            </a:r>
            <a:r>
              <a:rPr lang="tr-TR" dirty="0" smtClean="0"/>
              <a:t>kadar dolu hücre bulunmalıdır.  </a:t>
            </a:r>
          </a:p>
          <a:p>
            <a:r>
              <a:rPr lang="tr-TR" dirty="0" smtClean="0"/>
              <a:t>Hesaplama boş </a:t>
            </a:r>
            <a:r>
              <a:rPr lang="tr-TR" dirty="0" smtClean="0"/>
              <a:t>hücreler ile dolu hücreler arasında çevrim gerçekleştirmek yoluyla yapılır. </a:t>
            </a:r>
          </a:p>
          <a:p>
            <a:r>
              <a:rPr lang="tr-TR" dirty="0" smtClean="0"/>
              <a:t>Boş olan hücreye + işareti konularak, her satırda ve her sütunda + ve’ler birbirlerini dengeleyecek şekilde (+ - sayıları birbirine eşit olacak şekilde) dolu hücreler üzerinden çevrim tamamlanır. </a:t>
            </a:r>
          </a:p>
          <a:p>
            <a:r>
              <a:rPr lang="tr-TR" dirty="0"/>
              <a:t>Tüm boş hücreler için çevrimler tamamlanır ve çevrimlerin maliyet değişimleri hesaplanır.</a:t>
            </a:r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1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Net </a:t>
            </a:r>
            <a:r>
              <a:rPr lang="tr-TR" dirty="0"/>
              <a:t>maliyeti – olan çevrim toplam maliyeti azaltıcı etki yaratır. </a:t>
            </a:r>
          </a:p>
          <a:p>
            <a:r>
              <a:rPr lang="tr-TR" dirty="0"/>
              <a:t>Negatif net maliyetlerin en küçüğünü veren çevrimin boş hücresine gönderme yapılır.</a:t>
            </a:r>
          </a:p>
          <a:p>
            <a:r>
              <a:rPr lang="tr-TR" dirty="0"/>
              <a:t>Gönderme miktarı çevrimdeki – işaretli dolu hücrelerin içerdiği minimum atama miktarı kadardır.</a:t>
            </a:r>
          </a:p>
          <a:p>
            <a:r>
              <a:rPr lang="tr-TR" dirty="0"/>
              <a:t>Bu miktar çevrimdeki – işaretli hücrelerden çıkartılır,+ işaretli hücrelere eklenir. </a:t>
            </a:r>
          </a:p>
          <a:p>
            <a:r>
              <a:rPr lang="tr-TR" dirty="0" smtClean="0"/>
              <a:t>Yeni çözümün </a:t>
            </a:r>
            <a:r>
              <a:rPr lang="tr-TR" dirty="0" err="1" smtClean="0"/>
              <a:t>optimalliği</a:t>
            </a:r>
            <a:r>
              <a:rPr lang="tr-TR" dirty="0" smtClean="0"/>
              <a:t> yine aynı şekilde test edilir. </a:t>
            </a:r>
          </a:p>
          <a:p>
            <a:r>
              <a:rPr lang="tr-TR" dirty="0" smtClean="0"/>
              <a:t>Net maliyetlerde negatif değer kalmayana kadar </a:t>
            </a:r>
            <a:r>
              <a:rPr lang="tr-TR" dirty="0" err="1" smtClean="0"/>
              <a:t>iterasyonlar</a:t>
            </a:r>
            <a:r>
              <a:rPr lang="tr-TR" dirty="0" smtClean="0"/>
              <a:t> tekrarlanır. 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8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 (Aladağ</a:t>
            </a:r>
            <a:r>
              <a:rPr lang="tr-TR" dirty="0"/>
              <a:t>, 2011, s.137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493095"/>
          </a:xfrm>
        </p:spPr>
        <p:txBody>
          <a:bodyPr>
            <a:normAutofit/>
          </a:bodyPr>
          <a:lstStyle/>
          <a:p>
            <a:r>
              <a:rPr lang="tr-TR" dirty="0" smtClean="0"/>
              <a:t>Verilen ulaştırma probleminin başlangıç çözümünün optimal olup olmadığını atlama taşı yöntemi ile test edelim.</a:t>
            </a:r>
          </a:p>
          <a:p>
            <a:endParaRPr lang="tr-TR" dirty="0"/>
          </a:p>
          <a:p>
            <a:r>
              <a:rPr lang="tr-TR" dirty="0" smtClean="0">
                <a:solidFill>
                  <a:srgbClr val="00B050"/>
                </a:solidFill>
              </a:rPr>
              <a:t>m+n-1=3+3-1=5 tane dolu hücre var. Çevrimler tamamlanabilir. 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834182"/>
              </p:ext>
            </p:extLst>
          </p:nvPr>
        </p:nvGraphicFramePr>
        <p:xfrm>
          <a:off x="107504" y="1844824"/>
          <a:ext cx="3831890" cy="4120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</a:tblGrid>
              <a:tr h="13127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şantiyeler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r>
                        <a:rPr lang="tr-TR" dirty="0" smtClean="0"/>
                        <a:t>Kap.</a:t>
                      </a:r>
                      <a:endParaRPr lang="tr-T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Fab</a:t>
                      </a:r>
                      <a:r>
                        <a:rPr lang="tr-TR" dirty="0" smtClean="0"/>
                        <a:t>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50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120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280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8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9" name="İçerik Yer Tutucus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597836"/>
              </p:ext>
            </p:extLst>
          </p:nvPr>
        </p:nvGraphicFramePr>
        <p:xfrm>
          <a:off x="4527748" y="1673180"/>
          <a:ext cx="4114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2890664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Boş Hücre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Maliyet Değişimi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AŞ2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5-6+12-10=1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0070C0"/>
                          </a:solidFill>
                        </a:rPr>
                        <a:t>BŞ1</a:t>
                      </a:r>
                      <a:endParaRPr lang="tr-T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0070C0"/>
                          </a:solidFill>
                        </a:rPr>
                        <a:t>15-12+6-8=1</a:t>
                      </a:r>
                      <a:endParaRPr lang="tr-T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accent1"/>
                          </a:solidFill>
                        </a:rPr>
                        <a:t>CŞ2</a:t>
                      </a:r>
                      <a:endParaRPr lang="tr-T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accent1"/>
                          </a:solidFill>
                        </a:rPr>
                        <a:t>9-3+8-6+12-10=10</a:t>
                      </a:r>
                      <a:endParaRPr lang="tr-T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7030A0"/>
                          </a:solidFill>
                        </a:rPr>
                        <a:t>CŞ3</a:t>
                      </a:r>
                      <a:endParaRPr lang="tr-T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10-6+8-3=9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499992" y="1600200"/>
            <a:ext cx="4186808" cy="449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7" name="Altbilgi Yer Tutucusu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8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46234"/>
              </p:ext>
            </p:extLst>
          </p:nvPr>
        </p:nvGraphicFramePr>
        <p:xfrm>
          <a:off x="107504" y="1844824"/>
          <a:ext cx="3831890" cy="4120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</a:tblGrid>
              <a:tr h="13127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şantiyeler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r>
                        <a:rPr lang="tr-TR" dirty="0" smtClean="0"/>
                        <a:t>Kap.</a:t>
                      </a:r>
                      <a:endParaRPr lang="tr-T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Fab</a:t>
                      </a:r>
                      <a:r>
                        <a:rPr lang="tr-TR" dirty="0" smtClean="0"/>
                        <a:t>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50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120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280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Metin kutusu 9"/>
          <p:cNvSpPr txBox="1"/>
          <p:nvPr/>
        </p:nvSpPr>
        <p:spPr>
          <a:xfrm>
            <a:off x="2051112" y="336675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2051112" y="429309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-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2810130" y="42930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2804882" y="336675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-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907629" y="285293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70C0"/>
                </a:solidFill>
              </a:rPr>
              <a:t>-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2418654" y="28529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2387441" y="384555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70C0"/>
                </a:solidFill>
              </a:rPr>
              <a:t>-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899592" y="384555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2581785" y="384555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2676036" y="285293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C000"/>
                </a:solidFill>
              </a:rPr>
              <a:t>-</a:t>
            </a:r>
            <a:endParaRPr lang="tr-TR" b="1" dirty="0">
              <a:solidFill>
                <a:srgbClr val="FFC000"/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1098101" y="28529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21" name="Metin kutusu 20"/>
          <p:cNvSpPr txBox="1"/>
          <p:nvPr/>
        </p:nvSpPr>
        <p:spPr>
          <a:xfrm>
            <a:off x="1091214" y="470213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C000"/>
                </a:solidFill>
              </a:rPr>
              <a:t>-</a:t>
            </a:r>
            <a:endParaRPr lang="tr-TR" b="1" dirty="0">
              <a:solidFill>
                <a:srgbClr val="FFC000"/>
              </a:solidFill>
            </a:endParaRPr>
          </a:p>
        </p:txBody>
      </p:sp>
      <p:sp>
        <p:nvSpPr>
          <p:cNvPr id="22" name="Metin kutusu 21"/>
          <p:cNvSpPr txBox="1"/>
          <p:nvPr/>
        </p:nvSpPr>
        <p:spPr>
          <a:xfrm>
            <a:off x="1852981" y="47021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23" name="Metin kutusu 22"/>
          <p:cNvSpPr txBox="1"/>
          <p:nvPr/>
        </p:nvSpPr>
        <p:spPr>
          <a:xfrm>
            <a:off x="1852981" y="377974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C000"/>
                </a:solidFill>
              </a:rPr>
              <a:t>-</a:t>
            </a:r>
            <a:endParaRPr lang="tr-TR" b="1" dirty="0">
              <a:solidFill>
                <a:srgbClr val="FFC000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259909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25" name="Metin kutusu 24"/>
          <p:cNvSpPr txBox="1"/>
          <p:nvPr/>
        </p:nvSpPr>
        <p:spPr>
          <a:xfrm>
            <a:off x="1062699" y="316988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26" name="Metin kutusu 25"/>
          <p:cNvSpPr txBox="1"/>
          <p:nvPr/>
        </p:nvSpPr>
        <p:spPr>
          <a:xfrm>
            <a:off x="1115616" y="500388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7030A0"/>
                </a:solidFill>
              </a:rPr>
              <a:t>-</a:t>
            </a:r>
            <a:endParaRPr lang="tr-TR" b="1" dirty="0">
              <a:solidFill>
                <a:srgbClr val="7030A0"/>
              </a:solidFill>
            </a:endParaRPr>
          </a:p>
        </p:txBody>
      </p:sp>
      <p:sp>
        <p:nvSpPr>
          <p:cNvPr id="27" name="Metin kutusu 26"/>
          <p:cNvSpPr txBox="1"/>
          <p:nvPr/>
        </p:nvSpPr>
        <p:spPr>
          <a:xfrm>
            <a:off x="2671875" y="315804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7030A0"/>
                </a:solidFill>
              </a:rPr>
              <a:t>-</a:t>
            </a:r>
            <a:endParaRPr lang="tr-TR" b="1" dirty="0">
              <a:solidFill>
                <a:srgbClr val="7030A0"/>
              </a:solidFill>
            </a:endParaRPr>
          </a:p>
        </p:txBody>
      </p:sp>
      <p:sp>
        <p:nvSpPr>
          <p:cNvPr id="28" name="Metin kutusu 27"/>
          <p:cNvSpPr txBox="1"/>
          <p:nvPr/>
        </p:nvSpPr>
        <p:spPr>
          <a:xfrm>
            <a:off x="4361148" y="3736082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Negatif maliyet değişimi olmadığı için çözüm optimaldir.</a:t>
            </a:r>
          </a:p>
          <a:p>
            <a:r>
              <a:rPr lang="tr-TR" dirty="0" smtClean="0"/>
              <a:t>A fabrikasından 1. şantiyeye 70 birim, 3. şantiyeye 50 birim; B fabrikasından 2. şantiyeye 70 birim, 3. şantiyeye 10 birim; C fabrikasından 1. şantiyeye 80 birim ürün gönderilir.</a:t>
            </a:r>
          </a:p>
          <a:p>
            <a:r>
              <a:rPr lang="tr-TR" dirty="0" smtClean="0"/>
              <a:t>Optimal maliyet= 70*8+50*6+70*10+10*12+80*3=1920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93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572935"/>
              </p:ext>
            </p:extLst>
          </p:nvPr>
        </p:nvGraphicFramePr>
        <p:xfrm>
          <a:off x="457200" y="1600200"/>
          <a:ext cx="3831890" cy="4120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</a:tblGrid>
              <a:tr h="13127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marketler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r>
                        <a:rPr lang="tr-TR" dirty="0" smtClean="0"/>
                        <a:t>Kap.</a:t>
                      </a:r>
                      <a:endParaRPr lang="tr-T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 smtClean="0"/>
                        <a:t>depo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400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500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200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400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900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İçerik Yer Tutucusu 2"/>
          <p:cNvSpPr txBox="1">
            <a:spLocks/>
          </p:cNvSpPr>
          <p:nvPr/>
        </p:nvSpPr>
        <p:spPr>
          <a:xfrm>
            <a:off x="4499992" y="1600200"/>
            <a:ext cx="4186808" cy="449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Verilen ulaştırma probleminin başlangıç çözümünün optimal olup olmadığını atlama taşı yöntemi ile test edelim.</a:t>
            </a:r>
          </a:p>
          <a:p>
            <a:endParaRPr lang="tr-TR" smtClean="0"/>
          </a:p>
          <a:p>
            <a:r>
              <a:rPr lang="tr-TR" smtClean="0">
                <a:solidFill>
                  <a:srgbClr val="00B050"/>
                </a:solidFill>
              </a:rPr>
              <a:t>m+n-1=3+3-1=5 tane dolu hücre var. Çevrimler tamamlanabilir.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8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27984" y="3516377"/>
            <a:ext cx="4258816" cy="2839670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D3 deposundan M1 marketine bir birim ürün göndermek toplam maliyeti 4 birim düşürür.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D3 deposundan M2 marketine bir birim ürün göndermek toplam maliyeti 14 birim düşürür. </a:t>
            </a:r>
          </a:p>
          <a:p>
            <a:r>
              <a:rPr lang="tr-TR" dirty="0" smtClean="0">
                <a:solidFill>
                  <a:srgbClr val="00B050"/>
                </a:solidFill>
              </a:rPr>
              <a:t>D3’ten M2’ye ürün gönderelim.</a:t>
            </a:r>
          </a:p>
          <a:p>
            <a:r>
              <a:rPr lang="tr-TR" dirty="0" smtClean="0">
                <a:solidFill>
                  <a:srgbClr val="00B050"/>
                </a:solidFill>
              </a:rPr>
              <a:t>Ne kadar? Çevrimde işareti – olan hücrelerin minimum gönderimi kadar.  (100 birim)</a:t>
            </a:r>
          </a:p>
          <a:p>
            <a:r>
              <a:rPr lang="tr-TR" dirty="0" smtClean="0">
                <a:solidFill>
                  <a:srgbClr val="00B050"/>
                </a:solidFill>
              </a:rPr>
              <a:t>Çevrimdeki – işaretlilerden 100 çıkart ,+ işaretlilere 100 ekle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377002"/>
              </p:ext>
            </p:extLst>
          </p:nvPr>
        </p:nvGraphicFramePr>
        <p:xfrm>
          <a:off x="457200" y="1600200"/>
          <a:ext cx="3831890" cy="4120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</a:tblGrid>
              <a:tr h="13127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marketler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r>
                        <a:rPr lang="tr-TR" dirty="0" smtClean="0"/>
                        <a:t>Kap.</a:t>
                      </a:r>
                      <a:endParaRPr lang="tr-T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 smtClean="0"/>
                        <a:t>depo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D1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400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500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D2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200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D3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endParaRPr lang="tr-T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400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900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İçerik Yer Tutucus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782311"/>
              </p:ext>
            </p:extLst>
          </p:nvPr>
        </p:nvGraphicFramePr>
        <p:xfrm>
          <a:off x="4499992" y="1484784"/>
          <a:ext cx="4114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2890664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Boş Hücre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Maliyet Değişimi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D1M3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6-4+10-2=10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0070C0"/>
                          </a:solidFill>
                        </a:rPr>
                        <a:t>D2M1</a:t>
                      </a:r>
                      <a:endParaRPr lang="tr-T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0070C0"/>
                          </a:solidFill>
                        </a:rPr>
                        <a:t>24-10+2-4=12</a:t>
                      </a:r>
                      <a:endParaRPr lang="tr-T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accent1"/>
                          </a:solidFill>
                        </a:rPr>
                        <a:t>D3M1</a:t>
                      </a:r>
                      <a:endParaRPr lang="tr-T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accent1"/>
                          </a:solidFill>
                        </a:rPr>
                        <a:t>18-14+4-10+2-4=-4</a:t>
                      </a:r>
                      <a:endParaRPr lang="tr-T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D3M2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6-14+4-10=-14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2771800" y="25944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979712" y="259448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-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2788575" y="35010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-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1979712" y="35010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1331640" y="35010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2222086" y="35010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-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2139371" y="25944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1491299" y="259448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-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1264221" y="44371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+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2771800" y="440539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-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2944117" y="351637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+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2139371" y="370104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-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2145142" y="28529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+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1462352" y="280482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-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2100899" y="44371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+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2" name="Metin kutusu 21"/>
          <p:cNvSpPr txBox="1"/>
          <p:nvPr/>
        </p:nvSpPr>
        <p:spPr>
          <a:xfrm>
            <a:off x="3006771" y="443711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-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3" name="Metin kutusu 22"/>
          <p:cNvSpPr txBox="1"/>
          <p:nvPr/>
        </p:nvSpPr>
        <p:spPr>
          <a:xfrm>
            <a:off x="3207426" y="38703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+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2464460" y="387034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-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2107</TotalTime>
  <Words>900</Words>
  <Application>Microsoft Office PowerPoint</Application>
  <PresentationFormat>Ekran Gösterisi (4:3)</PresentationFormat>
  <Paragraphs>348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Decatur</vt:lpstr>
      <vt:lpstr>İŞLETMEDE SAYISAL YÖNTEMLER</vt:lpstr>
      <vt:lpstr>Özel Amaçlı Algoritmalar</vt:lpstr>
      <vt:lpstr>Ders İçeriği</vt:lpstr>
      <vt:lpstr>Atlama Taşı Yöntemi</vt:lpstr>
      <vt:lpstr>PowerPoint Sunusu</vt:lpstr>
      <vt:lpstr>ÖRNEK 1 (Aladağ, 2011, s.137</vt:lpstr>
      <vt:lpstr>PowerPoint Sunusu</vt:lpstr>
      <vt:lpstr>ÖRNEK 2</vt:lpstr>
      <vt:lpstr>PowerPoint Sunusu</vt:lpstr>
      <vt:lpstr>PowerPoint Sunusu</vt:lpstr>
      <vt:lpstr>PowerPoint Sunusu</vt:lpstr>
      <vt:lpstr>Bölüm Kaynakları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İŞLETMEDE SAYISAL YÖNTEMLER</dc:title>
  <dc:creator>P</dc:creator>
  <cp:lastModifiedBy>P</cp:lastModifiedBy>
  <cp:revision>101</cp:revision>
  <dcterms:created xsi:type="dcterms:W3CDTF">2020-08-03T16:38:12Z</dcterms:created>
  <dcterms:modified xsi:type="dcterms:W3CDTF">2020-09-02T10:11:37Z</dcterms:modified>
</cp:coreProperties>
</file>