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336" r:id="rId2"/>
    <p:sldId id="337" r:id="rId3"/>
    <p:sldId id="338" r:id="rId4"/>
    <p:sldId id="359" r:id="rId5"/>
    <p:sldId id="360" r:id="rId6"/>
    <p:sldId id="353" r:id="rId7"/>
    <p:sldId id="354" r:id="rId8"/>
    <p:sldId id="361" r:id="rId9"/>
    <p:sldId id="356" r:id="rId10"/>
    <p:sldId id="362" r:id="rId11"/>
    <p:sldId id="363" r:id="rId12"/>
    <p:sldId id="34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7CEA800-F9E3-4D7F-827B-14DD7CF0295B}">
          <p14:sldIdLst>
            <p14:sldId id="336"/>
            <p14:sldId id="337"/>
            <p14:sldId id="338"/>
            <p14:sldId id="359"/>
            <p14:sldId id="360"/>
            <p14:sldId id="353"/>
            <p14:sldId id="354"/>
            <p14:sldId id="361"/>
            <p14:sldId id="356"/>
            <p14:sldId id="362"/>
            <p14:sldId id="363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F221B-C220-4499-99E2-2E804C1B83A4}" type="datetimeFigureOut">
              <a:rPr lang="tr-TR" smtClean="0"/>
              <a:t>3.9.2020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2DE79-28B8-4F26-8F6E-48F5D4B0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09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C52-8C2A-4F0C-8891-D1E88A557F12}" type="datetime1">
              <a:rPr lang="tr-TR" smtClean="0"/>
              <a:t>3.9.2020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98FA-E7F7-40BE-A5AB-9C902079E7E6}" type="datetime1">
              <a:rPr lang="tr-TR" smtClean="0"/>
              <a:t>3.9.2020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26B-9BF5-42D8-9051-633DCE930E0E}" type="datetime1">
              <a:rPr lang="tr-TR" smtClean="0"/>
              <a:t>3.9.2020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36F4-06B8-444A-A3BD-0C9F396145A5}" type="datetime1">
              <a:rPr lang="tr-TR" smtClean="0"/>
              <a:t>3.9.2020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A5B8-B39C-4D76-8C39-19E34414FFFB}" type="datetime1">
              <a:rPr lang="tr-TR" smtClean="0"/>
              <a:t>3.9.2020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3F6D-A2E4-4E9C-8D7A-8DE2ADA244E0}" type="datetime1">
              <a:rPr lang="tr-TR" smtClean="0"/>
              <a:t>3.9.2020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D6C8-68F1-4845-BA7D-4C5FCD564B1B}" type="datetime1">
              <a:rPr lang="tr-TR" smtClean="0"/>
              <a:t>3.9.2020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62B4-AF53-4B09-83B5-9799200F1B43}" type="datetime1">
              <a:rPr lang="tr-TR" smtClean="0"/>
              <a:t>3.9.2020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C5F-7D43-4B73-B1A4-D542540AC838}" type="datetime1">
              <a:rPr lang="tr-TR" smtClean="0"/>
              <a:t>3.9.2020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1FD-7C18-4E65-8153-08540D874BEB}" type="datetime1">
              <a:rPr lang="tr-TR" smtClean="0"/>
              <a:t>3.9.2020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170-77F5-49CA-952D-9773B9478D05}" type="datetime1">
              <a:rPr lang="tr-TR" smtClean="0"/>
              <a:t>3.9.2020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5B267AC-4ACA-41B2-B8EA-7323B0534EDF}" type="datetime1">
              <a:rPr lang="tr-TR" smtClean="0"/>
              <a:t>3.9.2020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600" dirty="0" smtClean="0"/>
              <a:t>İŞLETMEDE SAYISAL YÖNTEMLER</a:t>
            </a: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ÖĞR. ÜYESİ PEMBE GÜÇLÜ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392907"/>
          </a:xfrm>
        </p:spPr>
        <p:txBody>
          <a:bodyPr>
            <a:normAutofit fontScale="92500" lnSpcReduction="20000"/>
          </a:bodyPr>
          <a:lstStyle/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71379"/>
              </p:ext>
            </p:extLst>
          </p:nvPr>
        </p:nvGraphicFramePr>
        <p:xfrm>
          <a:off x="457200" y="1600200"/>
          <a:ext cx="3831890" cy="37544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64008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Arz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210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13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190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550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İçerik Yer Tutucusu 28"/>
          <p:cNvSpPr txBox="1">
            <a:spLocks/>
          </p:cNvSpPr>
          <p:nvPr/>
        </p:nvSpPr>
        <p:spPr>
          <a:xfrm>
            <a:off x="4427984" y="1948438"/>
            <a:ext cx="425881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solidFill>
                  <a:schemeClr val="accent1"/>
                </a:solidFill>
              </a:rPr>
              <a:t>Dolu hücreler için maliyet çözümlemesi</a:t>
            </a:r>
            <a:endParaRPr lang="tr-TR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4355976" y="1556792"/>
                <a:ext cx="147662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56792"/>
                <a:ext cx="1476623" cy="391646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o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140986"/>
                  </p:ext>
                </p:extLst>
              </p:nvPr>
            </p:nvGraphicFramePr>
            <p:xfrm>
              <a:off x="4860032" y="2276872"/>
              <a:ext cx="367442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428"/>
                    <a:gridCol w="3048000"/>
                  </a:tblGrid>
                  <a:tr h="2880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400" dirty="0" smtClean="0"/>
                            <a:t>=0 olsun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=10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=10</m:t>
                              </m:r>
                            </m:oMath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=15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=15</m:t>
                              </m:r>
                            </m:oMath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=13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−2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=7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=4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=18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=3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o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140986"/>
                  </p:ext>
                </p:extLst>
              </p:nvPr>
            </p:nvGraphicFramePr>
            <p:xfrm>
              <a:off x="4860032" y="2276872"/>
              <a:ext cx="367442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428"/>
                    <a:gridCol w="304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4000" r="-200" b="-5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104000" r="-2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204000" r="-20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304000" r="-200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404000" r="-2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504000" r="-200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İçerik Yer Tutucusu 28"/>
          <p:cNvSpPr txBox="1">
            <a:spLocks/>
          </p:cNvSpPr>
          <p:nvPr/>
        </p:nvSpPr>
        <p:spPr>
          <a:xfrm>
            <a:off x="4463988" y="4221088"/>
            <a:ext cx="425881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smtClean="0">
                <a:solidFill>
                  <a:schemeClr val="accent5"/>
                </a:solidFill>
              </a:rPr>
              <a:t>Boş hücreler için net maliyet hesabı</a:t>
            </a:r>
            <a:endParaRPr lang="tr-TR" sz="1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o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8856134"/>
                  </p:ext>
                </p:extLst>
              </p:nvPr>
            </p:nvGraphicFramePr>
            <p:xfrm>
              <a:off x="4860032" y="4581128"/>
              <a:ext cx="3674428" cy="1546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428"/>
                    <a:gridCol w="3048000"/>
                  </a:tblGrid>
                  <a:tr h="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𝐧𝐞𝐭</m:t>
                                </m:r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𝐦𝐚𝐥𝐢𝐲𝐞𝐭</m:t>
                                </m:r>
                              </m:oMath>
                            </m:oMathPara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sz="1400" b="0" i="0" smtClean="0">
                                      <a:latin typeface="Cambria Math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=14-(</a:t>
                          </a:r>
                          <a:r>
                            <a:rPr lang="tr-TR" sz="1400" dirty="0" smtClean="0"/>
                            <a:t>0+4)=10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tr-T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tr-TR" sz="14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tr-TR" sz="140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sz="1400" b="0" i="0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5−(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−2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)=1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/>
                                      <m:t> 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sz="1400" b="0" i="0" smtClean="0">
                                      <a:latin typeface="Cambria Math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=14-(-2+10)=6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sz="1400" b="0" i="0" smtClean="0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=12-(3+10)=-1</a:t>
                          </a:r>
                          <a:r>
                            <a:rPr lang="tr-TR" sz="1400" baseline="0" dirty="0" smtClean="0"/>
                            <a:t> ****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o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8856134"/>
                  </p:ext>
                </p:extLst>
              </p:nvPr>
            </p:nvGraphicFramePr>
            <p:xfrm>
              <a:off x="4860032" y="4581128"/>
              <a:ext cx="3674428" cy="1546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428"/>
                    <a:gridCol w="304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r="-200" b="-426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100000" r="-200" b="-326000"/>
                          </a:stretch>
                        </a:blipFill>
                      </a:tcPr>
                    </a:tc>
                  </a:tr>
                  <a:tr h="32747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185185" r="-200" b="-201852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308000" r="-200" b="-118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408000" r="-20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Metin kutusu 10"/>
          <p:cNvSpPr txBox="1"/>
          <p:nvPr/>
        </p:nvSpPr>
        <p:spPr>
          <a:xfrm>
            <a:off x="2027758" y="41326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2843808" y="23084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2066230" y="230976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2843808" y="41451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833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661248"/>
            <a:ext cx="3826768" cy="464915"/>
          </a:xfrm>
        </p:spPr>
        <p:txBody>
          <a:bodyPr/>
          <a:lstStyle/>
          <a:p>
            <a:r>
              <a:rPr lang="tr-TR" dirty="0" smtClean="0"/>
              <a:t>Optimal Maliyet=5980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378357"/>
              </p:ext>
            </p:extLst>
          </p:nvPr>
        </p:nvGraphicFramePr>
        <p:xfrm>
          <a:off x="457200" y="1600200"/>
          <a:ext cx="3831890" cy="37544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64008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Arz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210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13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190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550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İçerik Yer Tutucusu 28"/>
          <p:cNvSpPr txBox="1">
            <a:spLocks/>
          </p:cNvSpPr>
          <p:nvPr/>
        </p:nvSpPr>
        <p:spPr>
          <a:xfrm>
            <a:off x="4427984" y="1948438"/>
            <a:ext cx="425881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solidFill>
                  <a:schemeClr val="accent1"/>
                </a:solidFill>
              </a:rPr>
              <a:t>Dolu hücreler için maliyet çözümlemesi</a:t>
            </a:r>
            <a:endParaRPr lang="tr-TR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4355976" y="1556792"/>
                <a:ext cx="147662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56792"/>
                <a:ext cx="1476623" cy="391646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o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95337"/>
                  </p:ext>
                </p:extLst>
              </p:nvPr>
            </p:nvGraphicFramePr>
            <p:xfrm>
              <a:off x="4860032" y="2276872"/>
              <a:ext cx="367442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428"/>
                    <a:gridCol w="3048000"/>
                  </a:tblGrid>
                  <a:tr h="2880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400" dirty="0" smtClean="0"/>
                            <a:t>=0 olsun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=10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=10</m:t>
                              </m:r>
                            </m:oMath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=15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=15</m:t>
                              </m:r>
                            </m:oMath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=13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−2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=7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=5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=2</m:t>
                              </m:r>
                            </m:oMath>
                          </a14:m>
                          <a:endParaRPr lang="tr-T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o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95337"/>
                  </p:ext>
                </p:extLst>
              </p:nvPr>
            </p:nvGraphicFramePr>
            <p:xfrm>
              <a:off x="4860032" y="2276872"/>
              <a:ext cx="367442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428"/>
                    <a:gridCol w="304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4000" r="-200" b="-5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104000" r="-2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204000" r="-20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304000" r="-200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404000" r="-2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504000" r="-200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İçerik Yer Tutucusu 28"/>
          <p:cNvSpPr txBox="1">
            <a:spLocks/>
          </p:cNvSpPr>
          <p:nvPr/>
        </p:nvSpPr>
        <p:spPr>
          <a:xfrm>
            <a:off x="4463988" y="4221088"/>
            <a:ext cx="425881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smtClean="0">
                <a:solidFill>
                  <a:schemeClr val="accent5"/>
                </a:solidFill>
              </a:rPr>
              <a:t>Boş hücreler için net maliyet hesabı</a:t>
            </a:r>
            <a:endParaRPr lang="tr-TR" sz="1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o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585509"/>
                  </p:ext>
                </p:extLst>
              </p:nvPr>
            </p:nvGraphicFramePr>
            <p:xfrm>
              <a:off x="4860032" y="4581128"/>
              <a:ext cx="3674428" cy="1546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428"/>
                    <a:gridCol w="3048000"/>
                  </a:tblGrid>
                  <a:tr h="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𝐧𝐞𝐭</m:t>
                                </m:r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𝐦𝐚𝐥𝐢𝐲𝐞𝐭</m:t>
                                </m:r>
                              </m:oMath>
                            </m:oMathPara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sz="1400" b="0" i="0" smtClean="0">
                                      <a:latin typeface="Cambria Math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=14-(0+5)=9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tr-T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tr-TR" sz="14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tr-TR" sz="140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sz="1400" b="0" i="0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5−(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−2+5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)=1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/>
                                      <m:t> 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sz="1400" b="0" i="0" smtClean="0">
                                      <a:latin typeface="Cambria Math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=14-(-2+10)=6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sz="1400" b="0" i="0" smtClean="0">
                                      <a:latin typeface="Cambria Math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=18-(2+15)=1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o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585509"/>
                  </p:ext>
                </p:extLst>
              </p:nvPr>
            </p:nvGraphicFramePr>
            <p:xfrm>
              <a:off x="4860032" y="4581128"/>
              <a:ext cx="3674428" cy="1546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428"/>
                    <a:gridCol w="304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r="-200" b="-426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dA1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100000" r="-200" b="-326000"/>
                          </a:stretch>
                        </a:blipFill>
                      </a:tcPr>
                    </a:tc>
                  </a:tr>
                  <a:tr h="32747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185185" r="-200" b="-201852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dB2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308000" r="-200" b="-118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dC3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408000" r="-20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655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Tütek</a:t>
            </a:r>
            <a:r>
              <a:rPr lang="tr-TR" dirty="0"/>
              <a:t>, H., Gümüşoğlu, Ş., &amp; Özdemir, A. (2012). </a:t>
            </a:r>
            <a:r>
              <a:rPr lang="tr-TR" i="1" dirty="0"/>
              <a:t>Sayısal Yöntemler: Yönetsel Yaklaşım</a:t>
            </a:r>
            <a:r>
              <a:rPr lang="tr-TR" dirty="0"/>
              <a:t>. Beta</a:t>
            </a:r>
            <a:r>
              <a:rPr lang="tr-TR" dirty="0" smtClean="0"/>
              <a:t>.</a:t>
            </a:r>
          </a:p>
          <a:p>
            <a:r>
              <a:rPr lang="tr-TR" dirty="0" err="1"/>
              <a:t>Tütek</a:t>
            </a:r>
            <a:r>
              <a:rPr lang="tr-TR" dirty="0"/>
              <a:t>, H., Gümüşoğlu, Ş., Özdemir, A. &amp; Özdemir, A.(2011). </a:t>
            </a:r>
            <a:r>
              <a:rPr lang="tr-TR" i="1" dirty="0"/>
              <a:t>Sayısal yöntemlerde Problem Çözümleri ve Bilgisayar Destekli Uygulamalar</a:t>
            </a:r>
            <a:r>
              <a:rPr lang="tr-TR" dirty="0"/>
              <a:t>. Beta. </a:t>
            </a:r>
          </a:p>
          <a:p>
            <a:r>
              <a:rPr lang="tr-TR" dirty="0" smtClean="0"/>
              <a:t>Aladağ, Z. </a:t>
            </a:r>
            <a:r>
              <a:rPr lang="tr-TR" dirty="0"/>
              <a:t>(</a:t>
            </a:r>
            <a:r>
              <a:rPr lang="tr-TR" dirty="0" smtClean="0"/>
              <a:t>2011). </a:t>
            </a:r>
            <a:r>
              <a:rPr lang="tr-TR" i="1" dirty="0"/>
              <a:t>Yöneylem Araştırması </a:t>
            </a:r>
            <a:r>
              <a:rPr lang="tr-TR" dirty="0"/>
              <a:t>1. </a:t>
            </a:r>
            <a:r>
              <a:rPr lang="tr-TR" dirty="0" err="1" smtClean="0"/>
              <a:t>Umuttepe</a:t>
            </a:r>
            <a:r>
              <a:rPr lang="tr-TR" dirty="0" smtClean="0"/>
              <a:t> Yayınları.</a:t>
            </a:r>
          </a:p>
          <a:p>
            <a:r>
              <a:rPr lang="tr-TR" dirty="0" err="1"/>
              <a:t>Lorcu</a:t>
            </a:r>
            <a:r>
              <a:rPr lang="tr-TR" dirty="0"/>
              <a:t>, F. (2016). </a:t>
            </a:r>
            <a:r>
              <a:rPr lang="tr-TR" i="1" dirty="0"/>
              <a:t>Yöneylem Araştırması </a:t>
            </a:r>
            <a:r>
              <a:rPr lang="tr-TR" dirty="0"/>
              <a:t>1. Detay Yayıncılık.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Özel Amaçlı Algoritmalar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ULAŞTIRMA PROBLEMİ-MODI YÖNTEMİ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2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 smtClean="0"/>
              <a:t>1. Sayısal Yöntemler –Tanımı, Kapsamı, Tarihsel Gelişimi</a:t>
            </a:r>
          </a:p>
          <a:p>
            <a:pPr marL="0" indent="0">
              <a:buNone/>
            </a:pPr>
            <a:r>
              <a:rPr lang="tr-TR" dirty="0" smtClean="0"/>
              <a:t>2. Doğrusal Programlama- Tanımı, Varsayımları, Model Kurma</a:t>
            </a:r>
          </a:p>
          <a:p>
            <a:pPr marL="0" indent="0">
              <a:buNone/>
            </a:pPr>
            <a:r>
              <a:rPr lang="tr-TR" dirty="0" smtClean="0"/>
              <a:t>3. Doğrusal Programlama- Grafik Çözüm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4.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Simpleks</a:t>
            </a:r>
            <a:r>
              <a:rPr lang="tr-TR" dirty="0" smtClean="0">
                <a:solidFill>
                  <a:schemeClr val="tx1"/>
                </a:solidFill>
              </a:rPr>
              <a:t> Çözüm</a:t>
            </a:r>
          </a:p>
          <a:p>
            <a:pPr marL="0" indent="0">
              <a:buNone/>
            </a:pPr>
            <a:r>
              <a:rPr lang="tr-TR" dirty="0" smtClean="0"/>
              <a:t>5. Doğrusal Programlama- </a:t>
            </a:r>
            <a:r>
              <a:rPr lang="tr-TR" dirty="0" err="1" smtClean="0"/>
              <a:t>Simpleks</a:t>
            </a:r>
            <a:r>
              <a:rPr lang="tr-TR" dirty="0" smtClean="0"/>
              <a:t> Çözüm (Büyük M)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6. Doğrusal Programlama-İki Aşamalı Yöntem, Özel Durumlar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7.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Dualite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8. Doğrusal Programlama- Duyarlılık Analizleri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9. </a:t>
            </a:r>
            <a:r>
              <a:rPr lang="tr-TR" dirty="0">
                <a:solidFill>
                  <a:schemeClr val="tx1"/>
                </a:solidFill>
              </a:rPr>
              <a:t>Doğrusal </a:t>
            </a:r>
            <a:r>
              <a:rPr lang="tr-TR" dirty="0" smtClean="0">
                <a:solidFill>
                  <a:schemeClr val="tx1"/>
                </a:solidFill>
              </a:rPr>
              <a:t>Programlama Excel </a:t>
            </a:r>
            <a:r>
              <a:rPr lang="tr-TR" dirty="0" err="1" smtClean="0">
                <a:solidFill>
                  <a:schemeClr val="tx1"/>
                </a:solidFill>
              </a:rPr>
              <a:t>Solver</a:t>
            </a:r>
            <a:r>
              <a:rPr lang="tr-TR" dirty="0" smtClean="0">
                <a:solidFill>
                  <a:schemeClr val="tx1"/>
                </a:solidFill>
              </a:rPr>
              <a:t> Uygulaması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10. Özel Amaçlı Algoritmalar-Atama Problemi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11. Özel Amaçlı Algoritmalar-Ulaştırma Problemi Başlangıç Çözüm Yöntemleri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12. Özel Amaçlı Algoritmalar-Ulaştırma Problemi, Atlama Taşı Yöntemi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13. Özel Amaçlı Algoritmalar-Ulaştırma Problemi MODI Yöntemi</a:t>
            </a:r>
          </a:p>
          <a:p>
            <a:pPr marL="0" indent="0">
              <a:buNone/>
            </a:pPr>
            <a:r>
              <a:rPr lang="tr-TR" dirty="0" smtClean="0"/>
              <a:t>14.Ulaştırma Atama Problemi Excel </a:t>
            </a:r>
            <a:r>
              <a:rPr lang="tr-TR" dirty="0" err="1" smtClean="0"/>
              <a:t>Solver</a:t>
            </a:r>
            <a:r>
              <a:rPr lang="tr-TR" dirty="0" smtClean="0"/>
              <a:t> Uygulaması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MODI Yöntemi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dirty="0" smtClean="0"/>
                  <a:t>Başlangıç çözümü yapılmış olan ulaştırma probleminde çözümde olmayan değişkenler (boş hücreler) için birim maliyet çözümlemesi gerçekleştirilir. </a:t>
                </a:r>
              </a:p>
              <a:p>
                <a:r>
                  <a:rPr lang="tr-TR" dirty="0" smtClean="0"/>
                  <a:t>Çözümlemenin yapılabilmesi için en az satır (m) sütün (n) sayılarının toplamının bir eksiği kadar dolu hücre bulunmalıdır.  </a:t>
                </a:r>
              </a:p>
              <a:p>
                <a:r>
                  <a:rPr lang="tr-TR" dirty="0" smtClean="0"/>
                  <a:t>Birim maliyet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𝑖</m:t>
                        </m:r>
                        <m:r>
                          <a:rPr lang="tr-T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 dolu hücreler,  gönderme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 ve alma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 maliyetlerinin toplamı olarak çözümlenir. Hücrelerin gönderme ve alma maliyetleri bulunur. Başlangıç için herhangi bir gönderme veya alma maliyetinin değeri 0 kabul edilir. </a:t>
                </a:r>
              </a:p>
              <a:p>
                <a:r>
                  <a:rPr lang="tr-TR" dirty="0" smtClean="0"/>
                  <a:t>Boş olan hücreler için net maliyet hesabı yapılır. Hücrenin birim maliyetinden gönderme ve alma maliyetleri toplamı çıkartılır. </a:t>
                </a:r>
              </a:p>
              <a:p>
                <a:r>
                  <a:rPr lang="tr-TR" dirty="0" smtClean="0"/>
                  <a:t>Net maliyeti negatif olan hücreye atama yapılması toplam maliyeti düşürür.</a:t>
                </a:r>
              </a:p>
              <a:p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482" r="-8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Negatif </a:t>
            </a:r>
            <a:r>
              <a:rPr lang="tr-TR" dirty="0"/>
              <a:t>net maliyetlerin en küçüğünü veren </a:t>
            </a:r>
            <a:r>
              <a:rPr lang="tr-TR" dirty="0" smtClean="0"/>
              <a:t>boş hücreye </a:t>
            </a:r>
            <a:r>
              <a:rPr lang="tr-TR" dirty="0"/>
              <a:t>gönderme yapılır.</a:t>
            </a:r>
          </a:p>
          <a:p>
            <a:r>
              <a:rPr lang="tr-TR" dirty="0"/>
              <a:t>Gönderme </a:t>
            </a:r>
            <a:r>
              <a:rPr lang="tr-TR" dirty="0" smtClean="0"/>
              <a:t>miktarını belirlemek için bu boş hücre için atlama taşında olduğu gibi çevrim gerçekleştirilir. Çevrimdeki </a:t>
            </a:r>
            <a:r>
              <a:rPr lang="tr-TR" dirty="0"/>
              <a:t>– işaretli dolu hücrelerin içerdiği minimum atama miktarı </a:t>
            </a:r>
            <a:r>
              <a:rPr lang="tr-TR" dirty="0" smtClean="0"/>
              <a:t>kadar boş hücreye atama yapılır.</a:t>
            </a:r>
            <a:endParaRPr lang="tr-TR" dirty="0"/>
          </a:p>
          <a:p>
            <a:r>
              <a:rPr lang="tr-TR" dirty="0"/>
              <a:t>Bu miktar çevrimdeki – işaretli hücrelerden çıkartılır,+ işaretli hücrelere eklenir. </a:t>
            </a:r>
          </a:p>
          <a:p>
            <a:r>
              <a:rPr lang="tr-TR" dirty="0" smtClean="0"/>
              <a:t>Yeni çözümün </a:t>
            </a:r>
            <a:r>
              <a:rPr lang="tr-TR" dirty="0" err="1" smtClean="0"/>
              <a:t>optimalliği</a:t>
            </a:r>
            <a:r>
              <a:rPr lang="tr-TR" dirty="0" smtClean="0"/>
              <a:t> yine maliyet çözümlemesi ve net maliyet hesabı yapılarak test edilir. </a:t>
            </a:r>
          </a:p>
          <a:p>
            <a:r>
              <a:rPr lang="tr-TR" dirty="0" smtClean="0"/>
              <a:t>Net maliyetlerde negatif değer kalmayana kadar </a:t>
            </a:r>
            <a:r>
              <a:rPr lang="tr-TR" dirty="0" err="1" smtClean="0"/>
              <a:t>iterasyonlar</a:t>
            </a:r>
            <a:r>
              <a:rPr lang="tr-TR" dirty="0" smtClean="0"/>
              <a:t> tekrarlanır. 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8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 (Aladağ</a:t>
            </a:r>
            <a:r>
              <a:rPr lang="tr-TR" dirty="0"/>
              <a:t>, 2011, s.137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493095"/>
          </a:xfrm>
        </p:spPr>
        <p:txBody>
          <a:bodyPr>
            <a:normAutofit/>
          </a:bodyPr>
          <a:lstStyle/>
          <a:p>
            <a:r>
              <a:rPr lang="tr-TR" dirty="0" smtClean="0"/>
              <a:t>Verilen ulaştırma probleminin başlangıç çözümünün optimal olup olmadığını </a:t>
            </a:r>
            <a:r>
              <a:rPr lang="tr-TR" dirty="0" err="1" smtClean="0"/>
              <a:t>MODIyöntemi</a:t>
            </a:r>
            <a:r>
              <a:rPr lang="tr-TR" dirty="0" smtClean="0"/>
              <a:t> ile test edelim.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00B050"/>
                </a:solidFill>
              </a:rPr>
              <a:t>m+n-1=3+3-1=5 tane dolu hücre var. 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834182"/>
              </p:ext>
            </p:extLst>
          </p:nvPr>
        </p:nvGraphicFramePr>
        <p:xfrm>
          <a:off x="107504" y="1844824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şantiyeler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Fab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499992" y="1600200"/>
            <a:ext cx="4186808" cy="449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7" name="Altbilgi Yer Tutucusu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8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440603"/>
              </p:ext>
            </p:extLst>
          </p:nvPr>
        </p:nvGraphicFramePr>
        <p:xfrm>
          <a:off x="179512" y="1600200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şantiyeler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Fab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İçerik Yer Tutucusu 28"/>
          <p:cNvSpPr>
            <a:spLocks noGrp="1"/>
          </p:cNvSpPr>
          <p:nvPr>
            <p:ph idx="1"/>
          </p:nvPr>
        </p:nvSpPr>
        <p:spPr>
          <a:xfrm>
            <a:off x="4427984" y="1948438"/>
            <a:ext cx="4258816" cy="360040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Dolu hücreler için maliyet çözümlemesi</a:t>
            </a:r>
            <a:endParaRPr lang="tr-TR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4355976" y="1556792"/>
                <a:ext cx="147662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56792"/>
                <a:ext cx="1476623" cy="391646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o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646975"/>
                  </p:ext>
                </p:extLst>
              </p:nvPr>
            </p:nvGraphicFramePr>
            <p:xfrm>
              <a:off x="4860032" y="2276872"/>
              <a:ext cx="367442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428"/>
                    <a:gridCol w="3048000"/>
                  </a:tblGrid>
                  <a:tr h="2880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400" dirty="0" smtClean="0"/>
                            <a:t>=0 olsun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d11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=8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=8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d13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=6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=6</m:t>
                              </m:r>
                            </m:oMath>
                          </a14:m>
                          <a:r>
                            <a:rPr lang="tr-TR" sz="140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>
                              <a:solidFill>
                                <a:srgbClr val="FF0000"/>
                              </a:solidFill>
                            </a:rPr>
                            <a:t>d22</a:t>
                          </a:r>
                          <a:endParaRPr lang="tr-T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=10</m:t>
                              </m:r>
                            </m:oMath>
                          </a14:m>
                          <a:r>
                            <a:rPr lang="tr-TR" sz="14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tr-TR" sz="1400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tr-TR" sz="1400" dirty="0" smtClean="0">
                              <a:solidFill>
                                <a:srgbClr val="FF0000"/>
                              </a:solidFill>
                            </a:rPr>
                            <a:t>4 </a:t>
                          </a:r>
                          <a:endParaRPr lang="tr-T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d23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=12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=6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d31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=3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r>
                            <a:rPr lang="tr-TR" sz="1400" dirty="0" smtClean="0">
                              <a:sym typeface="Wingdings" panose="05000000000000000000" pitchFamily="2" charset="2"/>
                            </a:rPr>
                            <a:t>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=−5</m:t>
                              </m:r>
                            </m:oMath>
                          </a14:m>
                          <a:r>
                            <a:rPr lang="tr-TR" sz="1400" dirty="0" smtClean="0"/>
                            <a:t> 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o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646975"/>
                  </p:ext>
                </p:extLst>
              </p:nvPr>
            </p:nvGraphicFramePr>
            <p:xfrm>
              <a:off x="4860032" y="2276872"/>
              <a:ext cx="367442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428"/>
                    <a:gridCol w="304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4000" r="-200" b="-5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d11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104000" r="-2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d13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204000" r="-20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>
                              <a:solidFill>
                                <a:srgbClr val="FF0000"/>
                              </a:solidFill>
                            </a:rPr>
                            <a:t>d22</a:t>
                          </a:r>
                          <a:endParaRPr lang="tr-T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304000" r="-200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d23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404000" r="-2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d31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600" t="-504000" r="-200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2" name="İçerik Yer Tutucusu 28"/>
          <p:cNvSpPr txBox="1">
            <a:spLocks/>
          </p:cNvSpPr>
          <p:nvPr/>
        </p:nvSpPr>
        <p:spPr>
          <a:xfrm>
            <a:off x="4463988" y="4221088"/>
            <a:ext cx="425881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smtClean="0">
                <a:solidFill>
                  <a:schemeClr val="accent5"/>
                </a:solidFill>
              </a:rPr>
              <a:t>Boş hücreler için net maliyet hesabı</a:t>
            </a:r>
            <a:endParaRPr lang="tr-TR" sz="1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o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8695336"/>
                  </p:ext>
                </p:extLst>
              </p:nvPr>
            </p:nvGraphicFramePr>
            <p:xfrm>
              <a:off x="4860032" y="4581128"/>
              <a:ext cx="3674428" cy="1546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428"/>
                    <a:gridCol w="3048000"/>
                  </a:tblGrid>
                  <a:tr h="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𝐧𝐞𝐭</m:t>
                                </m:r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tr-TR" sz="1400" b="1" i="0" smtClean="0">
                                    <a:latin typeface="Cambria Math"/>
                                  </a:rPr>
                                  <m:t>𝐦𝐚𝐥𝐢𝐲𝐞𝐭</m:t>
                                </m:r>
                              </m:oMath>
                            </m:oMathPara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d12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=5-(0+4)=1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d21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tr-T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tr-TR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tr-TR" sz="14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sz="1400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tr-TR" sz="140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40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tr-T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sz="1400" b="0" i="0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5−(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6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b="0" i="0" dirty="0" smtClean="0"/>
                                      <m:t>8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 smtClean="0"/>
                                      <m:t>)=1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r-TR" sz="1400" dirty="0"/>
                                      <m:t> 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d32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=9-(-5+4)=10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d33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1400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tr-T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1400" b="0" i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4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tr-TR" sz="1400" dirty="0" smtClean="0"/>
                            <a:t>=10-(-5+6)=9</a:t>
                          </a:r>
                          <a:endParaRPr lang="tr-T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o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8695336"/>
                  </p:ext>
                </p:extLst>
              </p:nvPr>
            </p:nvGraphicFramePr>
            <p:xfrm>
              <a:off x="4860032" y="4581128"/>
              <a:ext cx="3674428" cy="1546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428"/>
                    <a:gridCol w="304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r="-200" b="-426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d12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100000" r="-200" b="-326000"/>
                          </a:stretch>
                        </a:blipFill>
                      </a:tcPr>
                    </a:tc>
                  </a:tr>
                  <a:tr h="32747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d21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185185" r="-200" b="-201852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d32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308000" r="-200" b="-118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tr-TR" sz="1400" dirty="0" smtClean="0"/>
                            <a:t>d33</a:t>
                          </a:r>
                          <a:endParaRPr lang="tr-T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600" t="-408000" r="-20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93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5" name="İçerik Yer Tutucusu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Negatif net maliyet olmadığı için çözüm optimaldir.</a:t>
            </a:r>
          </a:p>
          <a:p>
            <a:r>
              <a:rPr lang="tr-TR" dirty="0" smtClean="0"/>
              <a:t>A fabrikasından 1. şantiyeye 70 birim, 3. şantiyeye 50 birim; B fabrikasından 2. şantiyeye 70 birim, 3. şantiyeye 10 birim; C fabrikasından 1. şantiyeye 80 birim ürün gönderilir.</a:t>
            </a:r>
          </a:p>
          <a:p>
            <a:r>
              <a:rPr lang="tr-TR" dirty="0" smtClean="0"/>
              <a:t>Optimal maliyet= 70*8+50*6+70*10+10*12+80*3=1920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1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55495"/>
              </p:ext>
            </p:extLst>
          </p:nvPr>
        </p:nvGraphicFramePr>
        <p:xfrm>
          <a:off x="457200" y="1600200"/>
          <a:ext cx="3831890" cy="37544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64008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Arz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210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13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190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550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İçerik Yer Tutucusu 2"/>
          <p:cNvSpPr txBox="1">
            <a:spLocks/>
          </p:cNvSpPr>
          <p:nvPr/>
        </p:nvSpPr>
        <p:spPr>
          <a:xfrm>
            <a:off x="4499992" y="1600200"/>
            <a:ext cx="4186808" cy="449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Verilen ulaştırma probleminin başlangıç çözümünün optimal olup olmadığını </a:t>
            </a:r>
            <a:r>
              <a:rPr lang="tr-TR" dirty="0" smtClean="0"/>
              <a:t>MODI yöntemi </a:t>
            </a:r>
            <a:r>
              <a:rPr lang="tr-TR" dirty="0" smtClean="0"/>
              <a:t>ile test edelim.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B050"/>
                </a:solidFill>
              </a:rPr>
              <a:t>m+n-1=3+3-1=5 tane dolu hücre var.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76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2269</TotalTime>
  <Words>1320</Words>
  <Application>Microsoft Office PowerPoint</Application>
  <PresentationFormat>Ekran Gösterisi (4:3)</PresentationFormat>
  <Paragraphs>285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Decatur</vt:lpstr>
      <vt:lpstr>İŞLETMEDE SAYISAL YÖNTEMLER</vt:lpstr>
      <vt:lpstr>Özel Amaçlı Algoritmalar</vt:lpstr>
      <vt:lpstr>Ders İçeriği</vt:lpstr>
      <vt:lpstr>MODI Yöntemi</vt:lpstr>
      <vt:lpstr>PowerPoint Sunusu</vt:lpstr>
      <vt:lpstr>ÖRNEK 1 (Aladağ, 2011, s.137</vt:lpstr>
      <vt:lpstr>ÖRNEK 1</vt:lpstr>
      <vt:lpstr>PowerPoint Sunusu</vt:lpstr>
      <vt:lpstr>Örnek 2</vt:lpstr>
      <vt:lpstr>PowerPoint Sunusu</vt:lpstr>
      <vt:lpstr>PowerPoint Sunusu</vt:lpstr>
      <vt:lpstr>Bölüm Kaynakları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İŞLETMEDE SAYISAL YÖNTEMLER</dc:title>
  <dc:creator>P</dc:creator>
  <cp:lastModifiedBy>P</cp:lastModifiedBy>
  <cp:revision>112</cp:revision>
  <dcterms:created xsi:type="dcterms:W3CDTF">2020-08-03T16:38:12Z</dcterms:created>
  <dcterms:modified xsi:type="dcterms:W3CDTF">2020-09-03T11:46:21Z</dcterms:modified>
</cp:coreProperties>
</file>