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568" r:id="rId3"/>
    <p:sldId id="591" r:id="rId4"/>
    <p:sldId id="606" r:id="rId5"/>
    <p:sldId id="603" r:id="rId6"/>
    <p:sldId id="607" r:id="rId7"/>
    <p:sldId id="604" r:id="rId8"/>
    <p:sldId id="592" r:id="rId9"/>
    <p:sldId id="593" r:id="rId10"/>
    <p:sldId id="594" r:id="rId11"/>
    <p:sldId id="608" r:id="rId12"/>
    <p:sldId id="595" r:id="rId13"/>
    <p:sldId id="598" r:id="rId14"/>
    <p:sldId id="599" r:id="rId15"/>
    <p:sldId id="609" r:id="rId16"/>
    <p:sldId id="610" r:id="rId17"/>
    <p:sldId id="601" r:id="rId18"/>
    <p:sldId id="602" r:id="rId19"/>
    <p:sldId id="582" r:id="rId20"/>
    <p:sldId id="585" r:id="rId21"/>
    <p:sldId id="587" r:id="rId22"/>
    <p:sldId id="586" r:id="rId23"/>
    <p:sldId id="590" r:id="rId24"/>
    <p:sldId id="588" r:id="rId25"/>
    <p:sldId id="589" r:id="rId26"/>
    <p:sldId id="583" r:id="rId27"/>
    <p:sldId id="584" r:id="rId28"/>
    <p:sldId id="581" r:id="rId29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7" autoAdjust="0"/>
  </p:normalViewPr>
  <p:slideViewPr>
    <p:cSldViewPr>
      <p:cViewPr varScale="1">
        <p:scale>
          <a:sx n="71" d="100"/>
          <a:sy n="71" d="100"/>
        </p:scale>
        <p:origin x="12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7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="" xmlns:a16="http://schemas.microsoft.com/office/drawing/2014/main" id="{4D3E8776-AB09-4EDC-BA1D-EF4E5378F2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="" xmlns:a16="http://schemas.microsoft.com/office/drawing/2014/main" id="{EC0ED28E-E00B-48F0-8DCE-0A0CDD4EA5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1730A-0A11-42E7-8CE9-6123E48B2DB5}" type="datetimeFigureOut">
              <a:rPr lang="tr-TR" smtClean="0"/>
              <a:t>21.11.2020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C7EB4F14-AF67-4617-94A3-B44E02F469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B1031D0F-BB1A-45A1-BB38-B8B30A1B3E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6F970-FFD7-4C47-8F4E-4A357BFA8F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7573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66ACE-3765-479A-AE54-75D7AC1783A3}" type="datetimeFigureOut">
              <a:rPr lang="tr-TR" smtClean="0"/>
              <a:t>21.11.2020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0032E-9705-410B-AA1B-7B0E86EDEA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73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67419E0-6BC3-420A-BFA3-96B493EDC63F}" type="slidenum">
              <a:rPr lang="tr-TR" altLang="tr-TR"/>
              <a:pPr eaLnBrk="1" hangingPunct="1">
                <a:spcBef>
                  <a:spcPct val="0"/>
                </a:spcBef>
              </a:pPr>
              <a:t>11</a:t>
            </a:fld>
            <a:endParaRPr lang="tr-TR" altLang="tr-TR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39775"/>
            <a:ext cx="4937125" cy="3703638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05642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sunu">
            <a:extLst>
              <a:ext uri="{FF2B5EF4-FFF2-40B4-BE49-F238E27FC236}">
                <a16:creationId xmlns="" xmlns:a16="http://schemas.microsoft.com/office/drawing/2014/main" id="{7487D298-1B85-4809-8876-81D3304E2A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8038"/>
            <a:ext cx="9144000" cy="96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nvan 1">
            <a:extLst>
              <a:ext uri="{FF2B5EF4-FFF2-40B4-BE49-F238E27FC236}">
                <a16:creationId xmlns="" xmlns:a16="http://schemas.microsoft.com/office/drawing/2014/main" id="{BC37AB5C-7F07-47D8-A788-722AAEF2B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E335F604-7929-4CDE-8A84-087B8DAF0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2D46F884-D715-4ED2-875E-08FBCF8A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A4BE28AE-7438-4147-A44D-FD6BBB5A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FF8D3C9B-FEDD-4309-A91C-9CA1AC68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A2947-FA5D-453E-83C0-691EA497C3A3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53098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sunu">
            <a:extLst>
              <a:ext uri="{FF2B5EF4-FFF2-40B4-BE49-F238E27FC236}">
                <a16:creationId xmlns="" xmlns:a16="http://schemas.microsoft.com/office/drawing/2014/main" id="{88F26E1D-B5D5-467D-A732-7F9CA8F46E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8038"/>
            <a:ext cx="9144000" cy="96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nvan 1">
            <a:extLst>
              <a:ext uri="{FF2B5EF4-FFF2-40B4-BE49-F238E27FC236}">
                <a16:creationId xmlns="" xmlns:a16="http://schemas.microsoft.com/office/drawing/2014/main" id="{2D9801B3-D8C9-443D-AFA1-C8E352C6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9212BA58-6D5E-45A1-8BB2-B58B76433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FD7FAAEB-FF59-4AF9-B9AB-AEEDBF0F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6A03263D-EBFC-4F3E-85B8-443336C1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65D55F20-03AF-4AD6-857E-596F2A93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7DD90-68E9-4A4B-ABDD-0E8BBEF178D2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87262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sunu">
            <a:extLst>
              <a:ext uri="{FF2B5EF4-FFF2-40B4-BE49-F238E27FC236}">
                <a16:creationId xmlns="" xmlns:a16="http://schemas.microsoft.com/office/drawing/2014/main" id="{5C8FEA4F-139E-4BFA-9857-260A0F744E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8038"/>
            <a:ext cx="9144000" cy="96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ey Başlık 1">
            <a:extLst>
              <a:ext uri="{FF2B5EF4-FFF2-40B4-BE49-F238E27FC236}">
                <a16:creationId xmlns="" xmlns:a16="http://schemas.microsoft.com/office/drawing/2014/main" id="{F60D4DFA-8B07-484B-89F1-D97C917C1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6407E197-D18E-4AAA-98CB-38D89A2A0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B0C9DE15-502A-4510-8FD4-70242695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AF428F35-1D3B-46A8-B02C-CB5D1125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4DCC5110-F755-4AD6-805D-EAA8F7CE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A82F0-B3AF-4CB7-97F8-ACD6140A6373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247843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10588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Tablo Yer Tutucusu 2"/>
          <p:cNvSpPr>
            <a:spLocks noGrp="1"/>
          </p:cNvSpPr>
          <p:nvPr>
            <p:ph type="tbl" idx="1"/>
          </p:nvPr>
        </p:nvSpPr>
        <p:spPr>
          <a:xfrm>
            <a:off x="301625" y="1676400"/>
            <a:ext cx="8540750" cy="4422775"/>
          </a:xfrm>
        </p:spPr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3048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fld id="{5BB21BBF-E3E3-4AF7-8001-ED09FC9BDEBB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3534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10588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3048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fld id="{93FC53E4-CE9F-433B-BD69-8621543587EB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5087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sunu">
            <a:extLst>
              <a:ext uri="{FF2B5EF4-FFF2-40B4-BE49-F238E27FC236}">
                <a16:creationId xmlns="" xmlns:a16="http://schemas.microsoft.com/office/drawing/2014/main" id="{9B78E955-A148-4354-AE04-7503133F73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8038"/>
            <a:ext cx="9144000" cy="96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nvan 1">
            <a:extLst>
              <a:ext uri="{FF2B5EF4-FFF2-40B4-BE49-F238E27FC236}">
                <a16:creationId xmlns="" xmlns:a16="http://schemas.microsoft.com/office/drawing/2014/main" id="{42D4F82A-8FE9-41CF-A790-97BBBD58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16F19FC7-2638-4BB7-A0CC-8A82FB88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DA90686B-8279-46FB-B41F-E98E2231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9FDBFD0C-237B-4504-989F-BF2E7774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58678693-2296-4922-804D-9180843C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AFA7B-F565-4E90-89BF-5854C230462A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92996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sunu">
            <a:extLst>
              <a:ext uri="{FF2B5EF4-FFF2-40B4-BE49-F238E27FC236}">
                <a16:creationId xmlns="" xmlns:a16="http://schemas.microsoft.com/office/drawing/2014/main" id="{44F11540-A512-4E5B-A3F1-95331763FF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8038"/>
            <a:ext cx="9144000" cy="96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nvan 1">
            <a:extLst>
              <a:ext uri="{FF2B5EF4-FFF2-40B4-BE49-F238E27FC236}">
                <a16:creationId xmlns="" xmlns:a16="http://schemas.microsoft.com/office/drawing/2014/main" id="{747B5DBF-EBBA-480D-A9DC-A7E10214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1C006CE3-0AD1-413F-909C-F58E44CAE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4EB13188-DE1D-4E11-8057-0402AED4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E74A2D2F-79BB-400E-AA0F-B8760CBC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769E4D60-8FE9-4979-A580-405515C0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72CB6F-A420-4BBF-ACAC-AB0D809A336D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83520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sunu">
            <a:extLst>
              <a:ext uri="{FF2B5EF4-FFF2-40B4-BE49-F238E27FC236}">
                <a16:creationId xmlns="" xmlns:a16="http://schemas.microsoft.com/office/drawing/2014/main" id="{CCAFC7C3-4533-4FB6-8C78-99A4DB9E3D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8038"/>
            <a:ext cx="9144000" cy="96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nvan 1">
            <a:extLst>
              <a:ext uri="{FF2B5EF4-FFF2-40B4-BE49-F238E27FC236}">
                <a16:creationId xmlns="" xmlns:a16="http://schemas.microsoft.com/office/drawing/2014/main" id="{30FE0336-BADE-47BD-BE6A-990E6F66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3F923556-F8E4-4F08-A1F2-94F024C0F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A3FB7E4D-A16F-488A-B333-8301C7239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59A7BDA5-F376-4683-8C4B-CD8AFEAE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15C91FAC-9B81-4CA7-A8E8-8F116CFF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2C3AE39E-7FA5-490C-9137-88B17FB4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0633C-18C6-44E5-9903-E97B7A49D340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60436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sunu">
            <a:extLst>
              <a:ext uri="{FF2B5EF4-FFF2-40B4-BE49-F238E27FC236}">
                <a16:creationId xmlns="" xmlns:a16="http://schemas.microsoft.com/office/drawing/2014/main" id="{050BA558-371F-47B7-8FA6-502B03CDF3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8038"/>
            <a:ext cx="9144000" cy="96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nvan 1">
            <a:extLst>
              <a:ext uri="{FF2B5EF4-FFF2-40B4-BE49-F238E27FC236}">
                <a16:creationId xmlns="" xmlns:a16="http://schemas.microsoft.com/office/drawing/2014/main" id="{75389893-28F9-455C-A1FC-27E27109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50662EFB-E91A-4B3A-B747-69A34EF5D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B7A13075-96FD-4858-A466-15ABF6436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="" xmlns:a16="http://schemas.microsoft.com/office/drawing/2014/main" id="{60984A82-D9D3-4F89-9465-A05B70E7D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="" xmlns:a16="http://schemas.microsoft.com/office/drawing/2014/main" id="{087132E1-2F48-4174-8193-87E5C0AE1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="" xmlns:a16="http://schemas.microsoft.com/office/drawing/2014/main" id="{258A4AAA-F04A-482D-8287-F06E7920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="" xmlns:a16="http://schemas.microsoft.com/office/drawing/2014/main" id="{05471C06-8301-417F-A2AF-1B2E754E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="" xmlns:a16="http://schemas.microsoft.com/office/drawing/2014/main" id="{1B2A6F5A-071A-404C-BF92-792C6910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AF721-B687-4810-AD40-7C70B07FDF3E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79165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C1FB983A-9774-46FC-AB7D-63F42A52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="" xmlns:a16="http://schemas.microsoft.com/office/drawing/2014/main" id="{56674E93-5FA3-45AB-A711-AED667B2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DE1F7518-33CD-4404-9F63-A885FF39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BE3031B0-4789-45E8-A840-3AACBB04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CE01B-BC79-4EBF-AABB-9049824FFFEA}" type="slidenum">
              <a:rPr lang="tr-TR" altLang="tr-TR"/>
              <a:pPr/>
              <a:t>‹#›</a:t>
            </a:fld>
            <a:endParaRPr lang="tr-TR" altLang="tr-TR"/>
          </a:p>
        </p:txBody>
      </p:sp>
      <p:pic>
        <p:nvPicPr>
          <p:cNvPr id="6" name="Picture 4" descr="sunu">
            <a:extLst>
              <a:ext uri="{FF2B5EF4-FFF2-40B4-BE49-F238E27FC236}">
                <a16:creationId xmlns="" xmlns:a16="http://schemas.microsoft.com/office/drawing/2014/main" id="{B104AD21-30E9-4A01-8166-A5EE38AE71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8038"/>
            <a:ext cx="9144000" cy="96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62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unu">
            <a:extLst>
              <a:ext uri="{FF2B5EF4-FFF2-40B4-BE49-F238E27FC236}">
                <a16:creationId xmlns="" xmlns:a16="http://schemas.microsoft.com/office/drawing/2014/main" id="{60EF2FE9-5B91-4E83-A174-050677E2DB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8038"/>
            <a:ext cx="9144000" cy="96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i Yer Tutucusu 1">
            <a:extLst>
              <a:ext uri="{FF2B5EF4-FFF2-40B4-BE49-F238E27FC236}">
                <a16:creationId xmlns="" xmlns:a16="http://schemas.microsoft.com/office/drawing/2014/main" id="{2D1FFAF3-7EFB-4987-8493-18708734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="" xmlns:a16="http://schemas.microsoft.com/office/drawing/2014/main" id="{9531664F-7100-4381-A309-4920AAE8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1B0EDF4D-A215-4F4C-B721-92D3357A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DB2017-C5EA-4040-AFCE-66D928E4D27A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86379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sunu">
            <a:extLst>
              <a:ext uri="{FF2B5EF4-FFF2-40B4-BE49-F238E27FC236}">
                <a16:creationId xmlns="" xmlns:a16="http://schemas.microsoft.com/office/drawing/2014/main" id="{2F46E11D-82FC-4A81-B285-A43A184953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8038"/>
            <a:ext cx="9144000" cy="96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nvan 1">
            <a:extLst>
              <a:ext uri="{FF2B5EF4-FFF2-40B4-BE49-F238E27FC236}">
                <a16:creationId xmlns="" xmlns:a16="http://schemas.microsoft.com/office/drawing/2014/main" id="{B2E54319-3A17-43C6-A602-9A1DD41A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EDF23EF2-C3E3-40B2-8607-968EF51F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7D9C3D52-DC02-4970-9D95-AF91DC6A9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36155F93-8516-4423-BB06-FE58C6BC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507077AC-5583-4387-953F-4136A5B0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3B5A4FE1-63E2-43CA-8B3E-66C7A4D5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35059F-8913-415E-B6EE-8A0C42125F00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81784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sunu">
            <a:extLst>
              <a:ext uri="{FF2B5EF4-FFF2-40B4-BE49-F238E27FC236}">
                <a16:creationId xmlns="" xmlns:a16="http://schemas.microsoft.com/office/drawing/2014/main" id="{DA90758A-5C1B-417F-A445-9333CC1F7B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8038"/>
            <a:ext cx="9144000" cy="96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nvan 1">
            <a:extLst>
              <a:ext uri="{FF2B5EF4-FFF2-40B4-BE49-F238E27FC236}">
                <a16:creationId xmlns="" xmlns:a16="http://schemas.microsoft.com/office/drawing/2014/main" id="{B62BB14D-A81B-4BF0-9E5C-85B48DB3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="" xmlns:a16="http://schemas.microsoft.com/office/drawing/2014/main" id="{F9C027C4-3CCB-41BC-A1B0-C948BA7A7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2EC9412D-38CF-44CA-AB58-109946B99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30EED56E-5A68-4365-8B88-F5C974F7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A366051D-8C40-41E1-9FAC-3333DEA1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FF462AE5-A6F0-4C34-907D-1D343CF2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D47004-EDAA-4BCF-9DE3-C7477122C224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34205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1472F3F7-B9CC-4C99-93C4-E01C35479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/>
              <a:t>Asıl başlık stili için tıklatın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773EF15F-EC6B-4E6E-BC68-97CFA2DF0C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/>
              <a:t>Asıl metin stillerini düzenlemek için tıklatın</a:t>
            </a:r>
          </a:p>
          <a:p>
            <a:pPr lvl="1"/>
            <a:r>
              <a:rPr lang="tr-TR" altLang="tr-TR"/>
              <a:t>İkinci düzey</a:t>
            </a:r>
          </a:p>
          <a:p>
            <a:pPr lvl="2"/>
            <a:r>
              <a:rPr lang="tr-TR" altLang="tr-TR"/>
              <a:t>Üçüncü düzey</a:t>
            </a:r>
          </a:p>
          <a:p>
            <a:pPr lvl="3"/>
            <a:r>
              <a:rPr lang="tr-TR" altLang="tr-TR"/>
              <a:t>Dördüncü düzey</a:t>
            </a:r>
          </a:p>
          <a:p>
            <a:pPr lvl="4"/>
            <a:r>
              <a:rPr lang="tr-TR" altLang="tr-TR"/>
              <a:t>Beşinci düzey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3D7AB4DE-139B-43F0-B6A7-166B526EC0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tr-TR" altLang="tr-TR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C1205DE4-E68B-4831-96FC-7B4627FF135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tr-TR" altLang="tr-TR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FDB0B5E3-58EB-493C-B893-C9EDC94552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C2AD343-42BE-4C0D-8C43-9BE1CB1E29F7}" type="slidenum">
              <a:rPr lang="tr-TR" altLang="tr-TR"/>
              <a:pPr/>
              <a:t>‹#›</a:t>
            </a:fld>
            <a:endParaRPr lang="tr-TR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9" descr="sunu kapak">
            <a:extLst>
              <a:ext uri="{FF2B5EF4-FFF2-40B4-BE49-F238E27FC236}">
                <a16:creationId xmlns="" xmlns:a16="http://schemas.microsoft.com/office/drawing/2014/main" id="{95F6E267-728F-4FB0-8651-BFFD2B0EC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" y="0"/>
            <a:ext cx="9392574" cy="685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Rectangle 8">
            <a:extLst>
              <a:ext uri="{FF2B5EF4-FFF2-40B4-BE49-F238E27FC236}">
                <a16:creationId xmlns="" xmlns:a16="http://schemas.microsoft.com/office/drawing/2014/main" id="{F38C432D-5372-448E-9829-E0F45631D4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43808" y="1556792"/>
            <a:ext cx="6096000" cy="115212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altLang="tr-TR" sz="3200" b="1" i="1" dirty="0" smtClean="0">
                <a:solidFill>
                  <a:srgbClr val="002060"/>
                </a:solidFill>
              </a:rPr>
              <a:t>BSY730 - </a:t>
            </a:r>
            <a:r>
              <a:rPr lang="tr-TR" altLang="tr-TR" sz="3200" b="1" i="1" dirty="0">
                <a:solidFill>
                  <a:srgbClr val="002060"/>
                </a:solidFill>
              </a:rPr>
              <a:t>İleri Regresyon Analizi 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="" xmlns:a16="http://schemas.microsoft.com/office/drawing/2014/main" id="{FA81E1F3-CB27-487C-8780-092A73586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896" y="3933056"/>
            <a:ext cx="644420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tr-TR" altLang="tr-TR" b="1" dirty="0"/>
              <a:t>Hafta </a:t>
            </a:r>
            <a:r>
              <a:rPr lang="tr-TR" altLang="tr-TR" b="1" dirty="0" smtClean="0"/>
              <a:t>4: </a:t>
            </a:r>
            <a:r>
              <a:rPr lang="tr-TR" altLang="tr-TR" dirty="0" smtClean="0"/>
              <a:t>Basit Doğrusal </a:t>
            </a:r>
            <a:r>
              <a:rPr lang="tr-TR" dirty="0" smtClean="0"/>
              <a:t>Regresyonda Hipotez Testleri ve Uygulama</a:t>
            </a:r>
            <a:endParaRPr lang="tr-TR" altLang="tr-TR" i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="" xmlns:a16="http://schemas.microsoft.com/office/drawing/2014/main" id="{2B89DD1B-66F7-4797-94FB-C51343EB1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334000"/>
            <a:ext cx="6096000" cy="831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tr-TR" altLang="tr-TR" sz="2000" b="1" i="1" dirty="0"/>
              <a:t>Prof. Dr. Soner </a:t>
            </a:r>
            <a:r>
              <a:rPr lang="tr-TR" altLang="tr-TR" sz="2000" b="1" i="1" dirty="0" smtClean="0"/>
              <a:t>ÇANKAYA</a:t>
            </a:r>
          </a:p>
          <a:p>
            <a:pPr>
              <a:lnSpc>
                <a:spcPct val="90000"/>
              </a:lnSpc>
            </a:pPr>
            <a:r>
              <a:rPr lang="tr-TR" altLang="tr-TR" sz="2000" b="1" i="1" dirty="0" smtClean="0"/>
              <a:t>OMÜ Yaşar Doğu Spor Bilimleri Fakültesi</a:t>
            </a:r>
            <a:endParaRPr lang="tr-TR" altLang="tr-TR" sz="20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1A40D-51DF-40CF-872A-094AA1CD8791}" type="slidenum">
              <a:rPr lang="en-US" altLang="tr-TR"/>
              <a:pPr/>
              <a:t>10</a:t>
            </a:fld>
            <a:endParaRPr lang="en-US" altLang="tr-TR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39750" y="260350"/>
            <a:ext cx="6624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 altLang="tr-TR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11188" y="1052513"/>
            <a:ext cx="73453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2400" b="1" dirty="0"/>
              <a:t>Regresyondan Ayrılış Kareler Toplamı (</a:t>
            </a:r>
            <a:r>
              <a:rPr lang="tr-TR" altLang="tr-TR" sz="2400" b="1" dirty="0" smtClean="0"/>
              <a:t>RAKT)         - </a:t>
            </a:r>
            <a:r>
              <a:rPr lang="tr-TR" altLang="tr-TR" sz="2400" b="1" dirty="0"/>
              <a:t>Hata yada Artık Kareler Toplamı </a:t>
            </a:r>
            <a:r>
              <a:rPr lang="tr-TR" altLang="tr-TR" sz="2400" b="1" dirty="0" smtClean="0"/>
              <a:t>(HKT) da </a:t>
            </a:r>
            <a:r>
              <a:rPr lang="tr-TR" altLang="tr-TR" sz="2400" b="1" dirty="0"/>
              <a:t>denir - </a:t>
            </a:r>
            <a:endParaRPr lang="en-US" altLang="tr-TR" sz="2400" b="1" dirty="0"/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589941"/>
              </p:ext>
            </p:extLst>
          </p:nvPr>
        </p:nvGraphicFramePr>
        <p:xfrm>
          <a:off x="684213" y="2276475"/>
          <a:ext cx="5976937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enklem" r:id="rId3" imgW="2031840" imgH="444240" progId="Equation.3">
                  <p:embed/>
                </p:oleObj>
              </mc:Choice>
              <mc:Fallback>
                <p:oleObj name="Denklem" r:id="rId3" imgW="2031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76475"/>
                        <a:ext cx="5976937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827088" y="3933825"/>
            <a:ext cx="705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2400" b="1"/>
              <a:t>RAKT’na ilişkin serbestlik derecesi = (n – 2)’dir.</a:t>
            </a:r>
            <a:endParaRPr lang="en-US" altLang="tr-TR" sz="2400" b="1"/>
          </a:p>
        </p:txBody>
      </p:sp>
    </p:spTree>
    <p:extLst>
      <p:ext uri="{BB962C8B-B14F-4D97-AF65-F5344CB8AC3E}">
        <p14:creationId xmlns:p14="http://schemas.microsoft.com/office/powerpoint/2010/main" val="363189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323528" y="1045001"/>
            <a:ext cx="77048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tr-TR" sz="2400" baseline="0" dirty="0"/>
              <a:t>Hesaplama kolaylığı açısından kareler toplamları formülleri aşağıdaki şekilde de kullanılabilir:</a:t>
            </a:r>
          </a:p>
        </p:txBody>
      </p:sp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4067175" y="2781300"/>
          <a:ext cx="478155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Denklem" r:id="rId4" imgW="1930400" imgH="838200" progId="Equation.3">
                  <p:embed/>
                </p:oleObj>
              </mc:Choice>
              <mc:Fallback>
                <p:oleObj name="Denklem" r:id="rId4" imgW="1930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781300"/>
                        <a:ext cx="4781550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0" y="2852738"/>
            <a:ext cx="36560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tr-TR" sz="2200" baseline="0"/>
              <a:t>Genel kareler toplamı (GKT)</a:t>
            </a:r>
            <a:endParaRPr lang="tr-TR" altLang="tr-TR" sz="2400" baseline="0"/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0" y="3644900"/>
            <a:ext cx="43449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tr-TR" sz="2200" baseline="0"/>
              <a:t>Regresyon kareler toplamı (RKT)</a:t>
            </a:r>
            <a:endParaRPr lang="tr-TR" altLang="tr-TR" sz="2400" baseline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0" y="4365625"/>
            <a:ext cx="44180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tr-TR" sz="2200" baseline="0"/>
              <a:t>Hata kareler toplamı (HKT)</a:t>
            </a:r>
            <a:endParaRPr lang="tr-TR" altLang="tr-TR" sz="2400" baseline="0"/>
          </a:p>
        </p:txBody>
      </p:sp>
      <p:graphicFrame>
        <p:nvGraphicFramePr>
          <p:cNvPr id="29703" name="Object 11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6" imgW="114151" imgH="215619" progId="Equation.3">
                  <p:embed/>
                </p:oleObj>
              </mc:Choice>
              <mc:Fallback>
                <p:oleObj name="Equation" r:id="rId6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10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CDA432-6E9B-4E64-9B8A-3E2EB1C2453E}" type="slidenum">
              <a:rPr lang="tr-TR" altLang="tr-TR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tr-TR" altLang="tr-TR" sz="1400"/>
          </a:p>
        </p:txBody>
      </p:sp>
    </p:spTree>
    <p:extLst>
      <p:ext uri="{BB962C8B-B14F-4D97-AF65-F5344CB8AC3E}">
        <p14:creationId xmlns:p14="http://schemas.microsoft.com/office/powerpoint/2010/main" val="365467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06E7-00FB-4937-B237-9CEB617100AD}" type="slidenum">
              <a:rPr lang="en-US" altLang="tr-TR"/>
              <a:pPr/>
              <a:t>12</a:t>
            </a:fld>
            <a:endParaRPr lang="en-US" altLang="tr-TR"/>
          </a:p>
        </p:txBody>
      </p:sp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28600"/>
            <a:ext cx="9023350" cy="968152"/>
          </a:xfrm>
        </p:spPr>
        <p:txBody>
          <a:bodyPr/>
          <a:lstStyle/>
          <a:p>
            <a:r>
              <a:rPr lang="tr-TR" altLang="tr-TR" sz="28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Regresyon Analizi için </a:t>
            </a:r>
            <a:r>
              <a:rPr lang="tr-TR" altLang="tr-TR" sz="28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Varyans</a:t>
            </a:r>
            <a:r>
              <a:rPr lang="tr-TR" altLang="tr-TR" sz="28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Analizi Tablosu</a:t>
            </a:r>
          </a:p>
        </p:txBody>
      </p:sp>
      <p:graphicFrame>
        <p:nvGraphicFramePr>
          <p:cNvPr id="46138" name="Group 5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861332"/>
              </p:ext>
            </p:extLst>
          </p:nvPr>
        </p:nvGraphicFramePr>
        <p:xfrm>
          <a:off x="149704" y="1326003"/>
          <a:ext cx="9023350" cy="4815904"/>
        </p:xfrm>
        <a:graphic>
          <a:graphicData uri="http://schemas.openxmlformats.org/drawingml/2006/table">
            <a:tbl>
              <a:tblPr/>
              <a:tblGrid>
                <a:gridCol w="1822450"/>
                <a:gridCol w="1584325"/>
                <a:gridCol w="1511300"/>
                <a:gridCol w="2089150"/>
                <a:gridCol w="2016125"/>
              </a:tblGrid>
              <a:tr h="1106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Varyasyon (Değişim) Kaynağı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Ser.Der</a:t>
                      </a:r>
                      <a:r>
                        <a:rPr kumimoji="0" lang="tr-TR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</a:t>
                      </a:r>
                      <a:r>
                        <a:rPr kumimoji="0" lang="tr-TR" altLang="tr-TR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sd</a:t>
                      </a:r>
                      <a:r>
                        <a:rPr kumimoji="0" lang="tr-TR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Kareler Toplamı (KT)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Kareler Ortalaması (KO)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 Hesap İstatistiği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4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Regresyon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RKT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RKT /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RKO / RAKO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6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Hata (Artık)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(n-2)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RAKT (HKT)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RAKT / (n-2)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Toplam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YOAKT (GKT)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8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C947-32E0-4A8F-BC29-61D3DC8E0A91}" type="slidenum">
              <a:rPr lang="en-US" altLang="tr-TR"/>
              <a:pPr/>
              <a:t>13</a:t>
            </a:fld>
            <a:endParaRPr lang="en-US" altLang="tr-TR"/>
          </a:p>
        </p:txBody>
      </p:sp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tr-TR" altLang="tr-TR" sz="28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İkinci Hipotez </a:t>
            </a:r>
            <a:r>
              <a:rPr lang="tr-TR" altLang="tr-TR" sz="2800" b="1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Testi: Regresyon Katsayısının Önem </a:t>
            </a:r>
            <a:r>
              <a:rPr lang="tr-TR" altLang="tr-TR" sz="28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Kontrolü</a:t>
            </a:r>
          </a:p>
        </p:txBody>
      </p:sp>
      <p:sp>
        <p:nvSpPr>
          <p:cNvPr id="501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700213"/>
            <a:ext cx="8540750" cy="4711700"/>
          </a:xfrm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tr-TR" altLang="tr-TR" sz="24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Hipotez </a:t>
            </a:r>
            <a:r>
              <a:rPr lang="tr-TR" altLang="tr-TR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Kurulur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tr-TR" altLang="tr-TR" sz="24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tr-TR" altLang="tr-T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Regresyon Katsayısı Önemsizdir (</a:t>
            </a:r>
            <a:r>
              <a:rPr lang="el-G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r>
              <a:rPr lang="tr-TR" altLang="tr-TR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=0)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tr-T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tr-TR" altLang="tr-TR" sz="24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tr-TR" altLang="tr-T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Regresyon Katsayısı Önemlidir (</a:t>
            </a:r>
            <a:r>
              <a:rPr lang="el-G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β</a:t>
            </a:r>
            <a:r>
              <a:rPr lang="tr-TR" altLang="tr-TR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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0)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tr-T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631825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Burada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regresyon katsayısının önemsiz </a:t>
            </a:r>
            <a:r>
              <a:rPr lang="tr-TR" altLang="tr-T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olması demek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 örneklemin çekildiği kitlede, bağımsız değişkende bir birimlik değişimin, bağımlı değişkende değişiklik yaratamayacağı anlamına gelir.</a:t>
            </a:r>
            <a:endParaRPr lang="el-GR" altLang="tr-T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79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D651B-2F45-4E51-9F32-469E9ACBD61A}" type="slidenum">
              <a:rPr lang="en-US" altLang="tr-TR"/>
              <a:pPr/>
              <a:t>14</a:t>
            </a:fld>
            <a:endParaRPr lang="en-US" altLang="tr-TR"/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77362" y="706663"/>
            <a:ext cx="8086725" cy="4422775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 startAt="2"/>
            </a:pPr>
            <a:r>
              <a:rPr lang="tr-TR" altLang="tr-T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istatistiği hesaplanır ;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tr-TR" altLang="tr-TR" sz="28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5124" y="2562429"/>
            <a:ext cx="8208963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Eşitlikte,</a:t>
            </a:r>
          </a:p>
          <a:p>
            <a:pPr>
              <a:spcBef>
                <a:spcPct val="20000"/>
              </a:spcBef>
            </a:pP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tr-TR" altLang="tr-TR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tr-TR" altLang="tr-TR" sz="2400" i="1" baseline="-1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Regresyon katsayısının standart </a:t>
            </a:r>
            <a:r>
              <a:rPr lang="tr-TR" altLang="tr-T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hatasıdır 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 değer aşağıdaki  </a:t>
            </a:r>
            <a:r>
              <a:rPr lang="tr-TR" altLang="tr-T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formülden 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hesaplanır.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419420"/>
              </p:ext>
            </p:extLst>
          </p:nvPr>
        </p:nvGraphicFramePr>
        <p:xfrm>
          <a:off x="1223569" y="4123351"/>
          <a:ext cx="1735714" cy="1166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Denklem" r:id="rId3" imgW="723600" imgH="482400" progId="Equation.3">
                  <p:embed/>
                </p:oleObj>
              </mc:Choice>
              <mc:Fallback>
                <p:oleObj name="Denklem" r:id="rId3" imgW="723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569" y="4123351"/>
                        <a:ext cx="1735714" cy="116641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179403"/>
              </p:ext>
            </p:extLst>
          </p:nvPr>
        </p:nvGraphicFramePr>
        <p:xfrm>
          <a:off x="3830244" y="4110651"/>
          <a:ext cx="3865956" cy="1179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Denklem" r:id="rId5" imgW="1587240" imgH="482400" progId="Equation.3">
                  <p:embed/>
                </p:oleObj>
              </mc:Choice>
              <mc:Fallback>
                <p:oleObj name="Denklem" r:id="rId5" imgW="1587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244" y="4110651"/>
                        <a:ext cx="3865956" cy="117911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390064"/>
              </p:ext>
            </p:extLst>
          </p:nvPr>
        </p:nvGraphicFramePr>
        <p:xfrm>
          <a:off x="1900542" y="1386039"/>
          <a:ext cx="26590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Denklem" r:id="rId7" imgW="1079280" imgH="419040" progId="Equation.3">
                  <p:embed/>
                </p:oleObj>
              </mc:Choice>
              <mc:Fallback>
                <p:oleObj name="Denklem" r:id="rId7" imgW="1079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542" y="1386039"/>
                        <a:ext cx="2659063" cy="10255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ikdörtgen 2"/>
          <p:cNvSpPr/>
          <p:nvPr/>
        </p:nvSpPr>
        <p:spPr>
          <a:xfrm>
            <a:off x="827584" y="5922059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just">
              <a:buFont typeface="Wingdings" panose="05000000000000000000" pitchFamily="2" charset="2"/>
              <a:buNone/>
            </a:pPr>
            <a:r>
              <a:rPr lang="tr-TR" altLang="tr-TR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Eğer </a:t>
            </a:r>
            <a:r>
              <a:rPr lang="tr-TR" altLang="tr-TR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tr-TR" altLang="tr-TR" sz="2400" b="1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h</a:t>
            </a:r>
            <a:r>
              <a:rPr lang="tr-TR" altLang="tr-T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&gt; t</a:t>
            </a:r>
            <a:r>
              <a:rPr lang="tr-TR" altLang="tr-TR" sz="2400" b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(n-2; )</a:t>
            </a:r>
            <a:r>
              <a:rPr lang="tr-TR" altLang="tr-T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ise </a:t>
            </a:r>
            <a:r>
              <a:rPr lang="tr-TR" altLang="tr-TR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Ho</a:t>
            </a:r>
            <a:r>
              <a:rPr lang="tr-TR" altLang="tr-T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Hipotezi RED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edilir.</a:t>
            </a:r>
          </a:p>
        </p:txBody>
      </p:sp>
    </p:spTree>
    <p:extLst>
      <p:ext uri="{BB962C8B-B14F-4D97-AF65-F5344CB8AC3E}">
        <p14:creationId xmlns:p14="http://schemas.microsoft.com/office/powerpoint/2010/main" val="28594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89" y="620688"/>
            <a:ext cx="8893175" cy="7200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b="1" u="sng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Regresyon Katsayısının </a:t>
            </a:r>
            <a:r>
              <a:rPr lang="tr-TR" altLang="tr-TR" b="1" u="sng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Güven </a:t>
            </a:r>
            <a:r>
              <a:rPr lang="tr-TR" altLang="tr-TR" b="1" u="sng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Aralığı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tr-TR" altLang="tr-TR" dirty="0" smtClean="0"/>
              <a:t>		</a:t>
            </a:r>
            <a:endParaRPr lang="tr-TR" altLang="tr-TR" sz="220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37890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7556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37604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51520" y="1607791"/>
            <a:ext cx="7864152" cy="240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09600" indent="-609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tr-TR" altLang="tr-TR" sz="2400" dirty="0"/>
              <a:t>R</a:t>
            </a:r>
            <a:r>
              <a:rPr lang="tr-TR" altLang="tr-TR" sz="2400" dirty="0" smtClean="0"/>
              <a:t>egresyon </a:t>
            </a:r>
            <a:r>
              <a:rPr lang="tr-TR" altLang="tr-TR" sz="2400" dirty="0"/>
              <a:t>katsayısının güven aralığı,</a:t>
            </a:r>
          </a:p>
          <a:p>
            <a:pPr>
              <a:spcBef>
                <a:spcPct val="20000"/>
              </a:spcBef>
            </a:pPr>
            <a:endParaRPr lang="tr-TR" altLang="tr-TR" sz="1200" dirty="0"/>
          </a:p>
          <a:p>
            <a:pPr>
              <a:spcBef>
                <a:spcPct val="20000"/>
              </a:spcBef>
            </a:pPr>
            <a:r>
              <a:rPr lang="tr-TR" altLang="tr-TR" sz="2400" dirty="0"/>
              <a:t>	</a:t>
            </a:r>
            <a:r>
              <a:rPr lang="tr-TR" altLang="tr-TR" sz="2400" i="1" dirty="0" err="1"/>
              <a:t>b</a:t>
            </a:r>
            <a:r>
              <a:rPr lang="tr-TR" altLang="tr-TR" sz="2400" i="1" baseline="-15000" dirty="0" err="1"/>
              <a:t>alt</a:t>
            </a:r>
            <a:r>
              <a:rPr lang="tr-TR" altLang="tr-TR" sz="2400" i="1" dirty="0"/>
              <a:t> = b – t</a:t>
            </a:r>
            <a:r>
              <a:rPr lang="tr-TR" altLang="tr-TR" sz="2400" i="1" baseline="-15000" dirty="0"/>
              <a:t>n-2, </a:t>
            </a:r>
            <a:r>
              <a:rPr lang="tr-TR" altLang="tr-TR" sz="2400" i="1" baseline="-15000" dirty="0">
                <a:sym typeface="Symbol" panose="05050102010706020507" pitchFamily="18" charset="2"/>
              </a:rPr>
              <a:t></a:t>
            </a:r>
            <a:r>
              <a:rPr lang="tr-TR" altLang="tr-TR" sz="2400" i="1" baseline="-15000" dirty="0"/>
              <a:t>/2 </a:t>
            </a:r>
            <a:r>
              <a:rPr lang="tr-TR" altLang="tr-TR" sz="2400" i="1" dirty="0"/>
              <a:t>. S</a:t>
            </a:r>
            <a:r>
              <a:rPr lang="tr-TR" altLang="tr-TR" sz="2400" i="1" baseline="-15000" dirty="0"/>
              <a:t>b</a:t>
            </a:r>
          </a:p>
          <a:p>
            <a:pPr>
              <a:spcBef>
                <a:spcPct val="20000"/>
              </a:spcBef>
            </a:pPr>
            <a:endParaRPr lang="tr-TR" altLang="tr-TR" sz="800" i="1" baseline="-15000" dirty="0"/>
          </a:p>
          <a:p>
            <a:pPr>
              <a:spcBef>
                <a:spcPct val="20000"/>
              </a:spcBef>
            </a:pPr>
            <a:r>
              <a:rPr lang="tr-TR" altLang="tr-TR" sz="2400" i="1" dirty="0"/>
              <a:t>	b</a:t>
            </a:r>
            <a:r>
              <a:rPr lang="tr-TR" altLang="tr-TR" sz="2400" i="1" baseline="-15000" dirty="0"/>
              <a:t>üst</a:t>
            </a:r>
            <a:r>
              <a:rPr lang="tr-TR" altLang="tr-TR" sz="2400" i="1" dirty="0"/>
              <a:t> = b + t</a:t>
            </a:r>
            <a:r>
              <a:rPr lang="tr-TR" altLang="tr-TR" sz="2400" i="1" baseline="-15000" dirty="0"/>
              <a:t>n-2, </a:t>
            </a:r>
            <a:r>
              <a:rPr lang="tr-TR" altLang="tr-TR" sz="2400" i="1" baseline="-15000" dirty="0">
                <a:sym typeface="Symbol" panose="05050102010706020507" pitchFamily="18" charset="2"/>
              </a:rPr>
              <a:t></a:t>
            </a:r>
            <a:r>
              <a:rPr lang="tr-TR" altLang="tr-TR" sz="2400" i="1" baseline="-15000" dirty="0"/>
              <a:t>/2 </a:t>
            </a:r>
            <a:r>
              <a:rPr lang="tr-TR" altLang="tr-TR" sz="2400" i="1" dirty="0"/>
              <a:t>. S</a:t>
            </a:r>
            <a:r>
              <a:rPr lang="tr-TR" altLang="tr-TR" sz="2400" i="1" baseline="-15000" dirty="0"/>
              <a:t>b</a:t>
            </a:r>
            <a:r>
              <a:rPr lang="tr-TR" altLang="tr-TR" sz="2400" dirty="0"/>
              <a:t> </a:t>
            </a:r>
          </a:p>
          <a:p>
            <a:pPr>
              <a:spcBef>
                <a:spcPct val="20000"/>
              </a:spcBef>
            </a:pPr>
            <a:r>
              <a:rPr lang="tr-TR" altLang="tr-TR" sz="1200" dirty="0"/>
              <a:t> </a:t>
            </a:r>
            <a:r>
              <a:rPr lang="tr-TR" altLang="tr-TR" sz="1600" dirty="0"/>
              <a:t>				         </a:t>
            </a:r>
          </a:p>
          <a:p>
            <a:pPr>
              <a:spcBef>
                <a:spcPct val="20000"/>
              </a:spcBef>
            </a:pPr>
            <a:r>
              <a:rPr lang="tr-TR" altLang="tr-TR" sz="2400" dirty="0"/>
              <a:t>şeklinde hesaplanmaktadır.</a:t>
            </a:r>
          </a:p>
        </p:txBody>
      </p:sp>
    </p:spTree>
    <p:extLst>
      <p:ext uri="{BB962C8B-B14F-4D97-AF65-F5344CB8AC3E}">
        <p14:creationId xmlns:p14="http://schemas.microsoft.com/office/powerpoint/2010/main" val="2341374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188640"/>
            <a:ext cx="8893175" cy="496914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tr-TR" altLang="tr-TR" b="1" u="sng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Regresyon sabiti a</a:t>
            </a:r>
            <a:r>
              <a:rPr lang="tr-TR" altLang="tr-TR" b="1" u="sng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</a:t>
            </a:r>
            <a:r>
              <a:rPr lang="tr-TR" altLang="tr-TR" b="1" u="sng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nın</a:t>
            </a:r>
            <a:r>
              <a:rPr lang="tr-TR" altLang="tr-TR" b="1" u="sng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Önem Testi ve Güven Aralığı </a:t>
            </a:r>
          </a:p>
          <a:p>
            <a:pPr marL="0" indent="0" algn="just">
              <a:buNone/>
            </a:pPr>
            <a:r>
              <a:rPr lang="tr-TR" altLang="tr-TR" sz="2400" dirty="0" smtClean="0"/>
              <a:t>a’ </a:t>
            </a:r>
            <a:r>
              <a:rPr lang="tr-TR" altLang="tr-TR" sz="2400" dirty="0" err="1" smtClean="0"/>
              <a:t>nın</a:t>
            </a:r>
            <a:r>
              <a:rPr lang="tr-TR" altLang="tr-TR" sz="2400" dirty="0" smtClean="0"/>
              <a:t> önem testinde hipotezler aşağıdaki şekilde kurulur.</a:t>
            </a:r>
          </a:p>
          <a:p>
            <a:pPr marL="0" indent="0" algn="just">
              <a:buNone/>
            </a:pPr>
            <a:r>
              <a:rPr lang="tr-TR" altLang="tr-TR" sz="2400" dirty="0" smtClean="0"/>
              <a:t>	H</a:t>
            </a:r>
            <a:r>
              <a:rPr lang="tr-TR" altLang="tr-TR" sz="2400" baseline="-15000" dirty="0" smtClean="0"/>
              <a:t>0</a:t>
            </a:r>
            <a:r>
              <a:rPr lang="tr-TR" altLang="tr-TR" sz="2400" dirty="0" smtClean="0"/>
              <a:t> : </a:t>
            </a:r>
            <a:r>
              <a:rPr lang="tr-TR" altLang="tr-TR" sz="2400" dirty="0" smtClean="0">
                <a:sym typeface="Symbol" panose="05050102010706020507" pitchFamily="18" charset="2"/>
              </a:rPr>
              <a:t></a:t>
            </a:r>
            <a:r>
              <a:rPr lang="tr-TR" altLang="tr-TR" sz="2400" dirty="0" smtClean="0"/>
              <a:t> = 0</a:t>
            </a:r>
          </a:p>
          <a:p>
            <a:pPr marL="0" indent="0" algn="just">
              <a:buNone/>
            </a:pPr>
            <a:r>
              <a:rPr lang="tr-TR" altLang="tr-TR" sz="2400" dirty="0" smtClean="0"/>
              <a:t>	H</a:t>
            </a:r>
            <a:r>
              <a:rPr lang="tr-TR" altLang="tr-TR" sz="2400" baseline="-15000" dirty="0" smtClean="0"/>
              <a:t>1</a:t>
            </a:r>
            <a:r>
              <a:rPr lang="tr-TR" altLang="tr-TR" sz="2400" dirty="0" smtClean="0"/>
              <a:t> : </a:t>
            </a:r>
            <a:r>
              <a:rPr lang="tr-TR" altLang="tr-TR" sz="2400" dirty="0" smtClean="0">
                <a:sym typeface="Symbol" panose="05050102010706020507" pitchFamily="18" charset="2"/>
              </a:rPr>
              <a:t></a:t>
            </a:r>
            <a:r>
              <a:rPr lang="tr-TR" altLang="tr-TR" sz="2400" dirty="0" smtClean="0"/>
              <a:t> </a:t>
            </a:r>
            <a:r>
              <a:rPr lang="tr-TR" altLang="tr-TR" sz="2400" dirty="0" smtClean="0">
                <a:sym typeface="Symbol" panose="05050102010706020507" pitchFamily="18" charset="2"/>
              </a:rPr>
              <a:t></a:t>
            </a:r>
            <a:r>
              <a:rPr lang="tr-TR" altLang="tr-TR" sz="2400" dirty="0" smtClean="0"/>
              <a:t> 0</a:t>
            </a:r>
          </a:p>
          <a:p>
            <a:pPr marL="0" indent="0" algn="just">
              <a:buNone/>
            </a:pPr>
            <a:r>
              <a:rPr lang="tr-TR" altLang="tr-TR" sz="2400" dirty="0" smtClean="0"/>
              <a:t>a’ </a:t>
            </a:r>
            <a:r>
              <a:rPr lang="tr-TR" altLang="tr-TR" sz="2400" dirty="0" err="1" smtClean="0"/>
              <a:t>nın</a:t>
            </a:r>
            <a:r>
              <a:rPr lang="tr-TR" altLang="tr-TR" sz="2400" dirty="0" smtClean="0"/>
              <a:t> önem testinde kullanılan istatistik t istatistiği olup, aşağıdaki formülden hesaplanır</a:t>
            </a:r>
            <a:r>
              <a:rPr lang="tr-TR" altLang="tr-TR" dirty="0" smtClean="0"/>
              <a:t>.</a:t>
            </a:r>
          </a:p>
          <a:p>
            <a:pPr marL="0" indent="0" algn="just">
              <a:buNone/>
            </a:pPr>
            <a:r>
              <a:rPr lang="tr-TR" altLang="tr-TR" sz="1200" dirty="0" smtClean="0"/>
              <a:t>	</a:t>
            </a:r>
            <a:r>
              <a:rPr lang="tr-TR" altLang="tr-TR" sz="2000" dirty="0" smtClean="0"/>
              <a:t> </a:t>
            </a:r>
            <a:r>
              <a:rPr lang="tr-TR" altLang="tr-TR" sz="2200" dirty="0" smtClean="0"/>
              <a:t>Test istatistiği ise,</a:t>
            </a:r>
            <a:r>
              <a:rPr lang="tr-TR" altLang="tr-TR" sz="2800" dirty="0" smtClean="0"/>
              <a:t> </a:t>
            </a:r>
            <a:endParaRPr lang="tr-TR" altLang="tr-TR" sz="1000" dirty="0" smtClean="0"/>
          </a:p>
          <a:p>
            <a:pPr marL="0" indent="0" algn="just">
              <a:buNone/>
            </a:pPr>
            <a:endParaRPr lang="tr-TR" altLang="tr-TR" sz="200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7" name="Object 15"/>
          <p:cNvGraphicFramePr>
            <a:graphicFrameLocks noChangeAspect="1"/>
          </p:cNvGraphicFramePr>
          <p:nvPr>
            <p:extLst/>
          </p:nvPr>
        </p:nvGraphicFramePr>
        <p:xfrm>
          <a:off x="4943997" y="3717799"/>
          <a:ext cx="345757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enklem" r:id="rId3" imgW="1536700" imgH="571500" progId="Equation.3">
                  <p:embed/>
                </p:oleObj>
              </mc:Choice>
              <mc:Fallback>
                <p:oleObj name="Denklem" r:id="rId3" imgW="15367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997" y="3717799"/>
                        <a:ext cx="3457575" cy="10620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320131" y="3855118"/>
            <a:ext cx="4132263" cy="1050925"/>
            <a:chOff x="1021" y="2587"/>
            <a:chExt cx="2603" cy="662"/>
          </a:xfrm>
          <a:solidFill>
            <a:srgbClr val="FFFFFF"/>
          </a:solidFill>
        </p:grpSpPr>
        <p:graphicFrame>
          <p:nvGraphicFramePr>
            <p:cNvPr id="9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1021" y="2587"/>
            <a:ext cx="1768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" name="Denklem" r:id="rId5" imgW="1244600" imgH="469900" progId="Equation.3">
                    <p:embed/>
                  </p:oleObj>
                </mc:Choice>
                <mc:Fallback>
                  <p:oleObj name="Denklem" r:id="rId5" imgW="12446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" y="2587"/>
                          <a:ext cx="1768" cy="66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2853" y="2711"/>
              <a:ext cx="77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tr-TR" altLang="tr-TR" sz="2200" dirty="0"/>
                <a:t>Eşitlikte,</a:t>
              </a:r>
            </a:p>
          </p:txBody>
        </p:sp>
      </p:grp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136006" y="4938713"/>
            <a:ext cx="4464050" cy="145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tr-TR" altLang="tr-TR" sz="2200" dirty="0"/>
              <a:t>a’ </a:t>
            </a:r>
            <a:r>
              <a:rPr lang="tr-TR" altLang="tr-TR" sz="2200" dirty="0" err="1"/>
              <a:t>nın</a:t>
            </a:r>
            <a:r>
              <a:rPr lang="tr-TR" altLang="tr-TR" sz="2200" dirty="0"/>
              <a:t> güven aralığı ise, </a:t>
            </a:r>
          </a:p>
          <a:p>
            <a:pPr>
              <a:spcBef>
                <a:spcPct val="20000"/>
              </a:spcBef>
            </a:pPr>
            <a:endParaRPr lang="tr-TR" altLang="tr-TR" sz="600" dirty="0"/>
          </a:p>
          <a:p>
            <a:pPr>
              <a:spcBef>
                <a:spcPct val="20000"/>
              </a:spcBef>
            </a:pPr>
            <a:r>
              <a:rPr lang="tr-TR" altLang="tr-TR" sz="2200" b="1" i="1" dirty="0"/>
              <a:t>	</a:t>
            </a:r>
            <a:r>
              <a:rPr lang="tr-TR" altLang="tr-TR" sz="2200" i="1" dirty="0" err="1"/>
              <a:t>a</a:t>
            </a:r>
            <a:r>
              <a:rPr lang="tr-TR" altLang="tr-TR" sz="2200" i="1" baseline="-15000" dirty="0" err="1"/>
              <a:t>alt</a:t>
            </a:r>
            <a:r>
              <a:rPr lang="tr-TR" altLang="tr-TR" sz="2200" i="1" dirty="0"/>
              <a:t> = a – t</a:t>
            </a:r>
            <a:r>
              <a:rPr lang="tr-TR" altLang="tr-TR" sz="2200" i="1" baseline="-15000" dirty="0"/>
              <a:t>n-2,</a:t>
            </a:r>
            <a:r>
              <a:rPr lang="tr-TR" altLang="tr-TR" sz="2200" i="1" baseline="-15000" dirty="0">
                <a:sym typeface="Symbol" panose="05050102010706020507" pitchFamily="18" charset="2"/>
              </a:rPr>
              <a:t></a:t>
            </a:r>
            <a:r>
              <a:rPr lang="tr-TR" altLang="tr-TR" sz="2200" i="1" baseline="-15000" dirty="0"/>
              <a:t>/2</a:t>
            </a:r>
            <a:r>
              <a:rPr lang="tr-TR" altLang="tr-TR" sz="2200" i="1" dirty="0"/>
              <a:t>.S</a:t>
            </a:r>
            <a:r>
              <a:rPr lang="tr-TR" altLang="tr-TR" sz="2200" i="1" baseline="-15000" dirty="0"/>
              <a:t>a</a:t>
            </a:r>
          </a:p>
          <a:p>
            <a:pPr>
              <a:spcBef>
                <a:spcPct val="20000"/>
              </a:spcBef>
            </a:pPr>
            <a:endParaRPr lang="tr-TR" altLang="tr-TR" sz="800" i="1" baseline="-15000" dirty="0"/>
          </a:p>
          <a:p>
            <a:pPr>
              <a:spcBef>
                <a:spcPct val="20000"/>
              </a:spcBef>
            </a:pPr>
            <a:r>
              <a:rPr lang="tr-TR" altLang="tr-TR" sz="2200" i="1" dirty="0"/>
              <a:t>	</a:t>
            </a:r>
            <a:r>
              <a:rPr lang="tr-TR" altLang="tr-TR" sz="2200" i="1" dirty="0" err="1"/>
              <a:t>a</a:t>
            </a:r>
            <a:r>
              <a:rPr lang="tr-TR" altLang="tr-TR" sz="2200" i="1" baseline="-15000" dirty="0" err="1"/>
              <a:t>üst</a:t>
            </a:r>
            <a:r>
              <a:rPr lang="tr-TR" altLang="tr-TR" sz="2200" i="1" dirty="0"/>
              <a:t> = a + t</a:t>
            </a:r>
            <a:r>
              <a:rPr lang="tr-TR" altLang="tr-TR" sz="2200" i="1" baseline="-15000" dirty="0"/>
              <a:t>n-2,</a:t>
            </a:r>
            <a:r>
              <a:rPr lang="tr-TR" altLang="tr-TR" sz="2200" i="1" baseline="-15000" dirty="0">
                <a:sym typeface="Symbol" panose="05050102010706020507" pitchFamily="18" charset="2"/>
              </a:rPr>
              <a:t></a:t>
            </a:r>
            <a:r>
              <a:rPr lang="tr-TR" altLang="tr-TR" sz="2200" i="1" baseline="-15000" dirty="0"/>
              <a:t>/2</a:t>
            </a:r>
            <a:r>
              <a:rPr lang="tr-TR" altLang="tr-TR" sz="2200" i="1" dirty="0"/>
              <a:t>.S</a:t>
            </a:r>
            <a:r>
              <a:rPr lang="tr-TR" altLang="tr-TR" sz="2200" i="1" baseline="-15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3798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EB9-AE75-48C0-A00A-C23AB937E9F3}" type="slidenum">
              <a:rPr lang="en-US" altLang="tr-TR"/>
              <a:pPr/>
              <a:t>17</a:t>
            </a:fld>
            <a:endParaRPr lang="en-US" altLang="tr-TR"/>
          </a:p>
        </p:txBody>
      </p:sp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Basit Doğrusal Regresyon Analizinde Özel Durum</a:t>
            </a:r>
          </a:p>
        </p:txBody>
      </p:sp>
      <p:sp>
        <p:nvSpPr>
          <p:cNvPr id="5427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76400"/>
            <a:ext cx="8015288" cy="4422775"/>
          </a:xfrm>
        </p:spPr>
        <p:txBody>
          <a:bodyPr/>
          <a:lstStyle/>
          <a:p>
            <a:pPr marL="0" indent="0" algn="just">
              <a:lnSpc>
                <a:spcPct val="140000"/>
              </a:lnSpc>
              <a:buNone/>
            </a:pPr>
            <a:r>
              <a:rPr lang="tr-TR" altLang="tr-TR" sz="2800" dirty="0" smtClean="0"/>
              <a:t>      Basit </a:t>
            </a:r>
            <a:r>
              <a:rPr lang="tr-TR" altLang="tr-TR" sz="2800" dirty="0"/>
              <a:t>Doğrusal regresyonda tek bir </a:t>
            </a:r>
            <a:r>
              <a:rPr lang="tr-TR" altLang="tr-TR" sz="2800" b="1" dirty="0"/>
              <a:t>bağımsız değişken</a:t>
            </a:r>
            <a:r>
              <a:rPr lang="tr-TR" altLang="tr-TR" sz="2800" dirty="0"/>
              <a:t> olması nedeniyle  t dağılımı ve </a:t>
            </a:r>
            <a:r>
              <a:rPr lang="tr-TR" altLang="tr-TR" sz="2800" dirty="0" smtClean="0"/>
              <a:t>F </a:t>
            </a:r>
            <a:r>
              <a:rPr lang="tr-TR" altLang="tr-TR" sz="2800" dirty="0"/>
              <a:t>dağılımı arasında aşağıdaki matematiksel eşitlik söz konusudur :</a:t>
            </a:r>
          </a:p>
          <a:p>
            <a:pPr>
              <a:buFont typeface="Wingdings" panose="05000000000000000000" pitchFamily="2" charset="2"/>
              <a:buNone/>
            </a:pPr>
            <a:endParaRPr lang="tr-TR" altLang="tr-TR" sz="2800" dirty="0"/>
          </a:p>
        </p:txBody>
      </p:sp>
      <p:graphicFrame>
        <p:nvGraphicFramePr>
          <p:cNvPr id="5427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4412843"/>
              </p:ext>
            </p:extLst>
          </p:nvPr>
        </p:nvGraphicFramePr>
        <p:xfrm>
          <a:off x="3132138" y="4292600"/>
          <a:ext cx="203835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enklem" r:id="rId3" imgW="457200" imgH="241200" progId="Equation.3">
                  <p:embed/>
                </p:oleObj>
              </mc:Choice>
              <mc:Fallback>
                <p:oleObj name="Denklem" r:id="rId3" imgW="457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292600"/>
                        <a:ext cx="203835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8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1426-F447-49B2-8F11-46D938687C50}" type="slidenum">
              <a:rPr lang="en-US" altLang="tr-TR"/>
              <a:pPr/>
              <a:t>18</a:t>
            </a:fld>
            <a:endParaRPr lang="en-US" altLang="tr-TR"/>
          </a:p>
        </p:txBody>
      </p:sp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Açıklama (Belirtme) Katsayısı R</a:t>
            </a:r>
            <a:r>
              <a:rPr lang="tr-TR" altLang="tr-TR" sz="3200" b="1" baseline="30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76400"/>
            <a:ext cx="7654925" cy="2112963"/>
          </a:xfrm>
        </p:spPr>
        <p:txBody>
          <a:bodyPr/>
          <a:lstStyle/>
          <a:p>
            <a:pPr marL="0" indent="0" algn="just">
              <a:buNone/>
            </a:pPr>
            <a:r>
              <a:rPr lang="tr-TR" altLang="tr-T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Yüzde 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cinsinden ifade edilen açıklama katsayısı, regresyon analizinde önemlidir ve aşağıdaki gibi hesaplanır 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tr-T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530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35546721"/>
              </p:ext>
            </p:extLst>
          </p:nvPr>
        </p:nvGraphicFramePr>
        <p:xfrm>
          <a:off x="2771775" y="2996952"/>
          <a:ext cx="2376289" cy="159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enklem" r:id="rId3" imgW="876240" imgH="838080" progId="Equation.3">
                  <p:embed/>
                </p:oleObj>
              </mc:Choice>
              <mc:Fallback>
                <p:oleObj name="Denklem" r:id="rId3" imgW="8762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996952"/>
                        <a:ext cx="2376289" cy="1599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467544" y="5013176"/>
            <a:ext cx="77756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tr-TR" altLang="tr-T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Açıklama 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Katsayısı bire yakın bulunur ise, bağımlı değişkendeki değişimin büyük bir kısmı bağımsız değişken tarafından açıklanabilir yorumu yapılabilmektedir.</a:t>
            </a:r>
          </a:p>
        </p:txBody>
      </p:sp>
    </p:spTree>
    <p:extLst>
      <p:ext uri="{BB962C8B-B14F-4D97-AF65-F5344CB8AC3E}">
        <p14:creationId xmlns:p14="http://schemas.microsoft.com/office/powerpoint/2010/main" val="2005905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987824" y="188640"/>
            <a:ext cx="5521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u="sng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SPSS’ de Örnek </a:t>
            </a:r>
            <a:r>
              <a:rPr lang="tr-TR" sz="3200" b="1" u="sng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Uygulama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b="4992"/>
          <a:stretch/>
        </p:blipFill>
        <p:spPr>
          <a:xfrm>
            <a:off x="134550" y="778368"/>
            <a:ext cx="9009450" cy="481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tr-TR" sz="3200" b="1" u="sng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Basit Doğrusal Regresyonda Hipotez Testleri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marL="0" indent="0" algn="just">
              <a:spcBef>
                <a:spcPct val="0"/>
              </a:spcBef>
              <a:spcAft>
                <a:spcPts val="500"/>
              </a:spcAft>
              <a:buClr>
                <a:srgbClr val="FF3300"/>
              </a:buClr>
              <a:buSzPct val="150000"/>
              <a:buNone/>
            </a:pPr>
            <a:r>
              <a:rPr lang="tr-TR" altLang="tr-T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Basit doğrusal regresyon 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(tahmin) </a:t>
            </a:r>
            <a:r>
              <a:rPr lang="tr-TR" altLang="tr-T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denklemi;</a:t>
            </a:r>
          </a:p>
          <a:p>
            <a:pPr marL="0" indent="0" algn="just">
              <a:spcBef>
                <a:spcPct val="0"/>
              </a:spcBef>
              <a:spcAft>
                <a:spcPts val="500"/>
              </a:spcAft>
              <a:buClr>
                <a:srgbClr val="FF3300"/>
              </a:buClr>
              <a:buSzPct val="150000"/>
              <a:buNone/>
            </a:pPr>
            <a:endParaRPr lang="tr-TR" altLang="tr-T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ct val="0"/>
              </a:spcBef>
              <a:spcAft>
                <a:spcPts val="500"/>
              </a:spcAft>
              <a:buClr>
                <a:srgbClr val="FF3300"/>
              </a:buClr>
              <a:buSzPct val="150000"/>
              <a:buNone/>
            </a:pPr>
            <a:endParaRPr lang="tr-TR" altLang="tr-T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ct val="0"/>
              </a:spcBef>
              <a:spcAft>
                <a:spcPts val="500"/>
              </a:spcAft>
              <a:buClr>
                <a:srgbClr val="FF3300"/>
              </a:buClr>
              <a:buSzPct val="150000"/>
              <a:buNone/>
            </a:pPr>
            <a:endParaRPr lang="tr-TR" altLang="tr-T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ct val="0"/>
              </a:spcBef>
              <a:spcAft>
                <a:spcPts val="500"/>
              </a:spcAft>
              <a:buClr>
                <a:srgbClr val="FF3300"/>
              </a:buClr>
              <a:buSzPct val="150000"/>
              <a:buNone/>
            </a:pPr>
            <a:r>
              <a:rPr lang="tr-TR" altLang="tr-T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Eşitlikte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0" indent="0" algn="just">
              <a:spcBef>
                <a:spcPct val="0"/>
              </a:spcBef>
              <a:spcAft>
                <a:spcPts val="500"/>
              </a:spcAft>
              <a:buClr>
                <a:srgbClr val="FF3300"/>
              </a:buClr>
              <a:buSzPct val="150000"/>
              <a:buNone/>
            </a:pP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a: Regresyon doğrusunun Y eksenini kestiği noktanın orijine olan uzaklığını gösterir. Diğer bir ifade ile X değeri 0 olduğunda </a:t>
            </a:r>
            <a:r>
              <a:rPr lang="tr-TR" altLang="tr-T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tr-TR" altLang="tr-TR" sz="24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</a:t>
            </a:r>
            <a:r>
              <a:rPr lang="tr-TR" altLang="tr-T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nin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alacağı değerdir.</a:t>
            </a:r>
          </a:p>
          <a:p>
            <a:pPr marL="0" indent="0" algn="just">
              <a:spcBef>
                <a:spcPct val="0"/>
              </a:spcBef>
              <a:spcAft>
                <a:spcPts val="500"/>
              </a:spcAft>
              <a:buClr>
                <a:srgbClr val="FF3300"/>
              </a:buClr>
              <a:buSzPct val="150000"/>
              <a:buNone/>
            </a:pP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b: Regresyon katsayısı olup, X deki 1 birim değişmeye karşılık </a:t>
            </a:r>
            <a:r>
              <a:rPr lang="tr-TR" altLang="tr-T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tr-TR" altLang="tr-TR" sz="24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</a:t>
            </a:r>
            <a:r>
              <a:rPr lang="tr-TR" altLang="tr-T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nin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kendi birimi cinsinden değişeceği miktardır. </a:t>
            </a:r>
          </a:p>
          <a:p>
            <a:endParaRPr lang="tr-TR" sz="24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51813"/>
              </p:ext>
            </p:extLst>
          </p:nvPr>
        </p:nvGraphicFramePr>
        <p:xfrm>
          <a:off x="2843808" y="1772816"/>
          <a:ext cx="235329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Denklem" r:id="rId3" imgW="787320" imgH="317160" progId="Equation.3">
                  <p:embed/>
                </p:oleObj>
              </mc:Choice>
              <mc:Fallback>
                <p:oleObj name="Denklem" r:id="rId3" imgW="7873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772816"/>
                        <a:ext cx="2353292" cy="93610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97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/>
          <a:srcRect b="4519"/>
          <a:stretch/>
        </p:blipFill>
        <p:spPr>
          <a:xfrm>
            <a:off x="25200" y="692696"/>
            <a:ext cx="911695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91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548680"/>
            <a:ext cx="6238875" cy="5133975"/>
          </a:xfrm>
          <a:prstGeom prst="rect">
            <a:avLst/>
          </a:prstGeom>
        </p:spPr>
      </p:pic>
      <p:sp>
        <p:nvSpPr>
          <p:cNvPr id="3" name="Sağ Ok 2"/>
          <p:cNvSpPr/>
          <p:nvPr/>
        </p:nvSpPr>
        <p:spPr>
          <a:xfrm>
            <a:off x="2411760" y="980728"/>
            <a:ext cx="1296144" cy="6480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Sağ Ok 3"/>
          <p:cNvSpPr/>
          <p:nvPr/>
        </p:nvSpPr>
        <p:spPr>
          <a:xfrm>
            <a:off x="2555776" y="2276872"/>
            <a:ext cx="1296144" cy="6480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Sağ Ok 4"/>
          <p:cNvSpPr/>
          <p:nvPr/>
        </p:nvSpPr>
        <p:spPr>
          <a:xfrm>
            <a:off x="5436096" y="836712"/>
            <a:ext cx="1296144" cy="6480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3297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196752"/>
            <a:ext cx="4286250" cy="3867150"/>
          </a:xfrm>
          <a:prstGeom prst="rect">
            <a:avLst/>
          </a:prstGeom>
        </p:spPr>
      </p:pic>
      <p:sp>
        <p:nvSpPr>
          <p:cNvPr id="3" name="Sağ Ok 2"/>
          <p:cNvSpPr/>
          <p:nvPr/>
        </p:nvSpPr>
        <p:spPr>
          <a:xfrm>
            <a:off x="1259632" y="1844824"/>
            <a:ext cx="1296144" cy="6480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Sağ Ok 3"/>
          <p:cNvSpPr/>
          <p:nvPr/>
        </p:nvSpPr>
        <p:spPr>
          <a:xfrm rot="9259187">
            <a:off x="5198096" y="1270885"/>
            <a:ext cx="1296144" cy="6480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Sağ Ok 4"/>
          <p:cNvSpPr/>
          <p:nvPr/>
        </p:nvSpPr>
        <p:spPr>
          <a:xfrm rot="9259187">
            <a:off x="3568288" y="3965866"/>
            <a:ext cx="1296144" cy="6480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665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548680"/>
            <a:ext cx="6238875" cy="5133975"/>
          </a:xfrm>
          <a:prstGeom prst="rect">
            <a:avLst/>
          </a:prstGeom>
        </p:spPr>
      </p:pic>
      <p:sp>
        <p:nvSpPr>
          <p:cNvPr id="3" name="Sağ Ok 2"/>
          <p:cNvSpPr/>
          <p:nvPr/>
        </p:nvSpPr>
        <p:spPr>
          <a:xfrm rot="9259187">
            <a:off x="3136240" y="4541931"/>
            <a:ext cx="1296144" cy="6480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6537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b="5634"/>
          <a:stretch/>
        </p:blipFill>
        <p:spPr>
          <a:xfrm>
            <a:off x="-7816" y="1052736"/>
            <a:ext cx="9089009" cy="4824536"/>
          </a:xfrm>
          <a:prstGeom prst="rect">
            <a:avLst/>
          </a:prstGeom>
        </p:spPr>
      </p:pic>
      <p:sp>
        <p:nvSpPr>
          <p:cNvPr id="3" name="Sağ Ok 2"/>
          <p:cNvSpPr/>
          <p:nvPr/>
        </p:nvSpPr>
        <p:spPr>
          <a:xfrm rot="9259187">
            <a:off x="543952" y="437475"/>
            <a:ext cx="1296144" cy="6480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4489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b="4286"/>
          <a:stretch/>
        </p:blipFill>
        <p:spPr>
          <a:xfrm>
            <a:off x="107504" y="692696"/>
            <a:ext cx="8960995" cy="4824536"/>
          </a:xfrm>
          <a:prstGeom prst="rect">
            <a:avLst/>
          </a:prstGeom>
        </p:spPr>
      </p:pic>
      <p:sp>
        <p:nvSpPr>
          <p:cNvPr id="3" name="Sağ Ok 2"/>
          <p:cNvSpPr/>
          <p:nvPr/>
        </p:nvSpPr>
        <p:spPr>
          <a:xfrm rot="9259187">
            <a:off x="4360376" y="3605826"/>
            <a:ext cx="1296144" cy="6480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2364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96501"/>
              </p:ext>
            </p:extLst>
          </p:nvPr>
        </p:nvGraphicFramePr>
        <p:xfrm>
          <a:off x="395536" y="1412776"/>
          <a:ext cx="8219256" cy="1064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9057"/>
                <a:gridCol w="1645823"/>
                <a:gridCol w="1512168"/>
                <a:gridCol w="1872208"/>
              </a:tblGrid>
              <a:tr h="3891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Faktörler</a:t>
                      </a:r>
                      <a:endParaRPr lang="tr-TR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0" i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tr-TR" sz="18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0" i="1" dirty="0" smtClean="0">
                          <a:solidFill>
                            <a:schemeClr val="tx1"/>
                          </a:solidFill>
                          <a:effectLst/>
                        </a:rPr>
                        <a:t>Ortalama</a:t>
                      </a:r>
                      <a:endParaRPr lang="tr-TR" sz="18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0" i="1" dirty="0" err="1" smtClean="0">
                          <a:solidFill>
                            <a:schemeClr val="tx1"/>
                          </a:solidFill>
                          <a:effectLst/>
                        </a:rPr>
                        <a:t>Std</a:t>
                      </a:r>
                      <a:r>
                        <a:rPr lang="tr-TR" sz="1800" b="0" i="1" dirty="0" smtClean="0">
                          <a:solidFill>
                            <a:schemeClr val="tx1"/>
                          </a:solidFill>
                          <a:effectLst/>
                        </a:rPr>
                        <a:t> Sapma</a:t>
                      </a:r>
                      <a:endParaRPr lang="tr-TR" sz="18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94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smtClean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tr-TR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tr-TR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solidFill>
                            <a:schemeClr val="tx1"/>
                          </a:solidFill>
                          <a:effectLst/>
                        </a:rPr>
                        <a:t>27,37</a:t>
                      </a:r>
                      <a:endParaRPr lang="tr-TR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solidFill>
                            <a:schemeClr val="tx1"/>
                          </a:solidFill>
                          <a:effectLst/>
                        </a:rPr>
                        <a:t>6,658</a:t>
                      </a:r>
                      <a:endParaRPr lang="tr-TR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10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noProof="0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tr-TR" sz="1600" baseline="-25000" noProof="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1600" baseline="-250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tr-TR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86,98</a:t>
                      </a:r>
                      <a:endParaRPr lang="tr-TR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10,700</a:t>
                      </a:r>
                      <a:endParaRPr lang="tr-TR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323528" y="908720"/>
            <a:ext cx="3373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r-TR" dirty="0" err="1">
                <a:ea typeface="Calibri" panose="020F0502020204030204" pitchFamily="34" charset="0"/>
              </a:rPr>
              <a:t>Tabl</a:t>
            </a:r>
            <a:r>
              <a:rPr lang="tr-TR" altLang="tr-TR" dirty="0">
                <a:ea typeface="Calibri" panose="020F0502020204030204" pitchFamily="34" charset="0"/>
              </a:rPr>
              <a:t>o</a:t>
            </a:r>
            <a:r>
              <a:rPr lang="en-US" altLang="tr-TR" dirty="0">
                <a:ea typeface="Calibri" panose="020F0502020204030204" pitchFamily="34" charset="0"/>
              </a:rPr>
              <a:t> </a:t>
            </a:r>
            <a:r>
              <a:rPr lang="tr-TR" altLang="tr-TR" dirty="0" smtClean="0">
                <a:ea typeface="Calibri" panose="020F0502020204030204" pitchFamily="34" charset="0"/>
              </a:rPr>
              <a:t>1. Tanımlayıcı İstatistikler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4942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138638"/>
              </p:ext>
            </p:extLst>
          </p:nvPr>
        </p:nvGraphicFramePr>
        <p:xfrm>
          <a:off x="158687" y="1412776"/>
          <a:ext cx="7325495" cy="1020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9000"/>
                <a:gridCol w="990600"/>
                <a:gridCol w="934359"/>
                <a:gridCol w="894441"/>
                <a:gridCol w="1077095"/>
              </a:tblGrid>
              <a:tr h="3891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Faktörler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Sbi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P-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değeri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</a:tr>
              <a:tr h="2610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Sabit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-11.630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4.134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-2.813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0.006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</a:tr>
              <a:tr h="2610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noProof="0" dirty="0" smtClean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tr-TR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448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0.0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9.504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&lt;0.001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107504" y="2636912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9263" algn="just" eaLnBrk="0" hangingPunct="0"/>
            <a:r>
              <a:rPr lang="tr-TR" altLang="tr-TR" dirty="0" smtClean="0">
                <a:latin typeface="Comic Sans MS" panose="030F0702030302020204" pitchFamily="66" charset="0"/>
                <a:ea typeface="Calibri" panose="020F0502020204030204" pitchFamily="34" charset="0"/>
              </a:rPr>
              <a:t>Bağımlı </a:t>
            </a:r>
            <a:r>
              <a:rPr lang="tr-TR" altLang="tr-TR" dirty="0">
                <a:latin typeface="Comic Sans MS" panose="030F0702030302020204" pitchFamily="66" charset="0"/>
                <a:ea typeface="Calibri" panose="020F0502020204030204" pitchFamily="34" charset="0"/>
              </a:rPr>
              <a:t>değişken</a:t>
            </a:r>
            <a:r>
              <a:rPr lang="en-US" altLang="tr-TR" dirty="0">
                <a:latin typeface="Comic Sans MS" panose="030F0702030302020204" pitchFamily="66" charset="0"/>
                <a:ea typeface="Calibri" panose="020F0502020204030204" pitchFamily="34" charset="0"/>
              </a:rPr>
              <a:t>: </a:t>
            </a:r>
            <a:r>
              <a:rPr lang="tr-TR" altLang="tr-TR" dirty="0" smtClean="0">
                <a:latin typeface="Comic Sans MS" panose="030F0702030302020204" pitchFamily="66" charset="0"/>
                <a:ea typeface="Calibri" panose="020F0502020204030204" pitchFamily="34" charset="0"/>
              </a:rPr>
              <a:t>Y</a:t>
            </a:r>
            <a:r>
              <a:rPr lang="en-US" altLang="tr-TR" dirty="0" smtClean="0">
                <a:latin typeface="Comic Sans MS" panose="030F0702030302020204" pitchFamily="66" charset="0"/>
                <a:ea typeface="Calibri" panose="020F0502020204030204" pitchFamily="34" charset="0"/>
              </a:rPr>
              <a:t>; </a:t>
            </a:r>
            <a:r>
              <a:rPr lang="en-US" altLang="tr-TR" i="1" dirty="0">
                <a:latin typeface="Comic Sans MS" panose="030F0702030302020204" pitchFamily="66" charset="0"/>
                <a:ea typeface="Calibri" panose="020F0502020204030204" pitchFamily="34" charset="0"/>
              </a:rPr>
              <a:t>R</a:t>
            </a:r>
            <a:r>
              <a:rPr lang="en-US" altLang="tr-TR" i="1" baseline="30000" dirty="0">
                <a:latin typeface="Comic Sans MS" panose="030F0702030302020204" pitchFamily="66" charset="0"/>
                <a:ea typeface="Calibri" panose="020F0502020204030204" pitchFamily="34" charset="0"/>
              </a:rPr>
              <a:t>2</a:t>
            </a:r>
            <a:r>
              <a:rPr lang="en-US" altLang="tr-TR" dirty="0">
                <a:latin typeface="Comic Sans MS" panose="030F0702030302020204" pitchFamily="66" charset="0"/>
                <a:ea typeface="Calibri" panose="020F0502020204030204" pitchFamily="34" charset="0"/>
              </a:rPr>
              <a:t>: </a:t>
            </a:r>
            <a:r>
              <a:rPr lang="en-US" altLang="tr-TR" dirty="0" smtClean="0">
                <a:latin typeface="Comic Sans MS" panose="030F0702030302020204" pitchFamily="66" charset="0"/>
                <a:ea typeface="Calibri" panose="020F0502020204030204" pitchFamily="34" charset="0"/>
              </a:rPr>
              <a:t>0.</a:t>
            </a:r>
            <a:r>
              <a:rPr lang="tr-TR" altLang="tr-TR" dirty="0" smtClean="0">
                <a:latin typeface="Comic Sans MS" panose="030F0702030302020204" pitchFamily="66" charset="0"/>
                <a:ea typeface="Calibri" panose="020F0502020204030204" pitchFamily="34" charset="0"/>
              </a:rPr>
              <a:t>521</a:t>
            </a:r>
            <a:r>
              <a:rPr lang="en-US" altLang="tr-TR" dirty="0" smtClean="0">
                <a:latin typeface="Comic Sans MS" panose="030F0702030302020204" pitchFamily="66" charset="0"/>
                <a:ea typeface="Calibri" panose="020F0502020204030204" pitchFamily="34" charset="0"/>
              </a:rPr>
              <a:t>; </a:t>
            </a:r>
            <a:r>
              <a:rPr lang="en-US" altLang="tr-TR" i="1" dirty="0">
                <a:latin typeface="Comic Sans MS" panose="030F0702030302020204" pitchFamily="66" charset="0"/>
                <a:ea typeface="Calibri" panose="020F0502020204030204" pitchFamily="34" charset="0"/>
              </a:rPr>
              <a:t>R</a:t>
            </a:r>
            <a:r>
              <a:rPr lang="en-US" altLang="tr-TR" i="1" baseline="30000" dirty="0">
                <a:latin typeface="Comic Sans MS" panose="030F0702030302020204" pitchFamily="66" charset="0"/>
                <a:ea typeface="Calibri" panose="020F0502020204030204" pitchFamily="34" charset="0"/>
              </a:rPr>
              <a:t>2</a:t>
            </a:r>
            <a:r>
              <a:rPr lang="en-US" altLang="tr-TR" i="1" baseline="-30000" dirty="0">
                <a:latin typeface="Comic Sans MS" panose="030F0702030302020204" pitchFamily="66" charset="0"/>
                <a:ea typeface="Calibri" panose="020F0502020204030204" pitchFamily="34" charset="0"/>
              </a:rPr>
              <a:t>adj</a:t>
            </a:r>
            <a:r>
              <a:rPr lang="en-US" altLang="tr-TR" dirty="0">
                <a:latin typeface="Comic Sans MS" panose="030F0702030302020204" pitchFamily="66" charset="0"/>
                <a:ea typeface="Calibri" panose="020F0502020204030204" pitchFamily="34" charset="0"/>
              </a:rPr>
              <a:t>: </a:t>
            </a:r>
            <a:r>
              <a:rPr lang="en-US" altLang="tr-TR" dirty="0" smtClean="0">
                <a:latin typeface="Comic Sans MS" panose="030F0702030302020204" pitchFamily="66" charset="0"/>
                <a:ea typeface="Calibri" panose="020F0502020204030204" pitchFamily="34" charset="0"/>
              </a:rPr>
              <a:t>0.</a:t>
            </a:r>
            <a:r>
              <a:rPr lang="tr-TR" altLang="tr-TR" dirty="0" smtClean="0">
                <a:latin typeface="Comic Sans MS" panose="030F0702030302020204" pitchFamily="66" charset="0"/>
                <a:ea typeface="Calibri" panose="020F0502020204030204" pitchFamily="34" charset="0"/>
              </a:rPr>
              <a:t>515</a:t>
            </a:r>
            <a:r>
              <a:rPr lang="en-US" altLang="tr-TR" dirty="0" smtClean="0">
                <a:latin typeface="Comic Sans MS" panose="030F0702030302020204" pitchFamily="66" charset="0"/>
                <a:ea typeface="Calibri" panose="020F0502020204030204" pitchFamily="34" charset="0"/>
              </a:rPr>
              <a:t>; </a:t>
            </a:r>
            <a:r>
              <a:rPr lang="en-US" altLang="tr-TR" i="1" dirty="0" smtClean="0">
                <a:latin typeface="Comic Sans MS" panose="030F0702030302020204" pitchFamily="66" charset="0"/>
                <a:ea typeface="Calibri" panose="020F0502020204030204" pitchFamily="34" charset="0"/>
              </a:rPr>
              <a:t>F</a:t>
            </a:r>
            <a:r>
              <a:rPr lang="en-US" altLang="tr-TR" dirty="0" smtClean="0">
                <a:latin typeface="Comic Sans MS" panose="030F0702030302020204" pitchFamily="66" charset="0"/>
                <a:ea typeface="Calibri" panose="020F0502020204030204" pitchFamily="34" charset="0"/>
              </a:rPr>
              <a:t>=</a:t>
            </a:r>
            <a:r>
              <a:rPr lang="tr-TR" altLang="tr-TR" dirty="0" smtClean="0">
                <a:latin typeface="Comic Sans MS" panose="030F0702030302020204" pitchFamily="66" charset="0"/>
                <a:ea typeface="Calibri" panose="020F0502020204030204" pitchFamily="34" charset="0"/>
              </a:rPr>
              <a:t>90.328</a:t>
            </a:r>
            <a:r>
              <a:rPr lang="en-US" altLang="tr-TR" dirty="0" smtClean="0"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en-US" altLang="tr-TR" dirty="0">
                <a:latin typeface="Comic Sans MS" panose="030F0702030302020204" pitchFamily="66" charset="0"/>
                <a:ea typeface="Calibri" panose="020F0502020204030204" pitchFamily="34" charset="0"/>
              </a:rPr>
              <a:t>(</a:t>
            </a:r>
            <a:r>
              <a:rPr lang="en-US" altLang="tr-TR" i="1" dirty="0">
                <a:latin typeface="Comic Sans MS" panose="030F0702030302020204" pitchFamily="66" charset="0"/>
                <a:ea typeface="Calibri" panose="020F0502020204030204" pitchFamily="34" charset="0"/>
              </a:rPr>
              <a:t>P</a:t>
            </a:r>
            <a:r>
              <a:rPr lang="en-US" altLang="tr-TR" dirty="0">
                <a:latin typeface="Comic Sans MS" panose="030F0702030302020204" pitchFamily="66" charset="0"/>
                <a:ea typeface="Calibri" panose="020F0502020204030204" pitchFamily="34" charset="0"/>
              </a:rPr>
              <a:t>&lt;0.001)</a:t>
            </a:r>
            <a:endParaRPr lang="tr-TR" altLang="tr-TR" dirty="0">
              <a:latin typeface="Comic Sans MS" panose="030F0702030302020204" pitchFamily="66" charset="0"/>
            </a:endParaRPr>
          </a:p>
          <a:p>
            <a:pPr lvl="0" indent="449263" algn="just" eaLnBrk="0" hangingPunct="0"/>
            <a:r>
              <a:rPr lang="en-US" altLang="tr-TR" i="1" dirty="0">
                <a:latin typeface="Comic Sans MS" panose="030F0702030302020204" pitchFamily="66" charset="0"/>
                <a:ea typeface="Calibri" panose="020F0502020204030204" pitchFamily="34" charset="0"/>
              </a:rPr>
              <a:t>b</a:t>
            </a:r>
            <a:r>
              <a:rPr lang="en-US" altLang="tr-TR" i="1" baseline="-30000" dirty="0">
                <a:latin typeface="Comic Sans MS" panose="030F0702030302020204" pitchFamily="66" charset="0"/>
                <a:ea typeface="Calibri" panose="020F0502020204030204" pitchFamily="34" charset="0"/>
              </a:rPr>
              <a:t>i</a:t>
            </a:r>
            <a:r>
              <a:rPr lang="en-US" altLang="tr-TR" dirty="0">
                <a:latin typeface="Comic Sans MS" panose="030F0702030302020204" pitchFamily="66" charset="0"/>
                <a:ea typeface="Calibri" panose="020F0502020204030204" pitchFamily="34" charset="0"/>
              </a:rPr>
              <a:t>: </a:t>
            </a:r>
            <a:r>
              <a:rPr lang="tr-TR" altLang="tr-TR" dirty="0">
                <a:latin typeface="Comic Sans MS" panose="030F0702030302020204" pitchFamily="66" charset="0"/>
                <a:ea typeface="Calibri" panose="020F0502020204030204" pitchFamily="34" charset="0"/>
              </a:rPr>
              <a:t>regresyon</a:t>
            </a:r>
            <a:r>
              <a:rPr lang="en-US" altLang="tr-TR" dirty="0">
                <a:latin typeface="Comic Sans MS" panose="030F0702030302020204" pitchFamily="66" charset="0"/>
                <a:ea typeface="Calibri" panose="020F0502020204030204" pitchFamily="34" charset="0"/>
              </a:rPr>
              <a:t> </a:t>
            </a:r>
            <a:r>
              <a:rPr lang="tr-TR" altLang="tr-TR" dirty="0">
                <a:latin typeface="Comic Sans MS" panose="030F0702030302020204" pitchFamily="66" charset="0"/>
                <a:ea typeface="Calibri" panose="020F0502020204030204" pitchFamily="34" charset="0"/>
              </a:rPr>
              <a:t> katsayıları</a:t>
            </a:r>
            <a:r>
              <a:rPr lang="en-US" altLang="tr-TR" dirty="0">
                <a:latin typeface="Comic Sans MS" panose="030F0702030302020204" pitchFamily="66" charset="0"/>
                <a:ea typeface="Calibri" panose="020F0502020204030204" pitchFamily="34" charset="0"/>
              </a:rPr>
              <a:t>; </a:t>
            </a:r>
            <a:r>
              <a:rPr lang="en-US" altLang="tr-TR" dirty="0" err="1">
                <a:latin typeface="Comic Sans MS" panose="030F0702030302020204" pitchFamily="66" charset="0"/>
                <a:ea typeface="Calibri" panose="020F0502020204030204" pitchFamily="34" charset="0"/>
              </a:rPr>
              <a:t>s</a:t>
            </a:r>
            <a:r>
              <a:rPr lang="en-US" altLang="tr-TR" baseline="-30000" dirty="0" err="1">
                <a:latin typeface="Comic Sans MS" panose="030F0702030302020204" pitchFamily="66" charset="0"/>
                <a:ea typeface="Calibri" panose="020F0502020204030204" pitchFamily="34" charset="0"/>
              </a:rPr>
              <a:t>bi</a:t>
            </a:r>
            <a:r>
              <a:rPr lang="en-US" altLang="tr-TR" dirty="0">
                <a:latin typeface="Comic Sans MS" panose="030F0702030302020204" pitchFamily="66" charset="0"/>
                <a:ea typeface="Calibri" panose="020F0502020204030204" pitchFamily="34" charset="0"/>
              </a:rPr>
              <a:t>: </a:t>
            </a:r>
            <a:r>
              <a:rPr lang="tr-TR" altLang="tr-TR" dirty="0">
                <a:latin typeface="Comic Sans MS" panose="030F0702030302020204" pitchFamily="66" charset="0"/>
                <a:ea typeface="Calibri" panose="020F0502020204030204" pitchFamily="34" charset="0"/>
              </a:rPr>
              <a:t>regresyon katsayılarına ait standart </a:t>
            </a:r>
            <a:r>
              <a:rPr lang="tr-TR" altLang="tr-TR" dirty="0" smtClean="0">
                <a:latin typeface="Comic Sans MS" panose="030F0702030302020204" pitchFamily="66" charset="0"/>
                <a:ea typeface="Calibri" panose="020F0502020204030204" pitchFamily="34" charset="0"/>
              </a:rPr>
              <a:t>hata.</a:t>
            </a:r>
            <a:endParaRPr lang="en-US" altLang="tr-TR" dirty="0">
              <a:latin typeface="Comic Sans MS" panose="030F0702030302020204" pitchFamily="66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07504" y="836712"/>
            <a:ext cx="3839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tr-TR" dirty="0" err="1">
                <a:ea typeface="Calibri" panose="020F0502020204030204" pitchFamily="34" charset="0"/>
              </a:rPr>
              <a:t>Tabl</a:t>
            </a:r>
            <a:r>
              <a:rPr lang="tr-TR" altLang="tr-TR" dirty="0">
                <a:ea typeface="Calibri" panose="020F0502020204030204" pitchFamily="34" charset="0"/>
              </a:rPr>
              <a:t>o</a:t>
            </a:r>
            <a:r>
              <a:rPr lang="en-US" altLang="tr-TR" dirty="0">
                <a:ea typeface="Calibri" panose="020F0502020204030204" pitchFamily="34" charset="0"/>
              </a:rPr>
              <a:t> </a:t>
            </a:r>
            <a:r>
              <a:rPr lang="tr-TR" altLang="tr-TR" dirty="0" smtClean="0">
                <a:ea typeface="Calibri" panose="020F0502020204030204" pitchFamily="34" charset="0"/>
              </a:rPr>
              <a:t>2. </a:t>
            </a:r>
            <a:r>
              <a:rPr lang="tr-TR" altLang="tr-TR" dirty="0">
                <a:ea typeface="Calibri" panose="020F0502020204030204" pitchFamily="34" charset="0"/>
              </a:rPr>
              <a:t>Regresyon analiz sonuçları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9745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kış Çizelgesi: Sonlandırıcı 1"/>
          <p:cNvSpPr/>
          <p:nvPr/>
        </p:nvSpPr>
        <p:spPr>
          <a:xfrm>
            <a:off x="1691680" y="2276872"/>
            <a:ext cx="5898550" cy="1298377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tr-T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TEŞEKKÜRLER</a:t>
            </a:r>
            <a:endParaRPr lang="tr-T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121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D1B2-BF0C-4CD0-B411-7963639575AF}" type="slidenum">
              <a:rPr lang="en-US" altLang="tr-TR"/>
              <a:pPr/>
              <a:t>3</a:t>
            </a:fld>
            <a:endParaRPr lang="en-US" altLang="tr-TR"/>
          </a:p>
        </p:txBody>
      </p:sp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0"/>
            <a:ext cx="8510588" cy="1325563"/>
          </a:xfrm>
        </p:spPr>
        <p:txBody>
          <a:bodyPr/>
          <a:lstStyle/>
          <a:p>
            <a:r>
              <a:rPr lang="tr-TR" altLang="tr-TR" sz="3200" b="1" u="sng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Regresyon Katsayısının Önem Kontrolü</a:t>
            </a:r>
            <a:endParaRPr lang="en-US" altLang="tr-TR" sz="3200" b="1" u="sng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529" y="1312951"/>
            <a:ext cx="8540750" cy="4248472"/>
          </a:xfrm>
        </p:spPr>
        <p:txBody>
          <a:bodyPr/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tr-TR" altLang="tr-T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X 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bağımsız değişkeni ile Y bağımlı değişkeni arasında doğrusal bir ilişkinin varlığı, her bir bireyin / birimin x</a:t>
            </a:r>
            <a:r>
              <a:rPr lang="tr-TR" altLang="tr-TR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 </a:t>
            </a:r>
            <a:r>
              <a:rPr lang="tr-TR" altLang="tr-T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tr-TR" altLang="tr-TR" sz="24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değerlerinin koordinat düzlemi üzerinde oluşturdukları noktaların dağılımına bakılarak tahmin edilebilir. Ancak, bu tahminin tutarlı olup olmadığının araştırılması gerekir. Bunun için, regresyon katsayısının önem kontrolü, </a:t>
            </a:r>
            <a:r>
              <a:rPr lang="tr-TR" altLang="tr-T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doğrusallıktan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ayrılışın önem kontrolü yapılır.</a:t>
            </a:r>
            <a:endParaRPr lang="en-US" altLang="tr-T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88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47201" y="620688"/>
            <a:ext cx="8229600" cy="562074"/>
          </a:xfrm>
        </p:spPr>
        <p:txBody>
          <a:bodyPr/>
          <a:lstStyle/>
          <a:p>
            <a:r>
              <a:rPr lang="tr-TR" sz="3200" b="1" u="sng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Basit Doğrusal Regresyonda Hipotez Testleri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3641" y="1844824"/>
            <a:ext cx="8229600" cy="2664296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1200"/>
              </a:spcAft>
              <a:buClr>
                <a:srgbClr val="FF3300"/>
              </a:buClr>
              <a:buSzPct val="150000"/>
              <a:buNone/>
            </a:pPr>
            <a:r>
              <a:rPr lang="tr-TR" altLang="tr-T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Basit </a:t>
            </a:r>
            <a:r>
              <a:rPr lang="tr-TR" altLang="tr-T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Doğrusal Regresyon Analizinde İki Hipotez Test Edilir</a:t>
            </a:r>
            <a:r>
              <a:rPr lang="tr-TR" altLang="tr-T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120000"/>
              <a:buFont typeface="Wingdings" panose="05000000000000000000" pitchFamily="2" charset="2"/>
              <a:buChar char="Ø"/>
            </a:pPr>
            <a:r>
              <a:rPr lang="tr-T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altLang="tr-T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Doğrusallıktan</a:t>
            </a:r>
            <a:r>
              <a:rPr lang="tr-TR" altLang="tr-T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Ayrılışın Önem Kontrolü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120000"/>
              <a:buFont typeface="Wingdings" panose="05000000000000000000" pitchFamily="2" charset="2"/>
              <a:buChar char="Ø"/>
            </a:pPr>
            <a:r>
              <a:rPr lang="tr-TR" altLang="tr-T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Regresyon </a:t>
            </a:r>
            <a:r>
              <a:rPr lang="tr-TR" altLang="tr-T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Katsayısının Önem Kontrolü</a:t>
            </a:r>
            <a:endParaRPr lang="tr-T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5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D418-38C0-4BD0-B371-C57BC7608060}" type="slidenum">
              <a:rPr lang="en-US" altLang="tr-TR"/>
              <a:pPr/>
              <a:t>5</a:t>
            </a:fld>
            <a:endParaRPr lang="en-US" altLang="tr-TR"/>
          </a:p>
        </p:txBody>
      </p:sp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7088" y="463225"/>
            <a:ext cx="8229600" cy="11430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tr-TR" altLang="tr-TR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Birinci Hipotez Testi </a:t>
            </a:r>
            <a:r>
              <a:rPr lang="tr-TR" altLang="tr-TR" sz="3200" b="1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tr-TR" altLang="tr-TR" sz="3200" b="1" dirty="0" err="1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Doğrusallıktan</a:t>
            </a:r>
            <a:r>
              <a:rPr lang="tr-TR" altLang="tr-TR" sz="3200" b="1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altLang="tr-TR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Ayrılışın Önem Kontrolü</a:t>
            </a: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744216"/>
            <a:ext cx="8229600" cy="3989040"/>
          </a:xfrm>
        </p:spPr>
        <p:txBody>
          <a:bodyPr/>
          <a:lstStyle/>
          <a:p>
            <a:pPr marL="609600" indent="-609600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tr-TR" altLang="tr-TR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tr-TR" altLang="tr-T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Hipotez Kurulur.</a:t>
            </a:r>
          </a:p>
          <a:p>
            <a:pPr marL="609600" indent="-609600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tr-TR" altLang="tr-T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tr-TR" altLang="tr-T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tr-TR" altLang="tr-TR" sz="28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tr-TR" altLang="tr-T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tr-TR" altLang="tr-T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Gözlenen Noktaların Regresyon Doğrusuna Uyumu Önemsizdir (Model geçersizdir)</a:t>
            </a:r>
          </a:p>
          <a:p>
            <a:pPr marL="609600" indent="-609600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tr-TR" altLang="tr-T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H</a:t>
            </a:r>
            <a:r>
              <a:rPr lang="tr-TR" altLang="tr-TR" sz="28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tr-TR" altLang="tr-T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altLang="tr-T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Gözlenen Noktalar Regresyon Doğrusu ile tanımlanabilir (Model Geçerlidir)</a:t>
            </a:r>
          </a:p>
        </p:txBody>
      </p:sp>
    </p:spTree>
    <p:extLst>
      <p:ext uri="{BB962C8B-B14F-4D97-AF65-F5344CB8AC3E}">
        <p14:creationId xmlns:p14="http://schemas.microsoft.com/office/powerpoint/2010/main" val="51615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D418-38C0-4BD0-B371-C57BC7608060}" type="slidenum">
              <a:rPr lang="en-US" altLang="tr-TR"/>
              <a:pPr/>
              <a:t>6</a:t>
            </a:fld>
            <a:endParaRPr lang="en-US" altLang="tr-TR"/>
          </a:p>
        </p:txBody>
      </p:sp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7088" y="463225"/>
            <a:ext cx="8229600" cy="11430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tr-TR" altLang="tr-TR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Birinci Hipotez Testi </a:t>
            </a:r>
            <a:r>
              <a:rPr lang="tr-TR" altLang="tr-TR" sz="3200" b="1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tr-TR" altLang="tr-TR" sz="3200" b="1" dirty="0" err="1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Doğrusallıktan</a:t>
            </a:r>
            <a:r>
              <a:rPr lang="tr-TR" altLang="tr-TR" sz="3200" b="1" dirty="0" smtClean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altLang="tr-TR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Ayrılışın Önem Kontrolü</a:t>
            </a: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1520" y="1744216"/>
            <a:ext cx="8435280" cy="3989040"/>
          </a:xfrm>
        </p:spPr>
        <p:txBody>
          <a:bodyPr/>
          <a:lstStyle/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AutoNum type="arabicPeriod" startAt="2"/>
            </a:pP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 hipotezi test etmek için RKO ve RAKO </a:t>
            </a:r>
            <a:r>
              <a:rPr lang="tr-TR" altLang="tr-T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varyanslarının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oranı uygun test istatistiğidir. İki </a:t>
            </a:r>
            <a:r>
              <a:rPr lang="tr-TR" altLang="tr-T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varyansın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oranı F dağılımına yakınsayacağı için kullanılacak test dağılımı F’dir.</a:t>
            </a:r>
          </a:p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tr-T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09600" indent="-60960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tr-TR" altLang="tr-TR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=(RKO / RAKO) değeri hesaplanır.</a:t>
            </a:r>
          </a:p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tr-T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AutoNum type="arabicPeriod" startAt="3"/>
            </a:pP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ve (n-2) serbestlik dereceli ve belirlenen 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 anlamlılık düzeyinde F</a:t>
            </a:r>
            <a:r>
              <a:rPr lang="tr-TR" altLang="tr-TR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(1;n-2;)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tablo değeri bulunur.</a:t>
            </a:r>
          </a:p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tr-TR" sz="2400" dirty="0">
              <a:sym typeface="Symbol" panose="05050102010706020507" pitchFamily="18" charset="2"/>
            </a:endParaRPr>
          </a:p>
          <a:p>
            <a:pPr marL="609600" indent="-60960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Eğer 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tr-TR" altLang="tr-TR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=(RKO / RAKO) &gt; 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F</a:t>
            </a:r>
            <a:r>
              <a:rPr lang="tr-TR" altLang="tr-TR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(1;n-2; )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 </a:t>
            </a:r>
            <a:r>
              <a:rPr lang="tr-TR" altLang="tr-T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ise </a:t>
            </a:r>
            <a:r>
              <a:rPr lang="tr-TR" altLang="tr-T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Ho</a:t>
            </a:r>
            <a:r>
              <a:rPr lang="tr-TR" altLang="tr-T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Hpotezi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RED </a:t>
            </a:r>
            <a:r>
              <a:rPr lang="tr-TR" altLang="tr-T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edilir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693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1E48-E728-4177-907A-2AF39037379C}" type="slidenum">
              <a:rPr lang="en-US" altLang="tr-TR"/>
              <a:pPr/>
              <a:t>7</a:t>
            </a:fld>
            <a:endParaRPr lang="en-US" altLang="tr-TR"/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260350"/>
            <a:ext cx="8540750" cy="5689600"/>
          </a:xfrm>
        </p:spPr>
        <p:txBody>
          <a:bodyPr/>
          <a:lstStyle/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AutoNum type="arabicPeriod" startAt="2"/>
            </a:pP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 hipotezi test etmek için RKO ve RAKO </a:t>
            </a:r>
            <a:r>
              <a:rPr lang="tr-TR" altLang="tr-T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varyanslarının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oranı uygun test istatistiğidir. İki </a:t>
            </a:r>
            <a:r>
              <a:rPr lang="tr-TR" altLang="tr-T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varyansın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oranı F dağılımına yakınsayacağı için kullanılacak test dağılımı F’dir.</a:t>
            </a:r>
          </a:p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tr-T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09600" indent="-60960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tr-TR" altLang="tr-TR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=(RKO / RAKO) değeri hesaplanır.</a:t>
            </a:r>
          </a:p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tr-T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AutoNum type="arabicPeriod" startAt="3"/>
            </a:pP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ve (n-2) serbestlik dereceli ve belirlenen 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 anlamlılık düzeyinde F</a:t>
            </a:r>
            <a:r>
              <a:rPr lang="tr-TR" altLang="tr-TR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(1;n-2;)</a:t>
            </a:r>
            <a:r>
              <a:rPr lang="tr-TR" altLang="tr-T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tablo değeri bulunur.</a:t>
            </a:r>
          </a:p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tr-TR" sz="2800" dirty="0">
              <a:sym typeface="Symbol" panose="05050102010706020507" pitchFamily="18" charset="2"/>
            </a:endParaRPr>
          </a:p>
          <a:p>
            <a:pPr marL="609600" indent="-60960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Eğer </a:t>
            </a:r>
            <a:r>
              <a:rPr lang="tr-TR" altLang="tr-T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tr-TR" altLang="tr-TR" sz="2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tr-TR" altLang="tr-T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=(RKO / RAKO) &gt; </a:t>
            </a:r>
            <a:r>
              <a:rPr lang="tr-TR" altLang="tr-T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F</a:t>
            </a:r>
            <a:r>
              <a:rPr lang="tr-TR" altLang="tr-TR" sz="2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(1;n-2; )</a:t>
            </a:r>
            <a:r>
              <a:rPr lang="tr-TR" altLang="tr-T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 ise</a:t>
            </a:r>
          </a:p>
          <a:p>
            <a:pPr marL="609600" indent="-60960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Ho</a:t>
            </a:r>
            <a:r>
              <a:rPr lang="tr-TR" altLang="tr-T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Hpotezi</a:t>
            </a:r>
            <a:r>
              <a:rPr lang="tr-TR" altLang="tr-T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RED Edilir.</a:t>
            </a:r>
          </a:p>
          <a:p>
            <a:pPr marL="609600" indent="-60960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tr-TR" sz="2800" dirty="0">
              <a:solidFill>
                <a:srgbClr val="FF99CC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7759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EA8F-BBD7-4270-8842-340E96F4F7B6}" type="slidenum">
              <a:rPr lang="en-US" altLang="tr-TR"/>
              <a:pPr/>
              <a:t>8</a:t>
            </a:fld>
            <a:endParaRPr lang="en-US" altLang="tr-TR"/>
          </a:p>
        </p:txBody>
      </p:sp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0"/>
            <a:ext cx="8510588" cy="1325563"/>
          </a:xfrm>
        </p:spPr>
        <p:txBody>
          <a:bodyPr/>
          <a:lstStyle/>
          <a:p>
            <a:r>
              <a:rPr lang="tr-TR" altLang="tr-TR" sz="3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Önem Kontrolü Yapabilmek için Kullanılacak Eşitlikler</a:t>
            </a:r>
            <a:endParaRPr lang="en-US" altLang="tr-TR" sz="3200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11188" y="1341438"/>
            <a:ext cx="755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2400" b="1"/>
              <a:t>X ortalamadan ayrılış kareler toplamı (XOAKT)</a:t>
            </a:r>
            <a:endParaRPr lang="en-US" altLang="tr-TR" sz="2400" b="1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611188" y="3429000"/>
            <a:ext cx="74882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2400" b="1" dirty="0"/>
              <a:t>Y ortalamadan ayrılış kareler toplamı (</a:t>
            </a:r>
            <a:r>
              <a:rPr lang="tr-TR" altLang="tr-TR" sz="2400" b="1" dirty="0" smtClean="0"/>
              <a:t>YOAKT) veya Genel Kareler Toplamı (GKT)</a:t>
            </a:r>
            <a:endParaRPr lang="en-US" altLang="tr-TR" sz="2400" b="1" dirty="0"/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448874"/>
              </p:ext>
            </p:extLst>
          </p:nvPr>
        </p:nvGraphicFramePr>
        <p:xfrm>
          <a:off x="334963" y="4308475"/>
          <a:ext cx="609758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Denklem" r:id="rId3" imgW="2209680" imgH="431640" progId="Equation.3">
                  <p:embed/>
                </p:oleObj>
              </mc:Choice>
              <mc:Fallback>
                <p:oleObj name="Denklem" r:id="rId3" imgW="2209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308475"/>
                        <a:ext cx="609758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6516315" y="2276475"/>
            <a:ext cx="201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b="1" dirty="0"/>
              <a:t>Serbestlik derecesi = (n-1)</a:t>
            </a:r>
            <a:endParaRPr lang="en-US" altLang="tr-TR" b="1" dirty="0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6516315" y="4437063"/>
            <a:ext cx="201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b="1" dirty="0"/>
              <a:t>Serbestlik derecesi = (n-1)</a:t>
            </a:r>
            <a:endParaRPr lang="en-US" altLang="tr-TR" b="1" dirty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925234"/>
              </p:ext>
            </p:extLst>
          </p:nvPr>
        </p:nvGraphicFramePr>
        <p:xfrm>
          <a:off x="317500" y="2076450"/>
          <a:ext cx="6132513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Denklem" r:id="rId5" imgW="2222280" imgH="431640" progId="Equation.3">
                  <p:embed/>
                </p:oleObj>
              </mc:Choice>
              <mc:Fallback>
                <p:oleObj name="Denklem" r:id="rId5" imgW="2222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2076450"/>
                        <a:ext cx="6132513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24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DFE9-EA1E-4811-A84B-CF1A2D4236F8}" type="slidenum">
              <a:rPr lang="en-US" altLang="tr-TR"/>
              <a:pPr/>
              <a:t>9</a:t>
            </a:fld>
            <a:endParaRPr lang="en-US" altLang="tr-TR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39750" y="260350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2400" b="1"/>
              <a:t>XY Çarpımlar Toplamı (XYÇT)</a:t>
            </a:r>
            <a:endParaRPr lang="en-US" altLang="tr-TR" sz="2400" b="1"/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806192"/>
              </p:ext>
            </p:extLst>
          </p:nvPr>
        </p:nvGraphicFramePr>
        <p:xfrm>
          <a:off x="611188" y="1196752"/>
          <a:ext cx="6553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enklem" r:id="rId3" imgW="2387520" imgH="444240" progId="Equation.3">
                  <p:embed/>
                </p:oleObj>
              </mc:Choice>
              <mc:Fallback>
                <p:oleObj name="Denklem" r:id="rId3" imgW="2387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96752"/>
                        <a:ext cx="6553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611188" y="3213100"/>
            <a:ext cx="748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2400" b="1"/>
              <a:t>Regresyon Kareler Toplamı (RKT)</a:t>
            </a:r>
            <a:endParaRPr lang="en-US" altLang="tr-TR" sz="2400" b="1"/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478334"/>
              </p:ext>
            </p:extLst>
          </p:nvPr>
        </p:nvGraphicFramePr>
        <p:xfrm>
          <a:off x="539750" y="3933056"/>
          <a:ext cx="7261721" cy="1382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enklem" r:id="rId5" imgW="2336760" imgH="444240" progId="Equation.3">
                  <p:embed/>
                </p:oleObj>
              </mc:Choice>
              <mc:Fallback>
                <p:oleObj name="Denklem" r:id="rId5" imgW="2336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933056"/>
                        <a:ext cx="7261721" cy="1382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1116013" y="5661025"/>
            <a:ext cx="626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2400" b="1"/>
              <a:t>RKT’ye ilişkin serbestlik derecesi = 1’dir.</a:t>
            </a:r>
            <a:endParaRPr lang="en-US" altLang="tr-TR" sz="2400" b="1"/>
          </a:p>
        </p:txBody>
      </p:sp>
    </p:spTree>
    <p:extLst>
      <p:ext uri="{BB962C8B-B14F-4D97-AF65-F5344CB8AC3E}">
        <p14:creationId xmlns:p14="http://schemas.microsoft.com/office/powerpoint/2010/main" val="3690569235"/>
      </p:ext>
    </p:extLst>
  </p:cSld>
  <p:clrMapOvr>
    <a:masterClrMapping/>
  </p:clrMapOvr>
</p:sld>
</file>

<file path=ppt/theme/theme1.xml><?xml version="1.0" encoding="utf-8"?>
<a:theme xmlns:a="http://schemas.openxmlformats.org/drawingml/2006/main" name="Varsayılan Tasarım">
  <a:themeElements>
    <a:clrScheme name="Varsayılan Tasarı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rsayılan Tasarım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Varsayılan Tasarı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unu1" id="{8726E870-6B55-4993-B173-C1955522032C}" vid="{39669771-7DC0-4038-AD34-67DC5E4A088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774</Words>
  <Application>Microsoft Office PowerPoint</Application>
  <PresentationFormat>Ekran Gösterisi (4:3)</PresentationFormat>
  <Paragraphs>157</Paragraphs>
  <Slides>28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28</vt:i4>
      </vt:variant>
    </vt:vector>
  </HeadingPairs>
  <TitlesOfParts>
    <vt:vector size="38" baseType="lpstr">
      <vt:lpstr>Arial</vt:lpstr>
      <vt:lpstr>Calibri</vt:lpstr>
      <vt:lpstr>Comic Sans MS</vt:lpstr>
      <vt:lpstr>Symbol</vt:lpstr>
      <vt:lpstr>Tahoma</vt:lpstr>
      <vt:lpstr>Times New Roman</vt:lpstr>
      <vt:lpstr>Wingdings</vt:lpstr>
      <vt:lpstr>Varsayılan Tasarım</vt:lpstr>
      <vt:lpstr>Denklem</vt:lpstr>
      <vt:lpstr>Equation</vt:lpstr>
      <vt:lpstr>PowerPoint Sunusu</vt:lpstr>
      <vt:lpstr>Basit Doğrusal Regresyonda Hipotez Testleri</vt:lpstr>
      <vt:lpstr>Regresyon Katsayısının Önem Kontrolü</vt:lpstr>
      <vt:lpstr>Basit Doğrusal Regresyonda Hipotez Testleri</vt:lpstr>
      <vt:lpstr>Birinci Hipotez Testi : Doğrusallıktan Ayrılışın Önem Kontrolü</vt:lpstr>
      <vt:lpstr>Birinci Hipotez Testi : Doğrusallıktan Ayrılışın Önem Kontrolü</vt:lpstr>
      <vt:lpstr>PowerPoint Sunusu</vt:lpstr>
      <vt:lpstr>Önem Kontrolü Yapabilmek için Kullanılacak Eşitlikler</vt:lpstr>
      <vt:lpstr>PowerPoint Sunusu</vt:lpstr>
      <vt:lpstr>PowerPoint Sunusu</vt:lpstr>
      <vt:lpstr>PowerPoint Sunusu</vt:lpstr>
      <vt:lpstr>Regresyon Analizi için Varyans Analizi Tablosu</vt:lpstr>
      <vt:lpstr>İkinci Hipotez Testi: Regresyon Katsayısının Önem Kontrolü</vt:lpstr>
      <vt:lpstr>PowerPoint Sunusu</vt:lpstr>
      <vt:lpstr>PowerPoint Sunusu</vt:lpstr>
      <vt:lpstr>PowerPoint Sunusu</vt:lpstr>
      <vt:lpstr>Basit Doğrusal Regresyon Analizinde Özel Durum</vt:lpstr>
      <vt:lpstr>Açıklama (Belirtme) Katsayısı R2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PC</dc:creator>
  <cp:lastModifiedBy>asus</cp:lastModifiedBy>
  <cp:revision>76</cp:revision>
  <cp:lastPrinted>1601-01-01T00:00:00Z</cp:lastPrinted>
  <dcterms:created xsi:type="dcterms:W3CDTF">2020-01-18T17:31:48Z</dcterms:created>
  <dcterms:modified xsi:type="dcterms:W3CDTF">2020-11-20T22:37:19Z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