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309" r:id="rId27"/>
    <p:sldId id="293" r:id="rId28"/>
    <p:sldId id="281" r:id="rId29"/>
    <p:sldId id="282" r:id="rId30"/>
    <p:sldId id="283" r:id="rId31"/>
    <p:sldId id="284" r:id="rId32"/>
    <p:sldId id="285" r:id="rId33"/>
    <p:sldId id="286" r:id="rId34"/>
    <p:sldId id="287" r:id="rId35"/>
    <p:sldId id="288" r:id="rId36"/>
    <p:sldId id="289" r:id="rId37"/>
    <p:sldId id="290" r:id="rId38"/>
    <p:sldId id="291"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C8291-1D5D-4F80-9C8D-79DC91613873}" type="datetimeFigureOut">
              <a:rPr lang="tr-TR" smtClean="0"/>
              <a:t>29.04.2021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11998D-D235-458E-819D-18F096BADDD9}" type="slidenum">
              <a:rPr lang="tr-TR" smtClean="0"/>
              <a:t>‹#›</a:t>
            </a:fld>
            <a:endParaRPr lang="tr-TR"/>
          </a:p>
        </p:txBody>
      </p:sp>
    </p:spTree>
    <p:extLst>
      <p:ext uri="{BB962C8B-B14F-4D97-AF65-F5344CB8AC3E}">
        <p14:creationId xmlns:p14="http://schemas.microsoft.com/office/powerpoint/2010/main" val="2950225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1520F5-4FB2-460B-A30C-2A7767168C17}"/>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639B644-1425-4B9A-99AF-BEE71E6757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F319343-5AB6-4DD7-A408-F5E09730DB0C}"/>
              </a:ext>
            </a:extLst>
          </p:cNvPr>
          <p:cNvSpPr>
            <a:spLocks noGrp="1"/>
          </p:cNvSpPr>
          <p:nvPr>
            <p:ph type="dt" sz="half" idx="10"/>
          </p:nvPr>
        </p:nvSpPr>
        <p:spPr/>
        <p:txBody>
          <a:bodyPr/>
          <a:lstStyle/>
          <a:p>
            <a:fld id="{ABFFF13F-D97E-4ABD-A086-4C374E85C401}" type="datetime1">
              <a:rPr lang="tr-TR" smtClean="0"/>
              <a:t>29.04.2021</a:t>
            </a:fld>
            <a:endParaRPr lang="tr-TR"/>
          </a:p>
        </p:txBody>
      </p:sp>
      <p:sp>
        <p:nvSpPr>
          <p:cNvPr id="5" name="Alt Bilgi Yer Tutucusu 4">
            <a:extLst>
              <a:ext uri="{FF2B5EF4-FFF2-40B4-BE49-F238E27FC236}">
                <a16:creationId xmlns:a16="http://schemas.microsoft.com/office/drawing/2014/main" id="{EC5B3B84-C60D-46EC-8456-97B4559708C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147A335-5D85-420E-8592-052AE5708D22}"/>
              </a:ext>
            </a:extLst>
          </p:cNvPr>
          <p:cNvSpPr>
            <a:spLocks noGrp="1"/>
          </p:cNvSpPr>
          <p:nvPr>
            <p:ph type="sldNum" sz="quarter" idx="12"/>
          </p:nvPr>
        </p:nvSpPr>
        <p:spPr/>
        <p:txBody>
          <a:bodyPr/>
          <a:lstStyle/>
          <a:p>
            <a:fld id="{130487E8-B234-4A4A-9EB7-DD6BC4F4155C}" type="slidenum">
              <a:rPr lang="tr-TR" smtClean="0"/>
              <a:t>‹#›</a:t>
            </a:fld>
            <a:endParaRPr lang="tr-TR"/>
          </a:p>
        </p:txBody>
      </p:sp>
    </p:spTree>
    <p:extLst>
      <p:ext uri="{BB962C8B-B14F-4D97-AF65-F5344CB8AC3E}">
        <p14:creationId xmlns:p14="http://schemas.microsoft.com/office/powerpoint/2010/main" val="756243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F5E472-C06F-4F50-8CC7-968C0E2DE6E4}"/>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F9F3F04B-6E5C-47D9-B6DC-ED3374E4B7B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7C592E5-2973-4EBA-A28F-2A62A9203A99}"/>
              </a:ext>
            </a:extLst>
          </p:cNvPr>
          <p:cNvSpPr>
            <a:spLocks noGrp="1"/>
          </p:cNvSpPr>
          <p:nvPr>
            <p:ph type="dt" sz="half" idx="10"/>
          </p:nvPr>
        </p:nvSpPr>
        <p:spPr/>
        <p:txBody>
          <a:bodyPr/>
          <a:lstStyle/>
          <a:p>
            <a:fld id="{63AFC99F-F63D-45E2-A5FA-CD4A2EE0C128}" type="datetime1">
              <a:rPr lang="tr-TR" smtClean="0"/>
              <a:t>29.04.2021</a:t>
            </a:fld>
            <a:endParaRPr lang="tr-TR"/>
          </a:p>
        </p:txBody>
      </p:sp>
      <p:sp>
        <p:nvSpPr>
          <p:cNvPr id="5" name="Alt Bilgi Yer Tutucusu 4">
            <a:extLst>
              <a:ext uri="{FF2B5EF4-FFF2-40B4-BE49-F238E27FC236}">
                <a16:creationId xmlns:a16="http://schemas.microsoft.com/office/drawing/2014/main" id="{763A0C51-2F37-457A-A217-F5D8EC893F4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CF9E0FE-4B02-4B2B-9D15-D66175A0C40B}"/>
              </a:ext>
            </a:extLst>
          </p:cNvPr>
          <p:cNvSpPr>
            <a:spLocks noGrp="1"/>
          </p:cNvSpPr>
          <p:nvPr>
            <p:ph type="sldNum" sz="quarter" idx="12"/>
          </p:nvPr>
        </p:nvSpPr>
        <p:spPr/>
        <p:txBody>
          <a:bodyPr/>
          <a:lstStyle/>
          <a:p>
            <a:fld id="{130487E8-B234-4A4A-9EB7-DD6BC4F4155C}" type="slidenum">
              <a:rPr lang="tr-TR" smtClean="0"/>
              <a:t>‹#›</a:t>
            </a:fld>
            <a:endParaRPr lang="tr-TR"/>
          </a:p>
        </p:txBody>
      </p:sp>
    </p:spTree>
    <p:extLst>
      <p:ext uri="{BB962C8B-B14F-4D97-AF65-F5344CB8AC3E}">
        <p14:creationId xmlns:p14="http://schemas.microsoft.com/office/powerpoint/2010/main" val="2844132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66F9D050-03A4-4E8F-91FE-02DA4DBF7BE4}"/>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3344B30-2B8B-488C-97D2-8886EA29F0C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E6A02C2-C159-44D7-BEF7-69DEDD49467E}"/>
              </a:ext>
            </a:extLst>
          </p:cNvPr>
          <p:cNvSpPr>
            <a:spLocks noGrp="1"/>
          </p:cNvSpPr>
          <p:nvPr>
            <p:ph type="dt" sz="half" idx="10"/>
          </p:nvPr>
        </p:nvSpPr>
        <p:spPr/>
        <p:txBody>
          <a:bodyPr/>
          <a:lstStyle/>
          <a:p>
            <a:fld id="{CCFD7595-8459-4C4B-A7C0-4515AAFA7ECE}" type="datetime1">
              <a:rPr lang="tr-TR" smtClean="0"/>
              <a:t>29.04.2021</a:t>
            </a:fld>
            <a:endParaRPr lang="tr-TR"/>
          </a:p>
        </p:txBody>
      </p:sp>
      <p:sp>
        <p:nvSpPr>
          <p:cNvPr id="5" name="Alt Bilgi Yer Tutucusu 4">
            <a:extLst>
              <a:ext uri="{FF2B5EF4-FFF2-40B4-BE49-F238E27FC236}">
                <a16:creationId xmlns:a16="http://schemas.microsoft.com/office/drawing/2014/main" id="{0AC2896B-33A1-4549-8DC6-B3CCE370917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2DE9123-D917-4C6D-980A-FF18B312180D}"/>
              </a:ext>
            </a:extLst>
          </p:cNvPr>
          <p:cNvSpPr>
            <a:spLocks noGrp="1"/>
          </p:cNvSpPr>
          <p:nvPr>
            <p:ph type="sldNum" sz="quarter" idx="12"/>
          </p:nvPr>
        </p:nvSpPr>
        <p:spPr/>
        <p:txBody>
          <a:bodyPr/>
          <a:lstStyle/>
          <a:p>
            <a:fld id="{130487E8-B234-4A4A-9EB7-DD6BC4F4155C}" type="slidenum">
              <a:rPr lang="tr-TR" smtClean="0"/>
              <a:t>‹#›</a:t>
            </a:fld>
            <a:endParaRPr lang="tr-TR"/>
          </a:p>
        </p:txBody>
      </p:sp>
    </p:spTree>
    <p:extLst>
      <p:ext uri="{BB962C8B-B14F-4D97-AF65-F5344CB8AC3E}">
        <p14:creationId xmlns:p14="http://schemas.microsoft.com/office/powerpoint/2010/main" val="2088469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BA83F2-42D0-41B7-959F-20AE0715674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3BD6185-60CC-46A6-8A87-69834CE620B0}"/>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BCF98FA-8AA2-4DEF-AF8D-DC0C91CFEB9E}"/>
              </a:ext>
            </a:extLst>
          </p:cNvPr>
          <p:cNvSpPr>
            <a:spLocks noGrp="1"/>
          </p:cNvSpPr>
          <p:nvPr>
            <p:ph type="dt" sz="half" idx="10"/>
          </p:nvPr>
        </p:nvSpPr>
        <p:spPr/>
        <p:txBody>
          <a:bodyPr/>
          <a:lstStyle/>
          <a:p>
            <a:fld id="{B066FBB3-2B9A-4EE4-93F5-A880C2B28D42}" type="datetime1">
              <a:rPr lang="tr-TR" smtClean="0"/>
              <a:t>29.04.2021</a:t>
            </a:fld>
            <a:endParaRPr lang="tr-TR"/>
          </a:p>
        </p:txBody>
      </p:sp>
      <p:sp>
        <p:nvSpPr>
          <p:cNvPr id="5" name="Alt Bilgi Yer Tutucusu 4">
            <a:extLst>
              <a:ext uri="{FF2B5EF4-FFF2-40B4-BE49-F238E27FC236}">
                <a16:creationId xmlns:a16="http://schemas.microsoft.com/office/drawing/2014/main" id="{7F2983EB-CEF0-457A-A166-5E51DCAF8B1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80C3178-1CA8-4A46-B5AB-E4C77A7CA819}"/>
              </a:ext>
            </a:extLst>
          </p:cNvPr>
          <p:cNvSpPr>
            <a:spLocks noGrp="1"/>
          </p:cNvSpPr>
          <p:nvPr>
            <p:ph type="sldNum" sz="quarter" idx="12"/>
          </p:nvPr>
        </p:nvSpPr>
        <p:spPr/>
        <p:txBody>
          <a:bodyPr/>
          <a:lstStyle/>
          <a:p>
            <a:fld id="{130487E8-B234-4A4A-9EB7-DD6BC4F4155C}" type="slidenum">
              <a:rPr lang="tr-TR" smtClean="0"/>
              <a:t>‹#›</a:t>
            </a:fld>
            <a:endParaRPr lang="tr-TR"/>
          </a:p>
        </p:txBody>
      </p:sp>
    </p:spTree>
    <p:extLst>
      <p:ext uri="{BB962C8B-B14F-4D97-AF65-F5344CB8AC3E}">
        <p14:creationId xmlns:p14="http://schemas.microsoft.com/office/powerpoint/2010/main" val="168715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DE8337-8ADE-482C-9D34-EE30162F686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7F866C21-E537-4F18-BAC3-19FC8D6BB9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8B13AA05-2177-4E79-AFCE-6FFB7655F5E7}"/>
              </a:ext>
            </a:extLst>
          </p:cNvPr>
          <p:cNvSpPr>
            <a:spLocks noGrp="1"/>
          </p:cNvSpPr>
          <p:nvPr>
            <p:ph type="dt" sz="half" idx="10"/>
          </p:nvPr>
        </p:nvSpPr>
        <p:spPr/>
        <p:txBody>
          <a:bodyPr/>
          <a:lstStyle/>
          <a:p>
            <a:fld id="{6E22E738-C923-4080-A9D6-F4EB141520AC}" type="datetime1">
              <a:rPr lang="tr-TR" smtClean="0"/>
              <a:t>29.04.2021</a:t>
            </a:fld>
            <a:endParaRPr lang="tr-TR"/>
          </a:p>
        </p:txBody>
      </p:sp>
      <p:sp>
        <p:nvSpPr>
          <p:cNvPr id="5" name="Alt Bilgi Yer Tutucusu 4">
            <a:extLst>
              <a:ext uri="{FF2B5EF4-FFF2-40B4-BE49-F238E27FC236}">
                <a16:creationId xmlns:a16="http://schemas.microsoft.com/office/drawing/2014/main" id="{8D285031-5583-41D7-9342-A09C6F04C01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0F905D1-0046-43BE-B714-03EFA936DF04}"/>
              </a:ext>
            </a:extLst>
          </p:cNvPr>
          <p:cNvSpPr>
            <a:spLocks noGrp="1"/>
          </p:cNvSpPr>
          <p:nvPr>
            <p:ph type="sldNum" sz="quarter" idx="12"/>
          </p:nvPr>
        </p:nvSpPr>
        <p:spPr/>
        <p:txBody>
          <a:bodyPr/>
          <a:lstStyle/>
          <a:p>
            <a:fld id="{130487E8-B234-4A4A-9EB7-DD6BC4F4155C}" type="slidenum">
              <a:rPr lang="tr-TR" smtClean="0"/>
              <a:t>‹#›</a:t>
            </a:fld>
            <a:endParaRPr lang="tr-TR"/>
          </a:p>
        </p:txBody>
      </p:sp>
    </p:spTree>
    <p:extLst>
      <p:ext uri="{BB962C8B-B14F-4D97-AF65-F5344CB8AC3E}">
        <p14:creationId xmlns:p14="http://schemas.microsoft.com/office/powerpoint/2010/main" val="190083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71048D-E3F5-4E4D-BEA1-BF8808D11BA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D8FDEE6-CBAA-4A7D-A225-FBAB4EC5CC87}"/>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4353980-A057-425E-820D-933A5D7EBC4C}"/>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9220DE7B-0A8C-4BAF-BDD6-4E44B5E8DADF}"/>
              </a:ext>
            </a:extLst>
          </p:cNvPr>
          <p:cNvSpPr>
            <a:spLocks noGrp="1"/>
          </p:cNvSpPr>
          <p:nvPr>
            <p:ph type="dt" sz="half" idx="10"/>
          </p:nvPr>
        </p:nvSpPr>
        <p:spPr/>
        <p:txBody>
          <a:bodyPr/>
          <a:lstStyle/>
          <a:p>
            <a:fld id="{57AE9E9A-B653-4F54-9499-8AC2325B5B50}" type="datetime1">
              <a:rPr lang="tr-TR" smtClean="0"/>
              <a:t>29.04.2021</a:t>
            </a:fld>
            <a:endParaRPr lang="tr-TR"/>
          </a:p>
        </p:txBody>
      </p:sp>
      <p:sp>
        <p:nvSpPr>
          <p:cNvPr id="6" name="Alt Bilgi Yer Tutucusu 5">
            <a:extLst>
              <a:ext uri="{FF2B5EF4-FFF2-40B4-BE49-F238E27FC236}">
                <a16:creationId xmlns:a16="http://schemas.microsoft.com/office/drawing/2014/main" id="{2FF1E30A-ED03-4D1E-B74C-5B1F2E5A082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912A211-BF09-426D-9B10-1E122F7DA1BF}"/>
              </a:ext>
            </a:extLst>
          </p:cNvPr>
          <p:cNvSpPr>
            <a:spLocks noGrp="1"/>
          </p:cNvSpPr>
          <p:nvPr>
            <p:ph type="sldNum" sz="quarter" idx="12"/>
          </p:nvPr>
        </p:nvSpPr>
        <p:spPr/>
        <p:txBody>
          <a:bodyPr/>
          <a:lstStyle/>
          <a:p>
            <a:fld id="{130487E8-B234-4A4A-9EB7-DD6BC4F4155C}" type="slidenum">
              <a:rPr lang="tr-TR" smtClean="0"/>
              <a:t>‹#›</a:t>
            </a:fld>
            <a:endParaRPr lang="tr-TR"/>
          </a:p>
        </p:txBody>
      </p:sp>
    </p:spTree>
    <p:extLst>
      <p:ext uri="{BB962C8B-B14F-4D97-AF65-F5344CB8AC3E}">
        <p14:creationId xmlns:p14="http://schemas.microsoft.com/office/powerpoint/2010/main" val="3407632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A766C5-2488-49CA-A5F7-8B2BF1697CA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C27E0F0-3BA7-49E9-AE22-898A46264F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AFFD4B3D-E349-40AC-B3CC-E20E753DEB1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647704E6-5C58-41D2-A700-63CBB050A2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33C8CFD3-5EAD-45FB-A1ED-FD522C55184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3F6F7D4-23DF-4733-8979-0973968890C1}"/>
              </a:ext>
            </a:extLst>
          </p:cNvPr>
          <p:cNvSpPr>
            <a:spLocks noGrp="1"/>
          </p:cNvSpPr>
          <p:nvPr>
            <p:ph type="dt" sz="half" idx="10"/>
          </p:nvPr>
        </p:nvSpPr>
        <p:spPr/>
        <p:txBody>
          <a:bodyPr/>
          <a:lstStyle/>
          <a:p>
            <a:fld id="{393EC6FF-3C91-40CB-82C2-747C6145822B}" type="datetime1">
              <a:rPr lang="tr-TR" smtClean="0"/>
              <a:t>29.04.2021</a:t>
            </a:fld>
            <a:endParaRPr lang="tr-TR"/>
          </a:p>
        </p:txBody>
      </p:sp>
      <p:sp>
        <p:nvSpPr>
          <p:cNvPr id="8" name="Alt Bilgi Yer Tutucusu 7">
            <a:extLst>
              <a:ext uri="{FF2B5EF4-FFF2-40B4-BE49-F238E27FC236}">
                <a16:creationId xmlns:a16="http://schemas.microsoft.com/office/drawing/2014/main" id="{D932EAE9-CF6D-4854-B32C-57FCF6CCCEC2}"/>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6147423-9FD9-43CE-A888-CC12412BE6A8}"/>
              </a:ext>
            </a:extLst>
          </p:cNvPr>
          <p:cNvSpPr>
            <a:spLocks noGrp="1"/>
          </p:cNvSpPr>
          <p:nvPr>
            <p:ph type="sldNum" sz="quarter" idx="12"/>
          </p:nvPr>
        </p:nvSpPr>
        <p:spPr/>
        <p:txBody>
          <a:bodyPr/>
          <a:lstStyle/>
          <a:p>
            <a:fld id="{130487E8-B234-4A4A-9EB7-DD6BC4F4155C}" type="slidenum">
              <a:rPr lang="tr-TR" smtClean="0"/>
              <a:t>‹#›</a:t>
            </a:fld>
            <a:endParaRPr lang="tr-TR"/>
          </a:p>
        </p:txBody>
      </p:sp>
    </p:spTree>
    <p:extLst>
      <p:ext uri="{BB962C8B-B14F-4D97-AF65-F5344CB8AC3E}">
        <p14:creationId xmlns:p14="http://schemas.microsoft.com/office/powerpoint/2010/main" val="382394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9F9F11-6467-450F-9E71-5D040DCF060B}"/>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2A7D5471-44B1-496B-97AF-475B1C333069}"/>
              </a:ext>
            </a:extLst>
          </p:cNvPr>
          <p:cNvSpPr>
            <a:spLocks noGrp="1"/>
          </p:cNvSpPr>
          <p:nvPr>
            <p:ph type="dt" sz="half" idx="10"/>
          </p:nvPr>
        </p:nvSpPr>
        <p:spPr/>
        <p:txBody>
          <a:bodyPr/>
          <a:lstStyle/>
          <a:p>
            <a:fld id="{05BC1102-B5CD-4029-A743-FBD5D322658C}" type="datetime1">
              <a:rPr lang="tr-TR" smtClean="0"/>
              <a:t>29.04.2021</a:t>
            </a:fld>
            <a:endParaRPr lang="tr-TR"/>
          </a:p>
        </p:txBody>
      </p:sp>
      <p:sp>
        <p:nvSpPr>
          <p:cNvPr id="4" name="Alt Bilgi Yer Tutucusu 3">
            <a:extLst>
              <a:ext uri="{FF2B5EF4-FFF2-40B4-BE49-F238E27FC236}">
                <a16:creationId xmlns:a16="http://schemas.microsoft.com/office/drawing/2014/main" id="{54682F74-4622-406B-9AF2-9CCB05D0F673}"/>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C3D85501-2591-48F8-9B5A-6B55379C9399}"/>
              </a:ext>
            </a:extLst>
          </p:cNvPr>
          <p:cNvSpPr>
            <a:spLocks noGrp="1"/>
          </p:cNvSpPr>
          <p:nvPr>
            <p:ph type="sldNum" sz="quarter" idx="12"/>
          </p:nvPr>
        </p:nvSpPr>
        <p:spPr/>
        <p:txBody>
          <a:bodyPr/>
          <a:lstStyle/>
          <a:p>
            <a:fld id="{130487E8-B234-4A4A-9EB7-DD6BC4F4155C}" type="slidenum">
              <a:rPr lang="tr-TR" smtClean="0"/>
              <a:t>‹#›</a:t>
            </a:fld>
            <a:endParaRPr lang="tr-TR"/>
          </a:p>
        </p:txBody>
      </p:sp>
    </p:spTree>
    <p:extLst>
      <p:ext uri="{BB962C8B-B14F-4D97-AF65-F5344CB8AC3E}">
        <p14:creationId xmlns:p14="http://schemas.microsoft.com/office/powerpoint/2010/main" val="2078294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376A1727-FDFF-4183-AEEB-75F15118566F}"/>
              </a:ext>
            </a:extLst>
          </p:cNvPr>
          <p:cNvSpPr>
            <a:spLocks noGrp="1"/>
          </p:cNvSpPr>
          <p:nvPr>
            <p:ph type="dt" sz="half" idx="10"/>
          </p:nvPr>
        </p:nvSpPr>
        <p:spPr/>
        <p:txBody>
          <a:bodyPr/>
          <a:lstStyle/>
          <a:p>
            <a:fld id="{93B9980E-BBDE-4F65-942E-27B5231237C8}" type="datetime1">
              <a:rPr lang="tr-TR" smtClean="0"/>
              <a:t>29.04.2021</a:t>
            </a:fld>
            <a:endParaRPr lang="tr-TR"/>
          </a:p>
        </p:txBody>
      </p:sp>
      <p:sp>
        <p:nvSpPr>
          <p:cNvPr id="3" name="Alt Bilgi Yer Tutucusu 2">
            <a:extLst>
              <a:ext uri="{FF2B5EF4-FFF2-40B4-BE49-F238E27FC236}">
                <a16:creationId xmlns:a16="http://schemas.microsoft.com/office/drawing/2014/main" id="{2A426A07-2788-4FD2-A15B-F9E32DAFA6D7}"/>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EB23760E-D4CA-494A-80CA-0A562B1A996D}"/>
              </a:ext>
            </a:extLst>
          </p:cNvPr>
          <p:cNvSpPr>
            <a:spLocks noGrp="1"/>
          </p:cNvSpPr>
          <p:nvPr>
            <p:ph type="sldNum" sz="quarter" idx="12"/>
          </p:nvPr>
        </p:nvSpPr>
        <p:spPr/>
        <p:txBody>
          <a:bodyPr/>
          <a:lstStyle/>
          <a:p>
            <a:fld id="{130487E8-B234-4A4A-9EB7-DD6BC4F4155C}" type="slidenum">
              <a:rPr lang="tr-TR" smtClean="0"/>
              <a:t>‹#›</a:t>
            </a:fld>
            <a:endParaRPr lang="tr-TR"/>
          </a:p>
        </p:txBody>
      </p:sp>
    </p:spTree>
    <p:extLst>
      <p:ext uri="{BB962C8B-B14F-4D97-AF65-F5344CB8AC3E}">
        <p14:creationId xmlns:p14="http://schemas.microsoft.com/office/powerpoint/2010/main" val="3361110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F5BE95-4786-4FED-A54E-2CEE3E6DD94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DB8A9357-C12A-4470-B548-1B13C2C1B6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F71CBC9F-8C15-47E1-9F0D-AE18E8A6B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C66B5FB-0CF6-426A-9C4F-D54A35C1EA85}"/>
              </a:ext>
            </a:extLst>
          </p:cNvPr>
          <p:cNvSpPr>
            <a:spLocks noGrp="1"/>
          </p:cNvSpPr>
          <p:nvPr>
            <p:ph type="dt" sz="half" idx="10"/>
          </p:nvPr>
        </p:nvSpPr>
        <p:spPr/>
        <p:txBody>
          <a:bodyPr/>
          <a:lstStyle/>
          <a:p>
            <a:fld id="{B4D1B6C7-FD5F-4414-B70E-60DA57A2020B}" type="datetime1">
              <a:rPr lang="tr-TR" smtClean="0"/>
              <a:t>29.04.2021</a:t>
            </a:fld>
            <a:endParaRPr lang="tr-TR"/>
          </a:p>
        </p:txBody>
      </p:sp>
      <p:sp>
        <p:nvSpPr>
          <p:cNvPr id="6" name="Alt Bilgi Yer Tutucusu 5">
            <a:extLst>
              <a:ext uri="{FF2B5EF4-FFF2-40B4-BE49-F238E27FC236}">
                <a16:creationId xmlns:a16="http://schemas.microsoft.com/office/drawing/2014/main" id="{252AB44A-2678-4CAB-A699-2194D507E5A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C501CF4-372A-4544-AFE4-7635A6965097}"/>
              </a:ext>
            </a:extLst>
          </p:cNvPr>
          <p:cNvSpPr>
            <a:spLocks noGrp="1"/>
          </p:cNvSpPr>
          <p:nvPr>
            <p:ph type="sldNum" sz="quarter" idx="12"/>
          </p:nvPr>
        </p:nvSpPr>
        <p:spPr/>
        <p:txBody>
          <a:bodyPr/>
          <a:lstStyle/>
          <a:p>
            <a:fld id="{130487E8-B234-4A4A-9EB7-DD6BC4F4155C}" type="slidenum">
              <a:rPr lang="tr-TR" smtClean="0"/>
              <a:t>‹#›</a:t>
            </a:fld>
            <a:endParaRPr lang="tr-TR"/>
          </a:p>
        </p:txBody>
      </p:sp>
    </p:spTree>
    <p:extLst>
      <p:ext uri="{BB962C8B-B14F-4D97-AF65-F5344CB8AC3E}">
        <p14:creationId xmlns:p14="http://schemas.microsoft.com/office/powerpoint/2010/main" val="3631213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9063CD-4637-49D4-ABCA-AE4B8F4D808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349E1671-FD78-4E8F-80BF-A14B40C11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E7FEB110-B7D9-4347-A211-8C14A3B18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34CB577-CE83-492C-86CE-009650DB33E9}"/>
              </a:ext>
            </a:extLst>
          </p:cNvPr>
          <p:cNvSpPr>
            <a:spLocks noGrp="1"/>
          </p:cNvSpPr>
          <p:nvPr>
            <p:ph type="dt" sz="half" idx="10"/>
          </p:nvPr>
        </p:nvSpPr>
        <p:spPr/>
        <p:txBody>
          <a:bodyPr/>
          <a:lstStyle/>
          <a:p>
            <a:fld id="{5BA0592F-E8CF-4E9D-9697-D21B76FBCA30}" type="datetime1">
              <a:rPr lang="tr-TR" smtClean="0"/>
              <a:t>29.04.2021</a:t>
            </a:fld>
            <a:endParaRPr lang="tr-TR"/>
          </a:p>
        </p:txBody>
      </p:sp>
      <p:sp>
        <p:nvSpPr>
          <p:cNvPr id="6" name="Alt Bilgi Yer Tutucusu 5">
            <a:extLst>
              <a:ext uri="{FF2B5EF4-FFF2-40B4-BE49-F238E27FC236}">
                <a16:creationId xmlns:a16="http://schemas.microsoft.com/office/drawing/2014/main" id="{467AE342-8A70-43EE-B618-05C95C1C256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03ABC30-31F5-4222-BE79-5F4F9DDD3CC6}"/>
              </a:ext>
            </a:extLst>
          </p:cNvPr>
          <p:cNvSpPr>
            <a:spLocks noGrp="1"/>
          </p:cNvSpPr>
          <p:nvPr>
            <p:ph type="sldNum" sz="quarter" idx="12"/>
          </p:nvPr>
        </p:nvSpPr>
        <p:spPr/>
        <p:txBody>
          <a:bodyPr/>
          <a:lstStyle/>
          <a:p>
            <a:fld id="{130487E8-B234-4A4A-9EB7-DD6BC4F4155C}" type="slidenum">
              <a:rPr lang="tr-TR" smtClean="0"/>
              <a:t>‹#›</a:t>
            </a:fld>
            <a:endParaRPr lang="tr-TR"/>
          </a:p>
        </p:txBody>
      </p:sp>
    </p:spTree>
    <p:extLst>
      <p:ext uri="{BB962C8B-B14F-4D97-AF65-F5344CB8AC3E}">
        <p14:creationId xmlns:p14="http://schemas.microsoft.com/office/powerpoint/2010/main" val="125427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55CB972B-3A27-4683-A50A-EFF35C4AC0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A2F4C48-0BCA-4DE3-A4ED-FCE837ACD6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996347B-F72D-492B-86D1-D0BB696F26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44A7D1-154D-466E-ABCD-60943EBB55D6}" type="datetime1">
              <a:rPr lang="tr-TR" smtClean="0"/>
              <a:t>29.04.2021</a:t>
            </a:fld>
            <a:endParaRPr lang="tr-TR"/>
          </a:p>
        </p:txBody>
      </p:sp>
      <p:sp>
        <p:nvSpPr>
          <p:cNvPr id="5" name="Alt Bilgi Yer Tutucusu 4">
            <a:extLst>
              <a:ext uri="{FF2B5EF4-FFF2-40B4-BE49-F238E27FC236}">
                <a16:creationId xmlns:a16="http://schemas.microsoft.com/office/drawing/2014/main" id="{3B935442-EA90-456A-8178-0CA5BAC7C5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62F517D0-5562-4453-8A81-C3214446B8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487E8-B234-4A4A-9EB7-DD6BC4F4155C}" type="slidenum">
              <a:rPr lang="tr-TR" smtClean="0"/>
              <a:t>‹#›</a:t>
            </a:fld>
            <a:endParaRPr lang="tr-TR"/>
          </a:p>
        </p:txBody>
      </p:sp>
    </p:spTree>
    <p:extLst>
      <p:ext uri="{BB962C8B-B14F-4D97-AF65-F5344CB8AC3E}">
        <p14:creationId xmlns:p14="http://schemas.microsoft.com/office/powerpoint/2010/main" val="297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0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56.png"/><Relationship Id="rId1" Type="http://schemas.openxmlformats.org/officeDocument/2006/relationships/slideLayout" Target="../slideLayouts/slideLayout7.xml"/><Relationship Id="rId4" Type="http://schemas.openxmlformats.org/officeDocument/2006/relationships/image" Target="../media/image74.png"/></Relationships>
</file>

<file path=ppt/slides/_rels/slide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2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AD477FEE-53FB-4F5C-A836-203595FA4AD9}"/>
              </a:ext>
            </a:extLst>
          </p:cNvPr>
          <p:cNvSpPr>
            <a:spLocks noGrp="1"/>
          </p:cNvSpPr>
          <p:nvPr>
            <p:ph type="ctrTitle"/>
          </p:nvPr>
        </p:nvSpPr>
        <p:spPr>
          <a:xfrm>
            <a:off x="3045368" y="2043663"/>
            <a:ext cx="6105194" cy="2031055"/>
          </a:xfrm>
        </p:spPr>
        <p:txBody>
          <a:bodyPr>
            <a:normAutofit/>
          </a:bodyPr>
          <a:lstStyle/>
          <a:p>
            <a:r>
              <a:rPr lang="tr-TR" dirty="0">
                <a:solidFill>
                  <a:srgbClr val="FFFFFF"/>
                </a:solidFill>
                <a:latin typeface="Times New Roman" panose="02020603050405020304" pitchFamily="18" charset="0"/>
                <a:cs typeface="Times New Roman" panose="02020603050405020304" pitchFamily="18" charset="0"/>
              </a:rPr>
              <a:t>Matematiksel İstatistik </a:t>
            </a:r>
          </a:p>
        </p:txBody>
      </p:sp>
      <p:sp>
        <p:nvSpPr>
          <p:cNvPr id="3" name="Alt Başlık 2">
            <a:extLst>
              <a:ext uri="{FF2B5EF4-FFF2-40B4-BE49-F238E27FC236}">
                <a16:creationId xmlns:a16="http://schemas.microsoft.com/office/drawing/2014/main" id="{F5E935F2-1ADA-4702-99CE-6C5589113E75}"/>
              </a:ext>
            </a:extLst>
          </p:cNvPr>
          <p:cNvSpPr>
            <a:spLocks noGrp="1"/>
          </p:cNvSpPr>
          <p:nvPr>
            <p:ph type="subTitle" idx="1"/>
          </p:nvPr>
        </p:nvSpPr>
        <p:spPr>
          <a:xfrm>
            <a:off x="3045368" y="4074718"/>
            <a:ext cx="6105194" cy="682079"/>
          </a:xfrm>
        </p:spPr>
        <p:txBody>
          <a:bodyPr>
            <a:normAutofit/>
          </a:bodyPr>
          <a:lstStyle/>
          <a:p>
            <a:r>
              <a:rPr lang="tr-TR" sz="3600" dirty="0">
                <a:solidFill>
                  <a:srgbClr val="FFFFFF"/>
                </a:solidFill>
                <a:latin typeface="Times New Roman" panose="02020603050405020304" pitchFamily="18" charset="0"/>
                <a:cs typeface="Times New Roman" panose="02020603050405020304" pitchFamily="18" charset="0"/>
              </a:rPr>
              <a:t>Hipotez Testleri</a:t>
            </a:r>
          </a:p>
        </p:txBody>
      </p:sp>
    </p:spTree>
    <p:extLst>
      <p:ext uri="{BB962C8B-B14F-4D97-AF65-F5344CB8AC3E}">
        <p14:creationId xmlns:p14="http://schemas.microsoft.com/office/powerpoint/2010/main" val="3908859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E0FE4-1F5B-4183-8A4A-C9D96A25DD16}"/>
              </a:ext>
            </a:extLst>
          </p:cNvPr>
          <p:cNvSpPr>
            <a:spLocks noGrp="1"/>
          </p:cNvSpPr>
          <p:nvPr>
            <p:ph type="title"/>
          </p:nvPr>
        </p:nvSpPr>
        <p:spPr/>
        <p:txBody>
          <a:bodyPr/>
          <a:lstStyle/>
          <a:p>
            <a:r>
              <a:rPr lang="tr-TR" sz="18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Kitle ortalaması ile ilgili Hipotez Testleri</a:t>
            </a:r>
            <a:br>
              <a:rPr lang="tr-T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tr-TR" dirty="0"/>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82279B5D-9BD5-4684-A3FD-10CC26719245}"/>
                  </a:ext>
                </a:extLst>
              </p:cNvPr>
              <p:cNvSpPr>
                <a:spLocks noGrp="1"/>
              </p:cNvSpPr>
              <p:nvPr>
                <p:ph idx="1"/>
              </p:nvPr>
            </p:nvSpPr>
            <p:spPr/>
            <p:txBody>
              <a:bodyPr/>
              <a:lstStyle/>
              <a:p>
                <a14:m>
                  <m:oMath xmlns:m="http://schemas.openxmlformats.org/officeDocument/2006/math">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𝜇</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ye bağlı 3 tip hipotez kurulur! Sıfır ve alternatif hipotezde parametrelerin yer aldığına dikkat ediniz!</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sz="18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tr-TR" sz="1800" i="1" dirty="0">
                    <a:effectLst/>
                    <a:latin typeface="Times New Roman" panose="02020603050405020304" pitchFamily="18" charset="0"/>
                    <a:ea typeface="Times New Roman" panose="02020603050405020304" pitchFamily="18" charset="0"/>
                    <a:cs typeface="Times New Roman" panose="02020603050405020304" pitchFamily="18" charset="0"/>
                  </a:rPr>
                  <a:t>Tek yönlü</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mc:Choice>
        <mc:Fallback xmlns="">
          <p:sp>
            <p:nvSpPr>
              <p:cNvPr id="3" name="İçerik Yer Tutucusu 2">
                <a:extLst>
                  <a:ext uri="{FF2B5EF4-FFF2-40B4-BE49-F238E27FC236}">
                    <a16:creationId xmlns:a16="http://schemas.microsoft.com/office/drawing/2014/main" id="{82279B5D-9BD5-4684-A3FD-10CC26719245}"/>
                  </a:ext>
                </a:extLst>
              </p:cNvPr>
              <p:cNvSpPr>
                <a:spLocks noGrp="1" noRot="1" noChangeAspect="1" noMove="1" noResize="1" noEditPoints="1" noAdjustHandles="1" noChangeArrowheads="1" noChangeShapeType="1" noTextEdit="1"/>
              </p:cNvSpPr>
              <p:nvPr>
                <p:ph idx="1"/>
              </p:nvPr>
            </p:nvSpPr>
            <p:spPr>
              <a:blipFill>
                <a:blip r:embed="rId2"/>
                <a:stretch>
                  <a:fillRect l="-406" t="-1401"/>
                </a:stretch>
              </a:blipFill>
            </p:spPr>
            <p:txBody>
              <a:bodyPr/>
              <a:lstStyle/>
              <a:p>
                <a:r>
                  <a:rPr lang="tr-TR">
                    <a:noFill/>
                  </a:rPr>
                  <a:t> </a:t>
                </a:r>
              </a:p>
            </p:txBody>
          </p:sp>
        </mc:Fallback>
      </mc:AlternateContent>
      <p:pic>
        <p:nvPicPr>
          <p:cNvPr id="5" name="Resim 4">
            <a:extLst>
              <a:ext uri="{FF2B5EF4-FFF2-40B4-BE49-F238E27FC236}">
                <a16:creationId xmlns:a16="http://schemas.microsoft.com/office/drawing/2014/main" id="{68605329-5284-467D-878B-805E69C02EA1}"/>
              </a:ext>
            </a:extLst>
          </p:cNvPr>
          <p:cNvPicPr>
            <a:picLocks noChangeAspect="1"/>
          </p:cNvPicPr>
          <p:nvPr/>
        </p:nvPicPr>
        <p:blipFill>
          <a:blip r:embed="rId3"/>
          <a:stretch>
            <a:fillRect/>
          </a:stretch>
        </p:blipFill>
        <p:spPr>
          <a:xfrm>
            <a:off x="6889717" y="3186063"/>
            <a:ext cx="5124450" cy="3238500"/>
          </a:xfrm>
          <a:prstGeom prst="rect">
            <a:avLst/>
          </a:prstGeom>
        </p:spPr>
      </p:pic>
      <p:sp>
        <p:nvSpPr>
          <p:cNvPr id="4" name="Slayt Numarası Yer Tutucusu 3">
            <a:extLst>
              <a:ext uri="{FF2B5EF4-FFF2-40B4-BE49-F238E27FC236}">
                <a16:creationId xmlns:a16="http://schemas.microsoft.com/office/drawing/2014/main" id="{C28733CF-2ACA-49CB-80B7-EE0ACC87BE3B}"/>
              </a:ext>
            </a:extLst>
          </p:cNvPr>
          <p:cNvSpPr>
            <a:spLocks noGrp="1"/>
          </p:cNvSpPr>
          <p:nvPr>
            <p:ph type="sldNum" sz="quarter" idx="12"/>
          </p:nvPr>
        </p:nvSpPr>
        <p:spPr/>
        <p:txBody>
          <a:bodyPr/>
          <a:lstStyle/>
          <a:p>
            <a:fld id="{130487E8-B234-4A4A-9EB7-DD6BC4F4155C}" type="slidenum">
              <a:rPr lang="tr-TR" smtClean="0"/>
              <a:t>10</a:t>
            </a:fld>
            <a:endParaRPr lang="tr-TR"/>
          </a:p>
        </p:txBody>
      </p:sp>
    </p:spTree>
    <p:extLst>
      <p:ext uri="{BB962C8B-B14F-4D97-AF65-F5344CB8AC3E}">
        <p14:creationId xmlns:p14="http://schemas.microsoft.com/office/powerpoint/2010/main" val="3362220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D8A13C06-1331-41D0-BAF6-07AAE8725C33}"/>
                  </a:ext>
                </a:extLst>
              </p:cNvPr>
              <p:cNvSpPr txBox="1"/>
              <p:nvPr/>
            </p:nvSpPr>
            <p:spPr>
              <a:xfrm>
                <a:off x="841342" y="503956"/>
                <a:ext cx="9499862" cy="1688154"/>
              </a:xfrm>
              <a:prstGeom prst="rect">
                <a:avLst/>
              </a:prstGeom>
              <a:noFill/>
            </p:spPr>
            <p:txBody>
              <a:bodyPr wrap="square">
                <a:spAutoFit/>
              </a:bodyPr>
              <a:lstStyle/>
              <a:p>
                <a:pPr>
                  <a:lnSpc>
                    <a:spcPct val="107000"/>
                  </a:lnSpc>
                  <a:spcAft>
                    <a:spcPts val="800"/>
                  </a:spcAft>
                </a:pPr>
                <a:r>
                  <a:rPr lang="tr-TR" sz="1800" i="1" dirty="0">
                    <a:effectLst/>
                    <a:latin typeface="Times New Roman" panose="02020603050405020304" pitchFamily="18" charset="0"/>
                    <a:ea typeface="Calibri" panose="020F0502020204030204" pitchFamily="34" charset="0"/>
                    <a:cs typeface="Times New Roman" panose="02020603050405020304" pitchFamily="18" charset="0"/>
                  </a:rPr>
                  <a:t>Çift yönlü</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D8A13C06-1331-41D0-BAF6-07AAE8725C33}"/>
                  </a:ext>
                </a:extLst>
              </p:cNvPr>
              <p:cNvSpPr txBox="1">
                <a:spLocks noRot="1" noChangeAspect="1" noMove="1" noResize="1" noEditPoints="1" noAdjustHandles="1" noChangeArrowheads="1" noChangeShapeType="1" noTextEdit="1"/>
              </p:cNvSpPr>
              <p:nvPr/>
            </p:nvSpPr>
            <p:spPr>
              <a:xfrm>
                <a:off x="841342" y="503956"/>
                <a:ext cx="9499862" cy="1688154"/>
              </a:xfrm>
              <a:prstGeom prst="rect">
                <a:avLst/>
              </a:prstGeom>
              <a:blipFill>
                <a:blip r:embed="rId2"/>
                <a:stretch>
                  <a:fillRect l="-513" t="-2166"/>
                </a:stretch>
              </a:blipFill>
            </p:spPr>
            <p:txBody>
              <a:bodyPr/>
              <a:lstStyle/>
              <a:p>
                <a:r>
                  <a:rPr lang="tr-TR">
                    <a:noFill/>
                  </a:rPr>
                  <a:t> </a:t>
                </a:r>
              </a:p>
            </p:txBody>
          </p:sp>
        </mc:Fallback>
      </mc:AlternateContent>
      <p:pic>
        <p:nvPicPr>
          <p:cNvPr id="7" name="Resim 6">
            <a:extLst>
              <a:ext uri="{FF2B5EF4-FFF2-40B4-BE49-F238E27FC236}">
                <a16:creationId xmlns:a16="http://schemas.microsoft.com/office/drawing/2014/main" id="{A4F97278-8D8F-4E27-A104-25D27EF854F5}"/>
              </a:ext>
            </a:extLst>
          </p:cNvPr>
          <p:cNvPicPr>
            <a:picLocks noChangeAspect="1"/>
          </p:cNvPicPr>
          <p:nvPr/>
        </p:nvPicPr>
        <p:blipFill>
          <a:blip r:embed="rId3"/>
          <a:stretch>
            <a:fillRect/>
          </a:stretch>
        </p:blipFill>
        <p:spPr>
          <a:xfrm>
            <a:off x="5884142" y="2742120"/>
            <a:ext cx="5438775" cy="3409950"/>
          </a:xfrm>
          <a:prstGeom prst="rect">
            <a:avLst/>
          </a:prstGeom>
        </p:spPr>
      </p:pic>
      <p:sp>
        <p:nvSpPr>
          <p:cNvPr id="2" name="Slayt Numarası Yer Tutucusu 1">
            <a:extLst>
              <a:ext uri="{FF2B5EF4-FFF2-40B4-BE49-F238E27FC236}">
                <a16:creationId xmlns:a16="http://schemas.microsoft.com/office/drawing/2014/main" id="{47EC42B4-719F-4E76-9787-B28D57753A4D}"/>
              </a:ext>
            </a:extLst>
          </p:cNvPr>
          <p:cNvSpPr>
            <a:spLocks noGrp="1"/>
          </p:cNvSpPr>
          <p:nvPr>
            <p:ph type="sldNum" sz="quarter" idx="12"/>
          </p:nvPr>
        </p:nvSpPr>
        <p:spPr/>
        <p:txBody>
          <a:bodyPr/>
          <a:lstStyle/>
          <a:p>
            <a:fld id="{130487E8-B234-4A4A-9EB7-DD6BC4F4155C}" type="slidenum">
              <a:rPr lang="tr-TR" smtClean="0"/>
              <a:t>11</a:t>
            </a:fld>
            <a:endParaRPr lang="tr-TR"/>
          </a:p>
        </p:txBody>
      </p:sp>
    </p:spTree>
    <p:extLst>
      <p:ext uri="{BB962C8B-B14F-4D97-AF65-F5344CB8AC3E}">
        <p14:creationId xmlns:p14="http://schemas.microsoft.com/office/powerpoint/2010/main" val="3306914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C69B8DE2-8DD5-457F-A5B9-BA0F7F7765C9}"/>
                  </a:ext>
                </a:extLst>
              </p:cNvPr>
              <p:cNvSpPr txBox="1"/>
              <p:nvPr/>
            </p:nvSpPr>
            <p:spPr>
              <a:xfrm>
                <a:off x="954439" y="691651"/>
                <a:ext cx="6094378" cy="1289199"/>
              </a:xfrm>
              <a:prstGeom prst="rect">
                <a:avLst/>
              </a:prstGeom>
              <a:noFill/>
            </p:spPr>
            <p:txBody>
              <a:bodyPr wrap="square">
                <a:spAutoFit/>
              </a:bodyPr>
              <a:lstStyle/>
              <a:p>
                <a:pPr>
                  <a:lnSpc>
                    <a:spcPct val="107000"/>
                  </a:lnSpc>
                  <a:spcAft>
                    <a:spcPts val="800"/>
                  </a:spcAft>
                </a:pPr>
                <a:r>
                  <a:rPr lang="tr-TR" sz="1800" i="1" dirty="0">
                    <a:effectLst/>
                    <a:latin typeface="Times New Roman" panose="02020603050405020304" pitchFamily="18" charset="0"/>
                    <a:ea typeface="Calibri" panose="020F0502020204030204" pitchFamily="34" charset="0"/>
                    <a:cs typeface="Times New Roman" panose="02020603050405020304" pitchFamily="18" charset="0"/>
                  </a:rPr>
                  <a:t>Tek yönlü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C69B8DE2-8DD5-457F-A5B9-BA0F7F7765C9}"/>
                  </a:ext>
                </a:extLst>
              </p:cNvPr>
              <p:cNvSpPr txBox="1">
                <a:spLocks noRot="1" noChangeAspect="1" noMove="1" noResize="1" noEditPoints="1" noAdjustHandles="1" noChangeArrowheads="1" noChangeShapeType="1" noTextEdit="1"/>
              </p:cNvSpPr>
              <p:nvPr/>
            </p:nvSpPr>
            <p:spPr>
              <a:xfrm>
                <a:off x="954439" y="691651"/>
                <a:ext cx="6094378" cy="1289199"/>
              </a:xfrm>
              <a:prstGeom prst="rect">
                <a:avLst/>
              </a:prstGeom>
              <a:blipFill>
                <a:blip r:embed="rId2"/>
                <a:stretch>
                  <a:fillRect l="-901" t="-2358"/>
                </a:stretch>
              </a:blipFill>
            </p:spPr>
            <p:txBody>
              <a:bodyPr/>
              <a:lstStyle/>
              <a:p>
                <a:r>
                  <a:rPr lang="tr-TR">
                    <a:noFill/>
                  </a:rPr>
                  <a:t> </a:t>
                </a:r>
              </a:p>
            </p:txBody>
          </p:sp>
        </mc:Fallback>
      </mc:AlternateContent>
      <p:pic>
        <p:nvPicPr>
          <p:cNvPr id="5" name="Resim 4">
            <a:extLst>
              <a:ext uri="{FF2B5EF4-FFF2-40B4-BE49-F238E27FC236}">
                <a16:creationId xmlns:a16="http://schemas.microsoft.com/office/drawing/2014/main" id="{7046F51E-5850-4C45-A2D6-04F1F90C922C}"/>
              </a:ext>
            </a:extLst>
          </p:cNvPr>
          <p:cNvPicPr>
            <a:picLocks noChangeAspect="1"/>
          </p:cNvPicPr>
          <p:nvPr/>
        </p:nvPicPr>
        <p:blipFill>
          <a:blip r:embed="rId3"/>
          <a:stretch>
            <a:fillRect/>
          </a:stretch>
        </p:blipFill>
        <p:spPr>
          <a:xfrm>
            <a:off x="5636247" y="2558248"/>
            <a:ext cx="5067300" cy="3419475"/>
          </a:xfrm>
          <a:prstGeom prst="rect">
            <a:avLst/>
          </a:prstGeom>
        </p:spPr>
      </p:pic>
      <p:sp>
        <p:nvSpPr>
          <p:cNvPr id="7" name="Metin kutusu 6">
            <a:extLst>
              <a:ext uri="{FF2B5EF4-FFF2-40B4-BE49-F238E27FC236}">
                <a16:creationId xmlns:a16="http://schemas.microsoft.com/office/drawing/2014/main" id="{EF4B7AAC-0348-4277-9344-221E00EF3B33}"/>
              </a:ext>
            </a:extLst>
          </p:cNvPr>
          <p:cNvSpPr txBox="1"/>
          <p:nvPr/>
        </p:nvSpPr>
        <p:spPr>
          <a:xfrm>
            <a:off x="737622" y="5603646"/>
            <a:ext cx="6094378" cy="374077"/>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K: kritik değer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ayt Numarası Yer Tutucusu 1">
            <a:extLst>
              <a:ext uri="{FF2B5EF4-FFF2-40B4-BE49-F238E27FC236}">
                <a16:creationId xmlns:a16="http://schemas.microsoft.com/office/drawing/2014/main" id="{3ECD7D37-456B-4635-80A3-B1EE06D9E1D5}"/>
              </a:ext>
            </a:extLst>
          </p:cNvPr>
          <p:cNvSpPr>
            <a:spLocks noGrp="1"/>
          </p:cNvSpPr>
          <p:nvPr>
            <p:ph type="sldNum" sz="quarter" idx="12"/>
          </p:nvPr>
        </p:nvSpPr>
        <p:spPr/>
        <p:txBody>
          <a:bodyPr/>
          <a:lstStyle/>
          <a:p>
            <a:fld id="{130487E8-B234-4A4A-9EB7-DD6BC4F4155C}" type="slidenum">
              <a:rPr lang="tr-TR" smtClean="0"/>
              <a:t>12</a:t>
            </a:fld>
            <a:endParaRPr lang="tr-TR"/>
          </a:p>
        </p:txBody>
      </p:sp>
    </p:spTree>
    <p:extLst>
      <p:ext uri="{BB962C8B-B14F-4D97-AF65-F5344CB8AC3E}">
        <p14:creationId xmlns:p14="http://schemas.microsoft.com/office/powerpoint/2010/main" val="174425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AB230ACE-2A41-4F98-9064-C9133EAF2ECC}"/>
                  </a:ext>
                </a:extLst>
              </p:cNvPr>
              <p:cNvSpPr txBox="1"/>
              <p:nvPr/>
            </p:nvSpPr>
            <p:spPr>
              <a:xfrm>
                <a:off x="681087" y="453984"/>
                <a:ext cx="6094428" cy="374077"/>
              </a:xfrm>
              <a:prstGeom prst="rect">
                <a:avLst/>
              </a:prstGeom>
              <a:noFill/>
            </p:spPr>
            <p:txBody>
              <a:bodyPr wrap="square">
                <a:spAutoFit/>
              </a:bodyPr>
              <a:lstStyle/>
              <a:p>
                <a:pPr>
                  <a:lnSpc>
                    <a:spcPct val="107000"/>
                  </a:lnSpc>
                  <a:spcBef>
                    <a:spcPts val="200"/>
                  </a:spcBef>
                </a:pPr>
                <a14:m>
                  <m:oMath xmlns:m="http://schemas.openxmlformats.org/officeDocument/2006/math">
                    <m:r>
                      <a:rPr lang="tr-TR" sz="1800" b="1"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𝒏</m:t>
                    </m:r>
                    <m:r>
                      <a:rPr lang="tr-TR" sz="1800" b="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𝟑𝟎</m:t>
                    </m:r>
                  </m:oMath>
                </a14:m>
                <a:r>
                  <a:rPr lang="tr-TR"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ise </a:t>
                </a:r>
                <a:endParaRPr lang="tr-T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AB230ACE-2A41-4F98-9064-C9133EAF2ECC}"/>
                  </a:ext>
                </a:extLst>
              </p:cNvPr>
              <p:cNvSpPr txBox="1">
                <a:spLocks noRot="1" noChangeAspect="1" noMove="1" noResize="1" noEditPoints="1" noAdjustHandles="1" noChangeArrowheads="1" noChangeShapeType="1" noTextEdit="1"/>
              </p:cNvSpPr>
              <p:nvPr/>
            </p:nvSpPr>
            <p:spPr>
              <a:xfrm>
                <a:off x="681087" y="453984"/>
                <a:ext cx="6094428" cy="374077"/>
              </a:xfrm>
              <a:prstGeom prst="rect">
                <a:avLst/>
              </a:prstGeom>
              <a:blipFill>
                <a:blip r:embed="rId2"/>
                <a:stretch>
                  <a:fillRect t="-8065" b="-22581"/>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6C923929-9DEF-43FA-9F0B-FE6DA1D25B53}"/>
                  </a:ext>
                </a:extLst>
              </p:cNvPr>
              <p:cNvSpPr txBox="1"/>
              <p:nvPr/>
            </p:nvSpPr>
            <p:spPr>
              <a:xfrm>
                <a:off x="765927" y="1293806"/>
                <a:ext cx="9726105" cy="2521716"/>
              </a:xfrm>
              <a:prstGeom prst="rect">
                <a:avLst/>
              </a:prstGeom>
              <a:noFill/>
            </p:spPr>
            <p:txBody>
              <a:bodyPr wrap="square">
                <a:spAutoFit/>
              </a:bodyPr>
              <a:lstStyle/>
              <a:p>
                <a:pPr>
                  <a:lnSpc>
                    <a:spcPct val="107000"/>
                  </a:lnSpc>
                  <a:spcAft>
                    <a:spcPts val="800"/>
                  </a:spcAft>
                </a:pPr>
                <a14:m>
                  <m:oMath xmlns:m="http://schemas.openxmlformats.org/officeDocument/2006/math">
                    <m:acc>
                      <m:accPr>
                        <m:chr m:val="̅"/>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örneklem ortalamalarının dağılımı MLT sonucu normale yakınlaştığından test istatistiği olarak z kullanılır.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σ biliniyorsa        </a:t>
                </a:r>
                <a14:m>
                  <m:oMath xmlns:m="http://schemas.openxmlformats.org/officeDocument/2006/math">
                    <m:r>
                      <a:rPr lang="tr-TR" sz="2400" i="1">
                        <a:effectLst/>
                        <a:latin typeface="Cambria Math" panose="02040503050406030204" pitchFamily="18" charset="0"/>
                        <a:ea typeface="Calibri" panose="020F0502020204030204" pitchFamily="34" charset="0"/>
                        <a:cs typeface="Times New Roman" panose="02020603050405020304" pitchFamily="18" charset="0"/>
                      </a:rPr>
                      <m:t>𝑧</m:t>
                    </m:r>
                    <m:r>
                      <a:rPr lang="tr-TR"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2400" i="1">
                            <a:effectLst/>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tr-TR" sz="24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2400" i="1">
                                <a:effectLst/>
                                <a:latin typeface="Cambria Math" panose="02040503050406030204" pitchFamily="18" charset="0"/>
                                <a:ea typeface="Calibri" panose="020F0502020204030204" pitchFamily="34" charset="0"/>
                                <a:cs typeface="Times New Roman" panose="02020603050405020304" pitchFamily="18" charset="0"/>
                              </a:rPr>
                              <m:t>𝑥</m:t>
                            </m:r>
                          </m:e>
                        </m:acc>
                        <m:r>
                          <a:rPr lang="tr-TR" sz="2400" i="1">
                            <a:effectLst/>
                            <a:latin typeface="Cambria Math" panose="02040503050406030204" pitchFamily="18" charset="0"/>
                            <a:ea typeface="Calibri" panose="020F0502020204030204" pitchFamily="34" charset="0"/>
                            <a:cs typeface="Times New Roman" panose="02020603050405020304" pitchFamily="18" charset="0"/>
                          </a:rPr>
                          <m:t>−</m:t>
                        </m:r>
                        <m:r>
                          <a:rPr lang="tr-TR" sz="2400" i="1">
                            <a:effectLst/>
                            <a:latin typeface="Cambria Math" panose="02040503050406030204" pitchFamily="18" charset="0"/>
                            <a:ea typeface="Calibri" panose="020F0502020204030204" pitchFamily="34" charset="0"/>
                            <a:cs typeface="Times New Roman" panose="02020603050405020304" pitchFamily="18" charset="0"/>
                          </a:rPr>
                          <m:t>𝜇</m:t>
                        </m:r>
                      </m:num>
                      <m:den>
                        <m:sSub>
                          <m:sSubPr>
                            <m:ctrlPr>
                              <a:rPr lang="tr-TR"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2400" i="1">
                                <a:effectLst/>
                                <a:latin typeface="Cambria Math" panose="02040503050406030204" pitchFamily="18" charset="0"/>
                                <a:ea typeface="Calibri" panose="020F0502020204030204" pitchFamily="34" charset="0"/>
                                <a:cs typeface="Times New Roman" panose="02020603050405020304" pitchFamily="18" charset="0"/>
                              </a:rPr>
                              <m:t>𝜎</m:t>
                            </m:r>
                          </m:e>
                          <m:sub>
                            <m:acc>
                              <m:accPr>
                                <m:chr m:val="̅"/>
                                <m:ctrlPr>
                                  <a:rPr lang="tr-TR" sz="24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2400" i="1">
                                    <a:effectLst/>
                                    <a:latin typeface="Cambria Math" panose="02040503050406030204" pitchFamily="18" charset="0"/>
                                    <a:ea typeface="Calibri" panose="020F0502020204030204" pitchFamily="34" charset="0"/>
                                    <a:cs typeface="Times New Roman" panose="02020603050405020304" pitchFamily="18" charset="0"/>
                                  </a:rPr>
                                  <m:t>𝑥</m:t>
                                </m:r>
                              </m:e>
                            </m:acc>
                          </m:sub>
                        </m:sSub>
                      </m:den>
                    </m:f>
                    <m:r>
                      <a:rPr lang="tr-TR"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2400" i="1">
                            <a:effectLst/>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tr-TR" sz="24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2400" i="1">
                                <a:effectLst/>
                                <a:latin typeface="Cambria Math" panose="02040503050406030204" pitchFamily="18" charset="0"/>
                                <a:ea typeface="Calibri" panose="020F0502020204030204" pitchFamily="34" charset="0"/>
                                <a:cs typeface="Times New Roman" panose="02020603050405020304" pitchFamily="18" charset="0"/>
                              </a:rPr>
                              <m:t>𝑥</m:t>
                            </m:r>
                          </m:e>
                        </m:acc>
                        <m:r>
                          <a:rPr lang="tr-TR" sz="2400" i="1">
                            <a:effectLst/>
                            <a:latin typeface="Cambria Math" panose="02040503050406030204" pitchFamily="18" charset="0"/>
                            <a:ea typeface="Calibri" panose="020F0502020204030204" pitchFamily="34" charset="0"/>
                            <a:cs typeface="Times New Roman" panose="02020603050405020304" pitchFamily="18" charset="0"/>
                          </a:rPr>
                          <m:t>−</m:t>
                        </m:r>
                        <m:r>
                          <a:rPr lang="tr-TR" sz="2400" i="1">
                            <a:effectLst/>
                            <a:latin typeface="Cambria Math" panose="02040503050406030204" pitchFamily="18" charset="0"/>
                            <a:ea typeface="Calibri" panose="020F0502020204030204" pitchFamily="34" charset="0"/>
                            <a:cs typeface="Times New Roman" panose="02020603050405020304" pitchFamily="18" charset="0"/>
                          </a:rPr>
                          <m:t>𝜇</m:t>
                        </m:r>
                      </m:num>
                      <m:den>
                        <m:r>
                          <a:rPr lang="tr-TR" sz="2400" i="1">
                            <a:effectLst/>
                            <a:latin typeface="Cambria Math" panose="02040503050406030204" pitchFamily="18" charset="0"/>
                            <a:ea typeface="Calibri" panose="020F0502020204030204" pitchFamily="34" charset="0"/>
                            <a:cs typeface="Times New Roman" panose="02020603050405020304" pitchFamily="18" charset="0"/>
                          </a:rPr>
                          <m:t>𝜎</m:t>
                        </m:r>
                        <m:r>
                          <a:rPr lang="tr-TR" sz="2400" i="1">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tr-TR"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tr-TR" sz="2400" i="1">
                                <a:effectLst/>
                                <a:latin typeface="Cambria Math" panose="02040503050406030204" pitchFamily="18" charset="0"/>
                                <a:ea typeface="Calibri" panose="020F0502020204030204" pitchFamily="34" charset="0"/>
                                <a:cs typeface="Times New Roman" panose="02020603050405020304" pitchFamily="18" charset="0"/>
                              </a:rPr>
                              <m:t>𝑛</m:t>
                            </m:r>
                          </m:e>
                        </m:rad>
                      </m:den>
                    </m:f>
                  </m:oMath>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σ bilinmiyorsa       </a:t>
                </a:r>
                <a14:m>
                  <m:oMath xmlns:m="http://schemas.openxmlformats.org/officeDocument/2006/math">
                    <m:r>
                      <a:rPr lang="tr-TR" sz="2400" i="1">
                        <a:effectLst/>
                        <a:latin typeface="Cambria Math" panose="02040503050406030204" pitchFamily="18" charset="0"/>
                        <a:ea typeface="Calibri" panose="020F0502020204030204" pitchFamily="34" charset="0"/>
                        <a:cs typeface="Times New Roman" panose="02020603050405020304" pitchFamily="18" charset="0"/>
                      </a:rPr>
                      <m:t>𝑧</m:t>
                    </m:r>
                    <m:r>
                      <a:rPr lang="tr-TR"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2400" i="1">
                            <a:effectLst/>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tr-TR" sz="24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2400" i="1">
                                <a:effectLst/>
                                <a:latin typeface="Cambria Math" panose="02040503050406030204" pitchFamily="18" charset="0"/>
                                <a:ea typeface="Calibri" panose="020F0502020204030204" pitchFamily="34" charset="0"/>
                                <a:cs typeface="Times New Roman" panose="02020603050405020304" pitchFamily="18" charset="0"/>
                              </a:rPr>
                              <m:t>𝑥</m:t>
                            </m:r>
                          </m:e>
                        </m:acc>
                        <m:r>
                          <a:rPr lang="tr-TR" sz="2400" i="1">
                            <a:effectLst/>
                            <a:latin typeface="Cambria Math" panose="02040503050406030204" pitchFamily="18" charset="0"/>
                            <a:ea typeface="Calibri" panose="020F0502020204030204" pitchFamily="34" charset="0"/>
                            <a:cs typeface="Times New Roman" panose="02020603050405020304" pitchFamily="18" charset="0"/>
                          </a:rPr>
                          <m:t>−</m:t>
                        </m:r>
                        <m:r>
                          <a:rPr lang="tr-TR" sz="2400" i="1">
                            <a:effectLst/>
                            <a:latin typeface="Cambria Math" panose="02040503050406030204" pitchFamily="18" charset="0"/>
                            <a:ea typeface="Calibri" panose="020F0502020204030204" pitchFamily="34" charset="0"/>
                            <a:cs typeface="Times New Roman" panose="02020603050405020304" pitchFamily="18" charset="0"/>
                          </a:rPr>
                          <m:t>𝜇</m:t>
                        </m:r>
                      </m:num>
                      <m:den>
                        <m:sSub>
                          <m:sSubPr>
                            <m:ctrlPr>
                              <a:rPr lang="tr-TR"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2400" i="1">
                                <a:effectLst/>
                                <a:latin typeface="Cambria Math" panose="02040503050406030204" pitchFamily="18" charset="0"/>
                                <a:ea typeface="Calibri" panose="020F0502020204030204" pitchFamily="34" charset="0"/>
                                <a:cs typeface="Times New Roman" panose="02020603050405020304" pitchFamily="18" charset="0"/>
                              </a:rPr>
                              <m:t>𝑆</m:t>
                            </m:r>
                          </m:e>
                          <m:sub>
                            <m:acc>
                              <m:accPr>
                                <m:chr m:val="̅"/>
                                <m:ctrlPr>
                                  <a:rPr lang="tr-TR" sz="24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2400" i="1">
                                    <a:effectLst/>
                                    <a:latin typeface="Cambria Math" panose="02040503050406030204" pitchFamily="18" charset="0"/>
                                    <a:ea typeface="Calibri" panose="020F0502020204030204" pitchFamily="34" charset="0"/>
                                    <a:cs typeface="Times New Roman" panose="02020603050405020304" pitchFamily="18" charset="0"/>
                                  </a:rPr>
                                  <m:t>𝑥</m:t>
                                </m:r>
                              </m:e>
                            </m:acc>
                          </m:sub>
                        </m:sSub>
                      </m:den>
                    </m:f>
                    <m:r>
                      <a:rPr lang="tr-TR"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2400" i="1">
                            <a:effectLst/>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tr-TR" sz="24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2400" i="1">
                                <a:effectLst/>
                                <a:latin typeface="Cambria Math" panose="02040503050406030204" pitchFamily="18" charset="0"/>
                                <a:ea typeface="Calibri" panose="020F0502020204030204" pitchFamily="34" charset="0"/>
                                <a:cs typeface="Times New Roman" panose="02020603050405020304" pitchFamily="18" charset="0"/>
                              </a:rPr>
                              <m:t>𝑥</m:t>
                            </m:r>
                          </m:e>
                        </m:acc>
                        <m:r>
                          <a:rPr lang="tr-TR" sz="2400" i="1">
                            <a:effectLst/>
                            <a:latin typeface="Cambria Math" panose="02040503050406030204" pitchFamily="18" charset="0"/>
                            <a:ea typeface="Calibri" panose="020F0502020204030204" pitchFamily="34" charset="0"/>
                            <a:cs typeface="Times New Roman" panose="02020603050405020304" pitchFamily="18" charset="0"/>
                          </a:rPr>
                          <m:t>−</m:t>
                        </m:r>
                        <m:r>
                          <a:rPr lang="tr-TR" sz="2400" i="1">
                            <a:effectLst/>
                            <a:latin typeface="Cambria Math" panose="02040503050406030204" pitchFamily="18" charset="0"/>
                            <a:ea typeface="Calibri" panose="020F0502020204030204" pitchFamily="34" charset="0"/>
                            <a:cs typeface="Times New Roman" panose="02020603050405020304" pitchFamily="18" charset="0"/>
                          </a:rPr>
                          <m:t>𝜇</m:t>
                        </m:r>
                      </m:num>
                      <m:den>
                        <m:r>
                          <a:rPr lang="tr-TR" sz="2400" i="1">
                            <a:effectLst/>
                            <a:latin typeface="Cambria Math" panose="02040503050406030204" pitchFamily="18" charset="0"/>
                            <a:ea typeface="Calibri" panose="020F0502020204030204" pitchFamily="34" charset="0"/>
                            <a:cs typeface="Times New Roman" panose="02020603050405020304" pitchFamily="18" charset="0"/>
                          </a:rPr>
                          <m:t>𝑠</m:t>
                        </m:r>
                        <m:r>
                          <a:rPr lang="tr-TR" sz="2400" i="1">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tr-TR"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tr-TR" sz="2400" i="1">
                                <a:effectLst/>
                                <a:latin typeface="Cambria Math" panose="02040503050406030204" pitchFamily="18" charset="0"/>
                                <a:ea typeface="Calibri" panose="020F0502020204030204" pitchFamily="34" charset="0"/>
                                <a:cs typeface="Times New Roman" panose="02020603050405020304" pitchFamily="18" charset="0"/>
                              </a:rPr>
                              <m:t>𝑛</m:t>
                            </m:r>
                          </m:e>
                        </m:rad>
                      </m:den>
                    </m:f>
                  </m:oMath>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6C923929-9DEF-43FA-9F0B-FE6DA1D25B53}"/>
                  </a:ext>
                </a:extLst>
              </p:cNvPr>
              <p:cNvSpPr txBox="1">
                <a:spLocks noRot="1" noChangeAspect="1" noMove="1" noResize="1" noEditPoints="1" noAdjustHandles="1" noChangeArrowheads="1" noChangeShapeType="1" noTextEdit="1"/>
              </p:cNvSpPr>
              <p:nvPr/>
            </p:nvSpPr>
            <p:spPr>
              <a:xfrm>
                <a:off x="765927" y="1293806"/>
                <a:ext cx="9726105" cy="2521716"/>
              </a:xfrm>
              <a:prstGeom prst="rect">
                <a:avLst/>
              </a:prstGeom>
              <a:blipFill>
                <a:blip r:embed="rId3"/>
                <a:stretch>
                  <a:fillRect l="-564" t="-1208"/>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4E6CADB7-E547-41D0-9045-64D5C69821ED}"/>
                  </a:ext>
                </a:extLst>
              </p:cNvPr>
              <p:cNvSpPr txBox="1"/>
              <p:nvPr/>
            </p:nvSpPr>
            <p:spPr>
              <a:xfrm>
                <a:off x="765927" y="4724327"/>
                <a:ext cx="6094428" cy="374077"/>
              </a:xfrm>
              <a:prstGeom prst="rect">
                <a:avLst/>
              </a:prstGeom>
              <a:noFill/>
            </p:spPr>
            <p:txBody>
              <a:bodyPr wrap="square">
                <a:spAutoFit/>
              </a:bodyPr>
              <a:lstStyle/>
              <a:p>
                <a:pPr>
                  <a:lnSpc>
                    <a:spcPct val="107000"/>
                  </a:lnSpc>
                  <a:spcAft>
                    <a:spcPts val="800"/>
                  </a:spcAft>
                </a:pPr>
                <a14:m>
                  <m:oMath xmlns:m="http://schemas.openxmlformats.org/officeDocument/2006/math">
                    <m:r>
                      <a:rPr lang="tr-TR" sz="1800" i="1" smtClean="0">
                        <a:effectLst/>
                        <a:latin typeface="Cambria Math" panose="02040503050406030204" pitchFamily="18" charset="0"/>
                        <a:ea typeface="Calibri" panose="020F0502020204030204" pitchFamily="34" charset="0"/>
                        <a:cs typeface="Times New Roman" panose="02020603050405020304" pitchFamily="18" charset="0"/>
                      </a:rPr>
                      <m:t>𝑍</m:t>
                    </m:r>
                    <m:r>
                      <a:rPr lang="tr-TR" sz="1800" i="1" smtClean="0">
                        <a:effectLst/>
                        <a:latin typeface="Cambria Math" panose="02040503050406030204" pitchFamily="18" charset="0"/>
                        <a:ea typeface="Calibri" panose="020F0502020204030204" pitchFamily="34" charset="0"/>
                        <a:cs typeface="Times New Roman" panose="02020603050405020304" pitchFamily="18" charset="0"/>
                      </a:rPr>
                      <m:t>~</m:t>
                    </m:r>
                    <m:r>
                      <a:rPr lang="tr-TR" sz="1800" i="1" smtClean="0">
                        <a:effectLst/>
                        <a:latin typeface="Cambria Math" panose="02040503050406030204" pitchFamily="18" charset="0"/>
                        <a:ea typeface="Calibri" panose="020F0502020204030204" pitchFamily="34" charset="0"/>
                        <a:cs typeface="Times New Roman" panose="02020603050405020304" pitchFamily="18" charset="0"/>
                      </a:rPr>
                      <m:t>𝑁</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0,1</m:t>
                        </m:r>
                      </m:e>
                    </m:d>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Metin kutusu 6">
                <a:extLst>
                  <a:ext uri="{FF2B5EF4-FFF2-40B4-BE49-F238E27FC236}">
                    <a16:creationId xmlns:a16="http://schemas.microsoft.com/office/drawing/2014/main" id="{4E6CADB7-E547-41D0-9045-64D5C69821ED}"/>
                  </a:ext>
                </a:extLst>
              </p:cNvPr>
              <p:cNvSpPr txBox="1">
                <a:spLocks noRot="1" noChangeAspect="1" noMove="1" noResize="1" noEditPoints="1" noAdjustHandles="1" noChangeArrowheads="1" noChangeShapeType="1" noTextEdit="1"/>
              </p:cNvSpPr>
              <p:nvPr/>
            </p:nvSpPr>
            <p:spPr>
              <a:xfrm>
                <a:off x="765927" y="4724327"/>
                <a:ext cx="6094428" cy="374077"/>
              </a:xfrm>
              <a:prstGeom prst="rect">
                <a:avLst/>
              </a:prstGeom>
              <a:blipFill>
                <a:blip r:embed="rId4"/>
                <a:stretch>
                  <a:fillRect t="-9836" b="-24590"/>
                </a:stretch>
              </a:blipFill>
            </p:spPr>
            <p:txBody>
              <a:bodyPr/>
              <a:lstStyle/>
              <a:p>
                <a:r>
                  <a:rPr lang="tr-TR">
                    <a:noFill/>
                  </a:rPr>
                  <a:t> </a:t>
                </a:r>
              </a:p>
            </p:txBody>
          </p:sp>
        </mc:Fallback>
      </mc:AlternateContent>
      <p:sp>
        <p:nvSpPr>
          <p:cNvPr id="2" name="Slayt Numarası Yer Tutucusu 1">
            <a:extLst>
              <a:ext uri="{FF2B5EF4-FFF2-40B4-BE49-F238E27FC236}">
                <a16:creationId xmlns:a16="http://schemas.microsoft.com/office/drawing/2014/main" id="{7F4A2CE8-4107-455F-92A1-D6214192616B}"/>
              </a:ext>
            </a:extLst>
          </p:cNvPr>
          <p:cNvSpPr>
            <a:spLocks noGrp="1"/>
          </p:cNvSpPr>
          <p:nvPr>
            <p:ph type="sldNum" sz="quarter" idx="12"/>
          </p:nvPr>
        </p:nvSpPr>
        <p:spPr/>
        <p:txBody>
          <a:bodyPr/>
          <a:lstStyle/>
          <a:p>
            <a:fld id="{130487E8-B234-4A4A-9EB7-DD6BC4F4155C}" type="slidenum">
              <a:rPr lang="tr-TR" smtClean="0"/>
              <a:t>13</a:t>
            </a:fld>
            <a:endParaRPr lang="tr-TR"/>
          </a:p>
        </p:txBody>
      </p:sp>
    </p:spTree>
    <p:extLst>
      <p:ext uri="{BB962C8B-B14F-4D97-AF65-F5344CB8AC3E}">
        <p14:creationId xmlns:p14="http://schemas.microsoft.com/office/powerpoint/2010/main" val="925334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8D63138B-6D39-4119-B97B-72A47E91E8E2}"/>
                  </a:ext>
                </a:extLst>
              </p:cNvPr>
              <p:cNvSpPr txBox="1"/>
              <p:nvPr/>
            </p:nvSpPr>
            <p:spPr>
              <a:xfrm>
                <a:off x="744718" y="537328"/>
                <a:ext cx="10576874" cy="2163669"/>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Muhasebe dersinin ortalama başarısının en az 65 olduğu iddia edilmektedir. bu iddiayı sınamak için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rassal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olarak 36 öğrenci seçiliyor. Öğrencilerin not ortalamaları 69, notların dağılımının standart sapması 10 olduğuna göre, iddiayı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=0,05</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önem düzeyinde sınayınız.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8D63138B-6D39-4119-B97B-72A47E91E8E2}"/>
                  </a:ext>
                </a:extLst>
              </p:cNvPr>
              <p:cNvSpPr txBox="1">
                <a:spLocks noRot="1" noChangeAspect="1" noMove="1" noResize="1" noEditPoints="1" noAdjustHandles="1" noChangeArrowheads="1" noChangeShapeType="1" noTextEdit="1"/>
              </p:cNvSpPr>
              <p:nvPr/>
            </p:nvSpPr>
            <p:spPr>
              <a:xfrm>
                <a:off x="744718" y="537328"/>
                <a:ext cx="10576874" cy="2163669"/>
              </a:xfrm>
              <a:prstGeom prst="rect">
                <a:avLst/>
              </a:prstGeom>
              <a:blipFill>
                <a:blip r:embed="rId2"/>
                <a:stretch>
                  <a:fillRect l="-461" t="-1408" r="-403" b="-338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8D52F303-774D-4A76-BA07-8B069C346C46}"/>
                  </a:ext>
                </a:extLst>
              </p:cNvPr>
              <p:cNvSpPr txBox="1"/>
              <p:nvPr/>
            </p:nvSpPr>
            <p:spPr>
              <a:xfrm>
                <a:off x="744718" y="2945598"/>
                <a:ext cx="9473938" cy="966803"/>
              </a:xfrm>
              <a:prstGeom prst="rect">
                <a:avLst/>
              </a:prstGeom>
              <a:noFill/>
            </p:spPr>
            <p:txBody>
              <a:bodyPr wrap="square">
                <a:spAutoFit/>
              </a:bodyPr>
              <a:lstStyle/>
              <a:p>
                <a:pPr lvl="0">
                  <a:lnSpc>
                    <a:spcPct val="107000"/>
                  </a:lnSpc>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≤65</m:t>
                      </m:r>
                    </m:oMath>
                  </m:oMathPara>
                </a14:m>
                <a:endParaRPr lang="tr-TR"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lvl="0" algn="ctr">
                  <a:lnSpc>
                    <a:spcPct val="107000"/>
                  </a:lnSpc>
                </a:pP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&gt;65</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8D52F303-774D-4A76-BA07-8B069C346C46}"/>
                  </a:ext>
                </a:extLst>
              </p:cNvPr>
              <p:cNvSpPr txBox="1">
                <a:spLocks noRot="1" noChangeAspect="1" noMove="1" noResize="1" noEditPoints="1" noAdjustHandles="1" noChangeArrowheads="1" noChangeShapeType="1" noTextEdit="1"/>
              </p:cNvSpPr>
              <p:nvPr/>
            </p:nvSpPr>
            <p:spPr>
              <a:xfrm>
                <a:off x="744718" y="2945598"/>
                <a:ext cx="9473938" cy="966803"/>
              </a:xfrm>
              <a:prstGeom prst="rect">
                <a:avLst/>
              </a:prstGeom>
              <a:blipFill>
                <a:blip r:embed="rId3"/>
                <a:stretch>
                  <a:fillRect/>
                </a:stretch>
              </a:blipFill>
            </p:spPr>
            <p:txBody>
              <a:bodyPr/>
              <a:lstStyle/>
              <a:p>
                <a:r>
                  <a:rPr lang="tr-TR">
                    <a:noFill/>
                  </a:rPr>
                  <a:t> </a:t>
                </a:r>
              </a:p>
            </p:txBody>
          </p:sp>
        </mc:Fallback>
      </mc:AlternateContent>
      <p:pic>
        <p:nvPicPr>
          <p:cNvPr id="7" name="Resim 6">
            <a:extLst>
              <a:ext uri="{FF2B5EF4-FFF2-40B4-BE49-F238E27FC236}">
                <a16:creationId xmlns:a16="http://schemas.microsoft.com/office/drawing/2014/main" id="{82ADF7BD-EB48-4502-9095-62800F0A1EDA}"/>
              </a:ext>
            </a:extLst>
          </p:cNvPr>
          <p:cNvPicPr>
            <a:picLocks noChangeAspect="1"/>
          </p:cNvPicPr>
          <p:nvPr/>
        </p:nvPicPr>
        <p:blipFill>
          <a:blip r:embed="rId4"/>
          <a:stretch>
            <a:fillRect/>
          </a:stretch>
        </p:blipFill>
        <p:spPr>
          <a:xfrm>
            <a:off x="6551432" y="2209800"/>
            <a:ext cx="4895850" cy="4267200"/>
          </a:xfrm>
          <a:prstGeom prst="rect">
            <a:avLst/>
          </a:prstGeom>
        </p:spPr>
      </p:pic>
      <p:sp>
        <p:nvSpPr>
          <p:cNvPr id="2" name="Slayt Numarası Yer Tutucusu 1">
            <a:extLst>
              <a:ext uri="{FF2B5EF4-FFF2-40B4-BE49-F238E27FC236}">
                <a16:creationId xmlns:a16="http://schemas.microsoft.com/office/drawing/2014/main" id="{05F1267E-141A-41A1-ADA1-5C4CFE8AE2FB}"/>
              </a:ext>
            </a:extLst>
          </p:cNvPr>
          <p:cNvSpPr>
            <a:spLocks noGrp="1"/>
          </p:cNvSpPr>
          <p:nvPr>
            <p:ph type="sldNum" sz="quarter" idx="12"/>
          </p:nvPr>
        </p:nvSpPr>
        <p:spPr/>
        <p:txBody>
          <a:bodyPr/>
          <a:lstStyle/>
          <a:p>
            <a:fld id="{130487E8-B234-4A4A-9EB7-DD6BC4F4155C}" type="slidenum">
              <a:rPr lang="tr-TR" smtClean="0"/>
              <a:t>14</a:t>
            </a:fld>
            <a:endParaRPr lang="tr-TR"/>
          </a:p>
        </p:txBody>
      </p:sp>
    </p:spTree>
    <p:extLst>
      <p:ext uri="{BB962C8B-B14F-4D97-AF65-F5344CB8AC3E}">
        <p14:creationId xmlns:p14="http://schemas.microsoft.com/office/powerpoint/2010/main" val="2578775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20CC3099-C573-48D6-9993-58B81A4A1674}"/>
                  </a:ext>
                </a:extLst>
              </p:cNvPr>
              <p:cNvSpPr txBox="1"/>
              <p:nvPr/>
            </p:nvSpPr>
            <p:spPr>
              <a:xfrm>
                <a:off x="1027522" y="395926"/>
                <a:ext cx="8114121" cy="1277657"/>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tr-TR" sz="1400" i="1" smtClean="0">
                          <a:effectLst/>
                          <a:latin typeface="Cambria Math" panose="02040503050406030204" pitchFamily="18" charset="0"/>
                          <a:ea typeface="Calibri" panose="020F0502020204030204" pitchFamily="34" charset="0"/>
                          <a:cs typeface="Times New Roman" panose="02020603050405020304" pitchFamily="18" charset="0"/>
                        </a:rPr>
                        <m:t>𝑍</m:t>
                      </m:r>
                      <m:r>
                        <a:rPr lang="tr-TR" sz="14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acc>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num>
                        <m:den>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𝑆</m:t>
                              </m:r>
                            </m:e>
                            <m:sub>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acc>
                            </m:sub>
                          </m:sSub>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69−65</m:t>
                          </m:r>
                        </m:num>
                        <m:den>
                          <m:f>
                            <m:fPr>
                              <m:type m:val="skw"/>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10</m:t>
                              </m:r>
                            </m:num>
                            <m:den>
                              <m:rad>
                                <m:radPr>
                                  <m:degHide m:val="on"/>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tr-TR" sz="1800" i="1">
                                      <a:effectLst/>
                                      <a:latin typeface="Cambria Math" panose="02040503050406030204" pitchFamily="18" charset="0"/>
                                      <a:ea typeface="Calibri" panose="020F0502020204030204" pitchFamily="34" charset="0"/>
                                      <a:cs typeface="Times New Roman" panose="02020603050405020304" pitchFamily="18" charset="0"/>
                                    </a:rPr>
                                    <m:t>36</m:t>
                                  </m:r>
                                </m:e>
                              </m:rad>
                            </m:den>
                          </m:f>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=2,4</m:t>
                      </m:r>
                    </m:oMath>
                  </m:oMathPara>
                </a14:m>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2,4 &gt; 1,5 olduğundan </a:t>
                </a:r>
                <a14:m>
                  <m:oMath xmlns:m="http://schemas.openxmlformats.org/officeDocument/2006/math">
                    <m:sSub>
                      <m:sSubPr>
                        <m:ctrlPr>
                          <a:rPr lang="tr-TR"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6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tr-TR" sz="1600" i="1">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 reddedilir. </a:t>
                </a:r>
                <a14:m>
                  <m:oMath xmlns:m="http://schemas.openxmlformats.org/officeDocument/2006/math">
                    <m:sSub>
                      <m:sSubPr>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 iddia desteklenir.</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20CC3099-C573-48D6-9993-58B81A4A1674}"/>
                  </a:ext>
                </a:extLst>
              </p:cNvPr>
              <p:cNvSpPr txBox="1">
                <a:spLocks noRot="1" noChangeAspect="1" noMove="1" noResize="1" noEditPoints="1" noAdjustHandles="1" noChangeArrowheads="1" noChangeShapeType="1" noTextEdit="1"/>
              </p:cNvSpPr>
              <p:nvPr/>
            </p:nvSpPr>
            <p:spPr>
              <a:xfrm>
                <a:off x="1027522" y="395926"/>
                <a:ext cx="8114121" cy="1277657"/>
              </a:xfrm>
              <a:prstGeom prst="rect">
                <a:avLst/>
              </a:prstGeom>
              <a:blipFill>
                <a:blip r:embed="rId2"/>
                <a:stretch>
                  <a:fillRect l="-301" b="-4762"/>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0C2500C2-9C7A-4028-BEAF-3180C4073CAF}"/>
                  </a:ext>
                </a:extLst>
              </p:cNvPr>
              <p:cNvSpPr txBox="1"/>
              <p:nvPr/>
            </p:nvSpPr>
            <p:spPr>
              <a:xfrm>
                <a:off x="1143000" y="1998160"/>
                <a:ext cx="9895787" cy="4167551"/>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Ayrıca şöyle de yorumlanabilir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tr-TR" sz="2400" i="1">
                                  <a:effectLst/>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tr-TR" sz="24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2400" i="1">
                                      <a:effectLst/>
                                      <a:latin typeface="Cambria Math" panose="02040503050406030204" pitchFamily="18" charset="0"/>
                                      <a:ea typeface="Calibri" panose="020F0502020204030204" pitchFamily="34" charset="0"/>
                                      <a:cs typeface="Times New Roman" panose="02020603050405020304" pitchFamily="18" charset="0"/>
                                    </a:rPr>
                                    <m:t>𝑥</m:t>
                                  </m:r>
                                </m:e>
                              </m:acc>
                              <m:r>
                                <a:rPr lang="tr-TR" sz="2400" i="1">
                                  <a:effectLst/>
                                  <a:latin typeface="Cambria Math" panose="02040503050406030204" pitchFamily="18" charset="0"/>
                                  <a:ea typeface="Calibri" panose="020F0502020204030204" pitchFamily="34" charset="0"/>
                                  <a:cs typeface="Times New Roman" panose="02020603050405020304" pitchFamily="18" charset="0"/>
                                </a:rPr>
                                <m:t>−</m:t>
                              </m:r>
                              <m:r>
                                <a:rPr lang="tr-TR" sz="2400" i="1">
                                  <a:effectLst/>
                                  <a:latin typeface="Cambria Math" panose="02040503050406030204" pitchFamily="18" charset="0"/>
                                  <a:ea typeface="Calibri" panose="020F0502020204030204" pitchFamily="34" charset="0"/>
                                  <a:cs typeface="Times New Roman" panose="02020603050405020304" pitchFamily="18" charset="0"/>
                                </a:rPr>
                                <m:t>𝜇</m:t>
                              </m:r>
                            </m:num>
                            <m:den>
                              <m:f>
                                <m:fPr>
                                  <m:ctrlPr>
                                    <a:rPr lang="tr-TR"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2400" i="1">
                                      <a:effectLst/>
                                      <a:latin typeface="Cambria Math" panose="02040503050406030204" pitchFamily="18" charset="0"/>
                                      <a:ea typeface="Calibri" panose="020F0502020204030204" pitchFamily="34" charset="0"/>
                                      <a:cs typeface="Times New Roman" panose="02020603050405020304" pitchFamily="18" charset="0"/>
                                    </a:rPr>
                                    <m:t>𝑠</m:t>
                                  </m:r>
                                </m:num>
                                <m:den>
                                  <m:rad>
                                    <m:radPr>
                                      <m:degHide m:val="on"/>
                                      <m:ctrlPr>
                                        <a:rPr lang="tr-TR"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tr-TR" sz="2400" i="1">
                                          <a:effectLst/>
                                          <a:latin typeface="Cambria Math" panose="02040503050406030204" pitchFamily="18" charset="0"/>
                                          <a:ea typeface="Calibri" panose="020F0502020204030204" pitchFamily="34" charset="0"/>
                                          <a:cs typeface="Times New Roman" panose="02020603050405020304" pitchFamily="18" charset="0"/>
                                        </a:rPr>
                                        <m:t>𝑛</m:t>
                                      </m:r>
                                    </m:e>
                                  </m:rad>
                                </m:den>
                              </m:f>
                            </m:den>
                          </m:f>
                          <m:r>
                            <a:rPr lang="tr-TR" sz="2400" i="1">
                              <a:effectLst/>
                              <a:latin typeface="Cambria Math" panose="02040503050406030204" pitchFamily="18" charset="0"/>
                              <a:ea typeface="Calibri" panose="020F0502020204030204" pitchFamily="34" charset="0"/>
                              <a:cs typeface="Times New Roman" panose="02020603050405020304" pitchFamily="18" charset="0"/>
                            </a:rPr>
                            <m:t>&gt;1,65</m:t>
                          </m:r>
                        </m:e>
                      </m:d>
                      <m:r>
                        <a:rPr lang="tr-TR" sz="2400" i="1">
                          <a:effectLst/>
                          <a:latin typeface="Cambria Math" panose="02040503050406030204" pitchFamily="18" charset="0"/>
                          <a:ea typeface="Calibri" panose="020F0502020204030204" pitchFamily="34" charset="0"/>
                          <a:cs typeface="Times New Roman" panose="02020603050405020304" pitchFamily="18" charset="0"/>
                        </a:rPr>
                        <m:t>=0,05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tr-TR" sz="2400" i="1">
                                  <a:effectLst/>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tr-TR" sz="24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2400" i="1">
                                      <a:effectLst/>
                                      <a:latin typeface="Cambria Math" panose="02040503050406030204" pitchFamily="18" charset="0"/>
                                      <a:ea typeface="Calibri" panose="020F0502020204030204" pitchFamily="34" charset="0"/>
                                      <a:cs typeface="Times New Roman" panose="02020603050405020304" pitchFamily="18" charset="0"/>
                                    </a:rPr>
                                    <m:t>𝑥</m:t>
                                  </m:r>
                                </m:e>
                              </m:acc>
                              <m:r>
                                <a:rPr lang="tr-TR" sz="2400" i="1">
                                  <a:effectLst/>
                                  <a:latin typeface="Cambria Math" panose="02040503050406030204" pitchFamily="18" charset="0"/>
                                  <a:ea typeface="Calibri" panose="020F0502020204030204" pitchFamily="34" charset="0"/>
                                  <a:cs typeface="Times New Roman" panose="02020603050405020304" pitchFamily="18" charset="0"/>
                                </a:rPr>
                                <m:t>−65</m:t>
                              </m:r>
                            </m:num>
                            <m:den>
                              <m:f>
                                <m:fPr>
                                  <m:ctrlPr>
                                    <a:rPr lang="tr-TR"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2400" i="1">
                                      <a:effectLst/>
                                      <a:latin typeface="Cambria Math" panose="02040503050406030204" pitchFamily="18" charset="0"/>
                                      <a:ea typeface="Calibri" panose="020F0502020204030204" pitchFamily="34" charset="0"/>
                                      <a:cs typeface="Times New Roman" panose="02020603050405020304" pitchFamily="18" charset="0"/>
                                    </a:rPr>
                                    <m:t>10</m:t>
                                  </m:r>
                                </m:num>
                                <m:den>
                                  <m:rad>
                                    <m:radPr>
                                      <m:degHide m:val="on"/>
                                      <m:ctrlPr>
                                        <a:rPr lang="tr-TR"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tr-TR" sz="2400" i="1">
                                          <a:effectLst/>
                                          <a:latin typeface="Cambria Math" panose="02040503050406030204" pitchFamily="18" charset="0"/>
                                          <a:ea typeface="Calibri" panose="020F0502020204030204" pitchFamily="34" charset="0"/>
                                          <a:cs typeface="Times New Roman" panose="02020603050405020304" pitchFamily="18" charset="0"/>
                                        </a:rPr>
                                        <m:t>36</m:t>
                                      </m:r>
                                    </m:e>
                                  </m:rad>
                                </m:den>
                              </m:f>
                            </m:den>
                          </m:f>
                          <m:r>
                            <a:rPr lang="tr-TR" sz="2400" i="1">
                              <a:effectLst/>
                              <a:latin typeface="Cambria Math" panose="02040503050406030204" pitchFamily="18" charset="0"/>
                              <a:ea typeface="Calibri" panose="020F0502020204030204" pitchFamily="34" charset="0"/>
                              <a:cs typeface="Times New Roman" panose="02020603050405020304" pitchFamily="18" charset="0"/>
                            </a:rPr>
                            <m:t>&gt;1,65</m:t>
                          </m:r>
                        </m:e>
                      </m:d>
                      <m:r>
                        <a:rPr lang="tr-TR" sz="2400" i="1">
                          <a:effectLst/>
                          <a:latin typeface="Cambria Math" panose="02040503050406030204" pitchFamily="18" charset="0"/>
                          <a:ea typeface="Calibri" panose="020F0502020204030204" pitchFamily="34" charset="0"/>
                          <a:cs typeface="Times New Roman" panose="02020603050405020304" pitchFamily="18" charset="0"/>
                        </a:rPr>
                        <m:t>=0,05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tr-TR" sz="24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2400" i="1">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tr-TR" sz="24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2400" i="1">
                                  <a:effectLst/>
                                  <a:latin typeface="Cambria Math" panose="02040503050406030204" pitchFamily="18" charset="0"/>
                                  <a:ea typeface="Times New Roman" panose="02020603050405020304" pitchFamily="18" charset="0"/>
                                  <a:cs typeface="Times New Roman" panose="02020603050405020304" pitchFamily="18" charset="0"/>
                                </a:rPr>
                                <m:t>𝑥</m:t>
                              </m:r>
                            </m:e>
                          </m:acc>
                          <m:r>
                            <a:rPr lang="tr-TR" sz="2400" i="1">
                              <a:effectLst/>
                              <a:latin typeface="Cambria Math" panose="02040503050406030204" pitchFamily="18" charset="0"/>
                              <a:ea typeface="Times New Roman" panose="02020603050405020304" pitchFamily="18" charset="0"/>
                              <a:cs typeface="Times New Roman" panose="02020603050405020304" pitchFamily="18" charset="0"/>
                            </a:rPr>
                            <m:t>&gt;67,74</m:t>
                          </m:r>
                        </m:e>
                      </m:d>
                      <m:r>
                        <a:rPr lang="tr-TR" sz="2400" i="1">
                          <a:effectLst/>
                          <a:latin typeface="Cambria Math" panose="02040503050406030204" pitchFamily="18" charset="0"/>
                          <a:ea typeface="Times New Roman" panose="02020603050405020304" pitchFamily="18" charset="0"/>
                          <a:cs typeface="Times New Roman" panose="02020603050405020304" pitchFamily="18" charset="0"/>
                        </a:rPr>
                        <m:t>=0,05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=69 ve kritik değer 67,74 bu nedenle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bölgesine düştüğü için reddedilir.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0C2500C2-9C7A-4028-BEAF-3180C4073CAF}"/>
                  </a:ext>
                </a:extLst>
              </p:cNvPr>
              <p:cNvSpPr txBox="1">
                <a:spLocks noRot="1" noChangeAspect="1" noMove="1" noResize="1" noEditPoints="1" noAdjustHandles="1" noChangeArrowheads="1" noChangeShapeType="1" noTextEdit="1"/>
              </p:cNvSpPr>
              <p:nvPr/>
            </p:nvSpPr>
            <p:spPr>
              <a:xfrm>
                <a:off x="1143000" y="1998160"/>
                <a:ext cx="9895787" cy="4167551"/>
              </a:xfrm>
              <a:prstGeom prst="rect">
                <a:avLst/>
              </a:prstGeom>
              <a:blipFill>
                <a:blip r:embed="rId3"/>
                <a:stretch>
                  <a:fillRect l="-431" t="-878" b="-1318"/>
                </a:stretch>
              </a:blipFill>
            </p:spPr>
            <p:txBody>
              <a:bodyPr/>
              <a:lstStyle/>
              <a:p>
                <a:r>
                  <a:rPr lang="tr-TR">
                    <a:noFill/>
                  </a:rPr>
                  <a:t> </a:t>
                </a:r>
              </a:p>
            </p:txBody>
          </p:sp>
        </mc:Fallback>
      </mc:AlternateContent>
      <p:sp>
        <p:nvSpPr>
          <p:cNvPr id="2" name="Slayt Numarası Yer Tutucusu 1">
            <a:extLst>
              <a:ext uri="{FF2B5EF4-FFF2-40B4-BE49-F238E27FC236}">
                <a16:creationId xmlns:a16="http://schemas.microsoft.com/office/drawing/2014/main" id="{1F15FDBA-2656-4330-8A06-858FD72F8FED}"/>
              </a:ext>
            </a:extLst>
          </p:cNvPr>
          <p:cNvSpPr>
            <a:spLocks noGrp="1"/>
          </p:cNvSpPr>
          <p:nvPr>
            <p:ph type="sldNum" sz="quarter" idx="12"/>
          </p:nvPr>
        </p:nvSpPr>
        <p:spPr/>
        <p:txBody>
          <a:bodyPr/>
          <a:lstStyle/>
          <a:p>
            <a:fld id="{130487E8-B234-4A4A-9EB7-DD6BC4F4155C}" type="slidenum">
              <a:rPr lang="tr-TR" smtClean="0"/>
              <a:t>15</a:t>
            </a:fld>
            <a:endParaRPr lang="tr-TR"/>
          </a:p>
        </p:txBody>
      </p:sp>
    </p:spTree>
    <p:extLst>
      <p:ext uri="{BB962C8B-B14F-4D97-AF65-F5344CB8AC3E}">
        <p14:creationId xmlns:p14="http://schemas.microsoft.com/office/powerpoint/2010/main" val="1370995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7E651536-405A-46EA-8B19-ECD48FA722DA}"/>
                  </a:ext>
                </a:extLst>
              </p:cNvPr>
              <p:cNvSpPr txBox="1"/>
              <p:nvPr/>
            </p:nvSpPr>
            <p:spPr>
              <a:xfrm>
                <a:off x="772997" y="471341"/>
                <a:ext cx="9436231" cy="1969898"/>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P değeri kullanılırsa</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𝑣𝑎𝑙𝑢𝑒</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𝑍</m:t>
                          </m:r>
                          <m:r>
                            <a:rPr lang="tr-TR" sz="1800" i="1">
                              <a:effectLst/>
                              <a:latin typeface="Cambria Math" panose="02040503050406030204" pitchFamily="18" charset="0"/>
                              <a:ea typeface="Calibri" panose="020F0502020204030204" pitchFamily="34" charset="0"/>
                              <a:cs typeface="Times New Roman" panose="02020603050405020304" pitchFamily="18" charset="0"/>
                            </a:rPr>
                            <m:t>&gt;2,4</m:t>
                          </m:r>
                        </m:e>
                      </m:d>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𝑍</m:t>
                          </m:r>
                          <m:r>
                            <a:rPr lang="tr-TR" sz="1800" i="1">
                              <a:effectLst/>
                              <a:latin typeface="Cambria Math" panose="02040503050406030204" pitchFamily="18" charset="0"/>
                              <a:ea typeface="Calibri" panose="020F0502020204030204" pitchFamily="34" charset="0"/>
                              <a:cs typeface="Times New Roman" panose="02020603050405020304" pitchFamily="18" charset="0"/>
                            </a:rPr>
                            <m:t>&lt;2,4</m:t>
                          </m:r>
                        </m:e>
                      </m:d>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=1−0,9918=0,0082</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Bu değer 0,0082&lt;0,05 olduğundan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hipotezi reddedilir.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7E651536-405A-46EA-8B19-ECD48FA722DA}"/>
                  </a:ext>
                </a:extLst>
              </p:cNvPr>
              <p:cNvSpPr txBox="1">
                <a:spLocks noRot="1" noChangeAspect="1" noMove="1" noResize="1" noEditPoints="1" noAdjustHandles="1" noChangeArrowheads="1" noChangeShapeType="1" noTextEdit="1"/>
              </p:cNvSpPr>
              <p:nvPr/>
            </p:nvSpPr>
            <p:spPr>
              <a:xfrm>
                <a:off x="772997" y="471341"/>
                <a:ext cx="9436231" cy="1969898"/>
              </a:xfrm>
              <a:prstGeom prst="rect">
                <a:avLst/>
              </a:prstGeom>
              <a:blipFill>
                <a:blip r:embed="rId2"/>
                <a:stretch>
                  <a:fillRect l="-581" t="-1548" b="-3715"/>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BC22EC81-6B5B-4372-A410-627AA27900E8}"/>
                  </a:ext>
                </a:extLst>
              </p:cNvPr>
              <p:cNvSpPr txBox="1"/>
              <p:nvPr/>
            </p:nvSpPr>
            <p:spPr>
              <a:xfrm>
                <a:off x="772997" y="3029986"/>
                <a:ext cx="10963374" cy="2679836"/>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Belli bir yaş grubunda çocukların ortalama ağırlığının 20 kg den az olduğu iddia edilmektedir. Bu iddiayı sınamak için rastgele seçilen 30 çocuğun ağırlıklarının ortalaması 18 kg ve standart sapması 5 kg olarak hesaplanmıştır.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=0,01</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önem düzeyinde iddiayı destekler misiniz?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≥20</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&lt;20</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BC22EC81-6B5B-4372-A410-627AA27900E8}"/>
                  </a:ext>
                </a:extLst>
              </p:cNvPr>
              <p:cNvSpPr txBox="1">
                <a:spLocks noRot="1" noChangeAspect="1" noMove="1" noResize="1" noEditPoints="1" noAdjustHandles="1" noChangeArrowheads="1" noChangeShapeType="1" noTextEdit="1"/>
              </p:cNvSpPr>
              <p:nvPr/>
            </p:nvSpPr>
            <p:spPr>
              <a:xfrm>
                <a:off x="772997" y="3029986"/>
                <a:ext cx="10963374" cy="2679836"/>
              </a:xfrm>
              <a:prstGeom prst="rect">
                <a:avLst/>
              </a:prstGeom>
              <a:blipFill>
                <a:blip r:embed="rId3"/>
                <a:stretch>
                  <a:fillRect l="-501" t="-1136"/>
                </a:stretch>
              </a:blipFill>
            </p:spPr>
            <p:txBody>
              <a:bodyPr/>
              <a:lstStyle/>
              <a:p>
                <a:r>
                  <a:rPr lang="tr-TR">
                    <a:noFill/>
                  </a:rPr>
                  <a:t> </a:t>
                </a:r>
              </a:p>
            </p:txBody>
          </p:sp>
        </mc:Fallback>
      </mc:AlternateContent>
      <p:sp>
        <p:nvSpPr>
          <p:cNvPr id="2" name="Slayt Numarası Yer Tutucusu 1">
            <a:extLst>
              <a:ext uri="{FF2B5EF4-FFF2-40B4-BE49-F238E27FC236}">
                <a16:creationId xmlns:a16="http://schemas.microsoft.com/office/drawing/2014/main" id="{6DF13BD7-2FF6-4946-B2FC-A5E4653C7CD9}"/>
              </a:ext>
            </a:extLst>
          </p:cNvPr>
          <p:cNvSpPr>
            <a:spLocks noGrp="1"/>
          </p:cNvSpPr>
          <p:nvPr>
            <p:ph type="sldNum" sz="quarter" idx="12"/>
          </p:nvPr>
        </p:nvSpPr>
        <p:spPr/>
        <p:txBody>
          <a:bodyPr/>
          <a:lstStyle/>
          <a:p>
            <a:fld id="{130487E8-B234-4A4A-9EB7-DD6BC4F4155C}" type="slidenum">
              <a:rPr lang="tr-TR" smtClean="0"/>
              <a:t>16</a:t>
            </a:fld>
            <a:endParaRPr lang="tr-TR"/>
          </a:p>
        </p:txBody>
      </p:sp>
    </p:spTree>
    <p:extLst>
      <p:ext uri="{BB962C8B-B14F-4D97-AF65-F5344CB8AC3E}">
        <p14:creationId xmlns:p14="http://schemas.microsoft.com/office/powerpoint/2010/main" val="2626527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0E5709BB-DF0E-4E51-80FB-A55B5962F290}"/>
              </a:ext>
            </a:extLst>
          </p:cNvPr>
          <p:cNvPicPr>
            <a:picLocks noChangeAspect="1"/>
          </p:cNvPicPr>
          <p:nvPr/>
        </p:nvPicPr>
        <p:blipFill>
          <a:blip r:embed="rId2"/>
          <a:stretch>
            <a:fillRect/>
          </a:stretch>
        </p:blipFill>
        <p:spPr>
          <a:xfrm>
            <a:off x="2595562" y="542925"/>
            <a:ext cx="7000875" cy="5772150"/>
          </a:xfrm>
          <a:prstGeom prst="rect">
            <a:avLst/>
          </a:prstGeom>
        </p:spPr>
      </p:pic>
      <p:sp>
        <p:nvSpPr>
          <p:cNvPr id="2" name="Slayt Numarası Yer Tutucusu 1">
            <a:extLst>
              <a:ext uri="{FF2B5EF4-FFF2-40B4-BE49-F238E27FC236}">
                <a16:creationId xmlns:a16="http://schemas.microsoft.com/office/drawing/2014/main" id="{F84C8599-84EC-4ED8-BC74-BDDF929EBFD5}"/>
              </a:ext>
            </a:extLst>
          </p:cNvPr>
          <p:cNvSpPr>
            <a:spLocks noGrp="1"/>
          </p:cNvSpPr>
          <p:nvPr>
            <p:ph type="sldNum" sz="quarter" idx="12"/>
          </p:nvPr>
        </p:nvSpPr>
        <p:spPr/>
        <p:txBody>
          <a:bodyPr/>
          <a:lstStyle/>
          <a:p>
            <a:fld id="{130487E8-B234-4A4A-9EB7-DD6BC4F4155C}" type="slidenum">
              <a:rPr lang="tr-TR" smtClean="0"/>
              <a:t>17</a:t>
            </a:fld>
            <a:endParaRPr lang="tr-TR"/>
          </a:p>
        </p:txBody>
      </p:sp>
    </p:spTree>
    <p:extLst>
      <p:ext uri="{BB962C8B-B14F-4D97-AF65-F5344CB8AC3E}">
        <p14:creationId xmlns:p14="http://schemas.microsoft.com/office/powerpoint/2010/main" val="1415271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913BB265-BE70-4347-88A5-D024FDA3E280}"/>
              </a:ext>
            </a:extLst>
          </p:cNvPr>
          <p:cNvPicPr>
            <a:picLocks noChangeAspect="1"/>
          </p:cNvPicPr>
          <p:nvPr/>
        </p:nvPicPr>
        <p:blipFill>
          <a:blip r:embed="rId2"/>
          <a:stretch>
            <a:fillRect/>
          </a:stretch>
        </p:blipFill>
        <p:spPr>
          <a:xfrm>
            <a:off x="1095772" y="756569"/>
            <a:ext cx="7581300" cy="3219896"/>
          </a:xfrm>
          <a:prstGeom prst="rect">
            <a:avLst/>
          </a:prstGeom>
        </p:spPr>
      </p:pic>
      <mc:AlternateContent xmlns:mc="http://schemas.openxmlformats.org/markup-compatibility/2006" xmlns:a14="http://schemas.microsoft.com/office/drawing/2010/main">
        <mc:Choice Requires="a14">
          <p:sp>
            <p:nvSpPr>
              <p:cNvPr id="9" name="Metin kutusu 8">
                <a:extLst>
                  <a:ext uri="{FF2B5EF4-FFF2-40B4-BE49-F238E27FC236}">
                    <a16:creationId xmlns:a16="http://schemas.microsoft.com/office/drawing/2014/main" id="{6C48E47F-813D-467F-96AC-480186C1B446}"/>
                  </a:ext>
                </a:extLst>
              </p:cNvPr>
              <p:cNvSpPr txBox="1"/>
              <p:nvPr/>
            </p:nvSpPr>
            <p:spPr>
              <a:xfrm>
                <a:off x="1095772" y="5004774"/>
                <a:ext cx="6094378" cy="374077"/>
              </a:xfrm>
              <a:prstGeom prst="rect">
                <a:avLst/>
              </a:prstGeom>
              <a:noFill/>
            </p:spPr>
            <p:txBody>
              <a:bodyPr wrap="square">
                <a:spAutoFit/>
              </a:bodyPr>
              <a:lstStyle/>
              <a:p>
                <a:pPr>
                  <a:lnSpc>
                    <a:spcPct val="107000"/>
                  </a:lnSpc>
                  <a:spcAft>
                    <a:spcPts val="800"/>
                  </a:spcAft>
                  <a:tabLst>
                    <a:tab pos="1927860" algn="l"/>
                  </a:tabLst>
                </a:pPr>
                <a14:m>
                  <m:oMath xmlns:m="http://schemas.openxmlformats.org/officeDocument/2006/math">
                    <m:acc>
                      <m:accPr>
                        <m:chr m:val="̅"/>
                        <m:ctrlPr>
                          <a:rPr lang="tr-TR" sz="1800" i="1" smtClean="0">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acc>
                    <m:r>
                      <a:rPr lang="tr-TR" sz="1800" i="1">
                        <a:effectLst/>
                        <a:latin typeface="Cambria Math" panose="02040503050406030204" pitchFamily="18" charset="0"/>
                        <a:ea typeface="Calibri" panose="020F0502020204030204" pitchFamily="34" charset="0"/>
                        <a:cs typeface="Times New Roman" panose="02020603050405020304" pitchFamily="18" charset="0"/>
                      </a:rPr>
                      <m:t>=18&gt;17,87</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olduğundan kabul bölgesi</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Metin kutusu 8">
                <a:extLst>
                  <a:ext uri="{FF2B5EF4-FFF2-40B4-BE49-F238E27FC236}">
                    <a16:creationId xmlns:a16="http://schemas.microsoft.com/office/drawing/2014/main" id="{6C48E47F-813D-467F-96AC-480186C1B446}"/>
                  </a:ext>
                </a:extLst>
              </p:cNvPr>
              <p:cNvSpPr txBox="1">
                <a:spLocks noRot="1" noChangeAspect="1" noMove="1" noResize="1" noEditPoints="1" noAdjustHandles="1" noChangeArrowheads="1" noChangeShapeType="1" noTextEdit="1"/>
              </p:cNvSpPr>
              <p:nvPr/>
            </p:nvSpPr>
            <p:spPr>
              <a:xfrm>
                <a:off x="1095772" y="5004774"/>
                <a:ext cx="6094378" cy="374077"/>
              </a:xfrm>
              <a:prstGeom prst="rect">
                <a:avLst/>
              </a:prstGeom>
              <a:blipFill>
                <a:blip r:embed="rId3"/>
                <a:stretch>
                  <a:fillRect t="-9836" b="-24590"/>
                </a:stretch>
              </a:blipFill>
            </p:spPr>
            <p:txBody>
              <a:bodyPr/>
              <a:lstStyle/>
              <a:p>
                <a:r>
                  <a:rPr lang="tr-TR">
                    <a:noFill/>
                  </a:rPr>
                  <a:t> </a:t>
                </a:r>
              </a:p>
            </p:txBody>
          </p:sp>
        </mc:Fallback>
      </mc:AlternateContent>
      <p:sp>
        <p:nvSpPr>
          <p:cNvPr id="2" name="Slayt Numarası Yer Tutucusu 1">
            <a:extLst>
              <a:ext uri="{FF2B5EF4-FFF2-40B4-BE49-F238E27FC236}">
                <a16:creationId xmlns:a16="http://schemas.microsoft.com/office/drawing/2014/main" id="{40D817FD-CFD8-4A55-B557-35A88F7857B7}"/>
              </a:ext>
            </a:extLst>
          </p:cNvPr>
          <p:cNvSpPr>
            <a:spLocks noGrp="1"/>
          </p:cNvSpPr>
          <p:nvPr>
            <p:ph type="sldNum" sz="quarter" idx="12"/>
          </p:nvPr>
        </p:nvSpPr>
        <p:spPr/>
        <p:txBody>
          <a:bodyPr/>
          <a:lstStyle/>
          <a:p>
            <a:fld id="{130487E8-B234-4A4A-9EB7-DD6BC4F4155C}" type="slidenum">
              <a:rPr lang="tr-TR" smtClean="0"/>
              <a:t>18</a:t>
            </a:fld>
            <a:endParaRPr lang="tr-TR"/>
          </a:p>
        </p:txBody>
      </p:sp>
    </p:spTree>
    <p:extLst>
      <p:ext uri="{BB962C8B-B14F-4D97-AF65-F5344CB8AC3E}">
        <p14:creationId xmlns:p14="http://schemas.microsoft.com/office/powerpoint/2010/main" val="2635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E1094B05-A3C5-43AA-A27D-E38B5BC8F8EE}"/>
                  </a:ext>
                </a:extLst>
              </p:cNvPr>
              <p:cNvSpPr txBox="1"/>
              <p:nvPr/>
            </p:nvSpPr>
            <p:spPr>
              <a:xfrm>
                <a:off x="879049" y="621769"/>
                <a:ext cx="9754385" cy="1867306"/>
              </a:xfrm>
              <a:prstGeom prst="rect">
                <a:avLst/>
              </a:prstGeom>
              <a:noFill/>
            </p:spPr>
            <p:txBody>
              <a:bodyPr wrap="square">
                <a:spAutoFit/>
              </a:bodyPr>
              <a:lstStyle/>
              <a:p>
                <a:pPr marL="342900" lvl="0" indent="-342900">
                  <a:lnSpc>
                    <a:spcPct val="107000"/>
                  </a:lnSpc>
                  <a:spcAft>
                    <a:spcPts val="800"/>
                  </a:spcAft>
                  <a:buFont typeface="+mj-lt"/>
                  <a:buAutoNum type="arabicPeriod" startAt="3"/>
                  <a:tabLst>
                    <a:tab pos="1927860" algn="l"/>
                  </a:tabLs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Yol</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27860" algn="l"/>
                  </a:tabLs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𝑣𝑎𝑙𝑢𝑒</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𝑍</m:t>
                          </m:r>
                          <m:r>
                            <a:rPr lang="tr-TR" sz="1800" i="1">
                              <a:effectLst/>
                              <a:latin typeface="Cambria Math" panose="02040503050406030204" pitchFamily="18" charset="0"/>
                              <a:ea typeface="Calibri" panose="020F0502020204030204" pitchFamily="34" charset="0"/>
                              <a:cs typeface="Times New Roman" panose="02020603050405020304" pitchFamily="18" charset="0"/>
                            </a:rPr>
                            <m:t>&lt;−2,19</m:t>
                          </m:r>
                        </m:e>
                      </m:d>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27860" algn="l"/>
                  </a:tabLs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𝑍</m:t>
                      </m:r>
                      <m:r>
                        <a:rPr lang="tr-TR" sz="1800" i="1">
                          <a:effectLst/>
                          <a:latin typeface="Cambria Math" panose="02040503050406030204" pitchFamily="18" charset="0"/>
                          <a:ea typeface="Calibri" panose="020F0502020204030204" pitchFamily="34" charset="0"/>
                          <a:cs typeface="Times New Roman" panose="02020603050405020304" pitchFamily="18" charset="0"/>
                        </a:rPr>
                        <m:t>&lt;2,19)</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27860" algn="l"/>
                  </a:tabLs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=1−0,9857=0,0143</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1927860" algn="l"/>
                  </a:tabLst>
                </a:pP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0,0143&gt;0,01</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E1094B05-A3C5-43AA-A27D-E38B5BC8F8EE}"/>
                  </a:ext>
                </a:extLst>
              </p:cNvPr>
              <p:cNvSpPr txBox="1">
                <a:spLocks noRot="1" noChangeAspect="1" noMove="1" noResize="1" noEditPoints="1" noAdjustHandles="1" noChangeArrowheads="1" noChangeShapeType="1" noTextEdit="1"/>
              </p:cNvSpPr>
              <p:nvPr/>
            </p:nvSpPr>
            <p:spPr>
              <a:xfrm>
                <a:off x="879049" y="621769"/>
                <a:ext cx="9754385" cy="1867306"/>
              </a:xfrm>
              <a:prstGeom prst="rect">
                <a:avLst/>
              </a:prstGeom>
              <a:blipFill>
                <a:blip r:embed="rId2"/>
                <a:stretch>
                  <a:fillRect l="-375" t="-1961" b="-4248"/>
                </a:stretch>
              </a:blipFill>
            </p:spPr>
            <p:txBody>
              <a:bodyPr/>
              <a:lstStyle/>
              <a:p>
                <a:r>
                  <a:rPr lang="tr-TR">
                    <a:noFill/>
                  </a:rPr>
                  <a:t> </a:t>
                </a:r>
              </a:p>
            </p:txBody>
          </p:sp>
        </mc:Fallback>
      </mc:AlternateContent>
      <p:sp>
        <p:nvSpPr>
          <p:cNvPr id="2" name="Slayt Numarası Yer Tutucusu 1">
            <a:extLst>
              <a:ext uri="{FF2B5EF4-FFF2-40B4-BE49-F238E27FC236}">
                <a16:creationId xmlns:a16="http://schemas.microsoft.com/office/drawing/2014/main" id="{8FD02EE3-E8F6-4915-8E95-582BCEF0E586}"/>
              </a:ext>
            </a:extLst>
          </p:cNvPr>
          <p:cNvSpPr>
            <a:spLocks noGrp="1"/>
          </p:cNvSpPr>
          <p:nvPr>
            <p:ph type="sldNum" sz="quarter" idx="12"/>
          </p:nvPr>
        </p:nvSpPr>
        <p:spPr/>
        <p:txBody>
          <a:bodyPr/>
          <a:lstStyle/>
          <a:p>
            <a:fld id="{130487E8-B234-4A4A-9EB7-DD6BC4F4155C}" type="slidenum">
              <a:rPr lang="tr-TR" smtClean="0"/>
              <a:t>19</a:t>
            </a:fld>
            <a:endParaRPr lang="tr-TR"/>
          </a:p>
        </p:txBody>
      </p:sp>
    </p:spTree>
    <p:extLst>
      <p:ext uri="{BB962C8B-B14F-4D97-AF65-F5344CB8AC3E}">
        <p14:creationId xmlns:p14="http://schemas.microsoft.com/office/powerpoint/2010/main" val="150533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B4101B12-B1C6-453F-829B-5EC86F228F36}"/>
              </a:ext>
            </a:extLst>
          </p:cNvPr>
          <p:cNvSpPr>
            <a:spLocks noGrp="1"/>
          </p:cNvSpPr>
          <p:nvPr>
            <p:ph type="title"/>
          </p:nvPr>
        </p:nvSpPr>
        <p:spPr>
          <a:xfrm>
            <a:off x="640079" y="2053641"/>
            <a:ext cx="3669161" cy="2760098"/>
          </a:xfrm>
        </p:spPr>
        <p:txBody>
          <a:bodyPr>
            <a:normAutofit/>
          </a:bodyPr>
          <a:lstStyle/>
          <a:p>
            <a:r>
              <a:rPr lang="tr-TR" b="1" kern="0">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HİPOTEZ TESTLERİ</a:t>
            </a:r>
            <a:br>
              <a:rPr lang="tr-TR" b="1" kern="0">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tr-TR">
              <a:solidFill>
                <a:srgbClr val="FFFFFF"/>
              </a:solidFill>
            </a:endParaRPr>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D33C8C75-0381-44FC-9DB4-D5CBAB9C24BE}"/>
                  </a:ext>
                </a:extLst>
              </p:cNvPr>
              <p:cNvSpPr>
                <a:spLocks noGrp="1"/>
              </p:cNvSpPr>
              <p:nvPr>
                <p:ph idx="1"/>
              </p:nvPr>
            </p:nvSpPr>
            <p:spPr>
              <a:xfrm>
                <a:off x="6090574" y="801866"/>
                <a:ext cx="5306084" cy="5230634"/>
              </a:xfrm>
            </p:spPr>
            <p:txBody>
              <a:bodyPr anchor="ctr">
                <a:normAutofit/>
              </a:bodyPr>
              <a:lstStyle/>
              <a:p>
                <a:r>
                  <a:rPr lang="tr-TR" sz="17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İstatistiksel çıkarsamanın “tahmin” den sonraki ayağı ise hipotez testidir. Bu başlık altında kitle parametresine ilişkin varsayımların doğruluğu örneklem istatistiklerinden hareketle değerlendirilir.</a:t>
                </a:r>
                <a:endParaRPr lang="tr-TR"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tr-TR" sz="1700">
                  <a:solidFill>
                    <a:srgbClr val="000000"/>
                  </a:solidFill>
                </a:endParaRPr>
              </a:p>
              <a:p>
                <a:r>
                  <a:rPr lang="tr-TR" sz="17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Kitle parametresi hakkında yapılan varsayıma istatistiksel hipotez adı verilir. Hipotezlerin doğruluğunu araştırmak için bir örneklem seçilir ve buradan elde edilen bilgiye dayanarak hipotezlerin doğru olup olmadığına karar verilir. </a:t>
                </a:r>
                <a:endParaRPr lang="tr-TR"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tr-TR" sz="1700">
                  <a:solidFill>
                    <a:srgbClr val="000000"/>
                  </a:solidFill>
                </a:endParaRPr>
              </a:p>
              <a:p>
                <a:pPr marL="342900" lvl="0" indent="-342900">
                  <a:buFont typeface="Wingdings" panose="05000000000000000000" pitchFamily="2" charset="2"/>
                  <a:buChar char=""/>
                </a:pPr>
                <a:r>
                  <a:rPr lang="tr-TR" sz="17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İki tip istatistiksel hipotez vardır. </a:t>
                </a:r>
                <a:endParaRPr lang="tr-TR"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pPr>
                <a:r>
                  <a:rPr lang="tr-TR" sz="17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Sıfır hipotezi (yokluk hipotezi): </a:t>
                </a:r>
                <a14:m>
                  <m:oMath xmlns:m="http://schemas.openxmlformats.org/officeDocument/2006/math">
                    <m:sSub>
                      <m:sSubPr>
                        <m:ctrlPr>
                          <a:rPr lang="tr-TR" sz="17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7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tr-TR" sz="17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tr-TR" sz="17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tr-TR"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reddedilmesi istenen hipotezdir.</a:t>
                </a:r>
                <a:endParaRPr lang="tr-TR"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pPr>
                <a:r>
                  <a:rPr lang="tr-TR"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Alternatif hipotez: </a:t>
                </a:r>
                <a14:m>
                  <m:oMath xmlns:m="http://schemas.openxmlformats.org/officeDocument/2006/math">
                    <m:sSub>
                      <m:sSubPr>
                        <m:ctrlPr>
                          <a:rPr lang="tr-TR" sz="17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7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7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tr-TR"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ile gösterilen sıfır hipotezine karşı geliştirilen hipotezdir. </a:t>
                </a:r>
              </a:p>
              <a:p>
                <a:pPr marL="0" lvl="0" indent="0">
                  <a:buNone/>
                </a:pPr>
                <a:r>
                  <a:rPr lang="tr-TR"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Araştırılan hipotezdir. </a:t>
                </a:r>
                <a:endParaRPr lang="tr-TR"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tr-TR" sz="1700">
                  <a:solidFill>
                    <a:srgbClr val="000000"/>
                  </a:solidFill>
                </a:endParaRPr>
              </a:p>
            </p:txBody>
          </p:sp>
        </mc:Choice>
        <mc:Fallback xmlns="">
          <p:sp>
            <p:nvSpPr>
              <p:cNvPr id="3" name="İçerik Yer Tutucusu 2">
                <a:extLst>
                  <a:ext uri="{FF2B5EF4-FFF2-40B4-BE49-F238E27FC236}">
                    <a16:creationId xmlns:a16="http://schemas.microsoft.com/office/drawing/2014/main" id="{D33C8C75-0381-44FC-9DB4-D5CBAB9C24BE}"/>
                  </a:ext>
                </a:extLst>
              </p:cNvPr>
              <p:cNvSpPr>
                <a:spLocks noGrp="1" noRot="1" noChangeAspect="1" noMove="1" noResize="1" noEditPoints="1" noAdjustHandles="1" noChangeArrowheads="1" noChangeShapeType="1" noTextEdit="1"/>
              </p:cNvSpPr>
              <p:nvPr>
                <p:ph idx="1"/>
              </p:nvPr>
            </p:nvSpPr>
            <p:spPr>
              <a:xfrm>
                <a:off x="6090574" y="801866"/>
                <a:ext cx="5306084" cy="5230634"/>
              </a:xfrm>
              <a:blipFill>
                <a:blip r:embed="rId3"/>
                <a:stretch>
                  <a:fillRect l="-689" t="-1515" r="-1722"/>
                </a:stretch>
              </a:blipFill>
            </p:spPr>
            <p:txBody>
              <a:bodyPr/>
              <a:lstStyle/>
              <a:p>
                <a:r>
                  <a:rPr lang="tr-TR">
                    <a:noFill/>
                  </a:rPr>
                  <a:t> </a:t>
                </a:r>
              </a:p>
            </p:txBody>
          </p:sp>
        </mc:Fallback>
      </mc:AlternateContent>
      <p:sp>
        <p:nvSpPr>
          <p:cNvPr id="4" name="Slayt Numarası Yer Tutucusu 3">
            <a:extLst>
              <a:ext uri="{FF2B5EF4-FFF2-40B4-BE49-F238E27FC236}">
                <a16:creationId xmlns:a16="http://schemas.microsoft.com/office/drawing/2014/main" id="{E31471C1-3599-400D-8A5C-1F9B992D9713}"/>
              </a:ext>
            </a:extLst>
          </p:cNvPr>
          <p:cNvSpPr>
            <a:spLocks noGrp="1"/>
          </p:cNvSpPr>
          <p:nvPr>
            <p:ph type="sldNum" sz="quarter" idx="12"/>
          </p:nvPr>
        </p:nvSpPr>
        <p:spPr/>
        <p:txBody>
          <a:bodyPr/>
          <a:lstStyle/>
          <a:p>
            <a:fld id="{130487E8-B234-4A4A-9EB7-DD6BC4F4155C}" type="slidenum">
              <a:rPr lang="tr-TR" smtClean="0"/>
              <a:t>2</a:t>
            </a:fld>
            <a:endParaRPr lang="tr-TR"/>
          </a:p>
        </p:txBody>
      </p:sp>
    </p:spTree>
    <p:extLst>
      <p:ext uri="{BB962C8B-B14F-4D97-AF65-F5344CB8AC3E}">
        <p14:creationId xmlns:p14="http://schemas.microsoft.com/office/powerpoint/2010/main" val="1615839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FAD862BB-9F17-4048-8A67-41528A437B96}"/>
                  </a:ext>
                </a:extLst>
              </p:cNvPr>
              <p:cNvSpPr txBox="1"/>
              <p:nvPr/>
            </p:nvSpPr>
            <p:spPr>
              <a:xfrm>
                <a:off x="735290" y="452487"/>
                <a:ext cx="10680569" cy="2280881"/>
              </a:xfrm>
              <a:prstGeom prst="rect">
                <a:avLst/>
              </a:prstGeom>
              <a:noFill/>
            </p:spPr>
            <p:txBody>
              <a:bodyPr wrap="square">
                <a:spAutoFit/>
              </a:bodyPr>
              <a:lstStyle/>
              <a:p>
                <a:pPr>
                  <a:lnSpc>
                    <a:spcPct val="107000"/>
                  </a:lnSpc>
                  <a:spcAft>
                    <a:spcPts val="800"/>
                  </a:spcAft>
                  <a:tabLst>
                    <a:tab pos="1927860" algn="l"/>
                  </a:tabLs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27860" algn="l"/>
                  </a:tabLs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Bir bölgede yaşayanların haftalık ortalama market harcamalarının 500 ₺ den farklı olduğu iddia ediliyor. Rastgele seçilen 100 kişiden hesaplanan ortalama kira 490 ₺, standart sapması 80 ise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𝛼</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=0,05</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düzeyinde iddiayı kabul eder misiniz?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27860" algn="l"/>
                  </a:tabLs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=500</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927860" algn="l"/>
                  </a:tabLs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≠500</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FAD862BB-9F17-4048-8A67-41528A437B96}"/>
                  </a:ext>
                </a:extLst>
              </p:cNvPr>
              <p:cNvSpPr txBox="1">
                <a:spLocks noRot="1" noChangeAspect="1" noMove="1" noResize="1" noEditPoints="1" noAdjustHandles="1" noChangeArrowheads="1" noChangeShapeType="1" noTextEdit="1"/>
              </p:cNvSpPr>
              <p:nvPr/>
            </p:nvSpPr>
            <p:spPr>
              <a:xfrm>
                <a:off x="735290" y="452487"/>
                <a:ext cx="10680569" cy="2280881"/>
              </a:xfrm>
              <a:prstGeom prst="rect">
                <a:avLst/>
              </a:prstGeom>
              <a:blipFill>
                <a:blip r:embed="rId2"/>
                <a:stretch>
                  <a:fillRect l="-514" t="-1337" r="-57"/>
                </a:stretch>
              </a:blipFill>
            </p:spPr>
            <p:txBody>
              <a:bodyPr/>
              <a:lstStyle/>
              <a:p>
                <a:r>
                  <a:rPr lang="tr-TR">
                    <a:noFill/>
                  </a:rPr>
                  <a:t> </a:t>
                </a:r>
              </a:p>
            </p:txBody>
          </p:sp>
        </mc:Fallback>
      </mc:AlternateContent>
      <p:pic>
        <p:nvPicPr>
          <p:cNvPr id="5" name="Resim 4">
            <a:extLst>
              <a:ext uri="{FF2B5EF4-FFF2-40B4-BE49-F238E27FC236}">
                <a16:creationId xmlns:a16="http://schemas.microsoft.com/office/drawing/2014/main" id="{7D2D7485-E253-4993-8C9A-D4B64239D750}"/>
              </a:ext>
            </a:extLst>
          </p:cNvPr>
          <p:cNvPicPr>
            <a:picLocks noChangeAspect="1"/>
          </p:cNvPicPr>
          <p:nvPr/>
        </p:nvPicPr>
        <p:blipFill>
          <a:blip r:embed="rId3"/>
          <a:stretch>
            <a:fillRect/>
          </a:stretch>
        </p:blipFill>
        <p:spPr>
          <a:xfrm>
            <a:off x="735290" y="3288874"/>
            <a:ext cx="6057900" cy="3409950"/>
          </a:xfrm>
          <a:prstGeom prst="rect">
            <a:avLst/>
          </a:prstGeom>
        </p:spPr>
      </p:pic>
      <p:sp>
        <p:nvSpPr>
          <p:cNvPr id="2" name="Slayt Numarası Yer Tutucusu 1">
            <a:extLst>
              <a:ext uri="{FF2B5EF4-FFF2-40B4-BE49-F238E27FC236}">
                <a16:creationId xmlns:a16="http://schemas.microsoft.com/office/drawing/2014/main" id="{06C83674-F57B-4156-90AB-EA618EF91E35}"/>
              </a:ext>
            </a:extLst>
          </p:cNvPr>
          <p:cNvSpPr>
            <a:spLocks noGrp="1"/>
          </p:cNvSpPr>
          <p:nvPr>
            <p:ph type="sldNum" sz="quarter" idx="12"/>
          </p:nvPr>
        </p:nvSpPr>
        <p:spPr/>
        <p:txBody>
          <a:bodyPr/>
          <a:lstStyle/>
          <a:p>
            <a:fld id="{130487E8-B234-4A4A-9EB7-DD6BC4F4155C}" type="slidenum">
              <a:rPr lang="tr-TR" smtClean="0"/>
              <a:t>20</a:t>
            </a:fld>
            <a:endParaRPr lang="tr-TR"/>
          </a:p>
        </p:txBody>
      </p:sp>
    </p:spTree>
    <p:extLst>
      <p:ext uri="{BB962C8B-B14F-4D97-AF65-F5344CB8AC3E}">
        <p14:creationId xmlns:p14="http://schemas.microsoft.com/office/powerpoint/2010/main" val="3078923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EAF33679-97DD-458B-88D5-B18C62A7203C}"/>
                  </a:ext>
                </a:extLst>
              </p:cNvPr>
              <p:cNvSpPr txBox="1"/>
              <p:nvPr/>
            </p:nvSpPr>
            <p:spPr>
              <a:xfrm>
                <a:off x="886120" y="584463"/>
                <a:ext cx="10228082" cy="2323200"/>
              </a:xfrm>
              <a:prstGeom prst="rect">
                <a:avLst/>
              </a:prstGeom>
              <a:noFill/>
            </p:spPr>
            <p:txBody>
              <a:bodyPr wrap="square">
                <a:spAutoFit/>
              </a:bodyPr>
              <a:lstStyle/>
              <a:p>
                <a:pPr>
                  <a:lnSpc>
                    <a:spcPct val="107000"/>
                  </a:lnSpc>
                  <a:spcAft>
                    <a:spcPts val="800"/>
                  </a:spcAft>
                  <a:tabLst>
                    <a:tab pos="4838700" algn="l"/>
                  </a:tabLst>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𝑍</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h𝑒𝑠</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490−500</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80/</m:t>
                          </m:r>
                          <m:rad>
                            <m:radPr>
                              <m:degHide m:val="on"/>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tr-TR" sz="1800" i="1">
                                  <a:effectLst/>
                                  <a:latin typeface="Cambria Math" panose="02040503050406030204" pitchFamily="18" charset="0"/>
                                  <a:ea typeface="Calibri" panose="020F0502020204030204" pitchFamily="34" charset="0"/>
                                  <a:cs typeface="Times New Roman" panose="02020603050405020304" pitchFamily="18" charset="0"/>
                                </a:rPr>
                                <m:t>100</m:t>
                              </m:r>
                            </m:e>
                          </m:rad>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=−1,25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838700" algn="l"/>
                  </a:tabLst>
                </a:pPr>
                <a14:m>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𝑍</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h𝑒𝑠</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değeri kabul bölgesinde iddiayı desteklemek için yeterli kanıt yok!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838700" algn="l"/>
                  </a:tabLs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Ya da</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838700" algn="l"/>
                  </a:tabLs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𝑣𝑎𝑙𝑢𝑒</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0,1056</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=0,2112</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838700" algn="l"/>
                  </a:tabLs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0,2112&gt;0,05 olduğundan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kabul</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EAF33679-97DD-458B-88D5-B18C62A7203C}"/>
                  </a:ext>
                </a:extLst>
              </p:cNvPr>
              <p:cNvSpPr txBox="1">
                <a:spLocks noRot="1" noChangeAspect="1" noMove="1" noResize="1" noEditPoints="1" noAdjustHandles="1" noChangeArrowheads="1" noChangeShapeType="1" noTextEdit="1"/>
              </p:cNvSpPr>
              <p:nvPr/>
            </p:nvSpPr>
            <p:spPr>
              <a:xfrm>
                <a:off x="886120" y="584463"/>
                <a:ext cx="10228082" cy="2323200"/>
              </a:xfrm>
              <a:prstGeom prst="rect">
                <a:avLst/>
              </a:prstGeom>
              <a:blipFill>
                <a:blip r:embed="rId2"/>
                <a:stretch>
                  <a:fillRect l="-477" b="-315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5887ABD0-B6E6-4707-A2AF-69E7AA7FFD31}"/>
                  </a:ext>
                </a:extLst>
              </p:cNvPr>
              <p:cNvSpPr txBox="1"/>
              <p:nvPr/>
            </p:nvSpPr>
            <p:spPr>
              <a:xfrm>
                <a:off x="963892" y="3429000"/>
                <a:ext cx="9537568" cy="1835246"/>
              </a:xfrm>
              <a:prstGeom prst="rect">
                <a:avLst/>
              </a:prstGeom>
              <a:noFill/>
            </p:spPr>
            <p:txBody>
              <a:bodyPr wrap="square">
                <a:spAutoFit/>
              </a:bodyPr>
              <a:lstStyle/>
              <a:p>
                <a:pPr>
                  <a:lnSpc>
                    <a:spcPct val="107000"/>
                  </a:lnSpc>
                  <a:spcBef>
                    <a:spcPts val="200"/>
                  </a:spcBef>
                </a:pPr>
                <a:r>
                  <a:rPr lang="tr-TR" sz="20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n&lt;30 için</a:t>
                </a:r>
                <a:endParaRPr lang="tr-TR"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tabLst>
                    <a:tab pos="4838700" algn="l"/>
                  </a:tabLs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838700" algn="l"/>
                  </a:tabLs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Kitle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varyansı</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bilinmiyorsa (n-1) serbestlik dereceli t dağılımı kullanılmalıdır.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838700" algn="l"/>
                  </a:tabLs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Test istatistiği; </a:t>
                </a:r>
                <a14:m>
                  <m:oMath xmlns:m="http://schemas.openxmlformats.org/officeDocument/2006/math">
                    <m:r>
                      <a:rPr lang="tr-TR" sz="2400" i="1">
                        <a:effectLst/>
                        <a:latin typeface="Cambria Math" panose="02040503050406030204" pitchFamily="18" charset="0"/>
                        <a:ea typeface="Calibri" panose="020F0502020204030204" pitchFamily="34" charset="0"/>
                        <a:cs typeface="Times New Roman" panose="02020603050405020304" pitchFamily="18" charset="0"/>
                      </a:rPr>
                      <m:t>𝑡</m:t>
                    </m:r>
                    <m:r>
                      <a:rPr lang="tr-TR"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2400" i="1">
                            <a:effectLst/>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tr-TR" sz="24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2400" i="1">
                                <a:effectLst/>
                                <a:latin typeface="Cambria Math" panose="02040503050406030204" pitchFamily="18" charset="0"/>
                                <a:ea typeface="Calibri" panose="020F0502020204030204" pitchFamily="34" charset="0"/>
                                <a:cs typeface="Times New Roman" panose="02020603050405020304" pitchFamily="18" charset="0"/>
                              </a:rPr>
                              <m:t>𝑥</m:t>
                            </m:r>
                          </m:e>
                        </m:acc>
                        <m:r>
                          <a:rPr lang="tr-TR" sz="2400" i="1">
                            <a:effectLst/>
                            <a:latin typeface="Cambria Math" panose="02040503050406030204" pitchFamily="18" charset="0"/>
                            <a:ea typeface="Calibri" panose="020F0502020204030204" pitchFamily="34" charset="0"/>
                            <a:cs typeface="Times New Roman" panose="02020603050405020304" pitchFamily="18" charset="0"/>
                          </a:rPr>
                          <m:t>−</m:t>
                        </m:r>
                        <m:r>
                          <a:rPr lang="tr-TR" sz="2400" i="1">
                            <a:effectLst/>
                            <a:latin typeface="Cambria Math" panose="02040503050406030204" pitchFamily="18" charset="0"/>
                            <a:ea typeface="Calibri" panose="020F0502020204030204" pitchFamily="34" charset="0"/>
                            <a:cs typeface="Times New Roman" panose="02020603050405020304" pitchFamily="18" charset="0"/>
                          </a:rPr>
                          <m:t>𝜇</m:t>
                        </m:r>
                      </m:num>
                      <m:den>
                        <m:r>
                          <a:rPr lang="tr-TR" sz="2400" i="1">
                            <a:effectLst/>
                            <a:latin typeface="Cambria Math" panose="02040503050406030204" pitchFamily="18" charset="0"/>
                            <a:ea typeface="Calibri" panose="020F0502020204030204" pitchFamily="34" charset="0"/>
                            <a:cs typeface="Times New Roman" panose="02020603050405020304" pitchFamily="18" charset="0"/>
                          </a:rPr>
                          <m:t>𝑠</m:t>
                        </m:r>
                        <m:r>
                          <a:rPr lang="tr-TR" sz="2400" i="1">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tr-TR"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tr-TR" sz="2400" i="1">
                                <a:effectLst/>
                                <a:latin typeface="Cambria Math" panose="02040503050406030204" pitchFamily="18" charset="0"/>
                                <a:ea typeface="Calibri" panose="020F0502020204030204" pitchFamily="34" charset="0"/>
                                <a:cs typeface="Times New Roman" panose="02020603050405020304" pitchFamily="18" charset="0"/>
                              </a:rPr>
                              <m:t>𝑛</m:t>
                            </m:r>
                          </m:e>
                        </m:rad>
                      </m:den>
                    </m:f>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olacaktır.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Metin kutusu 6">
                <a:extLst>
                  <a:ext uri="{FF2B5EF4-FFF2-40B4-BE49-F238E27FC236}">
                    <a16:creationId xmlns:a16="http://schemas.microsoft.com/office/drawing/2014/main" id="{5887ABD0-B6E6-4707-A2AF-69E7AA7FFD31}"/>
                  </a:ext>
                </a:extLst>
              </p:cNvPr>
              <p:cNvSpPr txBox="1">
                <a:spLocks noRot="1" noChangeAspect="1" noMove="1" noResize="1" noEditPoints="1" noAdjustHandles="1" noChangeArrowheads="1" noChangeShapeType="1" noTextEdit="1"/>
              </p:cNvSpPr>
              <p:nvPr/>
            </p:nvSpPr>
            <p:spPr>
              <a:xfrm>
                <a:off x="963892" y="3429000"/>
                <a:ext cx="9537568" cy="1835246"/>
              </a:xfrm>
              <a:prstGeom prst="rect">
                <a:avLst/>
              </a:prstGeom>
              <a:blipFill>
                <a:blip r:embed="rId3"/>
                <a:stretch>
                  <a:fillRect l="-639" t="-1661"/>
                </a:stretch>
              </a:blipFill>
            </p:spPr>
            <p:txBody>
              <a:bodyPr/>
              <a:lstStyle/>
              <a:p>
                <a:r>
                  <a:rPr lang="tr-TR">
                    <a:noFill/>
                  </a:rPr>
                  <a:t> </a:t>
                </a:r>
              </a:p>
            </p:txBody>
          </p:sp>
        </mc:Fallback>
      </mc:AlternateContent>
      <p:sp>
        <p:nvSpPr>
          <p:cNvPr id="2" name="Slayt Numarası Yer Tutucusu 1">
            <a:extLst>
              <a:ext uri="{FF2B5EF4-FFF2-40B4-BE49-F238E27FC236}">
                <a16:creationId xmlns:a16="http://schemas.microsoft.com/office/drawing/2014/main" id="{BD792C2D-FB36-43D4-A9B1-C85CB2F4B24A}"/>
              </a:ext>
            </a:extLst>
          </p:cNvPr>
          <p:cNvSpPr>
            <a:spLocks noGrp="1"/>
          </p:cNvSpPr>
          <p:nvPr>
            <p:ph type="sldNum" sz="quarter" idx="12"/>
          </p:nvPr>
        </p:nvSpPr>
        <p:spPr/>
        <p:txBody>
          <a:bodyPr/>
          <a:lstStyle/>
          <a:p>
            <a:fld id="{130487E8-B234-4A4A-9EB7-DD6BC4F4155C}" type="slidenum">
              <a:rPr lang="tr-TR" smtClean="0"/>
              <a:t>21</a:t>
            </a:fld>
            <a:endParaRPr lang="tr-TR"/>
          </a:p>
        </p:txBody>
      </p:sp>
    </p:spTree>
    <p:extLst>
      <p:ext uri="{BB962C8B-B14F-4D97-AF65-F5344CB8AC3E}">
        <p14:creationId xmlns:p14="http://schemas.microsoft.com/office/powerpoint/2010/main" val="938989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F7AAB8FC-F10F-4FC9-A4A5-FACED37CC621}"/>
                  </a:ext>
                </a:extLst>
              </p:cNvPr>
              <p:cNvSpPr txBox="1"/>
              <p:nvPr/>
            </p:nvSpPr>
            <p:spPr>
              <a:xfrm>
                <a:off x="952107" y="650450"/>
                <a:ext cx="10284644" cy="1867306"/>
              </a:xfrm>
              <a:prstGeom prst="rect">
                <a:avLst/>
              </a:prstGeom>
              <a:noFill/>
            </p:spPr>
            <p:txBody>
              <a:bodyPr wrap="square">
                <a:spAutoFit/>
              </a:bodyPr>
              <a:lstStyle/>
              <a:p>
                <a:pPr>
                  <a:lnSpc>
                    <a:spcPct val="107000"/>
                  </a:lnSpc>
                  <a:spcAft>
                    <a:spcPts val="800"/>
                  </a:spcAft>
                  <a:tabLst>
                    <a:tab pos="4838700" algn="l"/>
                  </a:tabLs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838700" algn="l"/>
                  </a:tabLs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Bir dersteki öğrencilerin 20 soruluk testte ortalama olarak 12’ den az doğru yanıt verdiği iddia edilmektedir. Rastgele seçilen 10 öğrencinin doğru yanıt sayıları şöyledir.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838700" algn="l"/>
                  </a:tabLs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9,8,13,10,11,7,6,12,14,10</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838700" algn="l"/>
                  </a:tabLs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=0,10</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anlamlılık düzeyinde iddiayı destekler misiniz?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F7AAB8FC-F10F-4FC9-A4A5-FACED37CC621}"/>
                  </a:ext>
                </a:extLst>
              </p:cNvPr>
              <p:cNvSpPr txBox="1">
                <a:spLocks noRot="1" noChangeAspect="1" noMove="1" noResize="1" noEditPoints="1" noAdjustHandles="1" noChangeArrowheads="1" noChangeShapeType="1" noTextEdit="1"/>
              </p:cNvSpPr>
              <p:nvPr/>
            </p:nvSpPr>
            <p:spPr>
              <a:xfrm>
                <a:off x="952107" y="650450"/>
                <a:ext cx="10284644" cy="1867306"/>
              </a:xfrm>
              <a:prstGeom prst="rect">
                <a:avLst/>
              </a:prstGeom>
              <a:blipFill>
                <a:blip r:embed="rId2"/>
                <a:stretch>
                  <a:fillRect l="-474" t="-1961" b="-4248"/>
                </a:stretch>
              </a:blipFill>
            </p:spPr>
            <p:txBody>
              <a:bodyPr/>
              <a:lstStyle/>
              <a:p>
                <a:r>
                  <a:rPr lang="tr-TR">
                    <a:noFill/>
                  </a:rPr>
                  <a:t> </a:t>
                </a:r>
              </a:p>
            </p:txBody>
          </p:sp>
        </mc:Fallback>
      </mc:AlternateContent>
      <p:pic>
        <p:nvPicPr>
          <p:cNvPr id="10" name="Resim 9">
            <a:extLst>
              <a:ext uri="{FF2B5EF4-FFF2-40B4-BE49-F238E27FC236}">
                <a16:creationId xmlns:a16="http://schemas.microsoft.com/office/drawing/2014/main" id="{790B16B7-F133-4FC6-85B1-01AF53613068}"/>
              </a:ext>
            </a:extLst>
          </p:cNvPr>
          <p:cNvPicPr>
            <a:picLocks noChangeAspect="1"/>
          </p:cNvPicPr>
          <p:nvPr/>
        </p:nvPicPr>
        <p:blipFill>
          <a:blip r:embed="rId3"/>
          <a:stretch>
            <a:fillRect/>
          </a:stretch>
        </p:blipFill>
        <p:spPr>
          <a:xfrm>
            <a:off x="952107" y="2769615"/>
            <a:ext cx="5124450" cy="3562350"/>
          </a:xfrm>
          <a:prstGeom prst="rect">
            <a:avLst/>
          </a:prstGeom>
        </p:spPr>
      </p:pic>
      <p:sp>
        <p:nvSpPr>
          <p:cNvPr id="2" name="Slayt Numarası Yer Tutucusu 1">
            <a:extLst>
              <a:ext uri="{FF2B5EF4-FFF2-40B4-BE49-F238E27FC236}">
                <a16:creationId xmlns:a16="http://schemas.microsoft.com/office/drawing/2014/main" id="{BEB0044D-EDDC-49C1-9292-254414E27225}"/>
              </a:ext>
            </a:extLst>
          </p:cNvPr>
          <p:cNvSpPr>
            <a:spLocks noGrp="1"/>
          </p:cNvSpPr>
          <p:nvPr>
            <p:ph type="sldNum" sz="quarter" idx="12"/>
          </p:nvPr>
        </p:nvSpPr>
        <p:spPr/>
        <p:txBody>
          <a:bodyPr/>
          <a:lstStyle/>
          <a:p>
            <a:fld id="{130487E8-B234-4A4A-9EB7-DD6BC4F4155C}" type="slidenum">
              <a:rPr lang="tr-TR" smtClean="0"/>
              <a:t>22</a:t>
            </a:fld>
            <a:endParaRPr lang="tr-TR"/>
          </a:p>
        </p:txBody>
      </p:sp>
    </p:spTree>
    <p:extLst>
      <p:ext uri="{BB962C8B-B14F-4D97-AF65-F5344CB8AC3E}">
        <p14:creationId xmlns:p14="http://schemas.microsoft.com/office/powerpoint/2010/main" val="1907065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C2F9C17F-7323-44D5-BEA8-4E35AB6581CE}"/>
              </a:ext>
            </a:extLst>
          </p:cNvPr>
          <p:cNvPicPr>
            <a:picLocks noChangeAspect="1"/>
          </p:cNvPicPr>
          <p:nvPr/>
        </p:nvPicPr>
        <p:blipFill>
          <a:blip r:embed="rId2"/>
          <a:stretch>
            <a:fillRect/>
          </a:stretch>
        </p:blipFill>
        <p:spPr>
          <a:xfrm>
            <a:off x="515464" y="497732"/>
            <a:ext cx="9037098" cy="2438400"/>
          </a:xfrm>
          <a:prstGeom prst="rect">
            <a:avLst/>
          </a:prstGeom>
        </p:spPr>
      </p:pic>
      <p:pic>
        <p:nvPicPr>
          <p:cNvPr id="5" name="Resim 4">
            <a:extLst>
              <a:ext uri="{FF2B5EF4-FFF2-40B4-BE49-F238E27FC236}">
                <a16:creationId xmlns:a16="http://schemas.microsoft.com/office/drawing/2014/main" id="{A5C53854-7FF0-42E5-912B-37357B9B3387}"/>
              </a:ext>
            </a:extLst>
          </p:cNvPr>
          <p:cNvPicPr>
            <a:picLocks noChangeAspect="1"/>
          </p:cNvPicPr>
          <p:nvPr/>
        </p:nvPicPr>
        <p:blipFill>
          <a:blip r:embed="rId3"/>
          <a:stretch>
            <a:fillRect/>
          </a:stretch>
        </p:blipFill>
        <p:spPr>
          <a:xfrm>
            <a:off x="793513" y="3160273"/>
            <a:ext cx="5857875" cy="3086100"/>
          </a:xfrm>
          <a:prstGeom prst="rect">
            <a:avLst/>
          </a:prstGeom>
        </p:spPr>
      </p:pic>
      <p:pic>
        <p:nvPicPr>
          <p:cNvPr id="7" name="Resim 6">
            <a:extLst>
              <a:ext uri="{FF2B5EF4-FFF2-40B4-BE49-F238E27FC236}">
                <a16:creationId xmlns:a16="http://schemas.microsoft.com/office/drawing/2014/main" id="{F166CCA4-12A4-4796-911E-BD8566687BB7}"/>
              </a:ext>
            </a:extLst>
          </p:cNvPr>
          <p:cNvPicPr>
            <a:picLocks noChangeAspect="1"/>
          </p:cNvPicPr>
          <p:nvPr/>
        </p:nvPicPr>
        <p:blipFill>
          <a:blip r:embed="rId4"/>
          <a:stretch>
            <a:fillRect/>
          </a:stretch>
        </p:blipFill>
        <p:spPr>
          <a:xfrm>
            <a:off x="4624186" y="5726145"/>
            <a:ext cx="7204650" cy="733425"/>
          </a:xfrm>
          <a:prstGeom prst="rect">
            <a:avLst/>
          </a:prstGeom>
        </p:spPr>
      </p:pic>
      <p:sp>
        <p:nvSpPr>
          <p:cNvPr id="2" name="Slayt Numarası Yer Tutucusu 1">
            <a:extLst>
              <a:ext uri="{FF2B5EF4-FFF2-40B4-BE49-F238E27FC236}">
                <a16:creationId xmlns:a16="http://schemas.microsoft.com/office/drawing/2014/main" id="{C9713D92-D6D7-4F49-A388-6386E8917ED1}"/>
              </a:ext>
            </a:extLst>
          </p:cNvPr>
          <p:cNvSpPr>
            <a:spLocks noGrp="1"/>
          </p:cNvSpPr>
          <p:nvPr>
            <p:ph type="sldNum" sz="quarter" idx="12"/>
          </p:nvPr>
        </p:nvSpPr>
        <p:spPr/>
        <p:txBody>
          <a:bodyPr/>
          <a:lstStyle/>
          <a:p>
            <a:fld id="{130487E8-B234-4A4A-9EB7-DD6BC4F4155C}" type="slidenum">
              <a:rPr lang="tr-TR" smtClean="0"/>
              <a:t>23</a:t>
            </a:fld>
            <a:endParaRPr lang="tr-TR"/>
          </a:p>
        </p:txBody>
      </p:sp>
    </p:spTree>
    <p:extLst>
      <p:ext uri="{BB962C8B-B14F-4D97-AF65-F5344CB8AC3E}">
        <p14:creationId xmlns:p14="http://schemas.microsoft.com/office/powerpoint/2010/main" val="3150031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16392B7C-8580-4ABB-9DF6-FFC21D84EC30}"/>
              </a:ext>
            </a:extLst>
          </p:cNvPr>
          <p:cNvSpPr>
            <a:spLocks noGrp="1"/>
          </p:cNvSpPr>
          <p:nvPr>
            <p:ph type="title"/>
          </p:nvPr>
        </p:nvSpPr>
        <p:spPr/>
        <p:txBody>
          <a:bodyPr/>
          <a:lstStyle/>
          <a:p>
            <a:r>
              <a:rPr lang="tr-TR" sz="18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Kitle Oranına İlişkin Hipotez Testleri</a:t>
            </a:r>
            <a:br>
              <a:rPr lang="tr-T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tr-TR" dirty="0"/>
          </a:p>
        </p:txBody>
      </p:sp>
      <p:sp>
        <p:nvSpPr>
          <p:cNvPr id="5" name="İçerik Yer Tutucusu 4">
            <a:extLst>
              <a:ext uri="{FF2B5EF4-FFF2-40B4-BE49-F238E27FC236}">
                <a16:creationId xmlns:a16="http://schemas.microsoft.com/office/drawing/2014/main" id="{9DEBC466-82AD-42F2-B5AC-27720AF39D83}"/>
              </a:ext>
            </a:extLst>
          </p:cNvPr>
          <p:cNvSpPr>
            <a:spLocks noGrp="1"/>
          </p:cNvSpPr>
          <p:nvPr>
            <p:ph idx="1"/>
          </p:nvPr>
        </p:nvSpPr>
        <p:spPr/>
        <p:txBody>
          <a:bodyPr/>
          <a:lstStyle/>
          <a:p>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Süreç yine aynı şekilde işler, sadece test istatistiğinde ve hipotezlerde ortalama yerine oran yer alacaktır.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pic>
        <p:nvPicPr>
          <p:cNvPr id="6" name="Resim 5">
            <a:extLst>
              <a:ext uri="{FF2B5EF4-FFF2-40B4-BE49-F238E27FC236}">
                <a16:creationId xmlns:a16="http://schemas.microsoft.com/office/drawing/2014/main" id="{23499E4A-6458-4074-AE6E-7BF38AAF1558}"/>
              </a:ext>
            </a:extLst>
          </p:cNvPr>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80367" y="2658974"/>
            <a:ext cx="1633275" cy="988897"/>
          </a:xfrm>
          <a:prstGeom prst="rect">
            <a:avLst/>
          </a:prstGeom>
          <a:noFill/>
          <a:ln>
            <a:noFill/>
          </a:ln>
        </p:spPr>
      </p:pic>
      <p:pic>
        <p:nvPicPr>
          <p:cNvPr id="8" name="Resim 7">
            <a:extLst>
              <a:ext uri="{FF2B5EF4-FFF2-40B4-BE49-F238E27FC236}">
                <a16:creationId xmlns:a16="http://schemas.microsoft.com/office/drawing/2014/main" id="{FF18C5D2-C8B4-431F-BB49-9974CD7FB7B4}"/>
              </a:ext>
            </a:extLst>
          </p:cNvPr>
          <p:cNvPicPr>
            <a:picLocks noChangeAspect="1"/>
          </p:cNvPicPr>
          <p:nvPr/>
        </p:nvPicPr>
        <p:blipFill>
          <a:blip r:embed="rId3"/>
          <a:stretch>
            <a:fillRect/>
          </a:stretch>
        </p:blipFill>
        <p:spPr>
          <a:xfrm>
            <a:off x="838200" y="4283767"/>
            <a:ext cx="7696200" cy="1257300"/>
          </a:xfrm>
          <a:prstGeom prst="rect">
            <a:avLst/>
          </a:prstGeom>
        </p:spPr>
      </p:pic>
      <p:sp>
        <p:nvSpPr>
          <p:cNvPr id="2" name="Slayt Numarası Yer Tutucusu 1">
            <a:extLst>
              <a:ext uri="{FF2B5EF4-FFF2-40B4-BE49-F238E27FC236}">
                <a16:creationId xmlns:a16="http://schemas.microsoft.com/office/drawing/2014/main" id="{CA493DA6-33DE-467B-8166-EE45D027B666}"/>
              </a:ext>
            </a:extLst>
          </p:cNvPr>
          <p:cNvSpPr>
            <a:spLocks noGrp="1"/>
          </p:cNvSpPr>
          <p:nvPr>
            <p:ph type="sldNum" sz="quarter" idx="12"/>
          </p:nvPr>
        </p:nvSpPr>
        <p:spPr/>
        <p:txBody>
          <a:bodyPr/>
          <a:lstStyle/>
          <a:p>
            <a:fld id="{130487E8-B234-4A4A-9EB7-DD6BC4F4155C}" type="slidenum">
              <a:rPr lang="tr-TR" smtClean="0"/>
              <a:t>24</a:t>
            </a:fld>
            <a:endParaRPr lang="tr-TR"/>
          </a:p>
        </p:txBody>
      </p:sp>
    </p:spTree>
    <p:extLst>
      <p:ext uri="{BB962C8B-B14F-4D97-AF65-F5344CB8AC3E}">
        <p14:creationId xmlns:p14="http://schemas.microsoft.com/office/powerpoint/2010/main" val="3726130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A049ED3D-A6A1-4313-8A06-032DF28D0A10}"/>
              </a:ext>
            </a:extLst>
          </p:cNvPr>
          <p:cNvSpPr txBox="1"/>
          <p:nvPr/>
        </p:nvSpPr>
        <p:spPr>
          <a:xfrm>
            <a:off x="848412" y="565608"/>
            <a:ext cx="10482607" cy="1294393"/>
          </a:xfrm>
          <a:prstGeom prst="rect">
            <a:avLst/>
          </a:prstGeom>
          <a:noFill/>
        </p:spPr>
        <p:txBody>
          <a:bodyPr wrap="square">
            <a:spAutoFit/>
          </a:bodyPr>
          <a:lstStyle/>
          <a:p>
            <a:pPr algn="just">
              <a:lnSpc>
                <a:spcPct val="150000"/>
              </a:lnSpc>
              <a:spcAft>
                <a:spcPts val="800"/>
              </a:spcAft>
            </a:pP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Örnek: </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Bir bölgede yaşayanlardan sabahları 7:00’den önce kalkanların oranının %70’ten  farklı olduğu iddia edilmektedir. Rasgele seçilen 100 kişiden 80’i sabahları 7:00’den önce uyandığını söylemişse 0,01 oranında iddia desteklenir mi?</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ayt Numarası Yer Tutucusu 1">
            <a:extLst>
              <a:ext uri="{FF2B5EF4-FFF2-40B4-BE49-F238E27FC236}">
                <a16:creationId xmlns:a16="http://schemas.microsoft.com/office/drawing/2014/main" id="{4D352A81-9F0B-4308-BC6C-20C57608DF8C}"/>
              </a:ext>
            </a:extLst>
          </p:cNvPr>
          <p:cNvSpPr>
            <a:spLocks noGrp="1"/>
          </p:cNvSpPr>
          <p:nvPr>
            <p:ph type="sldNum" sz="quarter" idx="12"/>
          </p:nvPr>
        </p:nvSpPr>
        <p:spPr/>
        <p:txBody>
          <a:bodyPr/>
          <a:lstStyle/>
          <a:p>
            <a:fld id="{130487E8-B234-4A4A-9EB7-DD6BC4F4155C}" type="slidenum">
              <a:rPr lang="tr-TR" smtClean="0"/>
              <a:t>25</a:t>
            </a:fld>
            <a:endParaRPr lang="tr-TR"/>
          </a:p>
        </p:txBody>
      </p:sp>
      <mc:AlternateContent xmlns:mc="http://schemas.openxmlformats.org/markup-compatibility/2006" xmlns:a14="http://schemas.microsoft.com/office/drawing/2010/main">
        <mc:Choice Requires="a14">
          <p:sp>
            <p:nvSpPr>
              <p:cNvPr id="6" name="Metin kutusu 5">
                <a:extLst>
                  <a:ext uri="{FF2B5EF4-FFF2-40B4-BE49-F238E27FC236}">
                    <a16:creationId xmlns:a16="http://schemas.microsoft.com/office/drawing/2014/main" id="{063B3E7A-3452-4F5E-8450-F3B56FD52FDE}"/>
                  </a:ext>
                </a:extLst>
              </p:cNvPr>
              <p:cNvSpPr txBox="1"/>
              <p:nvPr/>
            </p:nvSpPr>
            <p:spPr>
              <a:xfrm>
                <a:off x="6704815" y="2668719"/>
                <a:ext cx="3994608" cy="2185150"/>
              </a:xfrm>
              <a:prstGeom prst="rect">
                <a:avLst/>
              </a:prstGeom>
              <a:noFill/>
            </p:spPr>
            <p:txBody>
              <a:bodyPr wrap="square">
                <a:spAutoFit/>
              </a:bodyPr>
              <a:lstStyle/>
              <a:p>
                <a:pPr algn="just">
                  <a:lnSpc>
                    <a:spcPct val="150000"/>
                  </a:lnSpc>
                  <a:spcAft>
                    <a:spcPts val="800"/>
                  </a:spcAft>
                </a:pPr>
                <a14:m>
                  <m:oMath xmlns:m="http://schemas.openxmlformats.org/officeDocument/2006/math">
                    <m:acc>
                      <m:accPr>
                        <m:chr m:val="̂"/>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80</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100</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=0,8</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0,8−0,7</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0,7×0,3</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100</m:t>
                                  </m:r>
                                </m:den>
                              </m:f>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0,046</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=2,17</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Metin kutusu 5">
                <a:extLst>
                  <a:ext uri="{FF2B5EF4-FFF2-40B4-BE49-F238E27FC236}">
                    <a16:creationId xmlns:a16="http://schemas.microsoft.com/office/drawing/2014/main" id="{063B3E7A-3452-4F5E-8450-F3B56FD52FDE}"/>
                  </a:ext>
                </a:extLst>
              </p:cNvPr>
              <p:cNvSpPr txBox="1">
                <a:spLocks noRot="1" noChangeAspect="1" noMove="1" noResize="1" noEditPoints="1" noAdjustHandles="1" noChangeArrowheads="1" noChangeShapeType="1" noTextEdit="1"/>
              </p:cNvSpPr>
              <p:nvPr/>
            </p:nvSpPr>
            <p:spPr>
              <a:xfrm>
                <a:off x="6704815" y="2668719"/>
                <a:ext cx="3994608" cy="2185150"/>
              </a:xfrm>
              <a:prstGeom prst="rect">
                <a:avLst/>
              </a:prstGeom>
              <a:blipFill>
                <a:blip r:embed="rId2"/>
                <a:stretch>
                  <a:fillRect/>
                </a:stretch>
              </a:blipFill>
            </p:spPr>
            <p:txBody>
              <a:bodyPr/>
              <a:lstStyle/>
              <a:p>
                <a:r>
                  <a:rPr lang="tr-TR">
                    <a:noFill/>
                  </a:rPr>
                  <a:t> </a:t>
                </a:r>
              </a:p>
            </p:txBody>
          </p:sp>
        </mc:Fallback>
      </mc:AlternateContent>
      <p:sp>
        <p:nvSpPr>
          <p:cNvPr id="8" name="Metin kutusu 7">
            <a:extLst>
              <a:ext uri="{FF2B5EF4-FFF2-40B4-BE49-F238E27FC236}">
                <a16:creationId xmlns:a16="http://schemas.microsoft.com/office/drawing/2014/main" id="{806C7B2E-90D5-478B-A94C-EBFDF020C98A}"/>
              </a:ext>
            </a:extLst>
          </p:cNvPr>
          <p:cNvSpPr txBox="1"/>
          <p:nvPr/>
        </p:nvSpPr>
        <p:spPr>
          <a:xfrm>
            <a:off x="5236591" y="5165662"/>
            <a:ext cx="6094428" cy="878895"/>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Hesap değeri kabul bölgesinde. İddiayı desteklemek için yeterli kanıt yoktur.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Resim 9">
            <a:extLst>
              <a:ext uri="{FF2B5EF4-FFF2-40B4-BE49-F238E27FC236}">
                <a16:creationId xmlns:a16="http://schemas.microsoft.com/office/drawing/2014/main" id="{AA56D542-FF67-4AF3-82BB-57DB40A303E1}"/>
              </a:ext>
            </a:extLst>
          </p:cNvPr>
          <p:cNvPicPr>
            <a:picLocks noChangeAspect="1"/>
          </p:cNvPicPr>
          <p:nvPr/>
        </p:nvPicPr>
        <p:blipFill>
          <a:blip r:embed="rId3"/>
          <a:stretch>
            <a:fillRect/>
          </a:stretch>
        </p:blipFill>
        <p:spPr>
          <a:xfrm>
            <a:off x="655654" y="2401009"/>
            <a:ext cx="3867150" cy="2628900"/>
          </a:xfrm>
          <a:prstGeom prst="rect">
            <a:avLst/>
          </a:prstGeom>
        </p:spPr>
      </p:pic>
    </p:spTree>
    <p:extLst>
      <p:ext uri="{BB962C8B-B14F-4D97-AF65-F5344CB8AC3E}">
        <p14:creationId xmlns:p14="http://schemas.microsoft.com/office/powerpoint/2010/main" val="3882890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741165B8-3F2C-4E61-B612-91F66067C12E}"/>
              </a:ext>
            </a:extLst>
          </p:cNvPr>
          <p:cNvSpPr>
            <a:spLocks noGrp="1"/>
          </p:cNvSpPr>
          <p:nvPr>
            <p:ph type="title"/>
          </p:nvPr>
        </p:nvSpPr>
        <p:spPr/>
        <p:txBody>
          <a:bodyPr/>
          <a:lstStyle/>
          <a:p>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Kitle </a:t>
            </a:r>
            <a:r>
              <a:rPr lang="tr-TR" sz="1800" b="1" dirty="0" err="1">
                <a:effectLst/>
                <a:latin typeface="Times New Roman" panose="02020603050405020304" pitchFamily="18" charset="0"/>
                <a:ea typeface="Times New Roman" panose="02020603050405020304" pitchFamily="18" charset="0"/>
                <a:cs typeface="Times New Roman" panose="02020603050405020304" pitchFamily="18" charset="0"/>
              </a:rPr>
              <a:t>Varyansı</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 İçin Hipotez Testi</a:t>
            </a:r>
            <a:endParaRPr lang="tr-TR" dirty="0"/>
          </a:p>
        </p:txBody>
      </p:sp>
      <p:pic>
        <p:nvPicPr>
          <p:cNvPr id="9" name="İçerik Yer Tutucusu 8">
            <a:extLst>
              <a:ext uri="{FF2B5EF4-FFF2-40B4-BE49-F238E27FC236}">
                <a16:creationId xmlns:a16="http://schemas.microsoft.com/office/drawing/2014/main" id="{F799F8EC-0D8B-4F95-A61C-119CD70F44F4}"/>
              </a:ext>
            </a:extLst>
          </p:cNvPr>
          <p:cNvPicPr>
            <a:picLocks noGrp="1" noChangeAspect="1"/>
          </p:cNvPicPr>
          <p:nvPr>
            <p:ph idx="1"/>
          </p:nvPr>
        </p:nvPicPr>
        <p:blipFill>
          <a:blip r:embed="rId2"/>
          <a:stretch>
            <a:fillRect/>
          </a:stretch>
        </p:blipFill>
        <p:spPr>
          <a:xfrm>
            <a:off x="872331" y="1752600"/>
            <a:ext cx="7820025" cy="3352800"/>
          </a:xfrm>
        </p:spPr>
      </p:pic>
      <p:pic>
        <p:nvPicPr>
          <p:cNvPr id="13" name="Resim 12">
            <a:extLst>
              <a:ext uri="{FF2B5EF4-FFF2-40B4-BE49-F238E27FC236}">
                <a16:creationId xmlns:a16="http://schemas.microsoft.com/office/drawing/2014/main" id="{D151649D-8498-420A-83C1-282B8FA1A0D6}"/>
              </a:ext>
            </a:extLst>
          </p:cNvPr>
          <p:cNvPicPr>
            <a:picLocks noChangeAspect="1"/>
          </p:cNvPicPr>
          <p:nvPr/>
        </p:nvPicPr>
        <p:blipFill>
          <a:blip r:embed="rId3"/>
          <a:stretch>
            <a:fillRect/>
          </a:stretch>
        </p:blipFill>
        <p:spPr>
          <a:xfrm>
            <a:off x="948531" y="5357609"/>
            <a:ext cx="6286500" cy="695325"/>
          </a:xfrm>
          <a:prstGeom prst="rect">
            <a:avLst/>
          </a:prstGeom>
        </p:spPr>
      </p:pic>
      <p:sp>
        <p:nvSpPr>
          <p:cNvPr id="14" name="Slayt Numarası Yer Tutucusu 13">
            <a:extLst>
              <a:ext uri="{FF2B5EF4-FFF2-40B4-BE49-F238E27FC236}">
                <a16:creationId xmlns:a16="http://schemas.microsoft.com/office/drawing/2014/main" id="{B3F4E55B-19E8-4DE6-9D7B-879DBCBED83F}"/>
              </a:ext>
            </a:extLst>
          </p:cNvPr>
          <p:cNvSpPr>
            <a:spLocks noGrp="1"/>
          </p:cNvSpPr>
          <p:nvPr>
            <p:ph type="sldNum" sz="quarter" idx="12"/>
          </p:nvPr>
        </p:nvSpPr>
        <p:spPr/>
        <p:txBody>
          <a:bodyPr/>
          <a:lstStyle/>
          <a:p>
            <a:fld id="{130487E8-B234-4A4A-9EB7-DD6BC4F4155C}" type="slidenum">
              <a:rPr lang="tr-TR" smtClean="0"/>
              <a:t>26</a:t>
            </a:fld>
            <a:endParaRPr lang="tr-TR"/>
          </a:p>
        </p:txBody>
      </p:sp>
    </p:spTree>
    <p:extLst>
      <p:ext uri="{BB962C8B-B14F-4D97-AF65-F5344CB8AC3E}">
        <p14:creationId xmlns:p14="http://schemas.microsoft.com/office/powerpoint/2010/main" val="504332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54D566CE-E498-4B48-A98B-350EB5F61B43}"/>
              </a:ext>
            </a:extLst>
          </p:cNvPr>
          <p:cNvPicPr>
            <a:picLocks noChangeAspect="1"/>
          </p:cNvPicPr>
          <p:nvPr/>
        </p:nvPicPr>
        <p:blipFill>
          <a:blip r:embed="rId2"/>
          <a:stretch>
            <a:fillRect/>
          </a:stretch>
        </p:blipFill>
        <p:spPr>
          <a:xfrm>
            <a:off x="586497" y="598657"/>
            <a:ext cx="7886700" cy="4610100"/>
          </a:xfrm>
          <a:prstGeom prst="rect">
            <a:avLst/>
          </a:prstGeom>
        </p:spPr>
      </p:pic>
      <p:sp>
        <p:nvSpPr>
          <p:cNvPr id="2" name="Slayt Numarası Yer Tutucusu 1">
            <a:extLst>
              <a:ext uri="{FF2B5EF4-FFF2-40B4-BE49-F238E27FC236}">
                <a16:creationId xmlns:a16="http://schemas.microsoft.com/office/drawing/2014/main" id="{E8E891D6-7F1C-4756-A62C-E7691E555050}"/>
              </a:ext>
            </a:extLst>
          </p:cNvPr>
          <p:cNvSpPr>
            <a:spLocks noGrp="1"/>
          </p:cNvSpPr>
          <p:nvPr>
            <p:ph type="sldNum" sz="quarter" idx="12"/>
          </p:nvPr>
        </p:nvSpPr>
        <p:spPr/>
        <p:txBody>
          <a:bodyPr/>
          <a:lstStyle/>
          <a:p>
            <a:fld id="{130487E8-B234-4A4A-9EB7-DD6BC4F4155C}" type="slidenum">
              <a:rPr lang="tr-TR" smtClean="0"/>
              <a:t>27</a:t>
            </a:fld>
            <a:endParaRPr lang="tr-TR"/>
          </a:p>
        </p:txBody>
      </p:sp>
    </p:spTree>
    <p:extLst>
      <p:ext uri="{BB962C8B-B14F-4D97-AF65-F5344CB8AC3E}">
        <p14:creationId xmlns:p14="http://schemas.microsoft.com/office/powerpoint/2010/main" val="307008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D3DB380D-D201-4FC8-A782-96F75765ABF0}"/>
                  </a:ext>
                </a:extLst>
              </p:cNvPr>
              <p:cNvSpPr txBox="1"/>
              <p:nvPr/>
            </p:nvSpPr>
            <p:spPr>
              <a:xfrm>
                <a:off x="867265" y="415540"/>
                <a:ext cx="10011266" cy="4803944"/>
              </a:xfrm>
              <a:prstGeom prst="rect">
                <a:avLst/>
              </a:prstGeom>
              <a:noFill/>
            </p:spPr>
            <p:txBody>
              <a:bodyPr wrap="square">
                <a:spAutoFit/>
              </a:bodyPr>
              <a:lstStyle/>
              <a:p>
                <a:pPr algn="just">
                  <a:lnSpc>
                    <a:spcPct val="150000"/>
                  </a:lnSpc>
                  <a:spcAft>
                    <a:spcPts val="800"/>
                  </a:spcAft>
                </a:pPr>
                <a:endParaRPr lang="tr-T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Örnek</a:t>
                </a: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Normal dağıldığı bilinen bir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anakütlenin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varyansının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196 olduğu bilinmektedir. Bu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anakütleden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25 birimli bir örnek alınmış ve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varyansı</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169 olarak bulunmuştur. %5 anlamlılık düzeyinde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anakütle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varyansının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196 birimden büyük olduğu söylenebilir mi?</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eqArr>
                        <m:eqArr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=196</m:t>
                          </m:r>
                        </m:e>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&gt;196</m:t>
                          </m:r>
                        </m:e>
                      </m:eqAr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𝜒</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𝑆</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sSubSup>
                            <m:sSub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25−1</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169</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196</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=20,69</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𝜒</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𝛼</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=33,196&gt;20,69→</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𝑟𝑒𝑑𝑑𝑒𝑑𝑖𝑙𝑒𝑚𝑒𝑧</m:t>
                      </m:r>
                    </m:oMath>
                  </m:oMathPara>
                </a14:m>
                <a:endParaRPr lang="tr-TR" dirty="0"/>
              </a:p>
            </p:txBody>
          </p:sp>
        </mc:Choice>
        <mc:Fallback xmlns="">
          <p:sp>
            <p:nvSpPr>
              <p:cNvPr id="3" name="Metin kutusu 2">
                <a:extLst>
                  <a:ext uri="{FF2B5EF4-FFF2-40B4-BE49-F238E27FC236}">
                    <a16:creationId xmlns:a16="http://schemas.microsoft.com/office/drawing/2014/main" id="{D3DB380D-D201-4FC8-A782-96F75765ABF0}"/>
                  </a:ext>
                </a:extLst>
              </p:cNvPr>
              <p:cNvSpPr txBox="1">
                <a:spLocks noRot="1" noChangeAspect="1" noMove="1" noResize="1" noEditPoints="1" noAdjustHandles="1" noChangeArrowheads="1" noChangeShapeType="1" noTextEdit="1"/>
              </p:cNvSpPr>
              <p:nvPr/>
            </p:nvSpPr>
            <p:spPr>
              <a:xfrm>
                <a:off x="867265" y="415540"/>
                <a:ext cx="10011266" cy="4803944"/>
              </a:xfrm>
              <a:prstGeom prst="rect">
                <a:avLst/>
              </a:prstGeom>
              <a:blipFill>
                <a:blip r:embed="rId2"/>
                <a:stretch>
                  <a:fillRect l="-487" r="-487"/>
                </a:stretch>
              </a:blipFill>
            </p:spPr>
            <p:txBody>
              <a:bodyPr/>
              <a:lstStyle/>
              <a:p>
                <a:r>
                  <a:rPr lang="tr-TR">
                    <a:noFill/>
                  </a:rPr>
                  <a:t> </a:t>
                </a:r>
              </a:p>
            </p:txBody>
          </p:sp>
        </mc:Fallback>
      </mc:AlternateContent>
      <p:sp>
        <p:nvSpPr>
          <p:cNvPr id="2" name="Slayt Numarası Yer Tutucusu 1">
            <a:extLst>
              <a:ext uri="{FF2B5EF4-FFF2-40B4-BE49-F238E27FC236}">
                <a16:creationId xmlns:a16="http://schemas.microsoft.com/office/drawing/2014/main" id="{A5EF81B6-C32A-448B-BB88-E4D62DF9782A}"/>
              </a:ext>
            </a:extLst>
          </p:cNvPr>
          <p:cNvSpPr>
            <a:spLocks noGrp="1"/>
          </p:cNvSpPr>
          <p:nvPr>
            <p:ph type="sldNum" sz="quarter" idx="12"/>
          </p:nvPr>
        </p:nvSpPr>
        <p:spPr/>
        <p:txBody>
          <a:bodyPr/>
          <a:lstStyle/>
          <a:p>
            <a:fld id="{130487E8-B234-4A4A-9EB7-DD6BC4F4155C}" type="slidenum">
              <a:rPr lang="tr-TR" smtClean="0"/>
              <a:t>28</a:t>
            </a:fld>
            <a:endParaRPr lang="tr-TR"/>
          </a:p>
        </p:txBody>
      </p:sp>
    </p:spTree>
    <p:extLst>
      <p:ext uri="{BB962C8B-B14F-4D97-AF65-F5344CB8AC3E}">
        <p14:creationId xmlns:p14="http://schemas.microsoft.com/office/powerpoint/2010/main" val="2543628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289CE729-3061-4D23-BD4E-ADC590ABCBC4}"/>
              </a:ext>
            </a:extLst>
          </p:cNvPr>
          <p:cNvSpPr txBox="1"/>
          <p:nvPr/>
        </p:nvSpPr>
        <p:spPr>
          <a:xfrm>
            <a:off x="904972" y="395926"/>
            <a:ext cx="10369485" cy="2227982"/>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 bölgesinde yaşayan insanların ev sahibi olma oranları araştırılıyor. Bu amaçla seçilen 200 kişilik tesadüfi bir örnek içinden 130 kişinin ev sahibi olduğu belirleniyor. B bölgesinde ise ev sahibi olama oranının 0,70 olduğu bilindiğine göre, %5 anlamlılık düzeyinde A bölgesindeki ev sahibi olma oranının B bölgesiyle aynı olduğu söylenebilir mi?</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2A6EB896-3BAB-474F-84DA-B25232D40E9E}"/>
                  </a:ext>
                </a:extLst>
              </p:cNvPr>
              <p:cNvSpPr txBox="1"/>
              <p:nvPr/>
            </p:nvSpPr>
            <p:spPr>
              <a:xfrm>
                <a:off x="1008668" y="3102767"/>
                <a:ext cx="9954705" cy="3253583"/>
              </a:xfrm>
              <a:prstGeom prst="rect">
                <a:avLst/>
              </a:prstGeom>
              <a:noFill/>
            </p:spPr>
            <p:txBody>
              <a:bodyPr wrap="square">
                <a:spAutoFit/>
              </a:bodyPr>
              <a:lstStyle/>
              <a:p>
                <a:pPr algn="just">
                  <a:lnSpc>
                    <a:spcPct val="150000"/>
                  </a:lnSpc>
                  <a:spcAft>
                    <a:spcPts val="800"/>
                  </a:spcAft>
                </a:pPr>
                <a:r>
                  <a:rPr lang="tr-TR" sz="1800" i="1" dirty="0">
                    <a:effectLst/>
                    <a:latin typeface="Cambria Math" panose="02040503050406030204" pitchFamily="18" charset="0"/>
                    <a:ea typeface="Times New Roman" panose="02020603050405020304" pitchFamily="18" charset="0"/>
                    <a:cs typeface="Times New Roman" panose="02020603050405020304" pitchFamily="18" charset="0"/>
                  </a:rPr>
                  <a:t>Çözüm</a:t>
                </a:r>
              </a:p>
              <a:p>
                <a:pPr algn="just">
                  <a:lnSpc>
                    <a:spcPct val="150000"/>
                  </a:lnSpc>
                  <a:spcAft>
                    <a:spcPts val="800"/>
                  </a:spcAft>
                </a:pPr>
                <a14:m>
                  <m:oMathPara xmlns:m="http://schemas.openxmlformats.org/officeDocument/2006/math">
                    <m:oMathParaPr>
                      <m:jc m:val="centerGroup"/>
                    </m:oMathParaPr>
                    <m:oMath xmlns:m="http://schemas.openxmlformats.org/officeDocument/2006/math">
                      <m:eqArr>
                        <m:eqArr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=0,70</m:t>
                          </m:r>
                        </m:e>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≠0,70</m:t>
                          </m:r>
                        </m:e>
                      </m:eqAr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130</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200</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=0,65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acc>
                        <m:accPr>
                          <m:chr m:val="̂"/>
                          <m:ctrlPr>
                            <a:rPr lang="tr-TR" sz="1800" i="1" smtClean="0">
                              <a:effectLst/>
                              <a:latin typeface="Cambria Math" panose="02040503050406030204" pitchFamily="18" charset="0"/>
                              <a:cs typeface="Times New Roman" panose="02020603050405020304" pitchFamily="18" charset="0"/>
                            </a:rPr>
                          </m:ctrlPr>
                        </m:accPr>
                        <m:e>
                          <m:r>
                            <a:rPr lang="tr-TR" i="1">
                              <a:latin typeface="Cambria Math" panose="02040503050406030204" pitchFamily="18" charset="0"/>
                              <a:ea typeface="Times New Roman" panose="02020603050405020304" pitchFamily="18" charset="0"/>
                              <a:cs typeface="Times New Roman" panose="02020603050405020304" pitchFamily="18" charset="0"/>
                            </a:rPr>
                            <m:t>𝑞</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70</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200</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=0,35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Metin kutusu 6">
                <a:extLst>
                  <a:ext uri="{FF2B5EF4-FFF2-40B4-BE49-F238E27FC236}">
                    <a16:creationId xmlns:a16="http://schemas.microsoft.com/office/drawing/2014/main" id="{2A6EB896-3BAB-474F-84DA-B25232D40E9E}"/>
                  </a:ext>
                </a:extLst>
              </p:cNvPr>
              <p:cNvSpPr txBox="1">
                <a:spLocks noRot="1" noChangeAspect="1" noMove="1" noResize="1" noEditPoints="1" noAdjustHandles="1" noChangeArrowheads="1" noChangeShapeType="1" noTextEdit="1"/>
              </p:cNvSpPr>
              <p:nvPr/>
            </p:nvSpPr>
            <p:spPr>
              <a:xfrm>
                <a:off x="1008668" y="3102767"/>
                <a:ext cx="9954705" cy="3253583"/>
              </a:xfrm>
              <a:prstGeom prst="rect">
                <a:avLst/>
              </a:prstGeom>
              <a:blipFill>
                <a:blip r:embed="rId2"/>
                <a:stretch>
                  <a:fillRect l="-490"/>
                </a:stretch>
              </a:blipFill>
            </p:spPr>
            <p:txBody>
              <a:bodyPr/>
              <a:lstStyle/>
              <a:p>
                <a:r>
                  <a:rPr lang="tr-TR">
                    <a:noFill/>
                  </a:rPr>
                  <a:t> </a:t>
                </a:r>
              </a:p>
            </p:txBody>
          </p:sp>
        </mc:Fallback>
      </mc:AlternateContent>
      <p:sp>
        <p:nvSpPr>
          <p:cNvPr id="8" name="Slayt Numarası Yer Tutucusu 7">
            <a:extLst>
              <a:ext uri="{FF2B5EF4-FFF2-40B4-BE49-F238E27FC236}">
                <a16:creationId xmlns:a16="http://schemas.microsoft.com/office/drawing/2014/main" id="{0679F245-E9E6-4F54-AE46-1C0BCC34E215}"/>
              </a:ext>
            </a:extLst>
          </p:cNvPr>
          <p:cNvSpPr>
            <a:spLocks noGrp="1"/>
          </p:cNvSpPr>
          <p:nvPr>
            <p:ph type="sldNum" sz="quarter" idx="12"/>
          </p:nvPr>
        </p:nvSpPr>
        <p:spPr/>
        <p:txBody>
          <a:bodyPr/>
          <a:lstStyle/>
          <a:p>
            <a:fld id="{130487E8-B234-4A4A-9EB7-DD6BC4F4155C}" type="slidenum">
              <a:rPr lang="tr-TR" smtClean="0"/>
              <a:t>29</a:t>
            </a:fld>
            <a:endParaRPr lang="tr-TR"/>
          </a:p>
        </p:txBody>
      </p:sp>
    </p:spTree>
    <p:extLst>
      <p:ext uri="{BB962C8B-B14F-4D97-AF65-F5344CB8AC3E}">
        <p14:creationId xmlns:p14="http://schemas.microsoft.com/office/powerpoint/2010/main" val="313320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77CC4EFC-395F-4D29-BB84-BF379966CDC7}"/>
                  </a:ext>
                </a:extLst>
              </p:cNvPr>
              <p:cNvSpPr txBox="1"/>
              <p:nvPr/>
            </p:nvSpPr>
            <p:spPr>
              <a:xfrm>
                <a:off x="952106" y="471340"/>
                <a:ext cx="10369485" cy="2448619"/>
              </a:xfrm>
              <a:prstGeom prst="rect">
                <a:avLst/>
              </a:prstGeom>
              <a:noFill/>
            </p:spPr>
            <p:txBody>
              <a:bodyPr wrap="square">
                <a:spAutoFit/>
              </a:bodyPr>
              <a:lstStyle/>
              <a:p>
                <a:pPr marL="457200" algn="just">
                  <a:lnSpc>
                    <a:spcPct val="107000"/>
                  </a:lnSpc>
                </a:pP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Örnek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Türkiye’ de kadınların ortalama boy uzunluğunun 1,60 cm’den daha fazla olduğu iddia edilmektedir.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r>
                        <a:rPr lang="tr-TR" sz="1800" i="1">
                          <a:effectLst/>
                          <a:latin typeface="Cambria Math" panose="02040503050406030204" pitchFamily="18" charset="0"/>
                          <a:ea typeface="Calibri" panose="020F0502020204030204" pitchFamily="34" charset="0"/>
                          <a:cs typeface="Times New Roman" panose="02020603050405020304" pitchFamily="18" charset="0"/>
                        </a:rPr>
                        <m:t>≤160</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r>
                        <a:rPr lang="tr-TR" sz="1800" i="1">
                          <a:effectLst/>
                          <a:latin typeface="Cambria Math" panose="02040503050406030204" pitchFamily="18" charset="0"/>
                          <a:ea typeface="Calibri" panose="020F0502020204030204" pitchFamily="34" charset="0"/>
                          <a:cs typeface="Times New Roman" panose="02020603050405020304" pitchFamily="18" charset="0"/>
                        </a:rPr>
                        <m:t>&gt;160</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Amaç,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in doğruluğunu sınamaktır. Örneklemden elde edilen bilgiye göre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kabul ya da reddedilir.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77CC4EFC-395F-4D29-BB84-BF379966CDC7}"/>
                  </a:ext>
                </a:extLst>
              </p:cNvPr>
              <p:cNvSpPr txBox="1">
                <a:spLocks noRot="1" noChangeAspect="1" noMove="1" noResize="1" noEditPoints="1" noAdjustHandles="1" noChangeArrowheads="1" noChangeShapeType="1" noTextEdit="1"/>
              </p:cNvSpPr>
              <p:nvPr/>
            </p:nvSpPr>
            <p:spPr>
              <a:xfrm>
                <a:off x="952106" y="471340"/>
                <a:ext cx="10369485" cy="2448619"/>
              </a:xfrm>
              <a:prstGeom prst="rect">
                <a:avLst/>
              </a:prstGeom>
              <a:blipFill>
                <a:blip r:embed="rId2"/>
                <a:stretch>
                  <a:fillRect t="-1244" b="-2736"/>
                </a:stretch>
              </a:blipFill>
            </p:spPr>
            <p:txBody>
              <a:bodyPr/>
              <a:lstStyle/>
              <a:p>
                <a:r>
                  <a:rPr lang="tr-TR">
                    <a:noFill/>
                  </a:rPr>
                  <a:t> </a:t>
                </a:r>
              </a:p>
            </p:txBody>
          </p:sp>
        </mc:Fallback>
      </mc:AlternateContent>
      <p:sp>
        <p:nvSpPr>
          <p:cNvPr id="7" name="Metin kutusu 6">
            <a:extLst>
              <a:ext uri="{FF2B5EF4-FFF2-40B4-BE49-F238E27FC236}">
                <a16:creationId xmlns:a16="http://schemas.microsoft.com/office/drawing/2014/main" id="{DC7D1111-E589-4ED8-BD69-1B68CCABC00A}"/>
              </a:ext>
            </a:extLst>
          </p:cNvPr>
          <p:cNvSpPr txBox="1"/>
          <p:nvPr/>
        </p:nvSpPr>
        <p:spPr>
          <a:xfrm>
            <a:off x="1350390" y="3707394"/>
            <a:ext cx="7916158" cy="1559529"/>
          </a:xfrm>
          <a:prstGeom prst="rect">
            <a:avLst/>
          </a:prstGeom>
          <a:noFill/>
        </p:spPr>
        <p:txBody>
          <a:bodyPr wrap="square">
            <a:spAutoFit/>
          </a:bodyPr>
          <a:lstStyle/>
          <a:p>
            <a:pPr marL="457200" algn="just">
              <a:lnSpc>
                <a:spcPct val="107000"/>
              </a:lnSpc>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4 adım söz konusudur.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Hipotezlerin oluşturulması</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Test istatistiği</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Kritik bölge belirlemesi / kabul-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red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alanları</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Karar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ayt Numarası Yer Tutucusu 1">
            <a:extLst>
              <a:ext uri="{FF2B5EF4-FFF2-40B4-BE49-F238E27FC236}">
                <a16:creationId xmlns:a16="http://schemas.microsoft.com/office/drawing/2014/main" id="{087F635D-41EE-42D9-8EB8-40DC05BDBF13}"/>
              </a:ext>
            </a:extLst>
          </p:cNvPr>
          <p:cNvSpPr>
            <a:spLocks noGrp="1"/>
          </p:cNvSpPr>
          <p:nvPr>
            <p:ph type="sldNum" sz="quarter" idx="12"/>
          </p:nvPr>
        </p:nvSpPr>
        <p:spPr/>
        <p:txBody>
          <a:bodyPr/>
          <a:lstStyle/>
          <a:p>
            <a:fld id="{130487E8-B234-4A4A-9EB7-DD6BC4F4155C}" type="slidenum">
              <a:rPr lang="tr-TR" smtClean="0"/>
              <a:t>3</a:t>
            </a:fld>
            <a:endParaRPr lang="tr-TR"/>
          </a:p>
        </p:txBody>
      </p:sp>
    </p:spTree>
    <p:extLst>
      <p:ext uri="{BB962C8B-B14F-4D97-AF65-F5344CB8AC3E}">
        <p14:creationId xmlns:p14="http://schemas.microsoft.com/office/powerpoint/2010/main" val="3431651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Metin kutusu 3">
                <a:extLst>
                  <a:ext uri="{FF2B5EF4-FFF2-40B4-BE49-F238E27FC236}">
                    <a16:creationId xmlns:a16="http://schemas.microsoft.com/office/drawing/2014/main" id="{84E88C01-35C8-43E6-AE24-94674A0B01E3}"/>
                  </a:ext>
                </a:extLst>
              </p:cNvPr>
              <p:cNvSpPr txBox="1"/>
              <p:nvPr/>
            </p:nvSpPr>
            <p:spPr>
              <a:xfrm>
                <a:off x="2111604" y="480767"/>
                <a:ext cx="8314441" cy="3043782"/>
              </a:xfrm>
              <a:prstGeom prst="rect">
                <a:avLst/>
              </a:prstGeom>
              <a:noFill/>
            </p:spPr>
            <p:txBody>
              <a:bodyPr wrap="square">
                <a:sp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acc>
                            <m:accPr>
                              <m:chr m:val="̂"/>
                              <m:ctrlPr>
                                <a:rPr lang="tr-TR" sz="1800" i="1" smtClean="0">
                                  <a:effectLst/>
                                  <a:latin typeface="Cambria Math" panose="02040503050406030204" pitchFamily="18" charset="0"/>
                                  <a:cs typeface="Times New Roman" panose="02020603050405020304" pitchFamily="18" charset="0"/>
                                </a:rPr>
                              </m:ctrlPr>
                            </m:accPr>
                            <m:e>
                              <m:r>
                                <a:rPr lang="tr-TR" sz="1800" b="0" i="1" smtClean="0">
                                  <a:effectLst/>
                                  <a:latin typeface="Cambria Math" panose="02040503050406030204" pitchFamily="18" charset="0"/>
                                  <a:cs typeface="Times New Roman" panose="02020603050405020304" pitchFamily="18" charset="0"/>
                                </a:rPr>
                                <m:t>𝑝</m:t>
                              </m:r>
                            </m:e>
                          </m:acc>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𝑝𝑞</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0,70×0,30</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200</m:t>
                              </m:r>
                            </m:den>
                          </m:f>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=0,032</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tr-TR" sz="1800" i="1" smtClean="0">
                                  <a:effectLst/>
                                  <a:latin typeface="Cambria Math" panose="02040503050406030204" pitchFamily="18" charset="0"/>
                                  <a:cs typeface="Times New Roman" panose="02020603050405020304" pitchFamily="18" charset="0"/>
                                </a:rPr>
                              </m:ctrlPr>
                            </m:accPr>
                            <m:e>
                              <m:r>
                                <a:rPr lang="tr-TR" i="1">
                                  <a:latin typeface="Cambria Math" panose="02040503050406030204" pitchFamily="18" charset="0"/>
                                  <a:ea typeface="Times New Roman" panose="02020603050405020304" pitchFamily="18" charset="0"/>
                                  <a:cs typeface="Times New Roman" panose="02020603050405020304" pitchFamily="18" charset="0"/>
                                </a:rPr>
                                <m:t>𝑝</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sub>
                          </m:sSub>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0,65−0,70</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0,032</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=−1,56</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=1,96&gt;</m:t>
                      </m:r>
                      <m:d>
                        <m:dPr>
                          <m:begChr m:val="|"/>
                          <m:end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−1,56</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𝑟𝑒𝑑𝑑𝑒𝑑𝑖𝑙𝑒𝑚𝑒𝑧</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Metin kutusu 3">
                <a:extLst>
                  <a:ext uri="{FF2B5EF4-FFF2-40B4-BE49-F238E27FC236}">
                    <a16:creationId xmlns:a16="http://schemas.microsoft.com/office/drawing/2014/main" id="{84E88C01-35C8-43E6-AE24-94674A0B01E3}"/>
                  </a:ext>
                </a:extLst>
              </p:cNvPr>
              <p:cNvSpPr txBox="1">
                <a:spLocks noRot="1" noChangeAspect="1" noMove="1" noResize="1" noEditPoints="1" noAdjustHandles="1" noChangeArrowheads="1" noChangeShapeType="1" noTextEdit="1"/>
              </p:cNvSpPr>
              <p:nvPr/>
            </p:nvSpPr>
            <p:spPr>
              <a:xfrm>
                <a:off x="2111604" y="480767"/>
                <a:ext cx="8314441" cy="3043782"/>
              </a:xfrm>
              <a:prstGeom prst="rect">
                <a:avLst/>
              </a:prstGeom>
              <a:blipFill>
                <a:blip r:embed="rId2"/>
                <a:stretch>
                  <a:fillRect/>
                </a:stretch>
              </a:blipFill>
            </p:spPr>
            <p:txBody>
              <a:bodyPr/>
              <a:lstStyle/>
              <a:p>
                <a:r>
                  <a:rPr lang="tr-TR">
                    <a:noFill/>
                  </a:rPr>
                  <a:t> </a:t>
                </a:r>
              </a:p>
            </p:txBody>
          </p:sp>
        </mc:Fallback>
      </mc:AlternateContent>
      <p:sp>
        <p:nvSpPr>
          <p:cNvPr id="5" name="Slayt Numarası Yer Tutucusu 4">
            <a:extLst>
              <a:ext uri="{FF2B5EF4-FFF2-40B4-BE49-F238E27FC236}">
                <a16:creationId xmlns:a16="http://schemas.microsoft.com/office/drawing/2014/main" id="{1C09C6A2-4EBA-4955-A8B5-0610C38243F3}"/>
              </a:ext>
            </a:extLst>
          </p:cNvPr>
          <p:cNvSpPr>
            <a:spLocks noGrp="1"/>
          </p:cNvSpPr>
          <p:nvPr>
            <p:ph type="sldNum" sz="quarter" idx="12"/>
          </p:nvPr>
        </p:nvSpPr>
        <p:spPr/>
        <p:txBody>
          <a:bodyPr/>
          <a:lstStyle/>
          <a:p>
            <a:fld id="{130487E8-B234-4A4A-9EB7-DD6BC4F4155C}" type="slidenum">
              <a:rPr lang="tr-TR" smtClean="0"/>
              <a:t>30</a:t>
            </a:fld>
            <a:endParaRPr lang="tr-TR"/>
          </a:p>
        </p:txBody>
      </p:sp>
    </p:spTree>
    <p:extLst>
      <p:ext uri="{BB962C8B-B14F-4D97-AF65-F5344CB8AC3E}">
        <p14:creationId xmlns:p14="http://schemas.microsoft.com/office/powerpoint/2010/main" val="1819396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D4F0B018-29F1-4B0B-A55D-2314B44A70F5}"/>
              </a:ext>
            </a:extLst>
          </p:cNvPr>
          <p:cNvSpPr txBox="1"/>
          <p:nvPr/>
        </p:nvSpPr>
        <p:spPr>
          <a:xfrm>
            <a:off x="952106" y="480767"/>
            <a:ext cx="10228083" cy="2227982"/>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Bir ampul firması ürettiği ampullerin ortalama 900 saat ömrü olduğunu öne sürüyor. Üretilen ampuller arasından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rassal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olarak 150 örnek alıyor. Örnek ortalaması 870 saat standart sapması 70 saat olarak hesaplanıyor. Buna göre %5 anlam düzeyinde üretilen ampullerin ortalama ömrünün 900 saat olduğu iddiası kabul edilebilir mi?</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91CFED05-0757-4D51-8A15-5BE0EC324BBE}"/>
                  </a:ext>
                </a:extLst>
              </p:cNvPr>
              <p:cNvSpPr txBox="1"/>
              <p:nvPr/>
            </p:nvSpPr>
            <p:spPr>
              <a:xfrm>
                <a:off x="2943520" y="2781469"/>
                <a:ext cx="6094428" cy="3449086"/>
              </a:xfrm>
              <a:prstGeom prst="rect">
                <a:avLst/>
              </a:prstGeom>
              <a:noFill/>
            </p:spPr>
            <p:txBody>
              <a:bodyPr wrap="square">
                <a:sp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eqArr>
                        <m:eqArr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=900</m:t>
                          </m:r>
                        </m:e>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≠900</m:t>
                          </m:r>
                        </m:e>
                      </m:eqAr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sub>
                          </m:sSub>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870−900</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5,72</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=−5,24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70</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150</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=5,72</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=1,96&lt;</m:t>
                      </m:r>
                      <m:d>
                        <m:dPr>
                          <m:begChr m:val="|"/>
                          <m:end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−5,24</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𝑟𝑒𝑑</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91CFED05-0757-4D51-8A15-5BE0EC324BBE}"/>
                  </a:ext>
                </a:extLst>
              </p:cNvPr>
              <p:cNvSpPr txBox="1">
                <a:spLocks noRot="1" noChangeAspect="1" noMove="1" noResize="1" noEditPoints="1" noAdjustHandles="1" noChangeArrowheads="1" noChangeShapeType="1" noTextEdit="1"/>
              </p:cNvSpPr>
              <p:nvPr/>
            </p:nvSpPr>
            <p:spPr>
              <a:xfrm>
                <a:off x="2943520" y="2781469"/>
                <a:ext cx="6094428" cy="3449086"/>
              </a:xfrm>
              <a:prstGeom prst="rect">
                <a:avLst/>
              </a:prstGeom>
              <a:blipFill>
                <a:blip r:embed="rId2"/>
                <a:stretch>
                  <a:fillRect/>
                </a:stretch>
              </a:blipFill>
            </p:spPr>
            <p:txBody>
              <a:bodyPr/>
              <a:lstStyle/>
              <a:p>
                <a:r>
                  <a:rPr lang="tr-TR">
                    <a:noFill/>
                  </a:rPr>
                  <a:t> </a:t>
                </a:r>
              </a:p>
            </p:txBody>
          </p:sp>
        </mc:Fallback>
      </mc:AlternateContent>
      <p:sp>
        <p:nvSpPr>
          <p:cNvPr id="2" name="Slayt Numarası Yer Tutucusu 1">
            <a:extLst>
              <a:ext uri="{FF2B5EF4-FFF2-40B4-BE49-F238E27FC236}">
                <a16:creationId xmlns:a16="http://schemas.microsoft.com/office/drawing/2014/main" id="{6787CC2A-B1B6-4E17-A860-5F177270E2B5}"/>
              </a:ext>
            </a:extLst>
          </p:cNvPr>
          <p:cNvSpPr>
            <a:spLocks noGrp="1"/>
          </p:cNvSpPr>
          <p:nvPr>
            <p:ph type="sldNum" sz="quarter" idx="12"/>
          </p:nvPr>
        </p:nvSpPr>
        <p:spPr/>
        <p:txBody>
          <a:bodyPr/>
          <a:lstStyle/>
          <a:p>
            <a:fld id="{130487E8-B234-4A4A-9EB7-DD6BC4F4155C}" type="slidenum">
              <a:rPr lang="tr-TR" smtClean="0"/>
              <a:t>31</a:t>
            </a:fld>
            <a:endParaRPr lang="tr-TR"/>
          </a:p>
        </p:txBody>
      </p:sp>
    </p:spTree>
    <p:extLst>
      <p:ext uri="{BB962C8B-B14F-4D97-AF65-F5344CB8AC3E}">
        <p14:creationId xmlns:p14="http://schemas.microsoft.com/office/powerpoint/2010/main" val="1158069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E1D85F1D-8A92-4B43-9B05-5552A89338A2}"/>
              </a:ext>
            </a:extLst>
          </p:cNvPr>
          <p:cNvSpPr txBox="1"/>
          <p:nvPr/>
        </p:nvSpPr>
        <p:spPr>
          <a:xfrm>
            <a:off x="933254" y="339365"/>
            <a:ext cx="10444899" cy="1812484"/>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Tatil amacıyla ülkemize gelen turistlerin ortalama konaklama süresinin 15 günden farklı olduğu iddia edilmektedir.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Rassal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olarak seçilen 120 turistin ortalama konaklama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süres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16 gün standart sapması 2 gündür. %1 anlam düzeyine göre iddiayı test ediniz.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EE59F9C2-8C69-4133-AB19-B4DC2A24931B}"/>
                  </a:ext>
                </a:extLst>
              </p:cNvPr>
              <p:cNvSpPr txBox="1"/>
              <p:nvPr/>
            </p:nvSpPr>
            <p:spPr>
              <a:xfrm>
                <a:off x="860196" y="2321352"/>
                <a:ext cx="10065470" cy="3992247"/>
              </a:xfrm>
              <a:prstGeom prst="rect">
                <a:avLst/>
              </a:prstGeom>
              <a:noFill/>
            </p:spPr>
            <p:txBody>
              <a:bodyPr wrap="square">
                <a:spAutoFit/>
              </a:bodyPr>
              <a:lstStyle/>
              <a:p>
                <a:pPr algn="just">
                  <a:lnSpc>
                    <a:spcPct val="150000"/>
                  </a:lnSpc>
                  <a:spcAft>
                    <a:spcPts val="800"/>
                  </a:spcAft>
                </a:pPr>
                <a:r>
                  <a:rPr lang="tr-TR" sz="1800" i="1"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eqArr>
                        <m:eqArr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=15</m:t>
                          </m:r>
                        </m:e>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≠15</m:t>
                          </m:r>
                        </m:e>
                      </m:eqAr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sub>
                          </m:sSub>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16−15</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0,18</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=5,56</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120</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=0,18</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2.58</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&lt;5,56→</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𝑟𝑒𝑑</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EE59F9C2-8C69-4133-AB19-B4DC2A24931B}"/>
                  </a:ext>
                </a:extLst>
              </p:cNvPr>
              <p:cNvSpPr txBox="1">
                <a:spLocks noRot="1" noChangeAspect="1" noMove="1" noResize="1" noEditPoints="1" noAdjustHandles="1" noChangeArrowheads="1" noChangeShapeType="1" noTextEdit="1"/>
              </p:cNvSpPr>
              <p:nvPr/>
            </p:nvSpPr>
            <p:spPr>
              <a:xfrm>
                <a:off x="860196" y="2321352"/>
                <a:ext cx="10065470" cy="3992247"/>
              </a:xfrm>
              <a:prstGeom prst="rect">
                <a:avLst/>
              </a:prstGeom>
              <a:blipFill>
                <a:blip r:embed="rId2"/>
                <a:stretch>
                  <a:fillRect l="-485"/>
                </a:stretch>
              </a:blipFill>
            </p:spPr>
            <p:txBody>
              <a:bodyPr/>
              <a:lstStyle/>
              <a:p>
                <a:r>
                  <a:rPr lang="tr-TR">
                    <a:noFill/>
                  </a:rPr>
                  <a:t> </a:t>
                </a:r>
              </a:p>
            </p:txBody>
          </p:sp>
        </mc:Fallback>
      </mc:AlternateContent>
      <p:sp>
        <p:nvSpPr>
          <p:cNvPr id="2" name="Slayt Numarası Yer Tutucusu 1">
            <a:extLst>
              <a:ext uri="{FF2B5EF4-FFF2-40B4-BE49-F238E27FC236}">
                <a16:creationId xmlns:a16="http://schemas.microsoft.com/office/drawing/2014/main" id="{E0F7D55E-FD66-47C5-B798-A9E413A74152}"/>
              </a:ext>
            </a:extLst>
          </p:cNvPr>
          <p:cNvSpPr>
            <a:spLocks noGrp="1"/>
          </p:cNvSpPr>
          <p:nvPr>
            <p:ph type="sldNum" sz="quarter" idx="12"/>
          </p:nvPr>
        </p:nvSpPr>
        <p:spPr/>
        <p:txBody>
          <a:bodyPr/>
          <a:lstStyle/>
          <a:p>
            <a:fld id="{130487E8-B234-4A4A-9EB7-DD6BC4F4155C}" type="slidenum">
              <a:rPr lang="tr-TR" smtClean="0"/>
              <a:t>32</a:t>
            </a:fld>
            <a:endParaRPr lang="tr-TR"/>
          </a:p>
        </p:txBody>
      </p:sp>
    </p:spTree>
    <p:extLst>
      <p:ext uri="{BB962C8B-B14F-4D97-AF65-F5344CB8AC3E}">
        <p14:creationId xmlns:p14="http://schemas.microsoft.com/office/powerpoint/2010/main" val="1065260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626BB9AE-8F09-405C-AE3A-568D2226BC78}"/>
              </a:ext>
            </a:extLst>
          </p:cNvPr>
          <p:cNvSpPr txBox="1"/>
          <p:nvPr/>
        </p:nvSpPr>
        <p:spPr>
          <a:xfrm>
            <a:off x="1084083" y="281249"/>
            <a:ext cx="10237509" cy="1812484"/>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 firmasının ithal ettiği yeni makinelerin parça başına ortalama üretim süresini 25 dakikanın altına düşürdüğü iddia edilmektedir. 225 işçi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rassal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olarak seçilmiş ve yeni makinelerle yapılan üretimde ortalama sürenini 21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dk</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ve standart sapmanın 5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dk</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olduğu belirlenmiştir. %1 anlam düzeyinde iddiayı test ediniz.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71C1497B-478A-40CA-97AF-93A1B2BEAEA8}"/>
                  </a:ext>
                </a:extLst>
              </p:cNvPr>
              <p:cNvSpPr txBox="1"/>
              <p:nvPr/>
            </p:nvSpPr>
            <p:spPr>
              <a:xfrm>
                <a:off x="961534" y="2093733"/>
                <a:ext cx="8048134" cy="4032707"/>
              </a:xfrm>
              <a:prstGeom prst="rect">
                <a:avLst/>
              </a:prstGeom>
              <a:noFill/>
            </p:spPr>
            <p:txBody>
              <a:bodyPr wrap="square">
                <a:spAutoFit/>
              </a:bodyPr>
              <a:lstStyle/>
              <a:p>
                <a:pPr algn="just">
                  <a:lnSpc>
                    <a:spcPct val="150000"/>
                  </a:lnSpc>
                  <a:spcAft>
                    <a:spcPts val="800"/>
                  </a:spcAft>
                </a:pPr>
                <a:r>
                  <a:rPr lang="tr-TR" sz="1800" i="1"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eqArr>
                        <m:eqArr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≥25</m:t>
                          </m:r>
                        </m:e>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&lt;25</m:t>
                          </m:r>
                        </m:e>
                      </m:eqAr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sub>
                          </m:sSub>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21−25</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0,33</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=−12,12</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225</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=0,33</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2,3</m:t>
                      </m:r>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3       </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12,12→</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𝑟𝑒𝑑</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71C1497B-478A-40CA-97AF-93A1B2BEAEA8}"/>
                  </a:ext>
                </a:extLst>
              </p:cNvPr>
              <p:cNvSpPr txBox="1">
                <a:spLocks noRot="1" noChangeAspect="1" noMove="1" noResize="1" noEditPoints="1" noAdjustHandles="1" noChangeArrowheads="1" noChangeShapeType="1" noTextEdit="1"/>
              </p:cNvSpPr>
              <p:nvPr/>
            </p:nvSpPr>
            <p:spPr>
              <a:xfrm>
                <a:off x="961534" y="2093733"/>
                <a:ext cx="8048134" cy="4032707"/>
              </a:xfrm>
              <a:prstGeom prst="rect">
                <a:avLst/>
              </a:prstGeom>
              <a:blipFill>
                <a:blip r:embed="rId2"/>
                <a:stretch>
                  <a:fillRect l="-682"/>
                </a:stretch>
              </a:blipFill>
            </p:spPr>
            <p:txBody>
              <a:bodyPr/>
              <a:lstStyle/>
              <a:p>
                <a:r>
                  <a:rPr lang="tr-TR">
                    <a:noFill/>
                  </a:rPr>
                  <a:t> </a:t>
                </a:r>
              </a:p>
            </p:txBody>
          </p:sp>
        </mc:Fallback>
      </mc:AlternateContent>
      <p:sp>
        <p:nvSpPr>
          <p:cNvPr id="2" name="Slayt Numarası Yer Tutucusu 1">
            <a:extLst>
              <a:ext uri="{FF2B5EF4-FFF2-40B4-BE49-F238E27FC236}">
                <a16:creationId xmlns:a16="http://schemas.microsoft.com/office/drawing/2014/main" id="{6B3BA4C0-E470-4F4D-8A16-10DEBA7A1413}"/>
              </a:ext>
            </a:extLst>
          </p:cNvPr>
          <p:cNvSpPr>
            <a:spLocks noGrp="1"/>
          </p:cNvSpPr>
          <p:nvPr>
            <p:ph type="sldNum" sz="quarter" idx="12"/>
          </p:nvPr>
        </p:nvSpPr>
        <p:spPr/>
        <p:txBody>
          <a:bodyPr/>
          <a:lstStyle/>
          <a:p>
            <a:fld id="{130487E8-B234-4A4A-9EB7-DD6BC4F4155C}" type="slidenum">
              <a:rPr lang="tr-TR" smtClean="0"/>
              <a:t>33</a:t>
            </a:fld>
            <a:endParaRPr lang="tr-TR"/>
          </a:p>
        </p:txBody>
      </p:sp>
    </p:spTree>
    <p:extLst>
      <p:ext uri="{BB962C8B-B14F-4D97-AF65-F5344CB8AC3E}">
        <p14:creationId xmlns:p14="http://schemas.microsoft.com/office/powerpoint/2010/main" val="601795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898B9A13-8CBA-4C57-99FD-5D96AA819700}"/>
              </a:ext>
            </a:extLst>
          </p:cNvPr>
          <p:cNvSpPr txBox="1"/>
          <p:nvPr/>
        </p:nvSpPr>
        <p:spPr>
          <a:xfrm>
            <a:off x="697583" y="245097"/>
            <a:ext cx="10360057" cy="2227982"/>
          </a:xfrm>
          <a:prstGeom prst="rect">
            <a:avLst/>
          </a:prstGeom>
          <a:noFill/>
        </p:spPr>
        <p:txBody>
          <a:bodyPr wrap="square">
            <a:spAutoFit/>
          </a:bodyPr>
          <a:lstStyle/>
          <a:p>
            <a:pPr algn="just">
              <a:lnSpc>
                <a:spcPct val="150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Örnek</a:t>
            </a: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Yazın Antalya’ya gelen turistlerin, Antalya’da ortalama ne kadar kaldıkları araştırılmak isteniyor. Bu amaçla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rassal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olarak 100 kişi seçiliyor. Ortalama konaklama süresi 20 gün ve standart sapma 2,5 gün olarak hesaplanıyor. Antalya’ya gelen turistlerin ortalama konaklama süresinin en </a:t>
            </a:r>
            <a:r>
              <a:rPr lang="tr-TR" dirty="0">
                <a:latin typeface="Times New Roman" panose="02020603050405020304" pitchFamily="18" charset="0"/>
                <a:ea typeface="Times New Roman" panose="02020603050405020304" pitchFamily="18" charset="0"/>
                <a:cs typeface="Times New Roman" panose="02020603050405020304" pitchFamily="18" charset="0"/>
              </a:rPr>
              <a:t>az</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18 gün olduğu iddiası %5 anlam düzeyinde doğru mudur?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28478433-6711-4091-945A-378ACB305201}"/>
                  </a:ext>
                </a:extLst>
              </p:cNvPr>
              <p:cNvSpPr txBox="1"/>
              <p:nvPr/>
            </p:nvSpPr>
            <p:spPr>
              <a:xfrm>
                <a:off x="697583" y="2605267"/>
                <a:ext cx="10595727" cy="4007636"/>
              </a:xfrm>
              <a:prstGeom prst="rect">
                <a:avLst/>
              </a:prstGeom>
              <a:noFill/>
            </p:spPr>
            <p:txBody>
              <a:bodyPr wrap="square">
                <a:spAutoFit/>
              </a:bodyPr>
              <a:lstStyle/>
              <a:p>
                <a:pPr algn="just">
                  <a:lnSpc>
                    <a:spcPct val="150000"/>
                  </a:lnSpc>
                  <a:spcAft>
                    <a:spcPts val="800"/>
                  </a:spcAft>
                </a:pPr>
                <a:r>
                  <a:rPr lang="tr-TR" sz="1800" i="1"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eqArr>
                        <m:eqArr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≤18</m:t>
                          </m:r>
                        </m:e>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&gt;18</m:t>
                          </m:r>
                        </m:e>
                      </m:eqAr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sub>
                          </m:sSub>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20−18</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0,25</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=8</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2,5</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100</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=0,25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=1,64&lt;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=8→</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𝑟𝑒𝑑</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28478433-6711-4091-945A-378ACB305201}"/>
                  </a:ext>
                </a:extLst>
              </p:cNvPr>
              <p:cNvSpPr txBox="1">
                <a:spLocks noRot="1" noChangeAspect="1" noMove="1" noResize="1" noEditPoints="1" noAdjustHandles="1" noChangeArrowheads="1" noChangeShapeType="1" noTextEdit="1"/>
              </p:cNvSpPr>
              <p:nvPr/>
            </p:nvSpPr>
            <p:spPr>
              <a:xfrm>
                <a:off x="697583" y="2605267"/>
                <a:ext cx="10595727" cy="4007636"/>
              </a:xfrm>
              <a:prstGeom prst="rect">
                <a:avLst/>
              </a:prstGeom>
              <a:blipFill>
                <a:blip r:embed="rId2"/>
                <a:stretch>
                  <a:fillRect l="-460"/>
                </a:stretch>
              </a:blipFill>
            </p:spPr>
            <p:txBody>
              <a:bodyPr/>
              <a:lstStyle/>
              <a:p>
                <a:r>
                  <a:rPr lang="tr-TR">
                    <a:noFill/>
                  </a:rPr>
                  <a:t> </a:t>
                </a:r>
              </a:p>
            </p:txBody>
          </p:sp>
        </mc:Fallback>
      </mc:AlternateContent>
      <p:sp>
        <p:nvSpPr>
          <p:cNvPr id="2" name="Slayt Numarası Yer Tutucusu 1">
            <a:extLst>
              <a:ext uri="{FF2B5EF4-FFF2-40B4-BE49-F238E27FC236}">
                <a16:creationId xmlns:a16="http://schemas.microsoft.com/office/drawing/2014/main" id="{57770352-5946-437B-A012-0FBA1B25F715}"/>
              </a:ext>
            </a:extLst>
          </p:cNvPr>
          <p:cNvSpPr>
            <a:spLocks noGrp="1"/>
          </p:cNvSpPr>
          <p:nvPr>
            <p:ph type="sldNum" sz="quarter" idx="12"/>
          </p:nvPr>
        </p:nvSpPr>
        <p:spPr/>
        <p:txBody>
          <a:bodyPr/>
          <a:lstStyle/>
          <a:p>
            <a:fld id="{130487E8-B234-4A4A-9EB7-DD6BC4F4155C}" type="slidenum">
              <a:rPr lang="tr-TR" smtClean="0"/>
              <a:t>34</a:t>
            </a:fld>
            <a:endParaRPr lang="tr-TR"/>
          </a:p>
        </p:txBody>
      </p:sp>
    </p:spTree>
    <p:extLst>
      <p:ext uri="{BB962C8B-B14F-4D97-AF65-F5344CB8AC3E}">
        <p14:creationId xmlns:p14="http://schemas.microsoft.com/office/powerpoint/2010/main" val="1097016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FC6ABBF1-535E-4EEF-86DB-7B77635B4E9E}"/>
              </a:ext>
            </a:extLst>
          </p:cNvPr>
          <p:cNvSpPr txBox="1"/>
          <p:nvPr/>
        </p:nvSpPr>
        <p:spPr>
          <a:xfrm>
            <a:off x="1055802" y="641023"/>
            <a:ext cx="10708850" cy="1396985"/>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Bir matbaa basım aşamasında kitaplardaki yazım hatalarının ortalama sayısı araştırmaktadır.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Rassal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olarak 10 kitap seçiliyor ve bu kitaplardaki yazım hatalarını hesaplanıyor. Elde edilen bulgular aşağıda verilmiştir.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4" name="Tablo 3">
                <a:extLst>
                  <a:ext uri="{FF2B5EF4-FFF2-40B4-BE49-F238E27FC236}">
                    <a16:creationId xmlns:a16="http://schemas.microsoft.com/office/drawing/2014/main" id="{E8CB134C-9BC4-40D1-AAB0-93FBC9E38006}"/>
                  </a:ext>
                </a:extLst>
              </p:cNvPr>
              <p:cNvGraphicFramePr>
                <a:graphicFrameLocks noGrp="1"/>
              </p:cNvGraphicFramePr>
              <p:nvPr>
                <p:extLst>
                  <p:ext uri="{D42A27DB-BD31-4B8C-83A1-F6EECF244321}">
                    <p14:modId xmlns:p14="http://schemas.microsoft.com/office/powerpoint/2010/main" val="3263982032"/>
                  </p:ext>
                </p:extLst>
              </p:nvPr>
            </p:nvGraphicFramePr>
            <p:xfrm>
              <a:off x="1133982" y="2443453"/>
              <a:ext cx="1658157" cy="3630419"/>
            </p:xfrm>
            <a:graphic>
              <a:graphicData uri="http://schemas.openxmlformats.org/drawingml/2006/table">
                <a:tbl>
                  <a:tblPr firstRow="1" firstCol="1" bandRow="1">
                    <a:tableStyleId>{5C22544A-7EE6-4342-B048-85BDC9FD1C3A}</a:tableStyleId>
                  </a:tblPr>
                  <a:tblGrid>
                    <a:gridCol w="1658157">
                      <a:extLst>
                        <a:ext uri="{9D8B030D-6E8A-4147-A177-3AD203B41FA5}">
                          <a16:colId xmlns:a16="http://schemas.microsoft.com/office/drawing/2014/main" val="3012632538"/>
                        </a:ext>
                      </a:extLst>
                    </a:gridCol>
                  </a:tblGrid>
                  <a:tr h="302587">
                    <a:tc>
                      <a:txBody>
                        <a:bodyPr/>
                        <a:lstStyle/>
                        <a:p>
                          <a:pPr algn="ctr">
                            <a:lnSpc>
                              <a:spcPct val="150000"/>
                            </a:lnSpc>
                            <a:spcAft>
                              <a:spcPts val="800"/>
                            </a:spcAft>
                          </a:pPr>
                          <a:r>
                            <a:rPr lang="tr-TR" sz="1200">
                              <a:effectLst/>
                            </a:rPr>
                            <a:t>Örnekler (X)</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9376169"/>
                      </a:ext>
                    </a:extLst>
                  </a:tr>
                  <a:tr h="302587">
                    <a:tc>
                      <a:txBody>
                        <a:bodyPr/>
                        <a:lstStyle/>
                        <a:p>
                          <a:pPr algn="ctr">
                            <a:lnSpc>
                              <a:spcPct val="150000"/>
                            </a:lnSpc>
                            <a:spcAft>
                              <a:spcPts val="800"/>
                            </a:spcAft>
                          </a:pPr>
                          <a:r>
                            <a:rPr lang="tr-TR" sz="1200">
                              <a:effectLst/>
                            </a:rPr>
                            <a:t>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133290"/>
                      </a:ext>
                    </a:extLst>
                  </a:tr>
                  <a:tr h="302587">
                    <a:tc>
                      <a:txBody>
                        <a:bodyPr/>
                        <a:lstStyle/>
                        <a:p>
                          <a:pPr algn="ctr">
                            <a:lnSpc>
                              <a:spcPct val="150000"/>
                            </a:lnSpc>
                            <a:spcAft>
                              <a:spcPts val="800"/>
                            </a:spcAft>
                          </a:pPr>
                          <a:r>
                            <a:rPr lang="tr-TR" sz="1200" dirty="0">
                              <a:effectLst/>
                            </a:rPr>
                            <a:t>5</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8801871"/>
                      </a:ext>
                    </a:extLst>
                  </a:tr>
                  <a:tr h="302587">
                    <a:tc>
                      <a:txBody>
                        <a:bodyPr/>
                        <a:lstStyle/>
                        <a:p>
                          <a:pPr algn="ctr">
                            <a:lnSpc>
                              <a:spcPct val="150000"/>
                            </a:lnSpc>
                            <a:spcAft>
                              <a:spcPts val="800"/>
                            </a:spcAft>
                          </a:pPr>
                          <a:r>
                            <a:rPr lang="tr-TR" sz="1200">
                              <a:effectLst/>
                            </a:rPr>
                            <a:t>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5012487"/>
                      </a:ext>
                    </a:extLst>
                  </a:tr>
                  <a:tr h="302587">
                    <a:tc>
                      <a:txBody>
                        <a:bodyPr/>
                        <a:lstStyle/>
                        <a:p>
                          <a:pPr algn="ctr">
                            <a:lnSpc>
                              <a:spcPct val="150000"/>
                            </a:lnSpc>
                            <a:spcAft>
                              <a:spcPts val="800"/>
                            </a:spcAft>
                          </a:pPr>
                          <a:r>
                            <a:rPr lang="tr-TR" sz="1200" dirty="0">
                              <a:effectLst/>
                            </a:rPr>
                            <a:t>3</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2915421"/>
                      </a:ext>
                    </a:extLst>
                  </a:tr>
                  <a:tr h="302587">
                    <a:tc>
                      <a:txBody>
                        <a:bodyPr/>
                        <a:lstStyle/>
                        <a:p>
                          <a:pPr algn="ctr">
                            <a:lnSpc>
                              <a:spcPct val="150000"/>
                            </a:lnSpc>
                            <a:spcAft>
                              <a:spcPts val="800"/>
                            </a:spcAft>
                          </a:pPr>
                          <a:r>
                            <a:rPr lang="tr-TR" sz="1200">
                              <a:effectLst/>
                            </a:rPr>
                            <a:t>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9851204"/>
                      </a:ext>
                    </a:extLst>
                  </a:tr>
                  <a:tr h="302587">
                    <a:tc>
                      <a:txBody>
                        <a:bodyPr/>
                        <a:lstStyle/>
                        <a:p>
                          <a:pPr algn="ctr">
                            <a:lnSpc>
                              <a:spcPct val="150000"/>
                            </a:lnSpc>
                            <a:spcAft>
                              <a:spcPts val="800"/>
                            </a:spcAft>
                          </a:pPr>
                          <a:r>
                            <a:rPr lang="tr-TR" sz="1200">
                              <a:effectLst/>
                            </a:rPr>
                            <a:t>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1320943"/>
                      </a:ext>
                    </a:extLst>
                  </a:tr>
                  <a:tr h="302587">
                    <a:tc>
                      <a:txBody>
                        <a:bodyPr/>
                        <a:lstStyle/>
                        <a:p>
                          <a:pPr algn="ctr">
                            <a:lnSpc>
                              <a:spcPct val="150000"/>
                            </a:lnSpc>
                            <a:spcAft>
                              <a:spcPts val="800"/>
                            </a:spcAft>
                          </a:pPr>
                          <a:r>
                            <a:rPr lang="tr-TR" sz="1200">
                              <a:effectLst/>
                            </a:rPr>
                            <a:t>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6465404"/>
                      </a:ext>
                    </a:extLst>
                  </a:tr>
                  <a:tr h="302587">
                    <a:tc>
                      <a:txBody>
                        <a:bodyPr/>
                        <a:lstStyle/>
                        <a:p>
                          <a:pPr algn="ctr">
                            <a:lnSpc>
                              <a:spcPct val="150000"/>
                            </a:lnSpc>
                            <a:spcAft>
                              <a:spcPts val="800"/>
                            </a:spcAft>
                          </a:pPr>
                          <a:r>
                            <a:rPr lang="tr-TR" sz="1200">
                              <a:effectLst/>
                            </a:rPr>
                            <a:t>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7424218"/>
                      </a:ext>
                    </a:extLst>
                  </a:tr>
                  <a:tr h="302587">
                    <a:tc>
                      <a:txBody>
                        <a:bodyPr/>
                        <a:lstStyle/>
                        <a:p>
                          <a:pPr algn="ctr">
                            <a:lnSpc>
                              <a:spcPct val="150000"/>
                            </a:lnSpc>
                            <a:spcAft>
                              <a:spcPts val="800"/>
                            </a:spcAft>
                          </a:pPr>
                          <a:r>
                            <a:rPr lang="tr-TR" sz="1200">
                              <a:effectLst/>
                            </a:rPr>
                            <a:t>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1863335"/>
                      </a:ext>
                    </a:extLst>
                  </a:tr>
                  <a:tr h="302587">
                    <a:tc>
                      <a:txBody>
                        <a:bodyPr/>
                        <a:lstStyle/>
                        <a:p>
                          <a:pPr algn="ctr">
                            <a:lnSpc>
                              <a:spcPct val="150000"/>
                            </a:lnSpc>
                            <a:spcAft>
                              <a:spcPts val="800"/>
                            </a:spcAft>
                          </a:pPr>
                          <a:r>
                            <a:rPr lang="tr-TR" sz="1200">
                              <a:effectLst/>
                            </a:rPr>
                            <a:t>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6974307"/>
                      </a:ext>
                    </a:extLst>
                  </a:tr>
                  <a:tr h="301962">
                    <a:tc>
                      <a:txBody>
                        <a:bodyPr/>
                        <a:lstStyle/>
                        <a:p>
                          <a:pPr algn="ctr">
                            <a:lnSpc>
                              <a:spcPct val="150000"/>
                            </a:lnSpc>
                            <a:spcAft>
                              <a:spcPts val="800"/>
                            </a:spcAft>
                          </a:pPr>
                          <a14:m>
                            <m:oMath xmlns:m="http://schemas.openxmlformats.org/officeDocument/2006/math">
                              <m:nary>
                                <m:naryPr>
                                  <m:chr m:val="∑"/>
                                  <m:limLoc m:val="undOvr"/>
                                  <m:subHide m:val="on"/>
                                  <m:supHide m:val="on"/>
                                  <m:ctrlPr>
                                    <a:rPr lang="tr-TR" sz="1200" i="1">
                                      <a:effectLst/>
                                      <a:latin typeface="Cambria Math" panose="02040503050406030204" pitchFamily="18" charset="0"/>
                                    </a:rPr>
                                  </m:ctrlPr>
                                </m:naryPr>
                                <m:sub/>
                                <m:sup/>
                                <m:e>
                                  <m:r>
                                    <a:rPr lang="tr-TR" sz="1200">
                                      <a:effectLst/>
                                      <a:latin typeface="Cambria Math" panose="02040503050406030204" pitchFamily="18" charset="0"/>
                                    </a:rPr>
                                    <m:t>=</m:t>
                                  </m:r>
                                </m:e>
                              </m:nary>
                            </m:oMath>
                          </a14:m>
                          <a:r>
                            <a:rPr lang="tr-TR" sz="1200" dirty="0">
                              <a:effectLst/>
                            </a:rPr>
                            <a:t>44</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3782010"/>
                      </a:ext>
                    </a:extLst>
                  </a:tr>
                </a:tbl>
              </a:graphicData>
            </a:graphic>
          </p:graphicFrame>
        </mc:Choice>
        <mc:Fallback xmlns="">
          <p:graphicFrame>
            <p:nvGraphicFramePr>
              <p:cNvPr id="4" name="Tablo 3">
                <a:extLst>
                  <a:ext uri="{FF2B5EF4-FFF2-40B4-BE49-F238E27FC236}">
                    <a16:creationId xmlns:a16="http://schemas.microsoft.com/office/drawing/2014/main" id="{E8CB134C-9BC4-40D1-AAB0-93FBC9E38006}"/>
                  </a:ext>
                </a:extLst>
              </p:cNvPr>
              <p:cNvGraphicFramePr>
                <a:graphicFrameLocks noGrp="1"/>
              </p:cNvGraphicFramePr>
              <p:nvPr>
                <p:extLst>
                  <p:ext uri="{D42A27DB-BD31-4B8C-83A1-F6EECF244321}">
                    <p14:modId xmlns:p14="http://schemas.microsoft.com/office/powerpoint/2010/main" val="3263982032"/>
                  </p:ext>
                </p:extLst>
              </p:nvPr>
            </p:nvGraphicFramePr>
            <p:xfrm>
              <a:off x="1133982" y="2443453"/>
              <a:ext cx="1658157" cy="3630419"/>
            </p:xfrm>
            <a:graphic>
              <a:graphicData uri="http://schemas.openxmlformats.org/drawingml/2006/table">
                <a:tbl>
                  <a:tblPr firstRow="1" firstCol="1" bandRow="1">
                    <a:tableStyleId>{5C22544A-7EE6-4342-B048-85BDC9FD1C3A}</a:tableStyleId>
                  </a:tblPr>
                  <a:tblGrid>
                    <a:gridCol w="1658157">
                      <a:extLst>
                        <a:ext uri="{9D8B030D-6E8A-4147-A177-3AD203B41FA5}">
                          <a16:colId xmlns:a16="http://schemas.microsoft.com/office/drawing/2014/main" val="3012632538"/>
                        </a:ext>
                      </a:extLst>
                    </a:gridCol>
                  </a:tblGrid>
                  <a:tr h="302587">
                    <a:tc>
                      <a:txBody>
                        <a:bodyPr/>
                        <a:lstStyle/>
                        <a:p>
                          <a:pPr algn="ctr">
                            <a:lnSpc>
                              <a:spcPct val="150000"/>
                            </a:lnSpc>
                            <a:spcAft>
                              <a:spcPts val="800"/>
                            </a:spcAft>
                          </a:pPr>
                          <a:r>
                            <a:rPr lang="tr-TR" sz="1200">
                              <a:effectLst/>
                            </a:rPr>
                            <a:t>Örnekler (X)</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9376169"/>
                      </a:ext>
                    </a:extLst>
                  </a:tr>
                  <a:tr h="302587">
                    <a:tc>
                      <a:txBody>
                        <a:bodyPr/>
                        <a:lstStyle/>
                        <a:p>
                          <a:pPr algn="ctr">
                            <a:lnSpc>
                              <a:spcPct val="150000"/>
                            </a:lnSpc>
                            <a:spcAft>
                              <a:spcPts val="800"/>
                            </a:spcAft>
                          </a:pPr>
                          <a:r>
                            <a:rPr lang="tr-TR" sz="1200">
                              <a:effectLst/>
                            </a:rPr>
                            <a:t>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133290"/>
                      </a:ext>
                    </a:extLst>
                  </a:tr>
                  <a:tr h="302587">
                    <a:tc>
                      <a:txBody>
                        <a:bodyPr/>
                        <a:lstStyle/>
                        <a:p>
                          <a:pPr algn="ctr">
                            <a:lnSpc>
                              <a:spcPct val="150000"/>
                            </a:lnSpc>
                            <a:spcAft>
                              <a:spcPts val="800"/>
                            </a:spcAft>
                          </a:pPr>
                          <a:r>
                            <a:rPr lang="tr-TR" sz="1200" dirty="0">
                              <a:effectLst/>
                            </a:rPr>
                            <a:t>5</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8801871"/>
                      </a:ext>
                    </a:extLst>
                  </a:tr>
                  <a:tr h="302587">
                    <a:tc>
                      <a:txBody>
                        <a:bodyPr/>
                        <a:lstStyle/>
                        <a:p>
                          <a:pPr algn="ctr">
                            <a:lnSpc>
                              <a:spcPct val="150000"/>
                            </a:lnSpc>
                            <a:spcAft>
                              <a:spcPts val="800"/>
                            </a:spcAft>
                          </a:pPr>
                          <a:r>
                            <a:rPr lang="tr-TR" sz="1200">
                              <a:effectLst/>
                            </a:rPr>
                            <a:t>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5012487"/>
                      </a:ext>
                    </a:extLst>
                  </a:tr>
                  <a:tr h="302587">
                    <a:tc>
                      <a:txBody>
                        <a:bodyPr/>
                        <a:lstStyle/>
                        <a:p>
                          <a:pPr algn="ctr">
                            <a:lnSpc>
                              <a:spcPct val="150000"/>
                            </a:lnSpc>
                            <a:spcAft>
                              <a:spcPts val="800"/>
                            </a:spcAft>
                          </a:pPr>
                          <a:r>
                            <a:rPr lang="tr-TR" sz="1200" dirty="0">
                              <a:effectLst/>
                            </a:rPr>
                            <a:t>3</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2915421"/>
                      </a:ext>
                    </a:extLst>
                  </a:tr>
                  <a:tr h="302587">
                    <a:tc>
                      <a:txBody>
                        <a:bodyPr/>
                        <a:lstStyle/>
                        <a:p>
                          <a:pPr algn="ctr">
                            <a:lnSpc>
                              <a:spcPct val="150000"/>
                            </a:lnSpc>
                            <a:spcAft>
                              <a:spcPts val="800"/>
                            </a:spcAft>
                          </a:pPr>
                          <a:r>
                            <a:rPr lang="tr-TR" sz="1200">
                              <a:effectLst/>
                            </a:rPr>
                            <a:t>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9851204"/>
                      </a:ext>
                    </a:extLst>
                  </a:tr>
                  <a:tr h="302587">
                    <a:tc>
                      <a:txBody>
                        <a:bodyPr/>
                        <a:lstStyle/>
                        <a:p>
                          <a:pPr algn="ctr">
                            <a:lnSpc>
                              <a:spcPct val="150000"/>
                            </a:lnSpc>
                            <a:spcAft>
                              <a:spcPts val="800"/>
                            </a:spcAft>
                          </a:pPr>
                          <a:r>
                            <a:rPr lang="tr-TR" sz="1200">
                              <a:effectLst/>
                            </a:rPr>
                            <a:t>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1320943"/>
                      </a:ext>
                    </a:extLst>
                  </a:tr>
                  <a:tr h="302587">
                    <a:tc>
                      <a:txBody>
                        <a:bodyPr/>
                        <a:lstStyle/>
                        <a:p>
                          <a:pPr algn="ctr">
                            <a:lnSpc>
                              <a:spcPct val="150000"/>
                            </a:lnSpc>
                            <a:spcAft>
                              <a:spcPts val="800"/>
                            </a:spcAft>
                          </a:pPr>
                          <a:r>
                            <a:rPr lang="tr-TR" sz="1200">
                              <a:effectLst/>
                            </a:rPr>
                            <a:t>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6465404"/>
                      </a:ext>
                    </a:extLst>
                  </a:tr>
                  <a:tr h="302587">
                    <a:tc>
                      <a:txBody>
                        <a:bodyPr/>
                        <a:lstStyle/>
                        <a:p>
                          <a:pPr algn="ctr">
                            <a:lnSpc>
                              <a:spcPct val="150000"/>
                            </a:lnSpc>
                            <a:spcAft>
                              <a:spcPts val="800"/>
                            </a:spcAft>
                          </a:pPr>
                          <a:r>
                            <a:rPr lang="tr-TR" sz="1200">
                              <a:effectLst/>
                            </a:rPr>
                            <a:t>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7424218"/>
                      </a:ext>
                    </a:extLst>
                  </a:tr>
                  <a:tr h="302587">
                    <a:tc>
                      <a:txBody>
                        <a:bodyPr/>
                        <a:lstStyle/>
                        <a:p>
                          <a:pPr algn="ctr">
                            <a:lnSpc>
                              <a:spcPct val="150000"/>
                            </a:lnSpc>
                            <a:spcAft>
                              <a:spcPts val="800"/>
                            </a:spcAft>
                          </a:pPr>
                          <a:r>
                            <a:rPr lang="tr-TR" sz="1200">
                              <a:effectLst/>
                            </a:rPr>
                            <a:t>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1863335"/>
                      </a:ext>
                    </a:extLst>
                  </a:tr>
                  <a:tr h="302587">
                    <a:tc>
                      <a:txBody>
                        <a:bodyPr/>
                        <a:lstStyle/>
                        <a:p>
                          <a:pPr algn="ctr">
                            <a:lnSpc>
                              <a:spcPct val="150000"/>
                            </a:lnSpc>
                            <a:spcAft>
                              <a:spcPts val="800"/>
                            </a:spcAft>
                          </a:pPr>
                          <a:r>
                            <a:rPr lang="tr-TR" sz="1200">
                              <a:effectLst/>
                            </a:rPr>
                            <a:t>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6974307"/>
                      </a:ext>
                    </a:extLst>
                  </a:tr>
                  <a:tr h="301962">
                    <a:tc>
                      <a:txBody>
                        <a:bodyPr/>
                        <a:lstStyle/>
                        <a:p>
                          <a:endParaRPr lang="tr-TR"/>
                        </a:p>
                      </a:txBody>
                      <a:tcPr marL="68580" marR="68580" marT="0" marB="0">
                        <a:blipFill>
                          <a:blip r:embed="rId2"/>
                          <a:stretch>
                            <a:fillRect l="-733" t="-1096000" r="-1465" b="-140000"/>
                          </a:stretch>
                        </a:blipFill>
                      </a:tcPr>
                    </a:tc>
                    <a:extLst>
                      <a:ext uri="{0D108BD9-81ED-4DB2-BD59-A6C34878D82A}">
                        <a16:rowId xmlns:a16="http://schemas.microsoft.com/office/drawing/2014/main" val="3323782010"/>
                      </a:ext>
                    </a:extLst>
                  </a:tr>
                </a:tbl>
              </a:graphicData>
            </a:graphic>
          </p:graphicFrame>
        </mc:Fallback>
      </mc:AlternateContent>
      <p:sp>
        <p:nvSpPr>
          <p:cNvPr id="6" name="Metin kutusu 5">
            <a:extLst>
              <a:ext uri="{FF2B5EF4-FFF2-40B4-BE49-F238E27FC236}">
                <a16:creationId xmlns:a16="http://schemas.microsoft.com/office/drawing/2014/main" id="{52AF7CBE-6EF2-45B8-AA84-CEB8CB4A95E7}"/>
              </a:ext>
            </a:extLst>
          </p:cNvPr>
          <p:cNvSpPr txBox="1"/>
          <p:nvPr/>
        </p:nvSpPr>
        <p:spPr>
          <a:xfrm>
            <a:off x="3933309" y="2445271"/>
            <a:ext cx="6094378" cy="1396985"/>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 Kitaplardaki yazım hatalarının ortalamasını tahmin ediniz.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 %</a:t>
            </a:r>
            <a:r>
              <a:rPr lang="tr-TR" dirty="0">
                <a:latin typeface="Times New Roman" panose="02020603050405020304" pitchFamily="18" charset="0"/>
                <a:ea typeface="Times New Roman" panose="02020603050405020304" pitchFamily="18" charset="0"/>
                <a:cs typeface="Times New Roman" panose="02020603050405020304" pitchFamily="18" charset="0"/>
              </a:rPr>
              <a:t>5 anlam düzeyinde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ortalama yazım hatasının 4’den az olduğu söylenebilir mi?</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ayt Numarası Yer Tutucusu 1">
            <a:extLst>
              <a:ext uri="{FF2B5EF4-FFF2-40B4-BE49-F238E27FC236}">
                <a16:creationId xmlns:a16="http://schemas.microsoft.com/office/drawing/2014/main" id="{9377A07B-38BA-466D-87D8-7A747A031365}"/>
              </a:ext>
            </a:extLst>
          </p:cNvPr>
          <p:cNvSpPr>
            <a:spLocks noGrp="1"/>
          </p:cNvSpPr>
          <p:nvPr>
            <p:ph type="sldNum" sz="quarter" idx="12"/>
          </p:nvPr>
        </p:nvSpPr>
        <p:spPr/>
        <p:txBody>
          <a:bodyPr/>
          <a:lstStyle/>
          <a:p>
            <a:fld id="{130487E8-B234-4A4A-9EB7-DD6BC4F4155C}" type="slidenum">
              <a:rPr lang="tr-TR" smtClean="0"/>
              <a:t>35</a:t>
            </a:fld>
            <a:endParaRPr lang="tr-TR"/>
          </a:p>
        </p:txBody>
      </p:sp>
    </p:spTree>
    <p:extLst>
      <p:ext uri="{BB962C8B-B14F-4D97-AF65-F5344CB8AC3E}">
        <p14:creationId xmlns:p14="http://schemas.microsoft.com/office/powerpoint/2010/main" val="11300128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61ED48BA-F114-4822-8C45-513E26C38510}"/>
                  </a:ext>
                </a:extLst>
              </p:cNvPr>
              <p:cNvSpPr txBox="1"/>
              <p:nvPr/>
            </p:nvSpPr>
            <p:spPr>
              <a:xfrm>
                <a:off x="1055802" y="612743"/>
                <a:ext cx="9775596" cy="2034339"/>
              </a:xfrm>
              <a:prstGeom prst="rect">
                <a:avLst/>
              </a:prstGeom>
              <a:noFill/>
            </p:spPr>
            <p:txBody>
              <a:bodyPr wrap="square">
                <a:spAutoFit/>
              </a:bodyPr>
              <a:lstStyle/>
              <a:p>
                <a:pPr algn="just">
                  <a:lnSpc>
                    <a:spcPct val="150000"/>
                  </a:lnSpc>
                  <a:spcAft>
                    <a:spcPts val="800"/>
                  </a:spcAft>
                </a:pPr>
                <a:r>
                  <a:rPr lang="tr-TR" sz="1800" i="1"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subHide m:val="on"/>
                              <m:sup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nary>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44</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61ED48BA-F114-4822-8C45-513E26C38510}"/>
                  </a:ext>
                </a:extLst>
              </p:cNvPr>
              <p:cNvSpPr txBox="1">
                <a:spLocks noRot="1" noChangeAspect="1" noMove="1" noResize="1" noEditPoints="1" noAdjustHandles="1" noChangeArrowheads="1" noChangeShapeType="1" noTextEdit="1"/>
              </p:cNvSpPr>
              <p:nvPr/>
            </p:nvSpPr>
            <p:spPr>
              <a:xfrm>
                <a:off x="1055802" y="612743"/>
                <a:ext cx="9775596" cy="2034339"/>
              </a:xfrm>
              <a:prstGeom prst="rect">
                <a:avLst/>
              </a:prstGeom>
              <a:blipFill>
                <a:blip r:embed="rId2"/>
                <a:stretch>
                  <a:fillRect l="-499"/>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graphicFrame>
            <p:nvGraphicFramePr>
              <p:cNvPr id="4" name="Tablo 3">
                <a:extLst>
                  <a:ext uri="{FF2B5EF4-FFF2-40B4-BE49-F238E27FC236}">
                    <a16:creationId xmlns:a16="http://schemas.microsoft.com/office/drawing/2014/main" id="{968111AA-DBF8-49B4-90E7-0E7DF2E70A2B}"/>
                  </a:ext>
                </a:extLst>
              </p:cNvPr>
              <p:cNvGraphicFramePr>
                <a:graphicFrameLocks noGrp="1"/>
              </p:cNvGraphicFramePr>
              <p:nvPr>
                <p:extLst>
                  <p:ext uri="{D42A27DB-BD31-4B8C-83A1-F6EECF244321}">
                    <p14:modId xmlns:p14="http://schemas.microsoft.com/office/powerpoint/2010/main" val="2620828649"/>
                  </p:ext>
                </p:extLst>
              </p:nvPr>
            </p:nvGraphicFramePr>
            <p:xfrm>
              <a:off x="2211028" y="3078317"/>
              <a:ext cx="3407349" cy="3303630"/>
            </p:xfrm>
            <a:graphic>
              <a:graphicData uri="http://schemas.openxmlformats.org/drawingml/2006/table">
                <a:tbl>
                  <a:tblPr firstRow="1" firstCol="1" bandRow="1"/>
                  <a:tblGrid>
                    <a:gridCol w="1135783">
                      <a:extLst>
                        <a:ext uri="{9D8B030D-6E8A-4147-A177-3AD203B41FA5}">
                          <a16:colId xmlns:a16="http://schemas.microsoft.com/office/drawing/2014/main" val="3773802966"/>
                        </a:ext>
                      </a:extLst>
                    </a:gridCol>
                    <a:gridCol w="1135783">
                      <a:extLst>
                        <a:ext uri="{9D8B030D-6E8A-4147-A177-3AD203B41FA5}">
                          <a16:colId xmlns:a16="http://schemas.microsoft.com/office/drawing/2014/main" val="1101568613"/>
                        </a:ext>
                      </a:extLst>
                    </a:gridCol>
                    <a:gridCol w="1135783">
                      <a:extLst>
                        <a:ext uri="{9D8B030D-6E8A-4147-A177-3AD203B41FA5}">
                          <a16:colId xmlns:a16="http://schemas.microsoft.com/office/drawing/2014/main" val="3493298133"/>
                        </a:ext>
                      </a:extLst>
                    </a:gridCol>
                  </a:tblGrid>
                  <a:tr h="404338">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Örnekler (X)</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14:m>
                            <m:oMathPara xmlns:m="http://schemas.openxmlformats.org/officeDocument/2006/math">
                              <m:oMathParaPr>
                                <m:jc m:val="centerGroup"/>
                              </m:oMathParaPr>
                              <m:oMath xmlns:m="http://schemas.openxmlformats.org/officeDocument/2006/math">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𝑋</m:t>
                                    </m:r>
                                  </m:e>
                                </m:acc>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𝑋</m:t>
                                            </m:r>
                                          </m:e>
                                        </m:acc>
                                      </m:e>
                                    </m:d>
                                  </m:e>
                                  <m:sup>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6879895"/>
                      </a:ext>
                    </a:extLst>
                  </a:tr>
                  <a:tr h="263572">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0,16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5218818"/>
                      </a:ext>
                    </a:extLst>
                  </a:tr>
                  <a:tr h="263572">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0,36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4404817"/>
                      </a:ext>
                    </a:extLst>
                  </a:tr>
                  <a:tr h="263572">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2,56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4111565"/>
                      </a:ext>
                    </a:extLst>
                  </a:tr>
                  <a:tr h="263572">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1,96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6773703"/>
                      </a:ext>
                    </a:extLst>
                  </a:tr>
                  <a:tr h="263572">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0,16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921639"/>
                      </a:ext>
                    </a:extLst>
                  </a:tr>
                  <a:tr h="263572">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2,56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072196"/>
                      </a:ext>
                    </a:extLst>
                  </a:tr>
                  <a:tr h="263572">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0,36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4911946"/>
                      </a:ext>
                    </a:extLst>
                  </a:tr>
                  <a:tr h="263572">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1,96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0403419"/>
                      </a:ext>
                    </a:extLst>
                  </a:tr>
                  <a:tr h="263572">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5,76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0047671"/>
                      </a:ext>
                    </a:extLst>
                  </a:tr>
                  <a:tr h="263572">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2,56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2449713"/>
                      </a:ext>
                    </a:extLst>
                  </a:tr>
                  <a:tr h="263572">
                    <a:tc>
                      <a:txBody>
                        <a:bodyPr/>
                        <a:lstStyle/>
                        <a:p>
                          <a:pPr algn="ctr">
                            <a:lnSpc>
                              <a:spcPct val="150000"/>
                            </a:lnSpc>
                            <a:spcAft>
                              <a:spcPts val="800"/>
                            </a:spcAft>
                          </a:pPr>
                          <a14:m>
                            <m:oMath xmlns:m="http://schemas.openxmlformats.org/officeDocument/2006/math">
                              <m:nary>
                                <m:naryPr>
                                  <m:chr m:val="∑"/>
                                  <m:limLoc m:val="undOvr"/>
                                  <m:subHide m:val="on"/>
                                  <m:supHide m:val="on"/>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m:t>
                                  </m:r>
                                </m:e>
                              </m:nary>
                            </m:oMath>
                          </a14:m>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44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14:m>
                            <m:oMath xmlns:m="http://schemas.openxmlformats.org/officeDocument/2006/math">
                              <m:nary>
                                <m:naryPr>
                                  <m:chr m:val="∑"/>
                                  <m:limLoc m:val="undOvr"/>
                                  <m:subHide m:val="on"/>
                                  <m:supHide m:val="on"/>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m:t>
                                  </m:r>
                                </m:e>
                              </m:nary>
                            </m:oMath>
                          </a14:m>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18,4</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4383390"/>
                      </a:ext>
                    </a:extLst>
                  </a:tr>
                </a:tbl>
              </a:graphicData>
            </a:graphic>
          </p:graphicFrame>
        </mc:Choice>
        <mc:Fallback xmlns="">
          <p:graphicFrame>
            <p:nvGraphicFramePr>
              <p:cNvPr id="4" name="Tablo 3">
                <a:extLst>
                  <a:ext uri="{FF2B5EF4-FFF2-40B4-BE49-F238E27FC236}">
                    <a16:creationId xmlns:a16="http://schemas.microsoft.com/office/drawing/2014/main" id="{968111AA-DBF8-49B4-90E7-0E7DF2E70A2B}"/>
                  </a:ext>
                </a:extLst>
              </p:cNvPr>
              <p:cNvGraphicFramePr>
                <a:graphicFrameLocks noGrp="1"/>
              </p:cNvGraphicFramePr>
              <p:nvPr>
                <p:extLst>
                  <p:ext uri="{D42A27DB-BD31-4B8C-83A1-F6EECF244321}">
                    <p14:modId xmlns:p14="http://schemas.microsoft.com/office/powerpoint/2010/main" val="2620828649"/>
                  </p:ext>
                </p:extLst>
              </p:nvPr>
            </p:nvGraphicFramePr>
            <p:xfrm>
              <a:off x="2211028" y="3078317"/>
              <a:ext cx="3407349" cy="3303630"/>
            </p:xfrm>
            <a:graphic>
              <a:graphicData uri="http://schemas.openxmlformats.org/drawingml/2006/table">
                <a:tbl>
                  <a:tblPr firstRow="1" firstCol="1" bandRow="1"/>
                  <a:tblGrid>
                    <a:gridCol w="1135783">
                      <a:extLst>
                        <a:ext uri="{9D8B030D-6E8A-4147-A177-3AD203B41FA5}">
                          <a16:colId xmlns:a16="http://schemas.microsoft.com/office/drawing/2014/main" val="3773802966"/>
                        </a:ext>
                      </a:extLst>
                    </a:gridCol>
                    <a:gridCol w="1135783">
                      <a:extLst>
                        <a:ext uri="{9D8B030D-6E8A-4147-A177-3AD203B41FA5}">
                          <a16:colId xmlns:a16="http://schemas.microsoft.com/office/drawing/2014/main" val="1101568613"/>
                        </a:ext>
                      </a:extLst>
                    </a:gridCol>
                    <a:gridCol w="1135783">
                      <a:extLst>
                        <a:ext uri="{9D8B030D-6E8A-4147-A177-3AD203B41FA5}">
                          <a16:colId xmlns:a16="http://schemas.microsoft.com/office/drawing/2014/main" val="3493298133"/>
                        </a:ext>
                      </a:extLst>
                    </a:gridCol>
                  </a:tblGrid>
                  <a:tr h="404338">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Örnekler (X)</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01075" t="-1515" r="-101613" b="-839394"/>
                          </a:stretch>
                        </a:blipFill>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00000" t="-1515" r="-1070" b="-839394"/>
                          </a:stretch>
                        </a:blipFill>
                      </a:tcPr>
                    </a:tc>
                    <a:extLst>
                      <a:ext uri="{0D108BD9-81ED-4DB2-BD59-A6C34878D82A}">
                        <a16:rowId xmlns:a16="http://schemas.microsoft.com/office/drawing/2014/main" val="826879895"/>
                      </a:ext>
                    </a:extLst>
                  </a:tr>
                  <a:tr h="263572">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0,16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5218818"/>
                      </a:ext>
                    </a:extLst>
                  </a:tr>
                  <a:tr h="263572">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0,36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4404817"/>
                      </a:ext>
                    </a:extLst>
                  </a:tr>
                  <a:tr h="263572">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2,56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4111565"/>
                      </a:ext>
                    </a:extLst>
                  </a:tr>
                  <a:tr h="263572">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1,96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6773703"/>
                      </a:ext>
                    </a:extLst>
                  </a:tr>
                  <a:tr h="263572">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0,16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921639"/>
                      </a:ext>
                    </a:extLst>
                  </a:tr>
                  <a:tr h="263572">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2,56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072196"/>
                      </a:ext>
                    </a:extLst>
                  </a:tr>
                  <a:tr h="263572">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0,36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4911946"/>
                      </a:ext>
                    </a:extLst>
                  </a:tr>
                  <a:tr h="263572">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1,96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0403419"/>
                      </a:ext>
                    </a:extLst>
                  </a:tr>
                  <a:tr h="263572">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5,76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0047671"/>
                      </a:ext>
                    </a:extLst>
                  </a:tr>
                  <a:tr h="263572">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2,56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2449713"/>
                      </a:ext>
                    </a:extLst>
                  </a:tr>
                  <a:tr h="263572">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535" t="-1165116" r="-200535" b="-179070"/>
                          </a:stretch>
                        </a:blipFill>
                      </a:tcPr>
                    </a:tc>
                    <a:tc>
                      <a:txBody>
                        <a:bodyPr/>
                        <a:lstStyle/>
                        <a:p>
                          <a:pPr algn="ctr">
                            <a:lnSpc>
                              <a:spcPct val="150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00000" t="-1165116" r="-1070" b="-179070"/>
                          </a:stretch>
                        </a:blipFill>
                      </a:tcPr>
                    </a:tc>
                    <a:extLst>
                      <a:ext uri="{0D108BD9-81ED-4DB2-BD59-A6C34878D82A}">
                        <a16:rowId xmlns:a16="http://schemas.microsoft.com/office/drawing/2014/main" val="2224383390"/>
                      </a:ext>
                    </a:extLst>
                  </a:tr>
                </a:tbl>
              </a:graphicData>
            </a:graphic>
          </p:graphicFrame>
        </mc:Fallback>
      </mc:AlternateContent>
      <mc:AlternateContent xmlns:mc="http://schemas.openxmlformats.org/markup-compatibility/2006" xmlns:a14="http://schemas.microsoft.com/office/drawing/2010/main">
        <mc:Choice Requires="a14">
          <p:sp>
            <p:nvSpPr>
              <p:cNvPr id="6" name="Metin kutusu 5">
                <a:extLst>
                  <a:ext uri="{FF2B5EF4-FFF2-40B4-BE49-F238E27FC236}">
                    <a16:creationId xmlns:a16="http://schemas.microsoft.com/office/drawing/2014/main" id="{B50604F5-7CC0-4322-B5C7-7B6CE68DA94B}"/>
                  </a:ext>
                </a:extLst>
              </p:cNvPr>
              <p:cNvSpPr txBox="1"/>
              <p:nvPr/>
            </p:nvSpPr>
            <p:spPr>
              <a:xfrm>
                <a:off x="4828881" y="3319984"/>
                <a:ext cx="6094428" cy="2409762"/>
              </a:xfrm>
              <a:prstGeom prst="rect">
                <a:avLst/>
              </a:prstGeom>
              <a:noFill/>
            </p:spPr>
            <p:txBody>
              <a:bodyPr wrap="square">
                <a:sp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𝑠</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subHide m:val="on"/>
                                  <m:sup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e>
                                      </m:d>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den>
                          </m:f>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18,4</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10−1</m:t>
                              </m:r>
                            </m:den>
                          </m:f>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=1,43</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1,43</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=0,45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Metin kutusu 5">
                <a:extLst>
                  <a:ext uri="{FF2B5EF4-FFF2-40B4-BE49-F238E27FC236}">
                    <a16:creationId xmlns:a16="http://schemas.microsoft.com/office/drawing/2014/main" id="{B50604F5-7CC0-4322-B5C7-7B6CE68DA94B}"/>
                  </a:ext>
                </a:extLst>
              </p:cNvPr>
              <p:cNvSpPr txBox="1">
                <a:spLocks noRot="1" noChangeAspect="1" noMove="1" noResize="1" noEditPoints="1" noAdjustHandles="1" noChangeArrowheads="1" noChangeShapeType="1" noTextEdit="1"/>
              </p:cNvSpPr>
              <p:nvPr/>
            </p:nvSpPr>
            <p:spPr>
              <a:xfrm>
                <a:off x="4828881" y="3319984"/>
                <a:ext cx="6094428" cy="2409762"/>
              </a:xfrm>
              <a:prstGeom prst="rect">
                <a:avLst/>
              </a:prstGeom>
              <a:blipFill>
                <a:blip r:embed="rId4"/>
                <a:stretch>
                  <a:fillRect/>
                </a:stretch>
              </a:blipFill>
            </p:spPr>
            <p:txBody>
              <a:bodyPr/>
              <a:lstStyle/>
              <a:p>
                <a:r>
                  <a:rPr lang="tr-TR">
                    <a:noFill/>
                  </a:rPr>
                  <a:t> </a:t>
                </a:r>
              </a:p>
            </p:txBody>
          </p:sp>
        </mc:Fallback>
      </mc:AlternateContent>
      <p:sp>
        <p:nvSpPr>
          <p:cNvPr id="2" name="Slayt Numarası Yer Tutucusu 1">
            <a:extLst>
              <a:ext uri="{FF2B5EF4-FFF2-40B4-BE49-F238E27FC236}">
                <a16:creationId xmlns:a16="http://schemas.microsoft.com/office/drawing/2014/main" id="{81E2512B-BF12-45AD-9054-139F8006C563}"/>
              </a:ext>
            </a:extLst>
          </p:cNvPr>
          <p:cNvSpPr>
            <a:spLocks noGrp="1"/>
          </p:cNvSpPr>
          <p:nvPr>
            <p:ph type="sldNum" sz="quarter" idx="12"/>
          </p:nvPr>
        </p:nvSpPr>
        <p:spPr/>
        <p:txBody>
          <a:bodyPr/>
          <a:lstStyle/>
          <a:p>
            <a:fld id="{130487E8-B234-4A4A-9EB7-DD6BC4F4155C}" type="slidenum">
              <a:rPr lang="tr-TR" smtClean="0"/>
              <a:t>36</a:t>
            </a:fld>
            <a:endParaRPr lang="tr-TR"/>
          </a:p>
        </p:txBody>
      </p:sp>
    </p:spTree>
    <p:extLst>
      <p:ext uri="{BB962C8B-B14F-4D97-AF65-F5344CB8AC3E}">
        <p14:creationId xmlns:p14="http://schemas.microsoft.com/office/powerpoint/2010/main" val="4287422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83A60D7C-46F9-408A-A659-64C0BAC9DD8F}"/>
                  </a:ext>
                </a:extLst>
              </p:cNvPr>
              <p:cNvSpPr txBox="1"/>
              <p:nvPr/>
            </p:nvSpPr>
            <p:spPr>
              <a:xfrm>
                <a:off x="3188617" y="740702"/>
                <a:ext cx="6094428" cy="2515560"/>
              </a:xfrm>
              <a:prstGeom prst="rect">
                <a:avLst/>
              </a:prstGeom>
              <a:noFill/>
            </p:spPr>
            <p:txBody>
              <a:bodyPr wrap="square">
                <a:sp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eqArr>
                        <m:eqArr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e>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&lt;4</m:t>
                          </m:r>
                        </m:e>
                      </m:eqAr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sub>
                          </m:sSub>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4,4−4</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0,45</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=0,89</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1,833</m:t>
                      </m:r>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=−0,89→</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𝑟𝑒𝑑𝑑𝑒𝑑𝑖𝑙𝑒𝑚𝑒𝑧</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83A60D7C-46F9-408A-A659-64C0BAC9DD8F}"/>
                  </a:ext>
                </a:extLst>
              </p:cNvPr>
              <p:cNvSpPr txBox="1">
                <a:spLocks noRot="1" noChangeAspect="1" noMove="1" noResize="1" noEditPoints="1" noAdjustHandles="1" noChangeArrowheads="1" noChangeShapeType="1" noTextEdit="1"/>
              </p:cNvSpPr>
              <p:nvPr/>
            </p:nvSpPr>
            <p:spPr>
              <a:xfrm>
                <a:off x="3188617" y="740702"/>
                <a:ext cx="6094428" cy="2515560"/>
              </a:xfrm>
              <a:prstGeom prst="rect">
                <a:avLst/>
              </a:prstGeom>
              <a:blipFill>
                <a:blip r:embed="rId2"/>
                <a:stretch>
                  <a:fillRect/>
                </a:stretch>
              </a:blipFill>
            </p:spPr>
            <p:txBody>
              <a:bodyPr/>
              <a:lstStyle/>
              <a:p>
                <a:r>
                  <a:rPr lang="tr-TR">
                    <a:noFill/>
                  </a:rPr>
                  <a:t> </a:t>
                </a:r>
              </a:p>
            </p:txBody>
          </p:sp>
        </mc:Fallback>
      </mc:AlternateContent>
      <p:sp>
        <p:nvSpPr>
          <p:cNvPr id="2" name="Slayt Numarası Yer Tutucusu 1">
            <a:extLst>
              <a:ext uri="{FF2B5EF4-FFF2-40B4-BE49-F238E27FC236}">
                <a16:creationId xmlns:a16="http://schemas.microsoft.com/office/drawing/2014/main" id="{341FF29D-9DF5-49DE-AD3C-3541D71A9FEB}"/>
              </a:ext>
            </a:extLst>
          </p:cNvPr>
          <p:cNvSpPr>
            <a:spLocks noGrp="1"/>
          </p:cNvSpPr>
          <p:nvPr>
            <p:ph type="sldNum" sz="quarter" idx="12"/>
          </p:nvPr>
        </p:nvSpPr>
        <p:spPr/>
        <p:txBody>
          <a:bodyPr/>
          <a:lstStyle/>
          <a:p>
            <a:fld id="{130487E8-B234-4A4A-9EB7-DD6BC4F4155C}" type="slidenum">
              <a:rPr lang="tr-TR" smtClean="0"/>
              <a:t>37</a:t>
            </a:fld>
            <a:endParaRPr lang="tr-TR"/>
          </a:p>
        </p:txBody>
      </p:sp>
    </p:spTree>
    <p:extLst>
      <p:ext uri="{BB962C8B-B14F-4D97-AF65-F5344CB8AC3E}">
        <p14:creationId xmlns:p14="http://schemas.microsoft.com/office/powerpoint/2010/main" val="11015139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1FC80300-590F-4724-9454-9B65E8DE425F}"/>
              </a:ext>
            </a:extLst>
          </p:cNvPr>
          <p:cNvSpPr txBox="1"/>
          <p:nvPr/>
        </p:nvSpPr>
        <p:spPr>
          <a:xfrm>
            <a:off x="716436" y="603315"/>
            <a:ext cx="10369485" cy="1812484"/>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Bir petrol şirketi kendi benzinini denemiş araba sürücülerinin %20’den az olduğunu ileri sürmektedir.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Rassal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olarak seçilen 200 sürücüden 22’sinin bu şirketin benzinini denemiş olduğu öğrenildiğinde bu iddiayı %1 anlam düzeyinde test ediniz.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Metin kutusu 5">
                <a:extLst>
                  <a:ext uri="{FF2B5EF4-FFF2-40B4-BE49-F238E27FC236}">
                    <a16:creationId xmlns:a16="http://schemas.microsoft.com/office/drawing/2014/main" id="{7C849251-8F64-4713-9842-4F4C2D81190F}"/>
                  </a:ext>
                </a:extLst>
              </p:cNvPr>
              <p:cNvSpPr txBox="1"/>
              <p:nvPr/>
            </p:nvSpPr>
            <p:spPr>
              <a:xfrm>
                <a:off x="716436" y="2788394"/>
                <a:ext cx="4260917" cy="2370392"/>
              </a:xfrm>
              <a:prstGeom prst="rect">
                <a:avLst/>
              </a:prstGeom>
              <a:noFill/>
            </p:spPr>
            <p:txBody>
              <a:bodyPr wrap="square">
                <a:spAutoFit/>
              </a:bodyPr>
              <a:lstStyle/>
              <a:p>
                <a:pPr algn="just">
                  <a:lnSpc>
                    <a:spcPct val="150000"/>
                  </a:lnSpc>
                  <a:spcAft>
                    <a:spcPts val="800"/>
                  </a:spcAft>
                </a:pPr>
                <a:r>
                  <a:rPr lang="tr-TR" sz="1800" i="1"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22</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200</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=0,11</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eqArr>
                        <m:eqArr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≥0,20</m:t>
                          </m:r>
                        </m:e>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&lt;0,20</m:t>
                          </m:r>
                        </m:e>
                      </m:eqAr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Metin kutusu 5">
                <a:extLst>
                  <a:ext uri="{FF2B5EF4-FFF2-40B4-BE49-F238E27FC236}">
                    <a16:creationId xmlns:a16="http://schemas.microsoft.com/office/drawing/2014/main" id="{7C849251-8F64-4713-9842-4F4C2D81190F}"/>
                  </a:ext>
                </a:extLst>
              </p:cNvPr>
              <p:cNvSpPr txBox="1">
                <a:spLocks noRot="1" noChangeAspect="1" noMove="1" noResize="1" noEditPoints="1" noAdjustHandles="1" noChangeArrowheads="1" noChangeShapeType="1" noTextEdit="1"/>
              </p:cNvSpPr>
              <p:nvPr/>
            </p:nvSpPr>
            <p:spPr>
              <a:xfrm>
                <a:off x="716436" y="2788394"/>
                <a:ext cx="4260917" cy="2370392"/>
              </a:xfrm>
              <a:prstGeom prst="rect">
                <a:avLst/>
              </a:prstGeom>
              <a:blipFill>
                <a:blip r:embed="rId2"/>
                <a:stretch>
                  <a:fillRect l="-1289"/>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8" name="Metin kutusu 7">
                <a:extLst>
                  <a:ext uri="{FF2B5EF4-FFF2-40B4-BE49-F238E27FC236}">
                    <a16:creationId xmlns:a16="http://schemas.microsoft.com/office/drawing/2014/main" id="{04015474-2051-42C3-BCF0-A30399814E51}"/>
                  </a:ext>
                </a:extLst>
              </p:cNvPr>
              <p:cNvSpPr txBox="1"/>
              <p:nvPr/>
            </p:nvSpPr>
            <p:spPr>
              <a:xfrm>
                <a:off x="5073978" y="2788394"/>
                <a:ext cx="6094428" cy="2985754"/>
              </a:xfrm>
              <a:prstGeom prst="rect">
                <a:avLst/>
              </a:prstGeom>
              <a:noFill/>
            </p:spPr>
            <p:txBody>
              <a:bodyPr wrap="square">
                <a:sp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sub>
                          </m:sSub>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0,11−0,20</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0,028</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=−3,21</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𝑝𝑞</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0,20×0,80</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200</m:t>
                              </m:r>
                            </m:den>
                          </m:f>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=0,028</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2,33</m:t>
                      </m:r>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3,21→</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𝑟𝑒𝑑</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Metin kutusu 7">
                <a:extLst>
                  <a:ext uri="{FF2B5EF4-FFF2-40B4-BE49-F238E27FC236}">
                    <a16:creationId xmlns:a16="http://schemas.microsoft.com/office/drawing/2014/main" id="{04015474-2051-42C3-BCF0-A30399814E51}"/>
                  </a:ext>
                </a:extLst>
              </p:cNvPr>
              <p:cNvSpPr txBox="1">
                <a:spLocks noRot="1" noChangeAspect="1" noMove="1" noResize="1" noEditPoints="1" noAdjustHandles="1" noChangeArrowheads="1" noChangeShapeType="1" noTextEdit="1"/>
              </p:cNvSpPr>
              <p:nvPr/>
            </p:nvSpPr>
            <p:spPr>
              <a:xfrm>
                <a:off x="5073978" y="2788394"/>
                <a:ext cx="6094428" cy="2985754"/>
              </a:xfrm>
              <a:prstGeom prst="rect">
                <a:avLst/>
              </a:prstGeom>
              <a:blipFill>
                <a:blip r:embed="rId3"/>
                <a:stretch>
                  <a:fillRect/>
                </a:stretch>
              </a:blipFill>
            </p:spPr>
            <p:txBody>
              <a:bodyPr/>
              <a:lstStyle/>
              <a:p>
                <a:r>
                  <a:rPr lang="tr-TR">
                    <a:noFill/>
                  </a:rPr>
                  <a:t> </a:t>
                </a:r>
              </a:p>
            </p:txBody>
          </p:sp>
        </mc:Fallback>
      </mc:AlternateContent>
      <p:sp>
        <p:nvSpPr>
          <p:cNvPr id="7" name="Slayt Numarası Yer Tutucusu 6">
            <a:extLst>
              <a:ext uri="{FF2B5EF4-FFF2-40B4-BE49-F238E27FC236}">
                <a16:creationId xmlns:a16="http://schemas.microsoft.com/office/drawing/2014/main" id="{7ADABFAD-A61A-4D68-BE91-DB4E4B271604}"/>
              </a:ext>
            </a:extLst>
          </p:cNvPr>
          <p:cNvSpPr>
            <a:spLocks noGrp="1"/>
          </p:cNvSpPr>
          <p:nvPr>
            <p:ph type="sldNum" sz="quarter" idx="12"/>
          </p:nvPr>
        </p:nvSpPr>
        <p:spPr/>
        <p:txBody>
          <a:bodyPr/>
          <a:lstStyle/>
          <a:p>
            <a:fld id="{130487E8-B234-4A4A-9EB7-DD6BC4F4155C}" type="slidenum">
              <a:rPr lang="tr-TR" smtClean="0"/>
              <a:t>38</a:t>
            </a:fld>
            <a:endParaRPr lang="tr-TR"/>
          </a:p>
        </p:txBody>
      </p:sp>
    </p:spTree>
    <p:extLst>
      <p:ext uri="{BB962C8B-B14F-4D97-AF65-F5344CB8AC3E}">
        <p14:creationId xmlns:p14="http://schemas.microsoft.com/office/powerpoint/2010/main" val="4221918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C380444D-52B9-4C1D-80E4-C283734C727E}"/>
              </a:ext>
            </a:extLst>
          </p:cNvPr>
          <p:cNvSpPr txBox="1"/>
          <p:nvPr/>
        </p:nvSpPr>
        <p:spPr>
          <a:xfrm>
            <a:off x="782424" y="490195"/>
            <a:ext cx="10727703" cy="2227982"/>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50 dakikalık çoktan seçmeli bir sınavda öğrencilerin sınavı tamamlama süresinin ortalamasının 48 dakikadan az olduğu iddia edilmektedir. iddiayı test etmek için sınava giren öğrencilerden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rassal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olarak 36’sı seçiliyor ve sınavı ortalama bitirme süresinin 47,6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dk</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ve standart sapmasının 4,2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dk</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olarak belirlenmiştir. %1 anlamlılık düzeyi ile iddiayı test ediniz.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A12B1B9B-38FC-4027-97C2-17B172AEF233}"/>
                  </a:ext>
                </a:extLst>
              </p:cNvPr>
              <p:cNvSpPr txBox="1"/>
              <p:nvPr/>
            </p:nvSpPr>
            <p:spPr>
              <a:xfrm>
                <a:off x="782424" y="2928816"/>
                <a:ext cx="6094428" cy="2607637"/>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48</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&lt;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48</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4,2</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36</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=0,7</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A12B1B9B-38FC-4027-97C2-17B172AEF233}"/>
                  </a:ext>
                </a:extLst>
              </p:cNvPr>
              <p:cNvSpPr txBox="1">
                <a:spLocks noRot="1" noChangeAspect="1" noMove="1" noResize="1" noEditPoints="1" noAdjustHandles="1" noChangeArrowheads="1" noChangeShapeType="1" noTextEdit="1"/>
              </p:cNvSpPr>
              <p:nvPr/>
            </p:nvSpPr>
            <p:spPr>
              <a:xfrm>
                <a:off x="782424" y="2928816"/>
                <a:ext cx="6094428" cy="2607637"/>
              </a:xfrm>
              <a:prstGeom prst="rect">
                <a:avLst/>
              </a:prstGeom>
              <a:blipFill>
                <a:blip r:embed="rId2"/>
                <a:stretch>
                  <a:fillRect l="-8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E9478BC8-7B85-4393-8893-3D73D1921373}"/>
                  </a:ext>
                </a:extLst>
              </p:cNvPr>
              <p:cNvSpPr txBox="1"/>
              <p:nvPr/>
            </p:nvSpPr>
            <p:spPr>
              <a:xfrm>
                <a:off x="5611306" y="3469965"/>
                <a:ext cx="4371680" cy="1537600"/>
              </a:xfrm>
              <a:prstGeom prst="rect">
                <a:avLst/>
              </a:prstGeom>
              <a:noFill/>
            </p:spPr>
            <p:txBody>
              <a:bodyPr wrap="square">
                <a:sp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47,6−48</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0,7</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=−0,57</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=2,33</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Metin kutusu 6">
                <a:extLst>
                  <a:ext uri="{FF2B5EF4-FFF2-40B4-BE49-F238E27FC236}">
                    <a16:creationId xmlns:a16="http://schemas.microsoft.com/office/drawing/2014/main" id="{E9478BC8-7B85-4393-8893-3D73D1921373}"/>
                  </a:ext>
                </a:extLst>
              </p:cNvPr>
              <p:cNvSpPr txBox="1">
                <a:spLocks noRot="1" noChangeAspect="1" noMove="1" noResize="1" noEditPoints="1" noAdjustHandles="1" noChangeArrowheads="1" noChangeShapeType="1" noTextEdit="1"/>
              </p:cNvSpPr>
              <p:nvPr/>
            </p:nvSpPr>
            <p:spPr>
              <a:xfrm>
                <a:off x="5611306" y="3469965"/>
                <a:ext cx="4371680" cy="1537600"/>
              </a:xfrm>
              <a:prstGeom prst="rect">
                <a:avLst/>
              </a:prstGeom>
              <a:blipFill>
                <a:blip r:embed="rId3"/>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Metin kutusu 8">
                <a:extLst>
                  <a:ext uri="{FF2B5EF4-FFF2-40B4-BE49-F238E27FC236}">
                    <a16:creationId xmlns:a16="http://schemas.microsoft.com/office/drawing/2014/main" id="{1E7CC8D1-8E4E-41A0-AC31-F4A26C8B4001}"/>
                  </a:ext>
                </a:extLst>
              </p:cNvPr>
              <p:cNvSpPr txBox="1"/>
              <p:nvPr/>
            </p:nvSpPr>
            <p:spPr>
              <a:xfrm>
                <a:off x="782423" y="5485984"/>
                <a:ext cx="10831399" cy="911019"/>
              </a:xfrm>
              <a:prstGeom prst="rect">
                <a:avLst/>
              </a:prstGeom>
              <a:noFill/>
            </p:spPr>
            <p:txBody>
              <a:bodyPr wrap="square">
                <a:spAutoFit/>
              </a:bodyPr>
              <a:lstStyle/>
              <a:p>
                <a:pPr algn="just">
                  <a:lnSpc>
                    <a:spcPct val="150000"/>
                  </a:lnSpc>
                  <a:spcAft>
                    <a:spcPts val="800"/>
                  </a:spcAft>
                </a:pPr>
                <a14:m>
                  <m:oMath xmlns:m="http://schemas.openxmlformats.org/officeDocument/2006/math">
                    <m:sSub>
                      <m:sSub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=−0,57</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değeri,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=−2,33</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’e göre kabul bölgesinde yer aldığından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hipotezi %1 anlamlılık düzeyinde reddedilemez.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Metin kutusu 8">
                <a:extLst>
                  <a:ext uri="{FF2B5EF4-FFF2-40B4-BE49-F238E27FC236}">
                    <a16:creationId xmlns:a16="http://schemas.microsoft.com/office/drawing/2014/main" id="{1E7CC8D1-8E4E-41A0-AC31-F4A26C8B4001}"/>
                  </a:ext>
                </a:extLst>
              </p:cNvPr>
              <p:cNvSpPr txBox="1">
                <a:spLocks noRot="1" noChangeAspect="1" noMove="1" noResize="1" noEditPoints="1" noAdjustHandles="1" noChangeArrowheads="1" noChangeShapeType="1" noTextEdit="1"/>
              </p:cNvSpPr>
              <p:nvPr/>
            </p:nvSpPr>
            <p:spPr>
              <a:xfrm>
                <a:off x="782423" y="5485984"/>
                <a:ext cx="10831399" cy="911019"/>
              </a:xfrm>
              <a:prstGeom prst="rect">
                <a:avLst/>
              </a:prstGeom>
              <a:blipFill>
                <a:blip r:embed="rId4"/>
                <a:stretch>
                  <a:fillRect l="-450" r="-506" b="-9396"/>
                </a:stretch>
              </a:blipFill>
            </p:spPr>
            <p:txBody>
              <a:bodyPr/>
              <a:lstStyle/>
              <a:p>
                <a:r>
                  <a:rPr lang="tr-TR">
                    <a:noFill/>
                  </a:rPr>
                  <a:t> </a:t>
                </a:r>
              </a:p>
            </p:txBody>
          </p:sp>
        </mc:Fallback>
      </mc:AlternateContent>
      <p:sp>
        <p:nvSpPr>
          <p:cNvPr id="10" name="Slayt Numarası Yer Tutucusu 9">
            <a:extLst>
              <a:ext uri="{FF2B5EF4-FFF2-40B4-BE49-F238E27FC236}">
                <a16:creationId xmlns:a16="http://schemas.microsoft.com/office/drawing/2014/main" id="{8267B077-26B7-421A-9A3B-5E67741FA4F0}"/>
              </a:ext>
            </a:extLst>
          </p:cNvPr>
          <p:cNvSpPr>
            <a:spLocks noGrp="1"/>
          </p:cNvSpPr>
          <p:nvPr>
            <p:ph type="sldNum" sz="quarter" idx="12"/>
          </p:nvPr>
        </p:nvSpPr>
        <p:spPr/>
        <p:txBody>
          <a:bodyPr/>
          <a:lstStyle/>
          <a:p>
            <a:fld id="{130487E8-B234-4A4A-9EB7-DD6BC4F4155C}" type="slidenum">
              <a:rPr lang="tr-TR" smtClean="0"/>
              <a:t>39</a:t>
            </a:fld>
            <a:endParaRPr lang="tr-TR"/>
          </a:p>
        </p:txBody>
      </p:sp>
    </p:spTree>
    <p:extLst>
      <p:ext uri="{BB962C8B-B14F-4D97-AF65-F5344CB8AC3E}">
        <p14:creationId xmlns:p14="http://schemas.microsoft.com/office/powerpoint/2010/main" val="1447816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2C74F176-47B2-437C-9C3E-5F163D84F91A}"/>
                  </a:ext>
                </a:extLst>
              </p:cNvPr>
              <p:cNvSpPr txBox="1"/>
              <p:nvPr/>
            </p:nvSpPr>
            <p:spPr>
              <a:xfrm>
                <a:off x="876693" y="537328"/>
                <a:ext cx="8264950" cy="2782621"/>
              </a:xfrm>
              <a:prstGeom prst="rect">
                <a:avLst/>
              </a:prstGeom>
              <a:noFill/>
            </p:spPr>
            <p:txBody>
              <a:bodyPr wrap="square">
                <a:spAutoFit/>
              </a:bodyPr>
              <a:lstStyle/>
              <a:p>
                <a:pPr marL="342900" lvl="0" indent="-342900" algn="just">
                  <a:lnSpc>
                    <a:spcPct val="107000"/>
                  </a:lnSpc>
                  <a:spcAft>
                    <a:spcPts val="800"/>
                  </a:spcAft>
                  <a:buFont typeface="Wingdings" panose="05000000000000000000" pitchFamily="2"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Test istatistiği, sayısal bir değerdir.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𝑍</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𝜃</m:t>
                              </m:r>
                            </m:e>
                          </m:acc>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𝜃</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sub>
                          </m:sSub>
                        </m:num>
                        <m:den>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𝜎</m:t>
                              </m:r>
                            </m:e>
                            <m:sub>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𝜃</m:t>
                                  </m:r>
                                </m:e>
                              </m:acc>
                            </m:sub>
                          </m:sSub>
                        </m:den>
                      </m:f>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elde edilir. Burada,</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𝜃</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Örnekten elde edilen değer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İddia edilen kitle parametre değeri</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𝜃</m:t>
                            </m:r>
                          </m:e>
                        </m:acc>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Standart hata</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2C74F176-47B2-437C-9C3E-5F163D84F91A}"/>
                  </a:ext>
                </a:extLst>
              </p:cNvPr>
              <p:cNvSpPr txBox="1">
                <a:spLocks noRot="1" noChangeAspect="1" noMove="1" noResize="1" noEditPoints="1" noAdjustHandles="1" noChangeArrowheads="1" noChangeShapeType="1" noTextEdit="1"/>
              </p:cNvSpPr>
              <p:nvPr/>
            </p:nvSpPr>
            <p:spPr>
              <a:xfrm>
                <a:off x="876693" y="537328"/>
                <a:ext cx="8264950" cy="2782621"/>
              </a:xfrm>
              <a:prstGeom prst="rect">
                <a:avLst/>
              </a:prstGeom>
              <a:blipFill>
                <a:blip r:embed="rId2"/>
                <a:stretch>
                  <a:fillRect l="-664" t="-1094" b="-1969"/>
                </a:stretch>
              </a:blipFill>
            </p:spPr>
            <p:txBody>
              <a:bodyPr/>
              <a:lstStyle/>
              <a:p>
                <a:r>
                  <a:rPr lang="tr-TR">
                    <a:noFill/>
                  </a:rPr>
                  <a:t> </a:t>
                </a:r>
              </a:p>
            </p:txBody>
          </p:sp>
        </mc:Fallback>
      </mc:AlternateContent>
      <p:sp>
        <p:nvSpPr>
          <p:cNvPr id="5" name="Metin kutusu 4">
            <a:extLst>
              <a:ext uri="{FF2B5EF4-FFF2-40B4-BE49-F238E27FC236}">
                <a16:creationId xmlns:a16="http://schemas.microsoft.com/office/drawing/2014/main" id="{1F955C20-45B4-4CDF-8AE4-B2E71667F179}"/>
              </a:ext>
            </a:extLst>
          </p:cNvPr>
          <p:cNvSpPr txBox="1"/>
          <p:nvPr/>
        </p:nvSpPr>
        <p:spPr>
          <a:xfrm>
            <a:off x="876693" y="3936255"/>
            <a:ext cx="10180948" cy="1069395"/>
          </a:xfrm>
          <a:prstGeom prst="rect">
            <a:avLst/>
          </a:prstGeom>
          <a:noFill/>
        </p:spPr>
        <p:txBody>
          <a:bodyPr wrap="square">
            <a:spAutoFit/>
          </a:bodyPr>
          <a:lstStyle/>
          <a:p>
            <a:pPr marL="342900" lvl="0" indent="-342900" algn="just">
              <a:lnSpc>
                <a:spcPct val="107000"/>
              </a:lnSpc>
              <a:spcAft>
                <a:spcPts val="800"/>
              </a:spcAft>
              <a:buFont typeface="Wingdings" panose="05000000000000000000" pitchFamily="2" charset="2"/>
              <a:buChar cha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Alternatif hipotez 3 farklı şekilde oluşturulabilir!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Bu 3 farklı durum testin kabul ve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bölgelerinin belirlenmesinde önem taşır. O nedenle, alternatif hipotez doğru belirlenmelidir!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ayt Numarası Yer Tutucusu 1">
            <a:extLst>
              <a:ext uri="{FF2B5EF4-FFF2-40B4-BE49-F238E27FC236}">
                <a16:creationId xmlns:a16="http://schemas.microsoft.com/office/drawing/2014/main" id="{F3CC6D81-0849-4D15-A48E-F81998D07C66}"/>
              </a:ext>
            </a:extLst>
          </p:cNvPr>
          <p:cNvSpPr>
            <a:spLocks noGrp="1"/>
          </p:cNvSpPr>
          <p:nvPr>
            <p:ph type="sldNum" sz="quarter" idx="12"/>
          </p:nvPr>
        </p:nvSpPr>
        <p:spPr/>
        <p:txBody>
          <a:bodyPr/>
          <a:lstStyle/>
          <a:p>
            <a:fld id="{130487E8-B234-4A4A-9EB7-DD6BC4F4155C}" type="slidenum">
              <a:rPr lang="tr-TR" smtClean="0"/>
              <a:t>4</a:t>
            </a:fld>
            <a:endParaRPr lang="tr-TR"/>
          </a:p>
        </p:txBody>
      </p:sp>
    </p:spTree>
    <p:extLst>
      <p:ext uri="{BB962C8B-B14F-4D97-AF65-F5344CB8AC3E}">
        <p14:creationId xmlns:p14="http://schemas.microsoft.com/office/powerpoint/2010/main" val="2390693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FE0A91DB-B36E-4E0D-ADEB-63E32965C79B}"/>
              </a:ext>
            </a:extLst>
          </p:cNvPr>
          <p:cNvSpPr txBox="1"/>
          <p:nvPr/>
        </p:nvSpPr>
        <p:spPr>
          <a:xfrm>
            <a:off x="716436" y="386500"/>
            <a:ext cx="10510887" cy="1812484"/>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Üsküdar- Eminönü vapur seferinin ortalama süresinin 20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dk’dan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fazla olduğu iddia edilmektedir. Seçilen 50 vapur seferi arasından ortalama sefer süresinin 20,4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dk</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ve standart sapma değerinin 2,6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dk</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olduğu belirleniyor. %5 anlamlılık düzeyinde iddiayı test ediniz.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369FC6FE-5782-4584-96B1-0D7B26056DDD}"/>
                  </a:ext>
                </a:extLst>
              </p:cNvPr>
              <p:cNvSpPr txBox="1"/>
              <p:nvPr/>
            </p:nvSpPr>
            <p:spPr>
              <a:xfrm>
                <a:off x="716436" y="2513786"/>
                <a:ext cx="6094428" cy="1646605"/>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≤20</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&gt;20</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369FC6FE-5782-4584-96B1-0D7B26056DDD}"/>
                  </a:ext>
                </a:extLst>
              </p:cNvPr>
              <p:cNvSpPr txBox="1">
                <a:spLocks noRot="1" noChangeAspect="1" noMove="1" noResize="1" noEditPoints="1" noAdjustHandles="1" noChangeArrowheads="1" noChangeShapeType="1" noTextEdit="1"/>
              </p:cNvSpPr>
              <p:nvPr/>
            </p:nvSpPr>
            <p:spPr>
              <a:xfrm>
                <a:off x="716436" y="2513786"/>
                <a:ext cx="6094428" cy="1646605"/>
              </a:xfrm>
              <a:prstGeom prst="rect">
                <a:avLst/>
              </a:prstGeom>
              <a:blipFill>
                <a:blip r:embed="rId2"/>
                <a:stretch>
                  <a:fillRect l="-901"/>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07A7CDD2-B84A-4A31-B923-CF6D57A35AED}"/>
                  </a:ext>
                </a:extLst>
              </p:cNvPr>
              <p:cNvSpPr txBox="1"/>
              <p:nvPr/>
            </p:nvSpPr>
            <p:spPr>
              <a:xfrm>
                <a:off x="5381136" y="2683282"/>
                <a:ext cx="6094428" cy="3268972"/>
              </a:xfrm>
              <a:prstGeom prst="rect">
                <a:avLst/>
              </a:prstGeom>
              <a:noFill/>
            </p:spPr>
            <p:txBody>
              <a:bodyPr wrap="square">
                <a:sp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2,6</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50</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=0,37</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=1,64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20,4−20</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0,37</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=1,08</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tr-TR" sz="1800" dirty="0">
                    <a:effectLst/>
                    <a:latin typeface="Times New Roman" panose="02020603050405020304" pitchFamily="18" charset="0"/>
                    <a:ea typeface="Times New Roman" panose="02020603050405020304" pitchFamily="18" charset="0"/>
                  </a:rPr>
                  <a:t>olduğundan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tr-TR" sz="1800" dirty="0">
                    <a:effectLst/>
                    <a:latin typeface="Times New Roman" panose="02020603050405020304" pitchFamily="18" charset="0"/>
                    <a:ea typeface="Times New Roman" panose="02020603050405020304" pitchFamily="18" charset="0"/>
                  </a:rPr>
                  <a:t> hipotezi reddedilemez. </a:t>
                </a:r>
                <a:endParaRPr lang="tr-TR" dirty="0"/>
              </a:p>
            </p:txBody>
          </p:sp>
        </mc:Choice>
        <mc:Fallback xmlns="">
          <p:sp>
            <p:nvSpPr>
              <p:cNvPr id="7" name="Metin kutusu 6">
                <a:extLst>
                  <a:ext uri="{FF2B5EF4-FFF2-40B4-BE49-F238E27FC236}">
                    <a16:creationId xmlns:a16="http://schemas.microsoft.com/office/drawing/2014/main" id="{07A7CDD2-B84A-4A31-B923-CF6D57A35AED}"/>
                  </a:ext>
                </a:extLst>
              </p:cNvPr>
              <p:cNvSpPr txBox="1">
                <a:spLocks noRot="1" noChangeAspect="1" noMove="1" noResize="1" noEditPoints="1" noAdjustHandles="1" noChangeArrowheads="1" noChangeShapeType="1" noTextEdit="1"/>
              </p:cNvSpPr>
              <p:nvPr/>
            </p:nvSpPr>
            <p:spPr>
              <a:xfrm>
                <a:off x="5381136" y="2683282"/>
                <a:ext cx="6094428" cy="3268972"/>
              </a:xfrm>
              <a:prstGeom prst="rect">
                <a:avLst/>
              </a:prstGeom>
              <a:blipFill>
                <a:blip r:embed="rId3"/>
                <a:stretch>
                  <a:fillRect b="-1306"/>
                </a:stretch>
              </a:blipFill>
            </p:spPr>
            <p:txBody>
              <a:bodyPr/>
              <a:lstStyle/>
              <a:p>
                <a:r>
                  <a:rPr lang="tr-TR">
                    <a:noFill/>
                  </a:rPr>
                  <a:t> </a:t>
                </a:r>
              </a:p>
            </p:txBody>
          </p:sp>
        </mc:Fallback>
      </mc:AlternateContent>
      <p:sp>
        <p:nvSpPr>
          <p:cNvPr id="8" name="Slayt Numarası Yer Tutucusu 7">
            <a:extLst>
              <a:ext uri="{FF2B5EF4-FFF2-40B4-BE49-F238E27FC236}">
                <a16:creationId xmlns:a16="http://schemas.microsoft.com/office/drawing/2014/main" id="{F848A310-5996-42E5-93EC-EAB7D6585E32}"/>
              </a:ext>
            </a:extLst>
          </p:cNvPr>
          <p:cNvSpPr>
            <a:spLocks noGrp="1"/>
          </p:cNvSpPr>
          <p:nvPr>
            <p:ph type="sldNum" sz="quarter" idx="12"/>
          </p:nvPr>
        </p:nvSpPr>
        <p:spPr/>
        <p:txBody>
          <a:bodyPr/>
          <a:lstStyle/>
          <a:p>
            <a:fld id="{130487E8-B234-4A4A-9EB7-DD6BC4F4155C}" type="slidenum">
              <a:rPr lang="tr-TR" smtClean="0"/>
              <a:t>40</a:t>
            </a:fld>
            <a:endParaRPr lang="tr-TR"/>
          </a:p>
        </p:txBody>
      </p:sp>
    </p:spTree>
    <p:extLst>
      <p:ext uri="{BB962C8B-B14F-4D97-AF65-F5344CB8AC3E}">
        <p14:creationId xmlns:p14="http://schemas.microsoft.com/office/powerpoint/2010/main" val="36603646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057BF7DC-D3CD-4B35-82CC-983C1CD93D58}"/>
              </a:ext>
            </a:extLst>
          </p:cNvPr>
          <p:cNvSpPr txBox="1"/>
          <p:nvPr/>
        </p:nvSpPr>
        <p:spPr>
          <a:xfrm>
            <a:off x="923826" y="612742"/>
            <a:ext cx="10473179" cy="1396985"/>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Bir mahallede yaşayan ailelerin %65’nin X malı tüketicisi olduğu iddia edilmektedir. Bu mahalleden 60 aileden 44’ünün X malı tüketicisi olduğu tespit edilmiştir. %1 anlamlılık düzeyinde iddiayı test ediniz.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50B5A25C-ABF0-4DA7-99D3-07823765A93D}"/>
                  </a:ext>
                </a:extLst>
              </p:cNvPr>
              <p:cNvSpPr txBox="1"/>
              <p:nvPr/>
            </p:nvSpPr>
            <p:spPr>
              <a:xfrm>
                <a:off x="923825" y="2209152"/>
                <a:ext cx="10105535" cy="3858429"/>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=0,65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≠0,65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44</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60</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=0,73</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acc>
                            <m:accPr>
                              <m:chr m:val="̂"/>
                              <m:ctrlPr>
                                <a:rPr lang="tr-TR" sz="1800" i="1" smtClean="0">
                                  <a:effectLst/>
                                  <a:latin typeface="Cambria Math" panose="02040503050406030204" pitchFamily="18" charset="0"/>
                                  <a:cs typeface="Times New Roman" panose="02020603050405020304" pitchFamily="18" charset="0"/>
                                </a:rPr>
                              </m:ctrlPr>
                            </m:accPr>
                            <m:e>
                              <m:r>
                                <a:rPr lang="tr-TR" sz="1800" b="0" i="1" smtClean="0">
                                  <a:effectLst/>
                                  <a:latin typeface="Cambria Math" panose="02040503050406030204" pitchFamily="18" charset="0"/>
                                  <a:cs typeface="Times New Roman" panose="02020603050405020304" pitchFamily="18" charset="0"/>
                                </a:rPr>
                                <m:t>𝑝</m:t>
                              </m:r>
                            </m:e>
                          </m:acc>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0,65×0,35</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60</m:t>
                              </m:r>
                            </m:den>
                          </m:f>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=0,06</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50B5A25C-ABF0-4DA7-99D3-07823765A93D}"/>
                  </a:ext>
                </a:extLst>
              </p:cNvPr>
              <p:cNvSpPr txBox="1">
                <a:spLocks noRot="1" noChangeAspect="1" noMove="1" noResize="1" noEditPoints="1" noAdjustHandles="1" noChangeArrowheads="1" noChangeShapeType="1" noTextEdit="1"/>
              </p:cNvSpPr>
              <p:nvPr/>
            </p:nvSpPr>
            <p:spPr>
              <a:xfrm>
                <a:off x="923825" y="2209152"/>
                <a:ext cx="10105535" cy="3858429"/>
              </a:xfrm>
              <a:prstGeom prst="rect">
                <a:avLst/>
              </a:prstGeom>
              <a:blipFill>
                <a:blip r:embed="rId2"/>
                <a:stretch>
                  <a:fillRect l="-543"/>
                </a:stretch>
              </a:blipFill>
            </p:spPr>
            <p:txBody>
              <a:bodyPr/>
              <a:lstStyle/>
              <a:p>
                <a:r>
                  <a:rPr lang="tr-TR">
                    <a:noFill/>
                  </a:rPr>
                  <a:t> </a:t>
                </a:r>
              </a:p>
            </p:txBody>
          </p:sp>
        </mc:Fallback>
      </mc:AlternateContent>
      <p:sp>
        <p:nvSpPr>
          <p:cNvPr id="8" name="Slayt Numarası Yer Tutucusu 7">
            <a:extLst>
              <a:ext uri="{FF2B5EF4-FFF2-40B4-BE49-F238E27FC236}">
                <a16:creationId xmlns:a16="http://schemas.microsoft.com/office/drawing/2014/main" id="{1E6E1792-C257-441E-9A1B-2C7983ECCD8B}"/>
              </a:ext>
            </a:extLst>
          </p:cNvPr>
          <p:cNvSpPr>
            <a:spLocks noGrp="1"/>
          </p:cNvSpPr>
          <p:nvPr>
            <p:ph type="sldNum" sz="quarter" idx="12"/>
          </p:nvPr>
        </p:nvSpPr>
        <p:spPr/>
        <p:txBody>
          <a:bodyPr/>
          <a:lstStyle/>
          <a:p>
            <a:fld id="{130487E8-B234-4A4A-9EB7-DD6BC4F4155C}" type="slidenum">
              <a:rPr lang="tr-TR" smtClean="0"/>
              <a:t>41</a:t>
            </a:fld>
            <a:endParaRPr lang="tr-TR"/>
          </a:p>
        </p:txBody>
      </p:sp>
    </p:spTree>
    <p:extLst>
      <p:ext uri="{BB962C8B-B14F-4D97-AF65-F5344CB8AC3E}">
        <p14:creationId xmlns:p14="http://schemas.microsoft.com/office/powerpoint/2010/main" val="28772706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C8D662FE-98B2-48FC-8C8D-3C91DCC2A067}"/>
                  </a:ext>
                </a:extLst>
              </p:cNvPr>
              <p:cNvSpPr txBox="1"/>
              <p:nvPr/>
            </p:nvSpPr>
            <p:spPr>
              <a:xfrm>
                <a:off x="1489434" y="725865"/>
                <a:ext cx="9624767" cy="2474395"/>
              </a:xfrm>
              <a:prstGeom prst="rect">
                <a:avLst/>
              </a:prstGeom>
              <a:noFill/>
            </p:spPr>
            <p:txBody>
              <a:bodyPr wrap="square">
                <a:sp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0,73−0,65</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m:t>
                          </m:r>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6</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=1,33</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=2,58</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olduğundan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hipotezi reddedilemez.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C8D662FE-98B2-48FC-8C8D-3C91DCC2A067}"/>
                  </a:ext>
                </a:extLst>
              </p:cNvPr>
              <p:cNvSpPr txBox="1">
                <a:spLocks noRot="1" noChangeAspect="1" noMove="1" noResize="1" noEditPoints="1" noAdjustHandles="1" noChangeArrowheads="1" noChangeShapeType="1" noTextEdit="1"/>
              </p:cNvSpPr>
              <p:nvPr/>
            </p:nvSpPr>
            <p:spPr>
              <a:xfrm>
                <a:off x="1489434" y="725865"/>
                <a:ext cx="9624767" cy="2474395"/>
              </a:xfrm>
              <a:prstGeom prst="rect">
                <a:avLst/>
              </a:prstGeom>
              <a:blipFill>
                <a:blip r:embed="rId2"/>
                <a:stretch>
                  <a:fillRect b="-1970"/>
                </a:stretch>
              </a:blipFill>
            </p:spPr>
            <p:txBody>
              <a:bodyPr/>
              <a:lstStyle/>
              <a:p>
                <a:r>
                  <a:rPr lang="tr-TR">
                    <a:noFill/>
                  </a:rPr>
                  <a:t> </a:t>
                </a:r>
              </a:p>
            </p:txBody>
          </p:sp>
        </mc:Fallback>
      </mc:AlternateContent>
      <p:sp>
        <p:nvSpPr>
          <p:cNvPr id="5" name="Metin kutusu 4">
            <a:extLst>
              <a:ext uri="{FF2B5EF4-FFF2-40B4-BE49-F238E27FC236}">
                <a16:creationId xmlns:a16="http://schemas.microsoft.com/office/drawing/2014/main" id="{E2583EF6-7EF8-47F7-8EC6-03E7195F014F}"/>
              </a:ext>
            </a:extLst>
          </p:cNvPr>
          <p:cNvSpPr txBox="1"/>
          <p:nvPr/>
        </p:nvSpPr>
        <p:spPr>
          <a:xfrm>
            <a:off x="1001599" y="3570770"/>
            <a:ext cx="10480248" cy="1812484"/>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Bir makinenin ürettiği X mallarının ağırlıklarının ortalamasının  4 kg’dan farklı olduğu iddia edilmektedir. İddiayı test etmek için 64 birimlik bir önek alınmış ve ortalamasının 4,5 kg ve standart sapmasının 1,4 kg olduğu belirlenmiştir. %5 anlamlılık düzeyinde iddiayı test ediniz.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layt Numarası Yer Tutucusu 5">
            <a:extLst>
              <a:ext uri="{FF2B5EF4-FFF2-40B4-BE49-F238E27FC236}">
                <a16:creationId xmlns:a16="http://schemas.microsoft.com/office/drawing/2014/main" id="{5DF5C448-90F4-4919-8DBF-78C0B646C90F}"/>
              </a:ext>
            </a:extLst>
          </p:cNvPr>
          <p:cNvSpPr>
            <a:spLocks noGrp="1"/>
          </p:cNvSpPr>
          <p:nvPr>
            <p:ph type="sldNum" sz="quarter" idx="12"/>
          </p:nvPr>
        </p:nvSpPr>
        <p:spPr/>
        <p:txBody>
          <a:bodyPr/>
          <a:lstStyle/>
          <a:p>
            <a:fld id="{130487E8-B234-4A4A-9EB7-DD6BC4F4155C}" type="slidenum">
              <a:rPr lang="tr-TR" smtClean="0"/>
              <a:t>42</a:t>
            </a:fld>
            <a:endParaRPr lang="tr-TR"/>
          </a:p>
        </p:txBody>
      </p:sp>
    </p:spTree>
    <p:extLst>
      <p:ext uri="{BB962C8B-B14F-4D97-AF65-F5344CB8AC3E}">
        <p14:creationId xmlns:p14="http://schemas.microsoft.com/office/powerpoint/2010/main" val="34355852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2846C869-7BB4-4393-9DDA-38A1698A306C}"/>
                  </a:ext>
                </a:extLst>
              </p:cNvPr>
              <p:cNvSpPr txBox="1"/>
              <p:nvPr/>
            </p:nvSpPr>
            <p:spPr>
              <a:xfrm>
                <a:off x="914400" y="669303"/>
                <a:ext cx="10492033" cy="4989699"/>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1,4</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64</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=0,175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4,5−4</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0,175</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=2,85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=1,96</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olduğundan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hipotezi reddedilir.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2846C869-7BB4-4393-9DDA-38A1698A306C}"/>
                  </a:ext>
                </a:extLst>
              </p:cNvPr>
              <p:cNvSpPr txBox="1">
                <a:spLocks noRot="1" noChangeAspect="1" noMove="1" noResize="1" noEditPoints="1" noAdjustHandles="1" noChangeArrowheads="1" noChangeShapeType="1" noTextEdit="1"/>
              </p:cNvSpPr>
              <p:nvPr/>
            </p:nvSpPr>
            <p:spPr>
              <a:xfrm>
                <a:off x="914400" y="669303"/>
                <a:ext cx="10492033" cy="4989699"/>
              </a:xfrm>
              <a:prstGeom prst="rect">
                <a:avLst/>
              </a:prstGeom>
              <a:blipFill>
                <a:blip r:embed="rId2"/>
                <a:stretch>
                  <a:fillRect l="-465" b="-611"/>
                </a:stretch>
              </a:blipFill>
            </p:spPr>
            <p:txBody>
              <a:bodyPr/>
              <a:lstStyle/>
              <a:p>
                <a:r>
                  <a:rPr lang="tr-TR">
                    <a:noFill/>
                  </a:rPr>
                  <a:t> </a:t>
                </a:r>
              </a:p>
            </p:txBody>
          </p:sp>
        </mc:Fallback>
      </mc:AlternateContent>
      <p:sp>
        <p:nvSpPr>
          <p:cNvPr id="4" name="Slayt Numarası Yer Tutucusu 3">
            <a:extLst>
              <a:ext uri="{FF2B5EF4-FFF2-40B4-BE49-F238E27FC236}">
                <a16:creationId xmlns:a16="http://schemas.microsoft.com/office/drawing/2014/main" id="{0FD76A46-0367-4673-87D9-51C9837E3757}"/>
              </a:ext>
            </a:extLst>
          </p:cNvPr>
          <p:cNvSpPr>
            <a:spLocks noGrp="1"/>
          </p:cNvSpPr>
          <p:nvPr>
            <p:ph type="sldNum" sz="quarter" idx="12"/>
          </p:nvPr>
        </p:nvSpPr>
        <p:spPr/>
        <p:txBody>
          <a:bodyPr/>
          <a:lstStyle/>
          <a:p>
            <a:fld id="{130487E8-B234-4A4A-9EB7-DD6BC4F4155C}" type="slidenum">
              <a:rPr lang="tr-TR" smtClean="0"/>
              <a:t>43</a:t>
            </a:fld>
            <a:endParaRPr lang="tr-TR"/>
          </a:p>
        </p:txBody>
      </p:sp>
    </p:spTree>
    <p:extLst>
      <p:ext uri="{BB962C8B-B14F-4D97-AF65-F5344CB8AC3E}">
        <p14:creationId xmlns:p14="http://schemas.microsoft.com/office/powerpoint/2010/main" val="2183103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8B2265E3-4543-4FF7-9864-DC56CA63D925}"/>
              </a:ext>
            </a:extLst>
          </p:cNvPr>
          <p:cNvSpPr txBox="1"/>
          <p:nvPr/>
        </p:nvSpPr>
        <p:spPr>
          <a:xfrm>
            <a:off x="1065229" y="678730"/>
            <a:ext cx="10228082" cy="2227982"/>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Meyve suyu üreticisi bir fabrika kutulara 200 ml meyve suyu doldurulacak şekilde ayarlanmıştır. Kutulardaki meyve suyu miktarının standart sapmasının 5,3 ml olduğu yapılan kalite kontrollerinden bilinmektedir. Bir sonraki kalite kontrolünde seçilen 100 kutu meyve suyu miktarının ortalamasının 202 ml olduğu bulunursa, %1 anlamlılık düzeyinde kutulardaki meyve suyu miktarının 200 ml’den fazla olduğu söylenebilir mi?</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832D22BF-8157-4C68-8923-0513743E15E8}"/>
                  </a:ext>
                </a:extLst>
              </p:cNvPr>
              <p:cNvSpPr txBox="1"/>
              <p:nvPr/>
            </p:nvSpPr>
            <p:spPr>
              <a:xfrm>
                <a:off x="1065229" y="3348854"/>
                <a:ext cx="4654484" cy="2615973"/>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≤200</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&gt;200</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5,3</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100</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=0,53</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832D22BF-8157-4C68-8923-0513743E15E8}"/>
                  </a:ext>
                </a:extLst>
              </p:cNvPr>
              <p:cNvSpPr txBox="1">
                <a:spLocks noRot="1" noChangeAspect="1" noMove="1" noResize="1" noEditPoints="1" noAdjustHandles="1" noChangeArrowheads="1" noChangeShapeType="1" noTextEdit="1"/>
              </p:cNvSpPr>
              <p:nvPr/>
            </p:nvSpPr>
            <p:spPr>
              <a:xfrm>
                <a:off x="1065229" y="3348854"/>
                <a:ext cx="4654484" cy="2615973"/>
              </a:xfrm>
              <a:prstGeom prst="rect">
                <a:avLst/>
              </a:prstGeom>
              <a:blipFill>
                <a:blip r:embed="rId2"/>
                <a:stretch>
                  <a:fillRect l="-118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6BBB1B84-3DA4-4B32-906A-86FBE9D1D4BC}"/>
                  </a:ext>
                </a:extLst>
              </p:cNvPr>
              <p:cNvSpPr txBox="1"/>
              <p:nvPr/>
            </p:nvSpPr>
            <p:spPr>
              <a:xfrm>
                <a:off x="5198883" y="3608541"/>
                <a:ext cx="6094428" cy="2356286"/>
              </a:xfrm>
              <a:prstGeom prst="rect">
                <a:avLst/>
              </a:prstGeom>
              <a:noFill/>
            </p:spPr>
            <p:txBody>
              <a:bodyPr wrap="square">
                <a:sp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202−200</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0,53</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=3,77</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=2,33</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olduğu için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hipotezi %1 anlamlılık düzeyinde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Metin kutusu 6">
                <a:extLst>
                  <a:ext uri="{FF2B5EF4-FFF2-40B4-BE49-F238E27FC236}">
                    <a16:creationId xmlns:a16="http://schemas.microsoft.com/office/drawing/2014/main" id="{6BBB1B84-3DA4-4B32-906A-86FBE9D1D4BC}"/>
                  </a:ext>
                </a:extLst>
              </p:cNvPr>
              <p:cNvSpPr txBox="1">
                <a:spLocks noRot="1" noChangeAspect="1" noMove="1" noResize="1" noEditPoints="1" noAdjustHandles="1" noChangeArrowheads="1" noChangeShapeType="1" noTextEdit="1"/>
              </p:cNvSpPr>
              <p:nvPr/>
            </p:nvSpPr>
            <p:spPr>
              <a:xfrm>
                <a:off x="5198883" y="3608541"/>
                <a:ext cx="6094428" cy="2356286"/>
              </a:xfrm>
              <a:prstGeom prst="rect">
                <a:avLst/>
              </a:prstGeom>
              <a:blipFill>
                <a:blip r:embed="rId3"/>
                <a:stretch>
                  <a:fillRect l="-900" r="-800" b="-3109"/>
                </a:stretch>
              </a:blipFill>
            </p:spPr>
            <p:txBody>
              <a:bodyPr/>
              <a:lstStyle/>
              <a:p>
                <a:r>
                  <a:rPr lang="tr-TR">
                    <a:noFill/>
                  </a:rPr>
                  <a:t> </a:t>
                </a:r>
              </a:p>
            </p:txBody>
          </p:sp>
        </mc:Fallback>
      </mc:AlternateContent>
      <p:sp>
        <p:nvSpPr>
          <p:cNvPr id="8" name="Slayt Numarası Yer Tutucusu 7">
            <a:extLst>
              <a:ext uri="{FF2B5EF4-FFF2-40B4-BE49-F238E27FC236}">
                <a16:creationId xmlns:a16="http://schemas.microsoft.com/office/drawing/2014/main" id="{B079B462-8BF4-4CC9-9CBC-F2708CD0632F}"/>
              </a:ext>
            </a:extLst>
          </p:cNvPr>
          <p:cNvSpPr>
            <a:spLocks noGrp="1"/>
          </p:cNvSpPr>
          <p:nvPr>
            <p:ph type="sldNum" sz="quarter" idx="12"/>
          </p:nvPr>
        </p:nvSpPr>
        <p:spPr/>
        <p:txBody>
          <a:bodyPr/>
          <a:lstStyle/>
          <a:p>
            <a:fld id="{130487E8-B234-4A4A-9EB7-DD6BC4F4155C}" type="slidenum">
              <a:rPr lang="tr-TR" smtClean="0"/>
              <a:t>44</a:t>
            </a:fld>
            <a:endParaRPr lang="tr-TR"/>
          </a:p>
        </p:txBody>
      </p:sp>
    </p:spTree>
    <p:extLst>
      <p:ext uri="{BB962C8B-B14F-4D97-AF65-F5344CB8AC3E}">
        <p14:creationId xmlns:p14="http://schemas.microsoft.com/office/powerpoint/2010/main" val="24463232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A81EDAC-C770-4C31-8C8F-150F73E83653}"/>
              </a:ext>
            </a:extLst>
          </p:cNvPr>
          <p:cNvSpPr txBox="1"/>
          <p:nvPr/>
        </p:nvSpPr>
        <p:spPr>
          <a:xfrm>
            <a:off x="838986" y="575036"/>
            <a:ext cx="10671142" cy="1812484"/>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Piyasaya yeni çıkacak bir gıda ürününü deneyenlerin en fazla %20’sinin bu ürünü satın almayacağı iddia ediliyor. Bir süpermarkette ürünü deneyen 140 müşteriden 56’sının ürünü satın almayacağı ifade etmiş. Bu bilgilerden hareketle, %5 anlamlılık düzeyinde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iddiyı</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test ediniz.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A313D80F-0F5F-41F8-8FC3-18FDFE1170AB}"/>
                  </a:ext>
                </a:extLst>
              </p:cNvPr>
              <p:cNvSpPr txBox="1"/>
              <p:nvPr/>
            </p:nvSpPr>
            <p:spPr>
              <a:xfrm>
                <a:off x="838986" y="2515250"/>
                <a:ext cx="5637228" cy="2529795"/>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≤0,20</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&gt;0,20</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96</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100</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=0,40</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A313D80F-0F5F-41F8-8FC3-18FDFE1170AB}"/>
                  </a:ext>
                </a:extLst>
              </p:cNvPr>
              <p:cNvSpPr txBox="1">
                <a:spLocks noRot="1" noChangeAspect="1" noMove="1" noResize="1" noEditPoints="1" noAdjustHandles="1" noChangeArrowheads="1" noChangeShapeType="1" noTextEdit="1"/>
              </p:cNvSpPr>
              <p:nvPr/>
            </p:nvSpPr>
            <p:spPr>
              <a:xfrm>
                <a:off x="838986" y="2515250"/>
                <a:ext cx="5637228" cy="2529795"/>
              </a:xfrm>
              <a:prstGeom prst="rect">
                <a:avLst/>
              </a:prstGeom>
              <a:blipFill>
                <a:blip r:embed="rId2"/>
                <a:stretch>
                  <a:fillRect l="-974"/>
                </a:stretch>
              </a:blipFill>
            </p:spPr>
            <p:txBody>
              <a:bodyPr/>
              <a:lstStyle/>
              <a:p>
                <a:r>
                  <a:rPr lang="tr-TR">
                    <a:noFill/>
                  </a:rPr>
                  <a:t> </a:t>
                </a:r>
              </a:p>
            </p:txBody>
          </p:sp>
        </mc:Fallback>
      </mc:AlternateContent>
      <p:sp>
        <p:nvSpPr>
          <p:cNvPr id="8" name="Slayt Numarası Yer Tutucusu 7">
            <a:extLst>
              <a:ext uri="{FF2B5EF4-FFF2-40B4-BE49-F238E27FC236}">
                <a16:creationId xmlns:a16="http://schemas.microsoft.com/office/drawing/2014/main" id="{7EC28EB6-3263-4602-871D-874FF06A8B19}"/>
              </a:ext>
            </a:extLst>
          </p:cNvPr>
          <p:cNvSpPr>
            <a:spLocks noGrp="1"/>
          </p:cNvSpPr>
          <p:nvPr>
            <p:ph type="sldNum" sz="quarter" idx="12"/>
          </p:nvPr>
        </p:nvSpPr>
        <p:spPr/>
        <p:txBody>
          <a:bodyPr/>
          <a:lstStyle/>
          <a:p>
            <a:fld id="{130487E8-B234-4A4A-9EB7-DD6BC4F4155C}" type="slidenum">
              <a:rPr lang="tr-TR" smtClean="0"/>
              <a:t>45</a:t>
            </a:fld>
            <a:endParaRPr lang="tr-TR"/>
          </a:p>
        </p:txBody>
      </p:sp>
    </p:spTree>
    <p:extLst>
      <p:ext uri="{BB962C8B-B14F-4D97-AF65-F5344CB8AC3E}">
        <p14:creationId xmlns:p14="http://schemas.microsoft.com/office/powerpoint/2010/main" val="3872545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etin kutusu 1">
                <a:extLst>
                  <a:ext uri="{FF2B5EF4-FFF2-40B4-BE49-F238E27FC236}">
                    <a16:creationId xmlns:a16="http://schemas.microsoft.com/office/drawing/2014/main" id="{5F8A939C-1A6D-4003-9FDD-074728E9EC78}"/>
                  </a:ext>
                </a:extLst>
              </p:cNvPr>
              <p:cNvSpPr txBox="1"/>
              <p:nvPr/>
            </p:nvSpPr>
            <p:spPr>
              <a:xfrm>
                <a:off x="3527982" y="501041"/>
                <a:ext cx="4437667" cy="1769395"/>
              </a:xfrm>
              <a:prstGeom prst="rect">
                <a:avLst/>
              </a:prstGeom>
              <a:noFill/>
            </p:spPr>
            <p:txBody>
              <a:bodyPr wrap="square">
                <a:sp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0,40−0,20</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0,20×0,80</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140</m:t>
                                  </m:r>
                                </m:den>
                              </m:f>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=5,92</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=1,64</m:t>
                      </m:r>
                    </m:oMath>
                  </m:oMathPara>
                </a14:m>
                <a:endParaRPr lang="tr-TR" dirty="0"/>
              </a:p>
            </p:txBody>
          </p:sp>
        </mc:Choice>
        <mc:Fallback xmlns="">
          <p:sp>
            <p:nvSpPr>
              <p:cNvPr id="2" name="Metin kutusu 1">
                <a:extLst>
                  <a:ext uri="{FF2B5EF4-FFF2-40B4-BE49-F238E27FC236}">
                    <a16:creationId xmlns:a16="http://schemas.microsoft.com/office/drawing/2014/main" id="{5F8A939C-1A6D-4003-9FDD-074728E9EC78}"/>
                  </a:ext>
                </a:extLst>
              </p:cNvPr>
              <p:cNvSpPr txBox="1">
                <a:spLocks noRot="1" noChangeAspect="1" noMove="1" noResize="1" noEditPoints="1" noAdjustHandles="1" noChangeArrowheads="1" noChangeShapeType="1" noTextEdit="1"/>
              </p:cNvSpPr>
              <p:nvPr/>
            </p:nvSpPr>
            <p:spPr>
              <a:xfrm>
                <a:off x="3527982" y="501041"/>
                <a:ext cx="4437667" cy="1769395"/>
              </a:xfrm>
              <a:prstGeom prst="rect">
                <a:avLst/>
              </a:prstGeom>
              <a:blipFill>
                <a:blip r:embed="rId2"/>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4" name="Metin kutusu 3">
                <a:extLst>
                  <a:ext uri="{FF2B5EF4-FFF2-40B4-BE49-F238E27FC236}">
                    <a16:creationId xmlns:a16="http://schemas.microsoft.com/office/drawing/2014/main" id="{24995849-C738-4432-9D68-11AC39A3ED64}"/>
                  </a:ext>
                </a:extLst>
              </p:cNvPr>
              <p:cNvSpPr txBox="1"/>
              <p:nvPr/>
            </p:nvSpPr>
            <p:spPr>
              <a:xfrm>
                <a:off x="717615" y="2485653"/>
                <a:ext cx="10058400" cy="502702"/>
              </a:xfrm>
              <a:prstGeom prst="rect">
                <a:avLst/>
              </a:prstGeom>
              <a:noFill/>
            </p:spPr>
            <p:txBody>
              <a:bodyPr wrap="square">
                <a:spAutoFit/>
              </a:bodyPr>
              <a:lstStyle/>
              <a:p>
                <a:pPr algn="just">
                  <a:lnSpc>
                    <a:spcPct val="150000"/>
                  </a:lnSpc>
                  <a:spcAft>
                    <a:spcPts val="800"/>
                  </a:spcAft>
                </a:pPr>
                <a14:m>
                  <m:oMath xmlns:m="http://schemas.openxmlformats.org/officeDocument/2006/math">
                    <m:sSub>
                      <m:sSub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olduğundan %5 anlamlılık düzeyinde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hipotezi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red</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Metin kutusu 3">
                <a:extLst>
                  <a:ext uri="{FF2B5EF4-FFF2-40B4-BE49-F238E27FC236}">
                    <a16:creationId xmlns:a16="http://schemas.microsoft.com/office/drawing/2014/main" id="{24995849-C738-4432-9D68-11AC39A3ED64}"/>
                  </a:ext>
                </a:extLst>
              </p:cNvPr>
              <p:cNvSpPr txBox="1">
                <a:spLocks noRot="1" noChangeAspect="1" noMove="1" noResize="1" noEditPoints="1" noAdjustHandles="1" noChangeArrowheads="1" noChangeShapeType="1" noTextEdit="1"/>
              </p:cNvSpPr>
              <p:nvPr/>
            </p:nvSpPr>
            <p:spPr>
              <a:xfrm>
                <a:off x="717615" y="2485653"/>
                <a:ext cx="10058400" cy="502702"/>
              </a:xfrm>
              <a:prstGeom prst="rect">
                <a:avLst/>
              </a:prstGeom>
              <a:blipFill>
                <a:blip r:embed="rId3"/>
                <a:stretch>
                  <a:fillRect b="-14634"/>
                </a:stretch>
              </a:blipFill>
            </p:spPr>
            <p:txBody>
              <a:bodyPr/>
              <a:lstStyle/>
              <a:p>
                <a:r>
                  <a:rPr lang="tr-TR">
                    <a:noFill/>
                  </a:rPr>
                  <a:t> </a:t>
                </a:r>
              </a:p>
            </p:txBody>
          </p:sp>
        </mc:Fallback>
      </mc:AlternateContent>
      <p:sp>
        <p:nvSpPr>
          <p:cNvPr id="6" name="Metin kutusu 5">
            <a:extLst>
              <a:ext uri="{FF2B5EF4-FFF2-40B4-BE49-F238E27FC236}">
                <a16:creationId xmlns:a16="http://schemas.microsoft.com/office/drawing/2014/main" id="{ED1C4A8B-3A9C-4A95-9495-17890EE1B4E7}"/>
              </a:ext>
            </a:extLst>
          </p:cNvPr>
          <p:cNvSpPr txBox="1"/>
          <p:nvPr/>
        </p:nvSpPr>
        <p:spPr>
          <a:xfrm>
            <a:off x="717614" y="3297980"/>
            <a:ext cx="10773659" cy="2272417"/>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Bir fırının ürettiği ekmeklerin normalden fazla değişkenlik gösterdiği öne sürülüyor. Fırın sahibi ise ekmeklerin gramajının standart sapmasının en </a:t>
            </a:r>
            <a:r>
              <a:rPr lang="tr-TR" dirty="0">
                <a:latin typeface="Times New Roman" panose="02020603050405020304" pitchFamily="18" charset="0"/>
                <a:ea typeface="Times New Roman" panose="02020603050405020304" pitchFamily="18" charset="0"/>
                <a:cs typeface="Times New Roman" panose="02020603050405020304" pitchFamily="18" charset="0"/>
              </a:rPr>
              <a:t>az</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30 gram olduğunu iddia ediyor. İddiayı araştırmak için 18 ekmeğin ağırlığı ölçülmüş ve standart sapmasının 36 gr olduğu belirlenmiştir. %1 anlamlılık düzeyinde fırıncının iddiası doğru mudur?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ayt Numarası Yer Tutucusu 6">
            <a:extLst>
              <a:ext uri="{FF2B5EF4-FFF2-40B4-BE49-F238E27FC236}">
                <a16:creationId xmlns:a16="http://schemas.microsoft.com/office/drawing/2014/main" id="{E2F17C40-4A1D-44D6-8FCA-50A9066DC51D}"/>
              </a:ext>
            </a:extLst>
          </p:cNvPr>
          <p:cNvSpPr>
            <a:spLocks noGrp="1"/>
          </p:cNvSpPr>
          <p:nvPr>
            <p:ph type="sldNum" sz="quarter" idx="12"/>
          </p:nvPr>
        </p:nvSpPr>
        <p:spPr/>
        <p:txBody>
          <a:bodyPr/>
          <a:lstStyle/>
          <a:p>
            <a:fld id="{130487E8-B234-4A4A-9EB7-DD6BC4F4155C}" type="slidenum">
              <a:rPr lang="tr-TR" smtClean="0"/>
              <a:t>46</a:t>
            </a:fld>
            <a:endParaRPr lang="tr-TR"/>
          </a:p>
        </p:txBody>
      </p:sp>
    </p:spTree>
    <p:extLst>
      <p:ext uri="{BB962C8B-B14F-4D97-AF65-F5344CB8AC3E}">
        <p14:creationId xmlns:p14="http://schemas.microsoft.com/office/powerpoint/2010/main" val="10893298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0B19C1CA-C7D6-4BF5-A35D-8C9D8EDDCBAA}"/>
                  </a:ext>
                </a:extLst>
              </p:cNvPr>
              <p:cNvSpPr txBox="1"/>
              <p:nvPr/>
            </p:nvSpPr>
            <p:spPr>
              <a:xfrm>
                <a:off x="838986" y="461914"/>
                <a:ext cx="10180948" cy="3578480"/>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≤30</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&gt;30</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Sup>
                        <m:sSub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18−1</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36</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30</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=24,48</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Sup>
                        <m:sSub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17;0,01</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=33,4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 xmlns:m="http://schemas.openxmlformats.org/officeDocument/2006/math">
                    <m:sSubSup>
                      <m:sSub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m:t>
                    </m:r>
                    <m:sSubSup>
                      <m:sSub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17;0,01</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olduğundan %1 anlamlılık düzeyinde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hipotezi reddedilemez!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0B19C1CA-C7D6-4BF5-A35D-8C9D8EDDCBAA}"/>
                  </a:ext>
                </a:extLst>
              </p:cNvPr>
              <p:cNvSpPr txBox="1">
                <a:spLocks noRot="1" noChangeAspect="1" noMove="1" noResize="1" noEditPoints="1" noAdjustHandles="1" noChangeArrowheads="1" noChangeShapeType="1" noTextEdit="1"/>
              </p:cNvSpPr>
              <p:nvPr/>
            </p:nvSpPr>
            <p:spPr>
              <a:xfrm>
                <a:off x="838986" y="461914"/>
                <a:ext cx="10180948" cy="3578480"/>
              </a:xfrm>
              <a:prstGeom prst="rect">
                <a:avLst/>
              </a:prstGeom>
              <a:blipFill>
                <a:blip r:embed="rId2"/>
                <a:stretch>
                  <a:fillRect l="-539" b="-852"/>
                </a:stretch>
              </a:blipFill>
            </p:spPr>
            <p:txBody>
              <a:bodyPr/>
              <a:lstStyle/>
              <a:p>
                <a:r>
                  <a:rPr lang="tr-TR">
                    <a:noFill/>
                  </a:rPr>
                  <a:t> </a:t>
                </a:r>
              </a:p>
            </p:txBody>
          </p:sp>
        </mc:Fallback>
      </mc:AlternateContent>
      <p:sp>
        <p:nvSpPr>
          <p:cNvPr id="4" name="Slayt Numarası Yer Tutucusu 3">
            <a:extLst>
              <a:ext uri="{FF2B5EF4-FFF2-40B4-BE49-F238E27FC236}">
                <a16:creationId xmlns:a16="http://schemas.microsoft.com/office/drawing/2014/main" id="{75E862DB-EDAE-45BF-A554-2DF44D9F5551}"/>
              </a:ext>
            </a:extLst>
          </p:cNvPr>
          <p:cNvSpPr>
            <a:spLocks noGrp="1"/>
          </p:cNvSpPr>
          <p:nvPr>
            <p:ph type="sldNum" sz="quarter" idx="12"/>
          </p:nvPr>
        </p:nvSpPr>
        <p:spPr/>
        <p:txBody>
          <a:bodyPr/>
          <a:lstStyle/>
          <a:p>
            <a:fld id="{130487E8-B234-4A4A-9EB7-DD6BC4F4155C}" type="slidenum">
              <a:rPr lang="tr-TR" smtClean="0"/>
              <a:t>47</a:t>
            </a:fld>
            <a:endParaRPr lang="tr-TR"/>
          </a:p>
        </p:txBody>
      </p:sp>
    </p:spTree>
    <p:extLst>
      <p:ext uri="{BB962C8B-B14F-4D97-AF65-F5344CB8AC3E}">
        <p14:creationId xmlns:p14="http://schemas.microsoft.com/office/powerpoint/2010/main" val="23298603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B6E2F25F-1B18-4F18-9C48-112C047A5AC3}"/>
                  </a:ext>
                </a:extLst>
              </p:cNvPr>
              <p:cNvSpPr txBox="1"/>
              <p:nvPr/>
            </p:nvSpPr>
            <p:spPr>
              <a:xfrm>
                <a:off x="850770" y="415498"/>
                <a:ext cx="10152668" cy="3053849"/>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&gt;25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 , </m:t>
                      </m:r>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=26,3,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=20 </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Olduğunda, iddiayı p-değeri kullanarak test ediniz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B6E2F25F-1B18-4F18-9C48-112C047A5AC3}"/>
                  </a:ext>
                </a:extLst>
              </p:cNvPr>
              <p:cNvSpPr txBox="1">
                <a:spLocks noRot="1" noChangeAspect="1" noMove="1" noResize="1" noEditPoints="1" noAdjustHandles="1" noChangeArrowheads="1" noChangeShapeType="1" noTextEdit="1"/>
              </p:cNvSpPr>
              <p:nvPr/>
            </p:nvSpPr>
            <p:spPr>
              <a:xfrm>
                <a:off x="850770" y="415498"/>
                <a:ext cx="10152668" cy="3053849"/>
              </a:xfrm>
              <a:prstGeom prst="rect">
                <a:avLst/>
              </a:prstGeom>
              <a:blipFill>
                <a:blip r:embed="rId2"/>
                <a:stretch>
                  <a:fillRect l="-541" b="-1996"/>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E9A6630B-559D-430C-BAE6-0EE2250C55B6}"/>
                  </a:ext>
                </a:extLst>
              </p:cNvPr>
              <p:cNvSpPr txBox="1"/>
              <p:nvPr/>
            </p:nvSpPr>
            <p:spPr>
              <a:xfrm>
                <a:off x="850770" y="3604161"/>
                <a:ext cx="10640504" cy="2838341"/>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26,3−25</m:t>
                          </m:r>
                        </m:num>
                        <m:den>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20</m:t>
                                  </m:r>
                                </m:e>
                              </m:rad>
                            </m:den>
                          </m:f>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=1,45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≥1,45</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=0,5−0,4265=0,0735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𝑑𝑒</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ğ</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𝑒𝑟𝑖</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0,0735</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=0,05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𝑜𝑙𝑑</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ğ</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𝑢𝑛𝑑𝑎𝑛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 hipotezi reddedilemez.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E9A6630B-559D-430C-BAE6-0EE2250C55B6}"/>
                  </a:ext>
                </a:extLst>
              </p:cNvPr>
              <p:cNvSpPr txBox="1">
                <a:spLocks noRot="1" noChangeAspect="1" noMove="1" noResize="1" noEditPoints="1" noAdjustHandles="1" noChangeArrowheads="1" noChangeShapeType="1" noTextEdit="1"/>
              </p:cNvSpPr>
              <p:nvPr/>
            </p:nvSpPr>
            <p:spPr>
              <a:xfrm>
                <a:off x="850770" y="3604161"/>
                <a:ext cx="10640504" cy="2838341"/>
              </a:xfrm>
              <a:prstGeom prst="rect">
                <a:avLst/>
              </a:prstGeom>
              <a:blipFill>
                <a:blip r:embed="rId3"/>
                <a:stretch>
                  <a:fillRect l="-516" b="-2146"/>
                </a:stretch>
              </a:blipFill>
            </p:spPr>
            <p:txBody>
              <a:bodyPr/>
              <a:lstStyle/>
              <a:p>
                <a:r>
                  <a:rPr lang="tr-TR">
                    <a:noFill/>
                  </a:rPr>
                  <a:t> </a:t>
                </a:r>
              </a:p>
            </p:txBody>
          </p:sp>
        </mc:Fallback>
      </mc:AlternateContent>
      <p:sp>
        <p:nvSpPr>
          <p:cNvPr id="6" name="Slayt Numarası Yer Tutucusu 5">
            <a:extLst>
              <a:ext uri="{FF2B5EF4-FFF2-40B4-BE49-F238E27FC236}">
                <a16:creationId xmlns:a16="http://schemas.microsoft.com/office/drawing/2014/main" id="{D1983C0D-C232-44BC-96F5-4276E4B95F4C}"/>
              </a:ext>
            </a:extLst>
          </p:cNvPr>
          <p:cNvSpPr>
            <a:spLocks noGrp="1"/>
          </p:cNvSpPr>
          <p:nvPr>
            <p:ph type="sldNum" sz="quarter" idx="12"/>
          </p:nvPr>
        </p:nvSpPr>
        <p:spPr/>
        <p:txBody>
          <a:bodyPr/>
          <a:lstStyle/>
          <a:p>
            <a:fld id="{130487E8-B234-4A4A-9EB7-DD6BC4F4155C}" type="slidenum">
              <a:rPr lang="tr-TR" smtClean="0"/>
              <a:t>48</a:t>
            </a:fld>
            <a:endParaRPr lang="tr-TR"/>
          </a:p>
        </p:txBody>
      </p:sp>
    </p:spTree>
    <p:extLst>
      <p:ext uri="{BB962C8B-B14F-4D97-AF65-F5344CB8AC3E}">
        <p14:creationId xmlns:p14="http://schemas.microsoft.com/office/powerpoint/2010/main" val="35245631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A3159A16-A248-420E-A4C3-C0BCD6452007}"/>
              </a:ext>
            </a:extLst>
          </p:cNvPr>
          <p:cNvSpPr txBox="1"/>
          <p:nvPr/>
        </p:nvSpPr>
        <p:spPr>
          <a:xfrm>
            <a:off x="622169" y="301659"/>
            <a:ext cx="10482606" cy="1812163"/>
          </a:xfrm>
          <a:prstGeom prst="rect">
            <a:avLst/>
          </a:prstGeom>
          <a:noFill/>
        </p:spPr>
        <p:txBody>
          <a:bodyPr wrap="square">
            <a:spAutoFit/>
          </a:bodyPr>
          <a:lstStyle/>
          <a:p>
            <a:pPr algn="just">
              <a:lnSpc>
                <a:spcPct val="150000"/>
              </a:lnSpc>
              <a:spcAft>
                <a:spcPts val="800"/>
              </a:spcAft>
            </a:pPr>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Bir şehirde ailelerin %64’ünün oturdukları evin kendilerine ait olduğu iddia ediliyor. Bu şehirden seçilen 500 aileyi içeren bir örneklemde 280 ailenin ev sahibi olduğu belirlendiğine göre iddiayı %10 anlamlılık düzeyinde test ediniz.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C1D8CE85-8208-4D0D-8042-78B179141195}"/>
                  </a:ext>
                </a:extLst>
              </p:cNvPr>
              <p:cNvSpPr txBox="1"/>
              <p:nvPr/>
            </p:nvSpPr>
            <p:spPr>
              <a:xfrm>
                <a:off x="1263191" y="2113822"/>
                <a:ext cx="9954705" cy="3938386"/>
              </a:xfrm>
              <a:prstGeom prst="rect">
                <a:avLst/>
              </a:prstGeom>
              <a:noFill/>
            </p:spPr>
            <p:txBody>
              <a:bodyPr wrap="square">
                <a:spAutoFit/>
              </a:bodyPr>
              <a:lstStyle/>
              <a:p>
                <a:pPr algn="just">
                  <a:lnSpc>
                    <a:spcPct val="150000"/>
                  </a:lnSpc>
                  <a:spcAft>
                    <a:spcPts val="800"/>
                  </a:spcAft>
                </a:pPr>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=0,64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≠0,64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280</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500</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=0,56</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0,56−0,64</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0,64×0,36</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500</m:t>
                                  </m:r>
                                </m:den>
                              </m:f>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=−3,73</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C1D8CE85-8208-4D0D-8042-78B179141195}"/>
                  </a:ext>
                </a:extLst>
              </p:cNvPr>
              <p:cNvSpPr txBox="1">
                <a:spLocks noRot="1" noChangeAspect="1" noMove="1" noResize="1" noEditPoints="1" noAdjustHandles="1" noChangeArrowheads="1" noChangeShapeType="1" noTextEdit="1"/>
              </p:cNvSpPr>
              <p:nvPr/>
            </p:nvSpPr>
            <p:spPr>
              <a:xfrm>
                <a:off x="1263191" y="2113822"/>
                <a:ext cx="9954705" cy="3938386"/>
              </a:xfrm>
              <a:prstGeom prst="rect">
                <a:avLst/>
              </a:prstGeom>
              <a:blipFill>
                <a:blip r:embed="rId2"/>
                <a:stretch>
                  <a:fillRect l="-490"/>
                </a:stretch>
              </a:blipFill>
            </p:spPr>
            <p:txBody>
              <a:bodyPr/>
              <a:lstStyle/>
              <a:p>
                <a:r>
                  <a:rPr lang="tr-TR">
                    <a:noFill/>
                  </a:rPr>
                  <a:t> </a:t>
                </a:r>
              </a:p>
            </p:txBody>
          </p:sp>
        </mc:Fallback>
      </mc:AlternateContent>
      <p:sp>
        <p:nvSpPr>
          <p:cNvPr id="6" name="Slayt Numarası Yer Tutucusu 5">
            <a:extLst>
              <a:ext uri="{FF2B5EF4-FFF2-40B4-BE49-F238E27FC236}">
                <a16:creationId xmlns:a16="http://schemas.microsoft.com/office/drawing/2014/main" id="{4DCC94B7-6A20-4937-ABEE-244D06B5BE5B}"/>
              </a:ext>
            </a:extLst>
          </p:cNvPr>
          <p:cNvSpPr>
            <a:spLocks noGrp="1"/>
          </p:cNvSpPr>
          <p:nvPr>
            <p:ph type="sldNum" sz="quarter" idx="12"/>
          </p:nvPr>
        </p:nvSpPr>
        <p:spPr/>
        <p:txBody>
          <a:bodyPr/>
          <a:lstStyle/>
          <a:p>
            <a:fld id="{130487E8-B234-4A4A-9EB7-DD6BC4F4155C}" type="slidenum">
              <a:rPr lang="tr-TR" smtClean="0"/>
              <a:t>49</a:t>
            </a:fld>
            <a:endParaRPr lang="tr-TR"/>
          </a:p>
        </p:txBody>
      </p:sp>
    </p:spTree>
    <p:extLst>
      <p:ext uri="{BB962C8B-B14F-4D97-AF65-F5344CB8AC3E}">
        <p14:creationId xmlns:p14="http://schemas.microsoft.com/office/powerpoint/2010/main" val="239031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E94DD0B6-F0CC-43F5-9FA0-335F14CEFAD9}"/>
                  </a:ext>
                </a:extLst>
              </p:cNvPr>
              <p:cNvSpPr txBox="1"/>
              <p:nvPr/>
            </p:nvSpPr>
            <p:spPr>
              <a:xfrm>
                <a:off x="1011025" y="910823"/>
                <a:ext cx="6094428" cy="1289199"/>
              </a:xfrm>
              <a:prstGeom prst="rect">
                <a:avLst/>
              </a:prstGeom>
              <a:noFill/>
            </p:spPr>
            <p:txBody>
              <a:bodyPr wrap="square">
                <a:spAutoFit/>
              </a:bodyPr>
              <a:lstStyle/>
              <a:p>
                <a:pPr algn="just">
                  <a:lnSpc>
                    <a:spcPct val="107000"/>
                  </a:lnSpc>
                  <a:spcAft>
                    <a:spcPts val="800"/>
                  </a:spcAft>
                </a:pPr>
                <a:r>
                  <a:rPr lang="tr-TR" sz="1800" i="1" dirty="0">
                    <a:effectLst/>
                    <a:latin typeface="Times New Roman" panose="02020603050405020304" pitchFamily="18" charset="0"/>
                    <a:ea typeface="Times New Roman" panose="02020603050405020304" pitchFamily="18" charset="0"/>
                    <a:cs typeface="Times New Roman" panose="02020603050405020304" pitchFamily="18" charset="0"/>
                  </a:rPr>
                  <a:t>Çift yönlü hipotez: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𝜃</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𝜃</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E94DD0B6-F0CC-43F5-9FA0-335F14CEFAD9}"/>
                  </a:ext>
                </a:extLst>
              </p:cNvPr>
              <p:cNvSpPr txBox="1">
                <a:spLocks noRot="1" noChangeAspect="1" noMove="1" noResize="1" noEditPoints="1" noAdjustHandles="1" noChangeArrowheads="1" noChangeShapeType="1" noTextEdit="1"/>
              </p:cNvSpPr>
              <p:nvPr/>
            </p:nvSpPr>
            <p:spPr>
              <a:xfrm>
                <a:off x="1011025" y="910823"/>
                <a:ext cx="6094428" cy="1289199"/>
              </a:xfrm>
              <a:prstGeom prst="rect">
                <a:avLst/>
              </a:prstGeom>
              <a:blipFill>
                <a:blip r:embed="rId2"/>
                <a:stretch>
                  <a:fillRect l="-900" t="-2358"/>
                </a:stretch>
              </a:blipFill>
            </p:spPr>
            <p:txBody>
              <a:bodyPr/>
              <a:lstStyle/>
              <a:p>
                <a:r>
                  <a:rPr lang="tr-TR">
                    <a:noFill/>
                  </a:rPr>
                  <a:t> </a:t>
                </a:r>
              </a:p>
            </p:txBody>
          </p:sp>
        </mc:Fallback>
      </mc:AlternateContent>
      <p:pic>
        <p:nvPicPr>
          <p:cNvPr id="5" name="Resim 4">
            <a:extLst>
              <a:ext uri="{FF2B5EF4-FFF2-40B4-BE49-F238E27FC236}">
                <a16:creationId xmlns:a16="http://schemas.microsoft.com/office/drawing/2014/main" id="{49451616-7F01-410F-BD08-C394B64D4F2E}"/>
              </a:ext>
            </a:extLst>
          </p:cNvPr>
          <p:cNvPicPr>
            <a:picLocks noChangeAspect="1"/>
          </p:cNvPicPr>
          <p:nvPr/>
        </p:nvPicPr>
        <p:blipFill>
          <a:blip r:embed="rId3"/>
          <a:stretch>
            <a:fillRect/>
          </a:stretch>
        </p:blipFill>
        <p:spPr>
          <a:xfrm>
            <a:off x="4318311" y="2380366"/>
            <a:ext cx="7458075" cy="4095750"/>
          </a:xfrm>
          <a:prstGeom prst="rect">
            <a:avLst/>
          </a:prstGeom>
        </p:spPr>
      </p:pic>
      <p:sp>
        <p:nvSpPr>
          <p:cNvPr id="2" name="Slayt Numarası Yer Tutucusu 1">
            <a:extLst>
              <a:ext uri="{FF2B5EF4-FFF2-40B4-BE49-F238E27FC236}">
                <a16:creationId xmlns:a16="http://schemas.microsoft.com/office/drawing/2014/main" id="{0DB834F5-9545-4D9E-8AE2-D626FAC7B927}"/>
              </a:ext>
            </a:extLst>
          </p:cNvPr>
          <p:cNvSpPr>
            <a:spLocks noGrp="1"/>
          </p:cNvSpPr>
          <p:nvPr>
            <p:ph type="sldNum" sz="quarter" idx="12"/>
          </p:nvPr>
        </p:nvSpPr>
        <p:spPr/>
        <p:txBody>
          <a:bodyPr/>
          <a:lstStyle/>
          <a:p>
            <a:fld id="{130487E8-B234-4A4A-9EB7-DD6BC4F4155C}" type="slidenum">
              <a:rPr lang="tr-TR" smtClean="0"/>
              <a:t>5</a:t>
            </a:fld>
            <a:endParaRPr lang="tr-TR"/>
          </a:p>
        </p:txBody>
      </p:sp>
    </p:spTree>
    <p:extLst>
      <p:ext uri="{BB962C8B-B14F-4D97-AF65-F5344CB8AC3E}">
        <p14:creationId xmlns:p14="http://schemas.microsoft.com/office/powerpoint/2010/main" val="39138392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1CF9BCDC-8140-4219-814F-A1C2035F5C38}"/>
              </a:ext>
            </a:extLst>
          </p:cNvPr>
          <p:cNvSpPr txBox="1"/>
          <p:nvPr/>
        </p:nvSpPr>
        <p:spPr>
          <a:xfrm>
            <a:off x="980388" y="527901"/>
            <a:ext cx="10473179" cy="1812163"/>
          </a:xfrm>
          <a:prstGeom prst="rect">
            <a:avLst/>
          </a:prstGeom>
          <a:noFill/>
        </p:spPr>
        <p:txBody>
          <a:bodyPr wrap="square">
            <a:spAutoFit/>
          </a:bodyPr>
          <a:lstStyle/>
          <a:p>
            <a:pPr algn="just">
              <a:lnSpc>
                <a:spcPct val="150000"/>
              </a:lnSpc>
              <a:spcAft>
                <a:spcPts val="800"/>
              </a:spcAft>
            </a:pPr>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Bir kitapçı dükkanı müşterilerinin yaş ortalamasının 27’den daha az olduğunu iddia etmektedir. </a:t>
            </a:r>
            <a:r>
              <a:rPr lang="tr-TR" sz="1800" dirty="0" err="1">
                <a:effectLst/>
                <a:latin typeface="Cambria Math" panose="02040503050406030204" pitchFamily="18" charset="0"/>
                <a:ea typeface="Times New Roman" panose="02020603050405020304" pitchFamily="18" charset="0"/>
                <a:cs typeface="Times New Roman" panose="02020603050405020304" pitchFamily="18" charset="0"/>
              </a:rPr>
              <a:t>Rassal</a:t>
            </a:r>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 olarak seçtiği 12 müşterisinin yaş ortalamasının 28,5 ve standart sapmasının 2 olduğunu belirlemiştir. %5 anlamlılık düzeyinde iddiayı test ediniz.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72243847-2323-4908-93C7-721E12FE08BC}"/>
                  </a:ext>
                </a:extLst>
              </p:cNvPr>
              <p:cNvSpPr txBox="1"/>
              <p:nvPr/>
            </p:nvSpPr>
            <p:spPr>
              <a:xfrm>
                <a:off x="980388" y="2985377"/>
                <a:ext cx="6094428" cy="2607637"/>
              </a:xfrm>
              <a:prstGeom prst="rect">
                <a:avLst/>
              </a:prstGeom>
              <a:noFill/>
            </p:spPr>
            <p:txBody>
              <a:bodyPr wrap="square">
                <a:spAutoFit/>
              </a:bodyPr>
              <a:lstStyle/>
              <a:p>
                <a:pPr algn="just">
                  <a:lnSpc>
                    <a:spcPct val="150000"/>
                  </a:lnSpc>
                  <a:spcAft>
                    <a:spcPts val="800"/>
                  </a:spcAft>
                </a:pPr>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≥27</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&lt;27</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12</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=0,58</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72243847-2323-4908-93C7-721E12FE08BC}"/>
                  </a:ext>
                </a:extLst>
              </p:cNvPr>
              <p:cNvSpPr txBox="1">
                <a:spLocks noRot="1" noChangeAspect="1" noMove="1" noResize="1" noEditPoints="1" noAdjustHandles="1" noChangeArrowheads="1" noChangeShapeType="1" noTextEdit="1"/>
              </p:cNvSpPr>
              <p:nvPr/>
            </p:nvSpPr>
            <p:spPr>
              <a:xfrm>
                <a:off x="980388" y="2985377"/>
                <a:ext cx="6094428" cy="2607637"/>
              </a:xfrm>
              <a:prstGeom prst="rect">
                <a:avLst/>
              </a:prstGeom>
              <a:blipFill>
                <a:blip r:embed="rId2"/>
                <a:stretch>
                  <a:fillRect l="-9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30FB263F-D2C4-4124-8C90-D7BD29B41C59}"/>
                  </a:ext>
                </a:extLst>
              </p:cNvPr>
              <p:cNvSpPr txBox="1"/>
              <p:nvPr/>
            </p:nvSpPr>
            <p:spPr>
              <a:xfrm>
                <a:off x="6097572" y="3301905"/>
                <a:ext cx="6094428" cy="1974580"/>
              </a:xfrm>
              <a:prstGeom prst="rect">
                <a:avLst/>
              </a:prstGeom>
              <a:noFill/>
            </p:spPr>
            <p:txBody>
              <a:bodyPr wrap="square">
                <a:sp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28,5−27</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0,58</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≅2,60</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11;0,05</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=1,796</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oMath>
                </a14:m>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 olduğundan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 hipotezi </a:t>
                </a:r>
                <a:r>
                  <a:rPr lang="tr-TR" sz="1800" dirty="0" err="1">
                    <a:effectLst/>
                    <a:latin typeface="Cambria Math" panose="02040503050406030204" pitchFamily="18" charset="0"/>
                    <a:ea typeface="Times New Roman" panose="02020603050405020304" pitchFamily="18" charset="0"/>
                    <a:cs typeface="Times New Roman" panose="02020603050405020304" pitchFamily="18" charset="0"/>
                  </a:rPr>
                  <a:t>red</a:t>
                </a:r>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Metin kutusu 6">
                <a:extLst>
                  <a:ext uri="{FF2B5EF4-FFF2-40B4-BE49-F238E27FC236}">
                    <a16:creationId xmlns:a16="http://schemas.microsoft.com/office/drawing/2014/main" id="{30FB263F-D2C4-4124-8C90-D7BD29B41C59}"/>
                  </a:ext>
                </a:extLst>
              </p:cNvPr>
              <p:cNvSpPr txBox="1">
                <a:spLocks noRot="1" noChangeAspect="1" noMove="1" noResize="1" noEditPoints="1" noAdjustHandles="1" noChangeArrowheads="1" noChangeShapeType="1" noTextEdit="1"/>
              </p:cNvSpPr>
              <p:nvPr/>
            </p:nvSpPr>
            <p:spPr>
              <a:xfrm>
                <a:off x="6097572" y="3301905"/>
                <a:ext cx="6094428" cy="1974580"/>
              </a:xfrm>
              <a:prstGeom prst="rect">
                <a:avLst/>
              </a:prstGeom>
              <a:blipFill>
                <a:blip r:embed="rId3"/>
                <a:stretch>
                  <a:fillRect b="-2469"/>
                </a:stretch>
              </a:blipFill>
            </p:spPr>
            <p:txBody>
              <a:bodyPr/>
              <a:lstStyle/>
              <a:p>
                <a:r>
                  <a:rPr lang="tr-TR">
                    <a:noFill/>
                  </a:rPr>
                  <a:t> </a:t>
                </a:r>
              </a:p>
            </p:txBody>
          </p:sp>
        </mc:Fallback>
      </mc:AlternateContent>
      <p:sp>
        <p:nvSpPr>
          <p:cNvPr id="8" name="Slayt Numarası Yer Tutucusu 7">
            <a:extLst>
              <a:ext uri="{FF2B5EF4-FFF2-40B4-BE49-F238E27FC236}">
                <a16:creationId xmlns:a16="http://schemas.microsoft.com/office/drawing/2014/main" id="{6D2FC0A9-A192-45F4-B6FD-9A4EA9A49C7B}"/>
              </a:ext>
            </a:extLst>
          </p:cNvPr>
          <p:cNvSpPr>
            <a:spLocks noGrp="1"/>
          </p:cNvSpPr>
          <p:nvPr>
            <p:ph type="sldNum" sz="quarter" idx="12"/>
          </p:nvPr>
        </p:nvSpPr>
        <p:spPr/>
        <p:txBody>
          <a:bodyPr/>
          <a:lstStyle/>
          <a:p>
            <a:fld id="{130487E8-B234-4A4A-9EB7-DD6BC4F4155C}" type="slidenum">
              <a:rPr lang="tr-TR" smtClean="0"/>
              <a:t>50</a:t>
            </a:fld>
            <a:endParaRPr lang="tr-TR"/>
          </a:p>
        </p:txBody>
      </p:sp>
    </p:spTree>
    <p:extLst>
      <p:ext uri="{BB962C8B-B14F-4D97-AF65-F5344CB8AC3E}">
        <p14:creationId xmlns:p14="http://schemas.microsoft.com/office/powerpoint/2010/main" val="32982009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100D2557-2422-4984-9559-AF1B6E6ACE8A}"/>
              </a:ext>
            </a:extLst>
          </p:cNvPr>
          <p:cNvSpPr txBox="1"/>
          <p:nvPr/>
        </p:nvSpPr>
        <p:spPr>
          <a:xfrm>
            <a:off x="867266" y="480767"/>
            <a:ext cx="10510887" cy="1812163"/>
          </a:xfrm>
          <a:prstGeom prst="rect">
            <a:avLst/>
          </a:prstGeom>
          <a:noFill/>
        </p:spPr>
        <p:txBody>
          <a:bodyPr wrap="square">
            <a:spAutoFit/>
          </a:bodyPr>
          <a:lstStyle/>
          <a:p>
            <a:pPr algn="just">
              <a:lnSpc>
                <a:spcPct val="150000"/>
              </a:lnSpc>
              <a:spcAft>
                <a:spcPts val="800"/>
              </a:spcAft>
            </a:pPr>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Örnek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Bir firmanın ürettiği bisküvilerde hatalı üretim oranının %3’ten daha fazla olduğu iddia edilmektedir. Bisküviler arasından </a:t>
            </a:r>
            <a:r>
              <a:rPr lang="tr-TR" sz="1800" dirty="0" err="1">
                <a:effectLst/>
                <a:latin typeface="Cambria Math" panose="02040503050406030204" pitchFamily="18" charset="0"/>
                <a:ea typeface="Times New Roman" panose="02020603050405020304" pitchFamily="18" charset="0"/>
                <a:cs typeface="Times New Roman" panose="02020603050405020304" pitchFamily="18" charset="0"/>
              </a:rPr>
              <a:t>rassal</a:t>
            </a:r>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 olarak seçilen 121 birimlik bir örneklemde 7 tane hatalı üretilen bisküvi tespit edildiğine göre, % 5 anlamlılık düzeyinde iddiayı test ediniz.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C7C74AFB-692F-4657-AFAF-35CAF8314CDC}"/>
                  </a:ext>
                </a:extLst>
              </p:cNvPr>
              <p:cNvSpPr txBox="1"/>
              <p:nvPr/>
            </p:nvSpPr>
            <p:spPr>
              <a:xfrm>
                <a:off x="867266" y="2781926"/>
                <a:ext cx="6094428" cy="2524345"/>
              </a:xfrm>
              <a:prstGeom prst="rect">
                <a:avLst/>
              </a:prstGeom>
              <a:noFill/>
            </p:spPr>
            <p:txBody>
              <a:bodyPr wrap="square">
                <a:spAutoFit/>
              </a:bodyPr>
              <a:lstStyle/>
              <a:p>
                <a:pPr algn="just">
                  <a:lnSpc>
                    <a:spcPct val="150000"/>
                  </a:lnSpc>
                  <a:spcAft>
                    <a:spcPts val="800"/>
                  </a:spcAft>
                </a:pPr>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≤0,03</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&gt;0,03</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121</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=0,058</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C7C74AFB-692F-4657-AFAF-35CAF8314CDC}"/>
                  </a:ext>
                </a:extLst>
              </p:cNvPr>
              <p:cNvSpPr txBox="1">
                <a:spLocks noRot="1" noChangeAspect="1" noMove="1" noResize="1" noEditPoints="1" noAdjustHandles="1" noChangeArrowheads="1" noChangeShapeType="1" noTextEdit="1"/>
              </p:cNvSpPr>
              <p:nvPr/>
            </p:nvSpPr>
            <p:spPr>
              <a:xfrm>
                <a:off x="867266" y="2781926"/>
                <a:ext cx="6094428" cy="2524345"/>
              </a:xfrm>
              <a:prstGeom prst="rect">
                <a:avLst/>
              </a:prstGeom>
              <a:blipFill>
                <a:blip r:embed="rId2"/>
                <a:stretch>
                  <a:fillRect l="-8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47842C3F-D306-41C5-90E6-F7F32B6C8515}"/>
                  </a:ext>
                </a:extLst>
              </p:cNvPr>
              <p:cNvSpPr txBox="1"/>
              <p:nvPr/>
            </p:nvSpPr>
            <p:spPr>
              <a:xfrm>
                <a:off x="6261755" y="2861142"/>
                <a:ext cx="4777032" cy="2837252"/>
              </a:xfrm>
              <a:prstGeom prst="rect">
                <a:avLst/>
              </a:prstGeom>
              <a:noFill/>
            </p:spPr>
            <p:txBody>
              <a:bodyPr wrap="square">
                <a:sp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0,058−0,03</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0,03×0,97</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121</m:t>
                                  </m:r>
                                </m:den>
                              </m:f>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=1,81</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=1,64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oMath>
                </a14:m>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 değeri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oMath>
                </a14:m>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 değerinden büyük olduğundan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 hipotezi </a:t>
                </a:r>
                <a:r>
                  <a:rPr lang="tr-TR" sz="1800" dirty="0" err="1">
                    <a:effectLst/>
                    <a:latin typeface="Cambria Math" panose="02040503050406030204" pitchFamily="18" charset="0"/>
                    <a:ea typeface="Times New Roman" panose="02020603050405020304" pitchFamily="18" charset="0"/>
                    <a:cs typeface="Times New Roman" panose="02020603050405020304" pitchFamily="18" charset="0"/>
                  </a:rPr>
                  <a:t>red</a:t>
                </a:r>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Metin kutusu 6">
                <a:extLst>
                  <a:ext uri="{FF2B5EF4-FFF2-40B4-BE49-F238E27FC236}">
                    <a16:creationId xmlns:a16="http://schemas.microsoft.com/office/drawing/2014/main" id="{47842C3F-D306-41C5-90E6-F7F32B6C8515}"/>
                  </a:ext>
                </a:extLst>
              </p:cNvPr>
              <p:cNvSpPr txBox="1">
                <a:spLocks noRot="1" noChangeAspect="1" noMove="1" noResize="1" noEditPoints="1" noAdjustHandles="1" noChangeArrowheads="1" noChangeShapeType="1" noTextEdit="1"/>
              </p:cNvSpPr>
              <p:nvPr/>
            </p:nvSpPr>
            <p:spPr>
              <a:xfrm>
                <a:off x="6261755" y="2861142"/>
                <a:ext cx="4777032" cy="2837252"/>
              </a:xfrm>
              <a:prstGeom prst="rect">
                <a:avLst/>
              </a:prstGeom>
              <a:blipFill>
                <a:blip r:embed="rId3"/>
                <a:stretch>
                  <a:fillRect l="-1020" r="-1020" b="-1931"/>
                </a:stretch>
              </a:blipFill>
            </p:spPr>
            <p:txBody>
              <a:bodyPr/>
              <a:lstStyle/>
              <a:p>
                <a:r>
                  <a:rPr lang="tr-TR">
                    <a:noFill/>
                  </a:rPr>
                  <a:t> </a:t>
                </a:r>
              </a:p>
            </p:txBody>
          </p:sp>
        </mc:Fallback>
      </mc:AlternateContent>
      <p:sp>
        <p:nvSpPr>
          <p:cNvPr id="8" name="Slayt Numarası Yer Tutucusu 7">
            <a:extLst>
              <a:ext uri="{FF2B5EF4-FFF2-40B4-BE49-F238E27FC236}">
                <a16:creationId xmlns:a16="http://schemas.microsoft.com/office/drawing/2014/main" id="{F949051C-115A-4D71-B7C5-F635DF388C33}"/>
              </a:ext>
            </a:extLst>
          </p:cNvPr>
          <p:cNvSpPr>
            <a:spLocks noGrp="1"/>
          </p:cNvSpPr>
          <p:nvPr>
            <p:ph type="sldNum" sz="quarter" idx="12"/>
          </p:nvPr>
        </p:nvSpPr>
        <p:spPr/>
        <p:txBody>
          <a:bodyPr/>
          <a:lstStyle/>
          <a:p>
            <a:fld id="{130487E8-B234-4A4A-9EB7-DD6BC4F4155C}" type="slidenum">
              <a:rPr lang="tr-TR" smtClean="0"/>
              <a:t>51</a:t>
            </a:fld>
            <a:endParaRPr lang="tr-TR"/>
          </a:p>
        </p:txBody>
      </p:sp>
    </p:spTree>
    <p:extLst>
      <p:ext uri="{BB962C8B-B14F-4D97-AF65-F5344CB8AC3E}">
        <p14:creationId xmlns:p14="http://schemas.microsoft.com/office/powerpoint/2010/main" val="37837440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24DC7472-ADFE-42DC-BCB5-051C913B6448}"/>
              </a:ext>
            </a:extLst>
          </p:cNvPr>
          <p:cNvSpPr txBox="1"/>
          <p:nvPr/>
        </p:nvSpPr>
        <p:spPr>
          <a:xfrm>
            <a:off x="1065229" y="358219"/>
            <a:ext cx="10180948" cy="1812163"/>
          </a:xfrm>
          <a:prstGeom prst="rect">
            <a:avLst/>
          </a:prstGeom>
          <a:noFill/>
        </p:spPr>
        <p:txBody>
          <a:bodyPr wrap="square">
            <a:spAutoFit/>
          </a:bodyPr>
          <a:lstStyle/>
          <a:p>
            <a:pPr algn="just">
              <a:lnSpc>
                <a:spcPct val="150000"/>
              </a:lnSpc>
              <a:spcAft>
                <a:spcPts val="800"/>
              </a:spcAft>
            </a:pPr>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Bir araştırmacı Karadeniz bölgesinde mevsimlik işçi olarak çalışanların günlük ortalama ücretinin 120 TL olduğunu iddia etmektedir. </a:t>
            </a:r>
            <a:r>
              <a:rPr lang="tr-TR" dirty="0" err="1">
                <a:latin typeface="Cambria Math" panose="02040503050406030204" pitchFamily="18" charset="0"/>
                <a:ea typeface="Times New Roman" panose="02020603050405020304" pitchFamily="18" charset="0"/>
                <a:cs typeface="Times New Roman" panose="02020603050405020304" pitchFamily="18" charset="0"/>
              </a:rPr>
              <a:t>R</a:t>
            </a:r>
            <a:r>
              <a:rPr lang="tr-TR" sz="1800" dirty="0" err="1">
                <a:effectLst/>
                <a:latin typeface="Cambria Math" panose="02040503050406030204" pitchFamily="18" charset="0"/>
                <a:ea typeface="Times New Roman" panose="02020603050405020304" pitchFamily="18" charset="0"/>
                <a:cs typeface="Times New Roman" panose="02020603050405020304" pitchFamily="18" charset="0"/>
              </a:rPr>
              <a:t>assal</a:t>
            </a:r>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 olarak çekilen 144 işçiden hesaplanan ortalama ücret 121,75 TL ve standart sapma ise 5 TL’dir. %1 anlamlılık düzeyinde araştırmacının iddiasını test ediniz.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E864DB91-7FA4-436F-BFAB-38E6503EED36}"/>
                  </a:ext>
                </a:extLst>
              </p:cNvPr>
              <p:cNvSpPr txBox="1"/>
              <p:nvPr/>
            </p:nvSpPr>
            <p:spPr>
              <a:xfrm>
                <a:off x="1065229" y="2515959"/>
                <a:ext cx="9964132" cy="3621889"/>
              </a:xfrm>
              <a:prstGeom prst="rect">
                <a:avLst/>
              </a:prstGeom>
              <a:noFill/>
            </p:spPr>
            <p:txBody>
              <a:bodyPr wrap="square">
                <a:spAutoFit/>
              </a:bodyPr>
              <a:lstStyle/>
              <a:p>
                <a:pPr algn="just">
                  <a:lnSpc>
                    <a:spcPct val="150000"/>
                  </a:lnSpc>
                  <a:spcAft>
                    <a:spcPts val="800"/>
                  </a:spcAft>
                </a:pPr>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=120</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≠120</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124,75−120</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144</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=4,2</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=2,58</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oMath>
                </a14:m>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 olduğundan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 hipotezi </a:t>
                </a:r>
                <a:r>
                  <a:rPr lang="tr-TR" sz="1800" dirty="0" err="1">
                    <a:effectLst/>
                    <a:latin typeface="Cambria Math" panose="02040503050406030204" pitchFamily="18" charset="0"/>
                    <a:ea typeface="Times New Roman" panose="02020603050405020304" pitchFamily="18" charset="0"/>
                    <a:cs typeface="Times New Roman" panose="02020603050405020304" pitchFamily="18" charset="0"/>
                  </a:rPr>
                  <a:t>red</a:t>
                </a:r>
                <a:r>
                  <a:rPr lang="tr-TR" sz="1800" dirty="0">
                    <a:effectLst/>
                    <a:latin typeface="Cambria Math" panose="02040503050406030204" pitchFamily="18" charset="0"/>
                    <a:ea typeface="Times New Roman" panose="02020603050405020304" pitchFamily="18" charset="0"/>
                    <a:cs typeface="Times New Roman" panose="02020603050405020304" pitchFamily="18" charset="0"/>
                  </a:rPr>
                  <a:t>.</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E864DB91-7FA4-436F-BFAB-38E6503EED36}"/>
                  </a:ext>
                </a:extLst>
              </p:cNvPr>
              <p:cNvSpPr txBox="1">
                <a:spLocks noRot="1" noChangeAspect="1" noMove="1" noResize="1" noEditPoints="1" noAdjustHandles="1" noChangeArrowheads="1" noChangeShapeType="1" noTextEdit="1"/>
              </p:cNvSpPr>
              <p:nvPr/>
            </p:nvSpPr>
            <p:spPr>
              <a:xfrm>
                <a:off x="1065229" y="2515959"/>
                <a:ext cx="9964132" cy="3621889"/>
              </a:xfrm>
              <a:prstGeom prst="rect">
                <a:avLst/>
              </a:prstGeom>
              <a:blipFill>
                <a:blip r:embed="rId2"/>
                <a:stretch>
                  <a:fillRect l="-551" b="-168"/>
                </a:stretch>
              </a:blipFill>
            </p:spPr>
            <p:txBody>
              <a:bodyPr/>
              <a:lstStyle/>
              <a:p>
                <a:r>
                  <a:rPr lang="tr-TR">
                    <a:noFill/>
                  </a:rPr>
                  <a:t> </a:t>
                </a:r>
              </a:p>
            </p:txBody>
          </p:sp>
        </mc:Fallback>
      </mc:AlternateContent>
      <p:sp>
        <p:nvSpPr>
          <p:cNvPr id="6" name="Slayt Numarası Yer Tutucusu 5">
            <a:extLst>
              <a:ext uri="{FF2B5EF4-FFF2-40B4-BE49-F238E27FC236}">
                <a16:creationId xmlns:a16="http://schemas.microsoft.com/office/drawing/2014/main" id="{CB2874C8-86D4-491D-9E2F-1F1D544CBA14}"/>
              </a:ext>
            </a:extLst>
          </p:cNvPr>
          <p:cNvSpPr>
            <a:spLocks noGrp="1"/>
          </p:cNvSpPr>
          <p:nvPr>
            <p:ph type="sldNum" sz="quarter" idx="12"/>
          </p:nvPr>
        </p:nvSpPr>
        <p:spPr/>
        <p:txBody>
          <a:bodyPr/>
          <a:lstStyle/>
          <a:p>
            <a:fld id="{130487E8-B234-4A4A-9EB7-DD6BC4F4155C}" type="slidenum">
              <a:rPr lang="tr-TR" smtClean="0"/>
              <a:t>52</a:t>
            </a:fld>
            <a:endParaRPr lang="tr-TR"/>
          </a:p>
        </p:txBody>
      </p:sp>
    </p:spTree>
    <p:extLst>
      <p:ext uri="{BB962C8B-B14F-4D97-AF65-F5344CB8AC3E}">
        <p14:creationId xmlns:p14="http://schemas.microsoft.com/office/powerpoint/2010/main" val="31083081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BCEC8B-0F3B-475D-8DDC-8E657614DC79}"/>
              </a:ext>
            </a:extLst>
          </p:cNvPr>
          <p:cNvSpPr>
            <a:spLocks noGrp="1"/>
          </p:cNvSpPr>
          <p:nvPr>
            <p:ph type="title"/>
          </p:nvPr>
        </p:nvSpPr>
        <p:spPr/>
        <p:txBody>
          <a:bodyPr/>
          <a:lstStyle/>
          <a:p>
            <a:r>
              <a:rPr lang="tr-TR"/>
              <a:t>Kaynaklar</a:t>
            </a:r>
            <a:endParaRPr lang="tr-TR" dirty="0"/>
          </a:p>
        </p:txBody>
      </p:sp>
      <p:sp>
        <p:nvSpPr>
          <p:cNvPr id="3" name="İçerik Yer Tutucusu 2">
            <a:extLst>
              <a:ext uri="{FF2B5EF4-FFF2-40B4-BE49-F238E27FC236}">
                <a16:creationId xmlns:a16="http://schemas.microsoft.com/office/drawing/2014/main" id="{E3142640-A8DD-42DA-8AE5-C85E95E89523}"/>
              </a:ext>
            </a:extLst>
          </p:cNvPr>
          <p:cNvSpPr>
            <a:spLocks noGrp="1"/>
          </p:cNvSpPr>
          <p:nvPr>
            <p:ph idx="1"/>
          </p:nvPr>
        </p:nvSpPr>
        <p:spPr/>
        <p:txBody>
          <a:bodyPr/>
          <a:lstStyle/>
          <a:p>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Enis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Sınıksaran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Teori ve Uygulamalarıyla İstatistiksel Yöntemler, Türkmen Kitabevi, 3.Baskı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57200" algn="l"/>
                <a:tab pos="1371600" algn="l"/>
              </a:tabLst>
            </a:pP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Gürsakal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N.,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Çıkarımsal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İstatistik,İstatistik</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Dora Yayınları, 7.Baskı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57200" algn="l"/>
                <a:tab pos="1371600" algn="l"/>
              </a:tabLs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Turanlı M.,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Güriş</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S., Temel İstatistik, Der Yayınları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
        <p:nvSpPr>
          <p:cNvPr id="4" name="Slayt Numarası Yer Tutucusu 3">
            <a:extLst>
              <a:ext uri="{FF2B5EF4-FFF2-40B4-BE49-F238E27FC236}">
                <a16:creationId xmlns:a16="http://schemas.microsoft.com/office/drawing/2014/main" id="{D6CAF255-2BB5-4359-8C3E-A159E7B08717}"/>
              </a:ext>
            </a:extLst>
          </p:cNvPr>
          <p:cNvSpPr>
            <a:spLocks noGrp="1"/>
          </p:cNvSpPr>
          <p:nvPr>
            <p:ph type="sldNum" sz="quarter" idx="12"/>
          </p:nvPr>
        </p:nvSpPr>
        <p:spPr/>
        <p:txBody>
          <a:bodyPr/>
          <a:lstStyle/>
          <a:p>
            <a:fld id="{130487E8-B234-4A4A-9EB7-DD6BC4F4155C}" type="slidenum">
              <a:rPr lang="tr-TR" smtClean="0"/>
              <a:t>53</a:t>
            </a:fld>
            <a:endParaRPr lang="tr-TR"/>
          </a:p>
        </p:txBody>
      </p:sp>
    </p:spTree>
    <p:extLst>
      <p:ext uri="{BB962C8B-B14F-4D97-AF65-F5344CB8AC3E}">
        <p14:creationId xmlns:p14="http://schemas.microsoft.com/office/powerpoint/2010/main" val="812308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Metin kutusu 11">
                <a:extLst>
                  <a:ext uri="{FF2B5EF4-FFF2-40B4-BE49-F238E27FC236}">
                    <a16:creationId xmlns:a16="http://schemas.microsoft.com/office/drawing/2014/main" id="{58E337ED-8B42-4795-8D66-965D1F0E26A5}"/>
                  </a:ext>
                </a:extLst>
              </p:cNvPr>
              <p:cNvSpPr txBox="1"/>
              <p:nvPr/>
            </p:nvSpPr>
            <p:spPr>
              <a:xfrm>
                <a:off x="697583" y="598896"/>
                <a:ext cx="10614581" cy="1688154"/>
              </a:xfrm>
              <a:prstGeom prst="rect">
                <a:avLst/>
              </a:prstGeom>
              <a:noFill/>
            </p:spPr>
            <p:txBody>
              <a:bodyPr wrap="square">
                <a:spAutoFit/>
              </a:bodyPr>
              <a:lstStyle/>
              <a:p>
                <a:pPr algn="just">
                  <a:lnSpc>
                    <a:spcPct val="107000"/>
                  </a:lnSpc>
                  <a:spcAft>
                    <a:spcPts val="800"/>
                  </a:spcAft>
                </a:pPr>
                <a:r>
                  <a:rPr lang="tr-TR" sz="1800" i="1" dirty="0">
                    <a:effectLst/>
                    <a:latin typeface="Cambria Math" panose="02040503050406030204" pitchFamily="18" charset="0"/>
                    <a:ea typeface="Calibri" panose="020F0502020204030204" pitchFamily="34" charset="0"/>
                    <a:cs typeface="Times New Roman" panose="02020603050405020304" pitchFamily="18" charset="0"/>
                  </a:rPr>
                  <a:t>Tek yönlü hipotez</a:t>
                </a:r>
              </a:p>
              <a:p>
                <a:pPr algn="just">
                  <a:lnSpc>
                    <a:spcPct val="107000"/>
                  </a:lnSpc>
                  <a:spcAft>
                    <a:spcPts val="800"/>
                  </a:spcAft>
                </a:pPr>
                <a:endParaRPr lang="tr-TR" i="1" dirty="0">
                  <a:latin typeface="Cambria Math" panose="02040503050406030204" pitchFamily="18"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𝜃</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𝜃</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𝜃</m:t>
                      </m:r>
                      <m:r>
                        <a:rPr lang="tr-TR" sz="1800" i="1">
                          <a:effectLst/>
                          <a:latin typeface="Cambria Math" panose="02040503050406030204" pitchFamily="18" charset="0"/>
                          <a:ea typeface="Calibri" panose="020F0502020204030204" pitchFamily="34" charset="0"/>
                          <a:cs typeface="Times New Roman" panose="02020603050405020304" pitchFamily="18" charset="0"/>
                        </a:rPr>
                        <m:t>&gt;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𝜃</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 name="Metin kutusu 11">
                <a:extLst>
                  <a:ext uri="{FF2B5EF4-FFF2-40B4-BE49-F238E27FC236}">
                    <a16:creationId xmlns:a16="http://schemas.microsoft.com/office/drawing/2014/main" id="{58E337ED-8B42-4795-8D66-965D1F0E26A5}"/>
                  </a:ext>
                </a:extLst>
              </p:cNvPr>
              <p:cNvSpPr txBox="1">
                <a:spLocks noRot="1" noChangeAspect="1" noMove="1" noResize="1" noEditPoints="1" noAdjustHandles="1" noChangeArrowheads="1" noChangeShapeType="1" noTextEdit="1"/>
              </p:cNvSpPr>
              <p:nvPr/>
            </p:nvSpPr>
            <p:spPr>
              <a:xfrm>
                <a:off x="697583" y="598896"/>
                <a:ext cx="10614581" cy="1688154"/>
              </a:xfrm>
              <a:prstGeom prst="rect">
                <a:avLst/>
              </a:prstGeom>
              <a:blipFill>
                <a:blip r:embed="rId2"/>
                <a:stretch>
                  <a:fillRect l="-459" t="-2166"/>
                </a:stretch>
              </a:blipFill>
            </p:spPr>
            <p:txBody>
              <a:bodyPr/>
              <a:lstStyle/>
              <a:p>
                <a:r>
                  <a:rPr lang="tr-TR">
                    <a:noFill/>
                  </a:rPr>
                  <a:t> </a:t>
                </a:r>
              </a:p>
            </p:txBody>
          </p:sp>
        </mc:Fallback>
      </mc:AlternateContent>
      <p:pic>
        <p:nvPicPr>
          <p:cNvPr id="14" name="Resim 13">
            <a:extLst>
              <a:ext uri="{FF2B5EF4-FFF2-40B4-BE49-F238E27FC236}">
                <a16:creationId xmlns:a16="http://schemas.microsoft.com/office/drawing/2014/main" id="{FF65AA16-FA70-4924-A256-9A9C442603E5}"/>
              </a:ext>
            </a:extLst>
          </p:cNvPr>
          <p:cNvPicPr>
            <a:picLocks noChangeAspect="1"/>
          </p:cNvPicPr>
          <p:nvPr/>
        </p:nvPicPr>
        <p:blipFill>
          <a:blip r:embed="rId3"/>
          <a:stretch>
            <a:fillRect/>
          </a:stretch>
        </p:blipFill>
        <p:spPr>
          <a:xfrm>
            <a:off x="811196" y="2480280"/>
            <a:ext cx="4781550" cy="3914775"/>
          </a:xfrm>
          <a:prstGeom prst="rect">
            <a:avLst/>
          </a:prstGeom>
        </p:spPr>
      </p:pic>
      <p:sp>
        <p:nvSpPr>
          <p:cNvPr id="2" name="Slayt Numarası Yer Tutucusu 1">
            <a:extLst>
              <a:ext uri="{FF2B5EF4-FFF2-40B4-BE49-F238E27FC236}">
                <a16:creationId xmlns:a16="http://schemas.microsoft.com/office/drawing/2014/main" id="{018D3AB8-CED8-4632-9908-B70A41A2B36C}"/>
              </a:ext>
            </a:extLst>
          </p:cNvPr>
          <p:cNvSpPr>
            <a:spLocks noGrp="1"/>
          </p:cNvSpPr>
          <p:nvPr>
            <p:ph type="sldNum" sz="quarter" idx="12"/>
          </p:nvPr>
        </p:nvSpPr>
        <p:spPr/>
        <p:txBody>
          <a:bodyPr/>
          <a:lstStyle/>
          <a:p>
            <a:fld id="{130487E8-B234-4A4A-9EB7-DD6BC4F4155C}" type="slidenum">
              <a:rPr lang="tr-TR" smtClean="0"/>
              <a:t>6</a:t>
            </a:fld>
            <a:endParaRPr lang="tr-TR"/>
          </a:p>
        </p:txBody>
      </p:sp>
    </p:spTree>
    <p:extLst>
      <p:ext uri="{BB962C8B-B14F-4D97-AF65-F5344CB8AC3E}">
        <p14:creationId xmlns:p14="http://schemas.microsoft.com/office/powerpoint/2010/main" val="3650987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143853CD-7D83-42F1-BB34-F78BA346B2F6}"/>
                  </a:ext>
                </a:extLst>
              </p:cNvPr>
              <p:cNvSpPr txBox="1"/>
              <p:nvPr/>
            </p:nvSpPr>
            <p:spPr>
              <a:xfrm>
                <a:off x="567939" y="485775"/>
                <a:ext cx="8406378" cy="2087110"/>
              </a:xfrm>
              <a:prstGeom prst="rect">
                <a:avLst/>
              </a:prstGeom>
              <a:noFill/>
            </p:spPr>
            <p:txBody>
              <a:bodyPr wrap="square">
                <a:spAutoFit/>
              </a:bodyPr>
              <a:lstStyle/>
              <a:p>
                <a:pPr algn="just">
                  <a:lnSpc>
                    <a:spcPct val="107000"/>
                  </a:lnSpc>
                  <a:spcAft>
                    <a:spcPts val="800"/>
                  </a:spcAft>
                </a:pPr>
                <a:r>
                  <a:rPr lang="tr-TR" sz="1800" i="1" dirty="0">
                    <a:effectLst/>
                    <a:latin typeface="Cambria Math" panose="02040503050406030204" pitchFamily="18" charset="0"/>
                    <a:ea typeface="Calibri" panose="020F0502020204030204" pitchFamily="34" charset="0"/>
                    <a:cs typeface="Times New Roman" panose="02020603050405020304" pitchFamily="18" charset="0"/>
                  </a:rPr>
                  <a:t>Tek yönlü hipotez</a:t>
                </a:r>
              </a:p>
              <a:p>
                <a:pPr algn="just">
                  <a:lnSpc>
                    <a:spcPct val="107000"/>
                  </a:lnSpc>
                  <a:spcAft>
                    <a:spcPts val="800"/>
                  </a:spcAft>
                </a:pPr>
                <a:endParaRPr lang="tr-TR" sz="1800" i="1" dirty="0">
                  <a:effectLst/>
                  <a:latin typeface="Cambria Math" panose="020405030504060302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tr-TR" sz="1800" i="1" dirty="0">
                  <a:effectLst/>
                  <a:latin typeface="Cambria Math" panose="02040503050406030204" pitchFamily="18"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𝜃</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𝜃</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𝜃</m:t>
                      </m:r>
                      <m:r>
                        <a:rPr lang="tr-TR" sz="1800" i="1">
                          <a:effectLst/>
                          <a:latin typeface="Cambria Math" panose="02040503050406030204" pitchFamily="18" charset="0"/>
                          <a:ea typeface="Calibri" panose="020F0502020204030204" pitchFamily="34" charset="0"/>
                          <a:cs typeface="Times New Roman" panose="02020603050405020304" pitchFamily="18" charset="0"/>
                        </a:rPr>
                        <m:t>&lt;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𝜃</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143853CD-7D83-42F1-BB34-F78BA346B2F6}"/>
                  </a:ext>
                </a:extLst>
              </p:cNvPr>
              <p:cNvSpPr txBox="1">
                <a:spLocks noRot="1" noChangeAspect="1" noMove="1" noResize="1" noEditPoints="1" noAdjustHandles="1" noChangeArrowheads="1" noChangeShapeType="1" noTextEdit="1"/>
              </p:cNvSpPr>
              <p:nvPr/>
            </p:nvSpPr>
            <p:spPr>
              <a:xfrm>
                <a:off x="567939" y="485775"/>
                <a:ext cx="8406378" cy="2087110"/>
              </a:xfrm>
              <a:prstGeom prst="rect">
                <a:avLst/>
              </a:prstGeom>
              <a:blipFill>
                <a:blip r:embed="rId2"/>
                <a:stretch>
                  <a:fillRect l="-580" t="-2047"/>
                </a:stretch>
              </a:blipFill>
            </p:spPr>
            <p:txBody>
              <a:bodyPr/>
              <a:lstStyle/>
              <a:p>
                <a:r>
                  <a:rPr lang="tr-TR">
                    <a:noFill/>
                  </a:rPr>
                  <a:t> </a:t>
                </a:r>
              </a:p>
            </p:txBody>
          </p:sp>
        </mc:Fallback>
      </mc:AlternateContent>
      <p:pic>
        <p:nvPicPr>
          <p:cNvPr id="5" name="Resim 4">
            <a:extLst>
              <a:ext uri="{FF2B5EF4-FFF2-40B4-BE49-F238E27FC236}">
                <a16:creationId xmlns:a16="http://schemas.microsoft.com/office/drawing/2014/main" id="{3C7D95CE-3EB2-4967-B20F-D49D2738D0C9}"/>
              </a:ext>
            </a:extLst>
          </p:cNvPr>
          <p:cNvPicPr>
            <a:picLocks noChangeAspect="1"/>
          </p:cNvPicPr>
          <p:nvPr/>
        </p:nvPicPr>
        <p:blipFill>
          <a:blip r:embed="rId3"/>
          <a:stretch>
            <a:fillRect/>
          </a:stretch>
        </p:blipFill>
        <p:spPr>
          <a:xfrm>
            <a:off x="6035854" y="2280353"/>
            <a:ext cx="5876925" cy="4295775"/>
          </a:xfrm>
          <a:prstGeom prst="rect">
            <a:avLst/>
          </a:prstGeom>
        </p:spPr>
      </p:pic>
      <p:sp>
        <p:nvSpPr>
          <p:cNvPr id="2" name="Slayt Numarası Yer Tutucusu 1">
            <a:extLst>
              <a:ext uri="{FF2B5EF4-FFF2-40B4-BE49-F238E27FC236}">
                <a16:creationId xmlns:a16="http://schemas.microsoft.com/office/drawing/2014/main" id="{337256D2-B6A7-44A2-918B-4BF7F3207135}"/>
              </a:ext>
            </a:extLst>
          </p:cNvPr>
          <p:cNvSpPr>
            <a:spLocks noGrp="1"/>
          </p:cNvSpPr>
          <p:nvPr>
            <p:ph type="sldNum" sz="quarter" idx="12"/>
          </p:nvPr>
        </p:nvSpPr>
        <p:spPr/>
        <p:txBody>
          <a:bodyPr/>
          <a:lstStyle/>
          <a:p>
            <a:fld id="{130487E8-B234-4A4A-9EB7-DD6BC4F4155C}" type="slidenum">
              <a:rPr lang="tr-TR" smtClean="0"/>
              <a:t>7</a:t>
            </a:fld>
            <a:endParaRPr lang="tr-TR"/>
          </a:p>
        </p:txBody>
      </p:sp>
    </p:spTree>
    <p:extLst>
      <p:ext uri="{BB962C8B-B14F-4D97-AF65-F5344CB8AC3E}">
        <p14:creationId xmlns:p14="http://schemas.microsoft.com/office/powerpoint/2010/main" val="49488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BA9C3CAF-E428-4129-BF8A-ED3F479D745F}"/>
                  </a:ext>
                </a:extLst>
              </p:cNvPr>
              <p:cNvSpPr txBox="1"/>
              <p:nvPr/>
            </p:nvSpPr>
            <p:spPr>
              <a:xfrm>
                <a:off x="584461" y="320511"/>
                <a:ext cx="10746557" cy="773032"/>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Örneğin kabul bölgesinde </a:t>
                </a:r>
                <a14:m>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r>
                      <a:rPr lang="tr-TR" sz="1800" i="1">
                        <a:effectLst/>
                        <a:latin typeface="Cambria Math" panose="02040503050406030204" pitchFamily="18" charset="0"/>
                        <a:ea typeface="Calibri" panose="020F0502020204030204" pitchFamily="34" charset="0"/>
                        <a:cs typeface="Times New Roman" panose="02020603050405020304" pitchFamily="18" charset="0"/>
                      </a:rPr>
                      <m:t>&gt;160</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hipotezinin doğruluğu kanıtlanamazsa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≤160</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sıfır hipotezi reddedilemez!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bölgesinde </a:t>
                </a:r>
                <a14:m>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r>
                      <a:rPr lang="tr-TR" sz="1800" i="1">
                        <a:effectLst/>
                        <a:latin typeface="Cambria Math" panose="02040503050406030204" pitchFamily="18" charset="0"/>
                        <a:ea typeface="Calibri" panose="020F0502020204030204" pitchFamily="34" charset="0"/>
                        <a:cs typeface="Times New Roman" panose="02020603050405020304" pitchFamily="18" charset="0"/>
                      </a:rPr>
                      <m:t>&gt;160</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kanıtlanabilir, bu durumda ise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≤160</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sıfır hipotezi reddedilir.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BA9C3CAF-E428-4129-BF8A-ED3F479D745F}"/>
                  </a:ext>
                </a:extLst>
              </p:cNvPr>
              <p:cNvSpPr txBox="1">
                <a:spLocks noRot="1" noChangeAspect="1" noMove="1" noResize="1" noEditPoints="1" noAdjustHandles="1" noChangeArrowheads="1" noChangeShapeType="1" noTextEdit="1"/>
              </p:cNvSpPr>
              <p:nvPr/>
            </p:nvSpPr>
            <p:spPr>
              <a:xfrm>
                <a:off x="584461" y="320511"/>
                <a:ext cx="10746557" cy="773032"/>
              </a:xfrm>
              <a:prstGeom prst="rect">
                <a:avLst/>
              </a:prstGeom>
              <a:blipFill>
                <a:blip r:embed="rId2"/>
                <a:stretch>
                  <a:fillRect l="-510" t="-4762" b="-11905"/>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04D263BA-57F8-4130-A676-B4CACCC27264}"/>
                  </a:ext>
                </a:extLst>
              </p:cNvPr>
              <p:cNvSpPr txBox="1"/>
              <p:nvPr/>
            </p:nvSpPr>
            <p:spPr>
              <a:xfrm>
                <a:off x="584461" y="1466139"/>
                <a:ext cx="10746556" cy="2448619"/>
              </a:xfrm>
              <a:prstGeom prst="rect">
                <a:avLst/>
              </a:prstGeom>
              <a:noFill/>
            </p:spPr>
            <p:txBody>
              <a:bodyPr wrap="square">
                <a:spAutoFit/>
              </a:bodyPr>
              <a:lstStyle/>
              <a:p>
                <a:pPr marL="342900" lvl="0" indent="-342900">
                  <a:lnSpc>
                    <a:spcPct val="107000"/>
                  </a:lnSpc>
                  <a:buFont typeface="Wingdings" panose="05000000000000000000" pitchFamily="2" charset="2"/>
                  <a:buChar char=""/>
                </a:pPr>
                <a14:m>
                  <m:oMath xmlns:m="http://schemas.openxmlformats.org/officeDocument/2006/math">
                    <m:sSub>
                      <m:sSubPr>
                        <m:ctrlPr>
                          <a:rPr lang="tr-TR"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hipotezinin reddedilmesini sağlayan değerler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bölgesindedir.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Kritik değer,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ve kabul bölgelerini birbirinden ayırır. Soruda “önem düzeyi”, “önemlilik düzeyi” olarak ifade edilen değer aslında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bölgelerinin alanına karşılık gelir.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bölgelerinin alanının toplamı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𝛼</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dır</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Ancak bu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𝛼</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değerinin çift yönlü hipotez olması halinde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𝛼</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şeklinde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alanının 2’ ye bölündüğü dikkat ediniz!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Karar süreci, test istatistiği eğer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bölgesine düşerse sıfır hipotezi reddedilir, test istatistiği kabul bölgesine düşerse sıfır hipotezini reddedemeyiz. Reddetmek için yeterli kanıt yoktur yorumu yapılır.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04D263BA-57F8-4130-A676-B4CACCC27264}"/>
                  </a:ext>
                </a:extLst>
              </p:cNvPr>
              <p:cNvSpPr txBox="1">
                <a:spLocks noRot="1" noChangeAspect="1" noMove="1" noResize="1" noEditPoints="1" noAdjustHandles="1" noChangeArrowheads="1" noChangeShapeType="1" noTextEdit="1"/>
              </p:cNvSpPr>
              <p:nvPr/>
            </p:nvSpPr>
            <p:spPr>
              <a:xfrm>
                <a:off x="584461" y="1466139"/>
                <a:ext cx="10746556" cy="2448619"/>
              </a:xfrm>
              <a:prstGeom prst="rect">
                <a:avLst/>
              </a:prstGeom>
              <a:blipFill>
                <a:blip r:embed="rId3"/>
                <a:stretch>
                  <a:fillRect l="-397" t="-1496" r="-851" b="-2993"/>
                </a:stretch>
              </a:blipFill>
            </p:spPr>
            <p:txBody>
              <a:bodyPr/>
              <a:lstStyle/>
              <a:p>
                <a:r>
                  <a:rPr lang="tr-TR">
                    <a:noFill/>
                  </a:rPr>
                  <a:t> </a:t>
                </a:r>
              </a:p>
            </p:txBody>
          </p:sp>
        </mc:Fallback>
      </mc:AlternateContent>
      <p:sp>
        <p:nvSpPr>
          <p:cNvPr id="2" name="Slayt Numarası Yer Tutucusu 1">
            <a:extLst>
              <a:ext uri="{FF2B5EF4-FFF2-40B4-BE49-F238E27FC236}">
                <a16:creationId xmlns:a16="http://schemas.microsoft.com/office/drawing/2014/main" id="{E54661BD-AAC6-4F6D-BBA4-DCD15B2CEFE8}"/>
              </a:ext>
            </a:extLst>
          </p:cNvPr>
          <p:cNvSpPr>
            <a:spLocks noGrp="1"/>
          </p:cNvSpPr>
          <p:nvPr>
            <p:ph type="sldNum" sz="quarter" idx="12"/>
          </p:nvPr>
        </p:nvSpPr>
        <p:spPr/>
        <p:txBody>
          <a:bodyPr/>
          <a:lstStyle/>
          <a:p>
            <a:fld id="{130487E8-B234-4A4A-9EB7-DD6BC4F4155C}" type="slidenum">
              <a:rPr lang="tr-TR" smtClean="0"/>
              <a:t>8</a:t>
            </a:fld>
            <a:endParaRPr lang="tr-TR"/>
          </a:p>
        </p:txBody>
      </p:sp>
    </p:spTree>
    <p:extLst>
      <p:ext uri="{BB962C8B-B14F-4D97-AF65-F5344CB8AC3E}">
        <p14:creationId xmlns:p14="http://schemas.microsoft.com/office/powerpoint/2010/main" val="3752268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D0513E2D-22B7-470A-998D-2CE9C531B9DB}"/>
              </a:ext>
            </a:extLst>
          </p:cNvPr>
          <p:cNvSpPr txBox="1"/>
          <p:nvPr/>
        </p:nvSpPr>
        <p:spPr>
          <a:xfrm>
            <a:off x="850769" y="547514"/>
            <a:ext cx="6094428" cy="375552"/>
          </a:xfrm>
          <a:prstGeom prst="rect">
            <a:avLst/>
          </a:prstGeom>
          <a:noFill/>
        </p:spPr>
        <p:txBody>
          <a:bodyPr wrap="square">
            <a:spAutoFit/>
          </a:bodyPr>
          <a:lstStyle/>
          <a:p>
            <a:pPr>
              <a:lnSpc>
                <a:spcPct val="107000"/>
              </a:lnSpc>
              <a:spcBef>
                <a:spcPts val="200"/>
              </a:spcBef>
            </a:pPr>
            <a:r>
              <a:rPr lang="tr-TR" sz="18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Hata Türleri</a:t>
            </a:r>
            <a:endParaRPr lang="tr-T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Metin kutusu 4">
            <a:extLst>
              <a:ext uri="{FF2B5EF4-FFF2-40B4-BE49-F238E27FC236}">
                <a16:creationId xmlns:a16="http://schemas.microsoft.com/office/drawing/2014/main" id="{0FF3B087-5B07-4B52-AA37-85AEC4CD27F3}"/>
              </a:ext>
            </a:extLst>
          </p:cNvPr>
          <p:cNvSpPr txBox="1"/>
          <p:nvPr/>
        </p:nvSpPr>
        <p:spPr>
          <a:xfrm>
            <a:off x="850769" y="1264690"/>
            <a:ext cx="6094428" cy="374077"/>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Hipotezlerle ilgili karar verilirken 2 tip hata yapılır.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C1CBDE05-7C96-40D9-A522-15E261FB4572}"/>
                  </a:ext>
                </a:extLst>
              </p:cNvPr>
              <p:cNvSpPr txBox="1"/>
              <p:nvPr/>
            </p:nvSpPr>
            <p:spPr>
              <a:xfrm>
                <a:off x="850769" y="1980391"/>
                <a:ext cx="8290874" cy="1365758"/>
              </a:xfrm>
              <a:prstGeom prst="rect">
                <a:avLst/>
              </a:prstGeom>
              <a:noFill/>
            </p:spPr>
            <p:txBody>
              <a:bodyPr wrap="square">
                <a:spAutoFit/>
              </a:bodyPr>
              <a:lstStyle/>
              <a:p>
                <a:pPr>
                  <a:lnSpc>
                    <a:spcPct val="107000"/>
                  </a:lnSpc>
                  <a:spcAft>
                    <a:spcPts val="800"/>
                  </a:spcAft>
                </a:pPr>
                <a:r>
                  <a:rPr lang="tr-TR" sz="1800" b="1" dirty="0" err="1">
                    <a:effectLst/>
                    <a:latin typeface="Times New Roman" panose="02020603050405020304" pitchFamily="18" charset="0"/>
                    <a:ea typeface="Times New Roman" panose="02020603050405020304" pitchFamily="18" charset="0"/>
                    <a:cs typeface="Times New Roman" panose="02020603050405020304" pitchFamily="18" charset="0"/>
                  </a:rPr>
                  <a:t>I.tip</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 hata</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h𝑎𝑡𝑎𝑠</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ı)</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sıfır hipotezi doğru olduğu halde reddedilmişse,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I.tip</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hata oluşur.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𝛼</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ile gösterilir.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type m:val="li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𝑟𝑒𝑑</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𝑒𝑑𝑖𝑙𝑖𝑟</m:t>
                            </m:r>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𝑑𝑜</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ğ</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𝑟𝑢</m:t>
                            </m:r>
                          </m:den>
                        </m:f>
                      </m:e>
                    </m:d>
                  </m:oMath>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ya testin önem düzeyi ya da anlamlılık düzeyi denir.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Metin kutusu 6">
                <a:extLst>
                  <a:ext uri="{FF2B5EF4-FFF2-40B4-BE49-F238E27FC236}">
                    <a16:creationId xmlns:a16="http://schemas.microsoft.com/office/drawing/2014/main" id="{C1CBDE05-7C96-40D9-A522-15E261FB4572}"/>
                  </a:ext>
                </a:extLst>
              </p:cNvPr>
              <p:cNvSpPr txBox="1">
                <a:spLocks noRot="1" noChangeAspect="1" noMove="1" noResize="1" noEditPoints="1" noAdjustHandles="1" noChangeArrowheads="1" noChangeShapeType="1" noTextEdit="1"/>
              </p:cNvSpPr>
              <p:nvPr/>
            </p:nvSpPr>
            <p:spPr>
              <a:xfrm>
                <a:off x="850769" y="1980391"/>
                <a:ext cx="8290874" cy="1365758"/>
              </a:xfrm>
              <a:prstGeom prst="rect">
                <a:avLst/>
              </a:prstGeom>
              <a:blipFill>
                <a:blip r:embed="rId2"/>
                <a:stretch>
                  <a:fillRect l="-662" t="-9821" r="-221" b="-5804"/>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Metin kutusu 8">
                <a:extLst>
                  <a:ext uri="{FF2B5EF4-FFF2-40B4-BE49-F238E27FC236}">
                    <a16:creationId xmlns:a16="http://schemas.microsoft.com/office/drawing/2014/main" id="{E2F6FFEB-8CFD-4B27-A165-653E2A147A48}"/>
                  </a:ext>
                </a:extLst>
              </p:cNvPr>
              <p:cNvSpPr txBox="1"/>
              <p:nvPr/>
            </p:nvSpPr>
            <p:spPr>
              <a:xfrm>
                <a:off x="850768" y="3828596"/>
                <a:ext cx="8717437" cy="1764714"/>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II. Tip hata</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𝛽</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yokluk hipotezi yanlış olduğu halde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edilmişse II. Tip hata oluşur. Bu hataya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𝛽</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hatası da denir.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𝛽</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type m:val="li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𝑟𝑒𝑑</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𝑒𝑑𝑖𝑙𝑚𝑒𝑑𝑖</m:t>
                              </m:r>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𝑦𝑎𝑛𝑙</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ış</m:t>
                              </m:r>
                            </m:den>
                          </m:f>
                        </m:e>
                      </m:d>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𝛽</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değerine testin gücü denir.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Metin kutusu 8">
                <a:extLst>
                  <a:ext uri="{FF2B5EF4-FFF2-40B4-BE49-F238E27FC236}">
                    <a16:creationId xmlns:a16="http://schemas.microsoft.com/office/drawing/2014/main" id="{E2F6FFEB-8CFD-4B27-A165-653E2A147A48}"/>
                  </a:ext>
                </a:extLst>
              </p:cNvPr>
              <p:cNvSpPr txBox="1">
                <a:spLocks noRot="1" noChangeAspect="1" noMove="1" noResize="1" noEditPoints="1" noAdjustHandles="1" noChangeArrowheads="1" noChangeShapeType="1" noTextEdit="1"/>
              </p:cNvSpPr>
              <p:nvPr/>
            </p:nvSpPr>
            <p:spPr>
              <a:xfrm>
                <a:off x="850768" y="3828596"/>
                <a:ext cx="8717437" cy="1764714"/>
              </a:xfrm>
              <a:prstGeom prst="rect">
                <a:avLst/>
              </a:prstGeom>
              <a:blipFill>
                <a:blip r:embed="rId3"/>
                <a:stretch>
                  <a:fillRect l="-490" t="-1724" r="-699" b="-4138"/>
                </a:stretch>
              </a:blipFill>
            </p:spPr>
            <p:txBody>
              <a:bodyPr/>
              <a:lstStyle/>
              <a:p>
                <a:r>
                  <a:rPr lang="tr-TR">
                    <a:noFill/>
                  </a:rPr>
                  <a:t> </a:t>
                </a:r>
              </a:p>
            </p:txBody>
          </p:sp>
        </mc:Fallback>
      </mc:AlternateContent>
      <p:sp>
        <p:nvSpPr>
          <p:cNvPr id="2" name="Slayt Numarası Yer Tutucusu 1">
            <a:extLst>
              <a:ext uri="{FF2B5EF4-FFF2-40B4-BE49-F238E27FC236}">
                <a16:creationId xmlns:a16="http://schemas.microsoft.com/office/drawing/2014/main" id="{4BB18A19-C372-49B8-A31F-D34084B07E59}"/>
              </a:ext>
            </a:extLst>
          </p:cNvPr>
          <p:cNvSpPr>
            <a:spLocks noGrp="1"/>
          </p:cNvSpPr>
          <p:nvPr>
            <p:ph type="sldNum" sz="quarter" idx="12"/>
          </p:nvPr>
        </p:nvSpPr>
        <p:spPr/>
        <p:txBody>
          <a:bodyPr/>
          <a:lstStyle/>
          <a:p>
            <a:fld id="{130487E8-B234-4A4A-9EB7-DD6BC4F4155C}" type="slidenum">
              <a:rPr lang="tr-TR" smtClean="0"/>
              <a:t>9</a:t>
            </a:fld>
            <a:endParaRPr lang="tr-TR"/>
          </a:p>
        </p:txBody>
      </p:sp>
    </p:spTree>
    <p:extLst>
      <p:ext uri="{BB962C8B-B14F-4D97-AF65-F5344CB8AC3E}">
        <p14:creationId xmlns:p14="http://schemas.microsoft.com/office/powerpoint/2010/main" val="85291021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2727</Words>
  <Application>Microsoft Office PowerPoint</Application>
  <PresentationFormat>Geniş ekran</PresentationFormat>
  <Paragraphs>409</Paragraphs>
  <Slides>53</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53</vt:i4>
      </vt:variant>
    </vt:vector>
  </HeadingPairs>
  <TitlesOfParts>
    <vt:vector size="61" baseType="lpstr">
      <vt:lpstr>Arial</vt:lpstr>
      <vt:lpstr>Calibri</vt:lpstr>
      <vt:lpstr>Calibri Light</vt:lpstr>
      <vt:lpstr>Cambria Math</vt:lpstr>
      <vt:lpstr>Symbol</vt:lpstr>
      <vt:lpstr>Times New Roman</vt:lpstr>
      <vt:lpstr>Wingdings</vt:lpstr>
      <vt:lpstr>Office Teması</vt:lpstr>
      <vt:lpstr>Matematiksel İstatistik </vt:lpstr>
      <vt:lpstr>HİPOTEZ TESTLERİ </vt:lpstr>
      <vt:lpstr>PowerPoint Sunusu</vt:lpstr>
      <vt:lpstr>PowerPoint Sunusu</vt:lpstr>
      <vt:lpstr>PowerPoint Sunusu</vt:lpstr>
      <vt:lpstr>PowerPoint Sunusu</vt:lpstr>
      <vt:lpstr>PowerPoint Sunusu</vt:lpstr>
      <vt:lpstr>PowerPoint Sunusu</vt:lpstr>
      <vt:lpstr>PowerPoint Sunusu</vt:lpstr>
      <vt:lpstr>Kitle ortalaması ile ilgili Hipotez Testleri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Kitle Oranına İlişkin Hipotez Testleri </vt:lpstr>
      <vt:lpstr>PowerPoint Sunusu</vt:lpstr>
      <vt:lpstr>Kitle Varyansı İçin Hipotez Testi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Matematiksel İstatistik</dc:title>
  <dc:creator>Sinan Demirezen</dc:creator>
  <cp:lastModifiedBy>ozlem yorulmaz</cp:lastModifiedBy>
  <cp:revision>16</cp:revision>
  <dcterms:created xsi:type="dcterms:W3CDTF">2021-01-14T08:54:22Z</dcterms:created>
  <dcterms:modified xsi:type="dcterms:W3CDTF">2021-04-29T14:34:27Z</dcterms:modified>
</cp:coreProperties>
</file>