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686151-C97C-4492-898D-8EFD5BCC52F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A6DC83C-6860-4A05-8F74-3746260A4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24FBAA2-6E41-4B31-911D-DCDB9EF0A2DC}"/>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5" name="Alt Bilgi Yer Tutucusu 4">
            <a:extLst>
              <a:ext uri="{FF2B5EF4-FFF2-40B4-BE49-F238E27FC236}">
                <a16:creationId xmlns:a16="http://schemas.microsoft.com/office/drawing/2014/main" id="{46DF2FE2-0003-4084-A2CB-21F31B32BF3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DE09498-1423-4531-BDCD-E1C8399D0018}"/>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85786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765F2F-9F05-406B-B014-7F962AC51B2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24C8FBC-DBAA-430A-B7E2-2829BF119C7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C15632-B03C-4635-9796-94CF4419B3BB}"/>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5" name="Alt Bilgi Yer Tutucusu 4">
            <a:extLst>
              <a:ext uri="{FF2B5EF4-FFF2-40B4-BE49-F238E27FC236}">
                <a16:creationId xmlns:a16="http://schemas.microsoft.com/office/drawing/2014/main" id="{71CBA41F-D870-440B-910D-01E983D781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FAEF98-1E6E-4D48-A5F3-5758AA1948D4}"/>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211113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941E86D-D544-420D-B8DC-0A588A0316B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906E246-9375-4DC0-8B14-4584F998FED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8C5D479-BDF0-496E-B2C0-A4CB26F5CA0F}"/>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5" name="Alt Bilgi Yer Tutucusu 4">
            <a:extLst>
              <a:ext uri="{FF2B5EF4-FFF2-40B4-BE49-F238E27FC236}">
                <a16:creationId xmlns:a16="http://schemas.microsoft.com/office/drawing/2014/main" id="{1C8AEE5D-AE1E-4336-B848-F1326FA1F30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2DBDBF-F091-41AD-BDC5-AE7A04D6D167}"/>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263387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E22F44-8DED-4602-B57B-71A61EA3A7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000269E-773D-4150-9B51-5140FD9D7E9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7FDFC1-5207-4FD9-80C4-E035A5C4AF08}"/>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5" name="Alt Bilgi Yer Tutucusu 4">
            <a:extLst>
              <a:ext uri="{FF2B5EF4-FFF2-40B4-BE49-F238E27FC236}">
                <a16:creationId xmlns:a16="http://schemas.microsoft.com/office/drawing/2014/main" id="{0EB60883-CDCD-4A8A-A9C2-FE1CF41D5A5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69F704-992F-422D-BB53-480D6C21DD37}"/>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82300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FB325C-3909-4D03-9CFD-97BC9D51574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DB51885-82BE-4262-8D64-530C3D626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08204EA-296C-4E3F-A9E1-07A2F345608C}"/>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5" name="Alt Bilgi Yer Tutucusu 4">
            <a:extLst>
              <a:ext uri="{FF2B5EF4-FFF2-40B4-BE49-F238E27FC236}">
                <a16:creationId xmlns:a16="http://schemas.microsoft.com/office/drawing/2014/main" id="{EE7AEDAA-EC92-4BF7-93E2-52C12E1CDD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4B88CB-8C96-4E8E-BE85-124D137B0AFB}"/>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370208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444C3F-786B-4EC7-B671-BD3E3CAA420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7A1695E-E8E4-4826-8DC5-F2624D2E839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6E890ED-F41C-41C8-858C-356BCD8A403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708EA8E-8E7E-4756-8A08-797B1A15541D}"/>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6" name="Alt Bilgi Yer Tutucusu 5">
            <a:extLst>
              <a:ext uri="{FF2B5EF4-FFF2-40B4-BE49-F238E27FC236}">
                <a16:creationId xmlns:a16="http://schemas.microsoft.com/office/drawing/2014/main" id="{184DE485-7104-4B66-B96C-776C5E7811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3395233-4A45-408C-BD8D-5F749997D752}"/>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30688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E5671E-955E-47BB-BBED-D2419BE1B36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03EF94B-6F8E-4EC6-B79E-F76F993F3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54356DC-DD61-4F6C-A79E-0A04D619B92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A666194-73DF-48D5-AAF4-CED828E9B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5988A36-7C74-47A6-A6F3-C5B9A2D2FA5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6F4E2D2-2E4C-4B4D-A194-3C60A03D4D71}"/>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8" name="Alt Bilgi Yer Tutucusu 7">
            <a:extLst>
              <a:ext uri="{FF2B5EF4-FFF2-40B4-BE49-F238E27FC236}">
                <a16:creationId xmlns:a16="http://schemas.microsoft.com/office/drawing/2014/main" id="{489B1884-C728-4069-A30D-B6790757373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4E8B32D-82A4-47B2-B46B-F7FEDFB36EB8}"/>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9918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339FE7-1814-42A4-9451-1F7CA2BA175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FCAE535-B983-44FF-B4A8-A8B014224F9B}"/>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4" name="Alt Bilgi Yer Tutucusu 3">
            <a:extLst>
              <a:ext uri="{FF2B5EF4-FFF2-40B4-BE49-F238E27FC236}">
                <a16:creationId xmlns:a16="http://schemas.microsoft.com/office/drawing/2014/main" id="{69FF8826-0506-4D19-86E2-872C19B4E14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20785B9-A6A8-48FB-BC50-2BDC0ADCB69D}"/>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115120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A16B5A2-9F19-4EA5-9B79-C9E2748B1CC0}"/>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3" name="Alt Bilgi Yer Tutucusu 2">
            <a:extLst>
              <a:ext uri="{FF2B5EF4-FFF2-40B4-BE49-F238E27FC236}">
                <a16:creationId xmlns:a16="http://schemas.microsoft.com/office/drawing/2014/main" id="{7A35FE28-7081-4BDA-8E26-87162CE97CB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DDA95CB-E6A6-4F28-A76F-EAE0DC9C07C6}"/>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313876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14C699-3009-442E-9DFE-CD1EEF3DFDF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0C753E5-0F48-47B1-910B-12679A73C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C0BF98C-092D-4A15-AE5A-BE25032FF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0692D0B-CC7D-4437-BC24-2C658FDD4D43}"/>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6" name="Alt Bilgi Yer Tutucusu 5">
            <a:extLst>
              <a:ext uri="{FF2B5EF4-FFF2-40B4-BE49-F238E27FC236}">
                <a16:creationId xmlns:a16="http://schemas.microsoft.com/office/drawing/2014/main" id="{CE90D1C4-15DB-4F06-A692-40F8457E601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52A653A-3D6A-4460-B3C1-432176E31767}"/>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329279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F96BEE-8697-4308-B537-D85E107B5F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FA2D6E1-F671-4167-9391-2BD5A3215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D118E5D-AE8A-4AE5-B81C-25C53C018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DFB61A4-B911-4C02-9FD2-0B7ECE366BB8}"/>
              </a:ext>
            </a:extLst>
          </p:cNvPr>
          <p:cNvSpPr>
            <a:spLocks noGrp="1"/>
          </p:cNvSpPr>
          <p:nvPr>
            <p:ph type="dt" sz="half" idx="10"/>
          </p:nvPr>
        </p:nvSpPr>
        <p:spPr/>
        <p:txBody>
          <a:bodyPr/>
          <a:lstStyle/>
          <a:p>
            <a:fld id="{0ED300AB-A07E-42E5-B30F-6AD4B024A026}" type="datetimeFigureOut">
              <a:rPr lang="tr-TR" smtClean="0"/>
              <a:t>6.05.2021</a:t>
            </a:fld>
            <a:endParaRPr lang="tr-TR"/>
          </a:p>
        </p:txBody>
      </p:sp>
      <p:sp>
        <p:nvSpPr>
          <p:cNvPr id="6" name="Alt Bilgi Yer Tutucusu 5">
            <a:extLst>
              <a:ext uri="{FF2B5EF4-FFF2-40B4-BE49-F238E27FC236}">
                <a16:creationId xmlns:a16="http://schemas.microsoft.com/office/drawing/2014/main" id="{7636A6A2-459B-40A6-B3FE-019A7BB5D30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FB8CE57-15DE-4BCF-A7F7-21333BD87EC1}"/>
              </a:ext>
            </a:extLst>
          </p:cNvPr>
          <p:cNvSpPr>
            <a:spLocks noGrp="1"/>
          </p:cNvSpPr>
          <p:nvPr>
            <p:ph type="sldNum" sz="quarter" idx="12"/>
          </p:nvPr>
        </p:nvSpPr>
        <p:spPr/>
        <p:txBody>
          <a:bodyPr/>
          <a:lstStyle/>
          <a:p>
            <a:fld id="{522CF5DD-F8E8-4F98-8C7B-630514E8EEDC}" type="slidenum">
              <a:rPr lang="tr-TR" smtClean="0"/>
              <a:t>‹#›</a:t>
            </a:fld>
            <a:endParaRPr lang="tr-TR"/>
          </a:p>
        </p:txBody>
      </p:sp>
    </p:spTree>
    <p:extLst>
      <p:ext uri="{BB962C8B-B14F-4D97-AF65-F5344CB8AC3E}">
        <p14:creationId xmlns:p14="http://schemas.microsoft.com/office/powerpoint/2010/main" val="160589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6AB7F3D-C9AE-46C4-8E05-976659E88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B2537D0-2B58-4EC6-9347-BFF3F9FD9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F46AE79-492C-4090-9C8A-21150E35F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300AB-A07E-42E5-B30F-6AD4B024A026}" type="datetimeFigureOut">
              <a:rPr lang="tr-TR" smtClean="0"/>
              <a:t>6.05.2021</a:t>
            </a:fld>
            <a:endParaRPr lang="tr-TR"/>
          </a:p>
        </p:txBody>
      </p:sp>
      <p:sp>
        <p:nvSpPr>
          <p:cNvPr id="5" name="Alt Bilgi Yer Tutucusu 4">
            <a:extLst>
              <a:ext uri="{FF2B5EF4-FFF2-40B4-BE49-F238E27FC236}">
                <a16:creationId xmlns:a16="http://schemas.microsoft.com/office/drawing/2014/main" id="{9AB02BCF-0807-404B-B625-2B177D727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10E5ABD-4346-4E4E-AD5A-6AAE28548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CF5DD-F8E8-4F98-8C7B-630514E8EEDC}" type="slidenum">
              <a:rPr lang="tr-TR" smtClean="0"/>
              <a:t>‹#›</a:t>
            </a:fld>
            <a:endParaRPr lang="tr-TR"/>
          </a:p>
        </p:txBody>
      </p:sp>
    </p:spTree>
    <p:extLst>
      <p:ext uri="{BB962C8B-B14F-4D97-AF65-F5344CB8AC3E}">
        <p14:creationId xmlns:p14="http://schemas.microsoft.com/office/powerpoint/2010/main" val="21775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E8F4F00-ED21-4B6F-A616-DF5CBDA21F8C}"/>
              </a:ext>
            </a:extLst>
          </p:cNvPr>
          <p:cNvPicPr>
            <a:picLocks noChangeAspect="1"/>
          </p:cNvPicPr>
          <p:nvPr/>
        </p:nvPicPr>
        <p:blipFill>
          <a:blip r:embed="rId2"/>
          <a:stretch>
            <a:fillRect/>
          </a:stretch>
        </p:blipFill>
        <p:spPr>
          <a:xfrm>
            <a:off x="1528288" y="483210"/>
            <a:ext cx="9323960" cy="5571067"/>
          </a:xfrm>
          <a:prstGeom prst="rect">
            <a:avLst/>
          </a:prstGeom>
        </p:spPr>
      </p:pic>
    </p:spTree>
    <p:extLst>
      <p:ext uri="{BB962C8B-B14F-4D97-AF65-F5344CB8AC3E}">
        <p14:creationId xmlns:p14="http://schemas.microsoft.com/office/powerpoint/2010/main" val="258318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0E681E2-108A-416A-9AA4-001FC4441682}"/>
              </a:ext>
            </a:extLst>
          </p:cNvPr>
          <p:cNvSpPr txBox="1"/>
          <p:nvPr/>
        </p:nvSpPr>
        <p:spPr>
          <a:xfrm>
            <a:off x="886120" y="546755"/>
            <a:ext cx="10133814" cy="1958485"/>
          </a:xfrm>
          <a:prstGeom prst="rect">
            <a:avLst/>
          </a:prstGeom>
          <a:noFill/>
        </p:spPr>
        <p:txBody>
          <a:bodyPr wrap="square">
            <a:spAutoFit/>
          </a:bodyPr>
          <a:lstStyle/>
          <a:p>
            <a:pPr algn="just">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 2</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 firma çilekli ve frambuazlı olmak üzere iki farklı çeşitte çikolatayı satışa çıkarmıştır. Firma frambuazlı çikolatanın çilekliye göre daha fazla talep gördüğünü iddia etmektedir. Bu amaçla, frambuazlı çikolata satın alan müşterilerden rasgele olarak 300, çilekli çikolatayı alan müşterilerden rasgele olarak 400 ünü seçmiştir. Frambuazlı çikolatayı satın alanlardan 201’i, çilekli çikolata alanlardan 280’i beğendiğini ifade etmiştir. %1 anlamlılık düzeyinde firmanın iddiasını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25246605-014B-4899-BB0A-6319A6D6E5BE}"/>
                  </a:ext>
                </a:extLst>
              </p:cNvPr>
              <p:cNvSpPr txBox="1"/>
              <p:nvPr/>
            </p:nvSpPr>
            <p:spPr>
              <a:xfrm>
                <a:off x="886120" y="2849272"/>
                <a:ext cx="10133814" cy="3006977"/>
              </a:xfrm>
              <a:prstGeom prst="rect">
                <a:avLst/>
              </a:prstGeom>
              <a:noFill/>
            </p:spPr>
            <p:txBody>
              <a:bodyPr wrap="square">
                <a:spAutoFit/>
              </a:bodyPr>
              <a:lstStyle/>
              <a:p>
                <a:pPr algn="just">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201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300</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=0,67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280</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400</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25246605-014B-4899-BB0A-6319A6D6E5BE}"/>
                  </a:ext>
                </a:extLst>
              </p:cNvPr>
              <p:cNvSpPr txBox="1">
                <a:spLocks noRot="1" noChangeAspect="1" noMove="1" noResize="1" noEditPoints="1" noAdjustHandles="1" noChangeArrowheads="1" noChangeShapeType="1" noTextEdit="1"/>
              </p:cNvSpPr>
              <p:nvPr/>
            </p:nvSpPr>
            <p:spPr>
              <a:xfrm>
                <a:off x="886120" y="2849272"/>
                <a:ext cx="10133814" cy="3006977"/>
              </a:xfrm>
              <a:prstGeom prst="rect">
                <a:avLst/>
              </a:prstGeom>
              <a:blipFill>
                <a:blip r:embed="rId2"/>
                <a:stretch>
                  <a:fillRect l="-481" t="-1012"/>
                </a:stretch>
              </a:blipFill>
            </p:spPr>
            <p:txBody>
              <a:bodyPr/>
              <a:lstStyle/>
              <a:p>
                <a:r>
                  <a:rPr lang="tr-TR">
                    <a:noFill/>
                  </a:rPr>
                  <a:t> </a:t>
                </a:r>
              </a:p>
            </p:txBody>
          </p:sp>
        </mc:Fallback>
      </mc:AlternateContent>
    </p:spTree>
    <p:extLst>
      <p:ext uri="{BB962C8B-B14F-4D97-AF65-F5344CB8AC3E}">
        <p14:creationId xmlns:p14="http://schemas.microsoft.com/office/powerpoint/2010/main" val="34825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F9299733-1BCF-470C-8AF9-C11E2A57BBCA}"/>
                  </a:ext>
                </a:extLst>
              </p:cNvPr>
              <p:cNvSpPr txBox="1"/>
              <p:nvPr/>
            </p:nvSpPr>
            <p:spPr>
              <a:xfrm>
                <a:off x="763571" y="707011"/>
                <a:ext cx="9822730" cy="3316292"/>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300×0,67+400×0,7</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300+400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0,67−0,70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0,69×0,31×</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400</m:t>
                                      </m:r>
                                    </m:den>
                                  </m:f>
                                </m:e>
                              </m:d>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=−0,084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F9299733-1BCF-470C-8AF9-C11E2A57BBCA}"/>
                  </a:ext>
                </a:extLst>
              </p:cNvPr>
              <p:cNvSpPr txBox="1">
                <a:spLocks noRot="1" noChangeAspect="1" noMove="1" noResize="1" noEditPoints="1" noAdjustHandles="1" noChangeArrowheads="1" noChangeShapeType="1" noTextEdit="1"/>
              </p:cNvSpPr>
              <p:nvPr/>
            </p:nvSpPr>
            <p:spPr>
              <a:xfrm>
                <a:off x="763571" y="707011"/>
                <a:ext cx="9822730" cy="3316292"/>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0D78DC58-9D71-4889-A43D-8ACE3A69E144}"/>
                  </a:ext>
                </a:extLst>
              </p:cNvPr>
              <p:cNvSpPr txBox="1"/>
              <p:nvPr/>
            </p:nvSpPr>
            <p:spPr>
              <a:xfrm>
                <a:off x="841343" y="4439089"/>
                <a:ext cx="10546236" cy="1204369"/>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 kabul bölgesinde yer aldığından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%1 anlamlılık düzeyinde reddedilemez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0D78DC58-9D71-4889-A43D-8ACE3A69E144}"/>
                  </a:ext>
                </a:extLst>
              </p:cNvPr>
              <p:cNvSpPr txBox="1">
                <a:spLocks noRot="1" noChangeAspect="1" noMove="1" noResize="1" noEditPoints="1" noAdjustHandles="1" noChangeArrowheads="1" noChangeShapeType="1" noTextEdit="1"/>
              </p:cNvSpPr>
              <p:nvPr/>
            </p:nvSpPr>
            <p:spPr>
              <a:xfrm>
                <a:off x="841343" y="4439089"/>
                <a:ext cx="10546236" cy="1204369"/>
              </a:xfrm>
              <a:prstGeom prst="rect">
                <a:avLst/>
              </a:prstGeom>
              <a:blipFill>
                <a:blip r:embed="rId3"/>
                <a:stretch>
                  <a:fillRect b="-5051"/>
                </a:stretch>
              </a:blipFill>
            </p:spPr>
            <p:txBody>
              <a:bodyPr/>
              <a:lstStyle/>
              <a:p>
                <a:r>
                  <a:rPr lang="tr-TR">
                    <a:noFill/>
                  </a:rPr>
                  <a:t> </a:t>
                </a:r>
              </a:p>
            </p:txBody>
          </p:sp>
        </mc:Fallback>
      </mc:AlternateContent>
    </p:spTree>
    <p:extLst>
      <p:ext uri="{BB962C8B-B14F-4D97-AF65-F5344CB8AC3E}">
        <p14:creationId xmlns:p14="http://schemas.microsoft.com/office/powerpoint/2010/main" val="19629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69F2BF7-933B-4FD6-A106-05FCD7A013E9}"/>
              </a:ext>
            </a:extLst>
          </p:cNvPr>
          <p:cNvSpPr txBox="1"/>
          <p:nvPr/>
        </p:nvSpPr>
        <p:spPr>
          <a:xfrm>
            <a:off x="942680" y="603315"/>
            <a:ext cx="10633435" cy="1662122"/>
          </a:xfrm>
          <a:prstGeom prst="rect">
            <a:avLst/>
          </a:prstGeom>
          <a:noFill/>
        </p:spPr>
        <p:txBody>
          <a:bodyPr wrap="square">
            <a:spAutoFit/>
          </a:bodyPr>
          <a:lstStyle/>
          <a:p>
            <a:pPr algn="just">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 3</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 fabrika yönetimi A ve B olmak üzere iki makinede üretim yapmaktadır. Fabrika yönetimi A makinesinde üretilen hatalı üretim oranının B makinesinde üretilen hatalı üretim oranından daha az olduğunu iddia etmektedir. Bu makinelerin her birinden rasgele olarak seçilen 500 üründen sırasıyla 20 ve 30 tanesinin hatalı üretim olduğu belirlenmiştir. %5 anlamlılık düzeyinde firmanın iddiasını test ediniz.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F73EA289-F51D-450A-976C-6044712B6363}"/>
                  </a:ext>
                </a:extLst>
              </p:cNvPr>
              <p:cNvSpPr txBox="1"/>
              <p:nvPr/>
            </p:nvSpPr>
            <p:spPr>
              <a:xfrm>
                <a:off x="942679" y="2845330"/>
                <a:ext cx="10840825" cy="2227854"/>
              </a:xfrm>
              <a:prstGeom prst="rect">
                <a:avLst/>
              </a:prstGeom>
              <a:noFill/>
            </p:spPr>
            <p:txBody>
              <a:bodyPr wrap="square">
                <a:spAutoFit/>
              </a:bodyPr>
              <a:lstStyle/>
              <a:p>
                <a:pPr algn="just">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tr-TR" dirty="0"/>
              </a:p>
            </p:txBody>
          </p:sp>
        </mc:Choice>
        <mc:Fallback xmlns="">
          <p:sp>
            <p:nvSpPr>
              <p:cNvPr id="7" name="Metin kutusu 6">
                <a:extLst>
                  <a:ext uri="{FF2B5EF4-FFF2-40B4-BE49-F238E27FC236}">
                    <a16:creationId xmlns:a16="http://schemas.microsoft.com/office/drawing/2014/main" id="{F73EA289-F51D-450A-976C-6044712B6363}"/>
                  </a:ext>
                </a:extLst>
              </p:cNvPr>
              <p:cNvSpPr txBox="1">
                <a:spLocks noRot="1" noChangeAspect="1" noMove="1" noResize="1" noEditPoints="1" noAdjustHandles="1" noChangeArrowheads="1" noChangeShapeType="1" noTextEdit="1"/>
              </p:cNvSpPr>
              <p:nvPr/>
            </p:nvSpPr>
            <p:spPr>
              <a:xfrm>
                <a:off x="942679" y="2845330"/>
                <a:ext cx="10840825" cy="2227854"/>
              </a:xfrm>
              <a:prstGeom prst="rect">
                <a:avLst/>
              </a:prstGeom>
              <a:blipFill>
                <a:blip r:embed="rId2"/>
                <a:stretch>
                  <a:fillRect l="-506" t="-1644"/>
                </a:stretch>
              </a:blipFill>
            </p:spPr>
            <p:txBody>
              <a:bodyPr/>
              <a:lstStyle/>
              <a:p>
                <a:r>
                  <a:rPr lang="tr-TR">
                    <a:noFill/>
                  </a:rPr>
                  <a:t> </a:t>
                </a:r>
              </a:p>
            </p:txBody>
          </p:sp>
        </mc:Fallback>
      </mc:AlternateContent>
    </p:spTree>
    <p:extLst>
      <p:ext uri="{BB962C8B-B14F-4D97-AF65-F5344CB8AC3E}">
        <p14:creationId xmlns:p14="http://schemas.microsoft.com/office/powerpoint/2010/main" val="373601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C3089413-408C-40BC-91A6-B27F262AE39B}"/>
                  </a:ext>
                </a:extLst>
              </p:cNvPr>
              <p:cNvSpPr txBox="1"/>
              <p:nvPr/>
            </p:nvSpPr>
            <p:spPr>
              <a:xfrm>
                <a:off x="744718" y="546755"/>
                <a:ext cx="10294070" cy="3620350"/>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500×0,04+500×0,06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500+500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0,04−0,06</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0</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9</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500</m:t>
                                      </m:r>
                                    </m:den>
                                  </m:f>
                                </m:e>
                              </m:d>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6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tr-TR" sz="16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tr-TR" sz="1600" i="1">
                          <a:effectLst/>
                          <a:latin typeface="Cambria Math" panose="02040503050406030204" pitchFamily="18" charset="0"/>
                          <a:ea typeface="Calibri" panose="020F0502020204030204" pitchFamily="34" charset="0"/>
                          <a:cs typeface="Times New Roman" panose="02020603050405020304" pitchFamily="18" charset="0"/>
                        </a:rPr>
                        <m:t>=</m:t>
                      </m:r>
                      <m:r>
                        <a:rPr lang="tr-TR" sz="1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tr-TR" sz="1600" i="1">
                          <a:effectLst/>
                          <a:latin typeface="Cambria Math" panose="02040503050406030204" pitchFamily="18" charset="0"/>
                          <a:ea typeface="Calibri" panose="020F0502020204030204" pitchFamily="34" charset="0"/>
                          <a:cs typeface="Times New Roman" panose="02020603050405020304" pitchFamily="18" charset="0"/>
                        </a:rPr>
                        <m:t>1,64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 tablo değerine göre kabul bölgesinde yer aldığından </a:t>
                </a: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reddedilemez.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C3089413-408C-40BC-91A6-B27F262AE39B}"/>
                  </a:ext>
                </a:extLst>
              </p:cNvPr>
              <p:cNvSpPr txBox="1">
                <a:spLocks noRot="1" noChangeAspect="1" noMove="1" noResize="1" noEditPoints="1" noAdjustHandles="1" noChangeArrowheads="1" noChangeShapeType="1" noTextEdit="1"/>
              </p:cNvSpPr>
              <p:nvPr/>
            </p:nvSpPr>
            <p:spPr>
              <a:xfrm>
                <a:off x="744718" y="546755"/>
                <a:ext cx="10294070" cy="3620350"/>
              </a:xfrm>
              <a:prstGeom prst="rect">
                <a:avLst/>
              </a:prstGeom>
              <a:blipFill>
                <a:blip r:embed="rId2"/>
                <a:stretch>
                  <a:fillRect b="-1010"/>
                </a:stretch>
              </a:blipFill>
            </p:spPr>
            <p:txBody>
              <a:bodyPr/>
              <a:lstStyle/>
              <a:p>
                <a:r>
                  <a:rPr lang="tr-TR">
                    <a:noFill/>
                  </a:rPr>
                  <a:t> </a:t>
                </a:r>
              </a:p>
            </p:txBody>
          </p:sp>
        </mc:Fallback>
      </mc:AlternateContent>
    </p:spTree>
    <p:extLst>
      <p:ext uri="{BB962C8B-B14F-4D97-AF65-F5344CB8AC3E}">
        <p14:creationId xmlns:p14="http://schemas.microsoft.com/office/powerpoint/2010/main" val="17722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D482844-60CA-4D7F-A1FE-C6E7C5DB0193}"/>
              </a:ext>
            </a:extLst>
          </p:cNvPr>
          <p:cNvSpPr txBox="1"/>
          <p:nvPr/>
        </p:nvSpPr>
        <p:spPr>
          <a:xfrm>
            <a:off x="961534" y="641023"/>
            <a:ext cx="10312924" cy="2061077"/>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 4</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İki farklı mahalledeki ailelerin aylık gelirlerinin ortalamaları arasında farklılık olduğu iddia edilmektedir. Her iki mahalleden de tesadüfi olarak 64 aile seçiliyor. Sırasıyla aylık ortalama gelirlerinin 3500 TL ve 3350 TL olduğu belirleniyor. Öte yandan standart sapması ise sırasıyla 350 TL ve 400 TL olarak hesaplanıyor. %5 anlamlılık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FC2E1B04-D677-41F7-9E2B-6E54FFB61BE7}"/>
                  </a:ext>
                </a:extLst>
              </p:cNvPr>
              <p:cNvSpPr txBox="1"/>
              <p:nvPr/>
            </p:nvSpPr>
            <p:spPr>
              <a:xfrm>
                <a:off x="2773838" y="3135140"/>
                <a:ext cx="6094428" cy="2041521"/>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𝑠</m:t>
                              </m:r>
                            </m:e>
                            <m:sub>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FC2E1B04-D677-41F7-9E2B-6E54FFB61BE7}"/>
                  </a:ext>
                </a:extLst>
              </p:cNvPr>
              <p:cNvSpPr txBox="1">
                <a:spLocks noRot="1" noChangeAspect="1" noMove="1" noResize="1" noEditPoints="1" noAdjustHandles="1" noChangeArrowheads="1" noChangeShapeType="1" noTextEdit="1"/>
              </p:cNvSpPr>
              <p:nvPr/>
            </p:nvSpPr>
            <p:spPr>
              <a:xfrm>
                <a:off x="2773838" y="3135140"/>
                <a:ext cx="6094428" cy="2041521"/>
              </a:xfrm>
              <a:prstGeom prst="rect">
                <a:avLst/>
              </a:prstGeom>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15083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16D759D1-B0FE-4C2F-8228-0F0B7DCD5373}"/>
                  </a:ext>
                </a:extLst>
              </p:cNvPr>
              <p:cNvSpPr txBox="1"/>
              <p:nvPr/>
            </p:nvSpPr>
            <p:spPr>
              <a:xfrm>
                <a:off x="537328" y="779236"/>
                <a:ext cx="10303497" cy="2649764"/>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3500−3350</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num>
                        <m:den>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350</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64</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400</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64</m:t>
                                  </m:r>
                                </m:den>
                              </m:f>
                            </m:e>
                          </m:rad>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=2,26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𝑡𝑎𝑏𝑙𝑜</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=1,96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𝑡𝑎𝑏𝑙𝑜</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16D759D1-B0FE-4C2F-8228-0F0B7DCD5373}"/>
                  </a:ext>
                </a:extLst>
              </p:cNvPr>
              <p:cNvSpPr txBox="1">
                <a:spLocks noRot="1" noChangeAspect="1" noMove="1" noResize="1" noEditPoints="1" noAdjustHandles="1" noChangeArrowheads="1" noChangeShapeType="1" noTextEdit="1"/>
              </p:cNvSpPr>
              <p:nvPr/>
            </p:nvSpPr>
            <p:spPr>
              <a:xfrm>
                <a:off x="537328" y="779236"/>
                <a:ext cx="10303497" cy="2649764"/>
              </a:xfrm>
              <a:prstGeom prst="rect">
                <a:avLst/>
              </a:prstGeom>
              <a:blipFill>
                <a:blip r:embed="rId2"/>
                <a:stretch>
                  <a:fillRect b="-1839"/>
                </a:stretch>
              </a:blipFill>
            </p:spPr>
            <p:txBody>
              <a:bodyPr/>
              <a:lstStyle/>
              <a:p>
                <a:r>
                  <a:rPr lang="tr-TR">
                    <a:noFill/>
                  </a:rPr>
                  <a:t> </a:t>
                </a:r>
              </a:p>
            </p:txBody>
          </p:sp>
        </mc:Fallback>
      </mc:AlternateContent>
    </p:spTree>
    <p:extLst>
      <p:ext uri="{BB962C8B-B14F-4D97-AF65-F5344CB8AC3E}">
        <p14:creationId xmlns:p14="http://schemas.microsoft.com/office/powerpoint/2010/main" val="199568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E299C77-E31B-4758-ADBD-57890CE4BD07}"/>
                  </a:ext>
                </a:extLst>
              </p:cNvPr>
              <p:cNvSpPr txBox="1"/>
              <p:nvPr/>
            </p:nvSpPr>
            <p:spPr>
              <a:xfrm>
                <a:off x="953678" y="3127867"/>
                <a:ext cx="10284643" cy="3065326"/>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b>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3,2</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50</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5,4</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65</m:t>
                              </m:r>
                            </m:den>
                          </m:f>
                        </m:e>
                      </m:rad>
                      <m:r>
                        <a:rPr lang="tr-TR" sz="1800" i="1">
                          <a:effectLst/>
                          <a:latin typeface="Cambria Math" panose="02040503050406030204" pitchFamily="18" charset="0"/>
                          <a:ea typeface="Calibri" panose="020F0502020204030204" pitchFamily="34" charset="0"/>
                          <a:cs typeface="Times New Roman" panose="02020603050405020304" pitchFamily="18" charset="0"/>
                        </a:rPr>
                        <m:t>=0,81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40−36</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−1,96×0,81≤</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40−36</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+1,96×0,81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2,41≤</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≤5,59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E299C77-E31B-4758-ADBD-57890CE4BD07}"/>
                  </a:ext>
                </a:extLst>
              </p:cNvPr>
              <p:cNvSpPr txBox="1">
                <a:spLocks noRot="1" noChangeAspect="1" noMove="1" noResize="1" noEditPoints="1" noAdjustHandles="1" noChangeArrowheads="1" noChangeShapeType="1" noTextEdit="1"/>
              </p:cNvSpPr>
              <p:nvPr/>
            </p:nvSpPr>
            <p:spPr>
              <a:xfrm>
                <a:off x="953678" y="3127867"/>
                <a:ext cx="10284643" cy="3065326"/>
              </a:xfrm>
              <a:prstGeom prst="rect">
                <a:avLst/>
              </a:prstGeom>
              <a:blipFill>
                <a:blip r:embed="rId2"/>
                <a:stretch>
                  <a:fillRect l="-474" t="-994"/>
                </a:stretch>
              </a:blipFill>
            </p:spPr>
            <p:txBody>
              <a:bodyPr/>
              <a:lstStyle/>
              <a:p>
                <a:r>
                  <a:rPr lang="tr-TR">
                    <a:noFill/>
                  </a:rPr>
                  <a:t> </a:t>
                </a:r>
              </a:p>
            </p:txBody>
          </p:sp>
        </mc:Fallback>
      </mc:AlternateContent>
      <p:sp>
        <p:nvSpPr>
          <p:cNvPr id="4" name="Metin kutusu 3">
            <a:extLst>
              <a:ext uri="{FF2B5EF4-FFF2-40B4-BE49-F238E27FC236}">
                <a16:creationId xmlns:a16="http://schemas.microsoft.com/office/drawing/2014/main" id="{F8353073-6A1D-4312-B52D-2A304526D559}"/>
              </a:ext>
            </a:extLst>
          </p:cNvPr>
          <p:cNvSpPr txBox="1"/>
          <p:nvPr/>
        </p:nvSpPr>
        <p:spPr>
          <a:xfrm>
            <a:off x="479981" y="245930"/>
            <a:ext cx="10917024" cy="2460032"/>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 5</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fabrikada tesadüfi olarak seçilen 50 işçinin bir işi ortalama bitirme süresi 40 dk. ve standart sapması 3,2 dk. olarak hesaplanmıştır. Öte yandan komşu fabrikada tesadüfi olarak seçilen 65 işçinin aynı işi bitirme süresi ortalama 36 dk. ve standart sapması ise 5,4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hesaplanmıştır.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95 güven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düzeyinde iki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ortalaması farka ilişkin güven sınırlarını belirleyiniz.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 İki fabrikada aynı işin ortalama tamamlanma süresinin farklılık gösterdiğine ilişkin iddiayı %1 anlamlılık düzeyinde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853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4AEC3C1E-39DC-4390-B47E-0804C6E004C6}"/>
                  </a:ext>
                </a:extLst>
              </p:cNvPr>
              <p:cNvSpPr txBox="1"/>
              <p:nvPr/>
            </p:nvSpPr>
            <p:spPr>
              <a:xfrm>
                <a:off x="942680" y="527901"/>
                <a:ext cx="10341205" cy="4261616"/>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𝑠</m:t>
                              </m:r>
                            </m:e>
                            <m:sub>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40−36</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0,81</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=4,94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𝑡𝑎𝑏𝑙𝑜</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=2,58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&gt;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𝑡𝑎𝑏𝑙𝑜</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4AEC3C1E-39DC-4390-B47E-0804C6E004C6}"/>
                  </a:ext>
                </a:extLst>
              </p:cNvPr>
              <p:cNvSpPr txBox="1">
                <a:spLocks noRot="1" noChangeAspect="1" noMove="1" noResize="1" noEditPoints="1" noAdjustHandles="1" noChangeArrowheads="1" noChangeShapeType="1" noTextEdit="1"/>
              </p:cNvSpPr>
              <p:nvPr/>
            </p:nvSpPr>
            <p:spPr>
              <a:xfrm>
                <a:off x="942680" y="527901"/>
                <a:ext cx="10341205" cy="4261616"/>
              </a:xfrm>
              <a:prstGeom prst="rect">
                <a:avLst/>
              </a:prstGeom>
              <a:blipFill>
                <a:blip r:embed="rId2"/>
                <a:stretch>
                  <a:fillRect l="-531" t="-858" b="-858"/>
                </a:stretch>
              </a:blipFill>
            </p:spPr>
            <p:txBody>
              <a:bodyPr/>
              <a:lstStyle/>
              <a:p>
                <a:r>
                  <a:rPr lang="tr-TR">
                    <a:noFill/>
                  </a:rPr>
                  <a:t> </a:t>
                </a:r>
              </a:p>
            </p:txBody>
          </p:sp>
        </mc:Fallback>
      </mc:AlternateContent>
    </p:spTree>
    <p:extLst>
      <p:ext uri="{BB962C8B-B14F-4D97-AF65-F5344CB8AC3E}">
        <p14:creationId xmlns:p14="http://schemas.microsoft.com/office/powerpoint/2010/main" val="7324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7B73684C-B89F-44C9-BEDD-5DBA2F86DB25}"/>
                  </a:ext>
                </a:extLst>
              </p:cNvPr>
              <p:cNvSpPr txBox="1"/>
              <p:nvPr/>
            </p:nvSpPr>
            <p:spPr>
              <a:xfrm>
                <a:off x="829559" y="320512"/>
                <a:ext cx="9992412" cy="3463128"/>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 6</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İki farklı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anakütleden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alınan iki örnek ile ilgili bilgiler şu şekildedir.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=0,30</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=1300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=0,24</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%99 güven düzeyi ile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oranları arasındaki farkı tahmin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 %1 anlamlılık düzeyinde birinci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oranının ikinci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oranından fazladır iddiasını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7B73684C-B89F-44C9-BEDD-5DBA2F86DB25}"/>
                  </a:ext>
                </a:extLst>
              </p:cNvPr>
              <p:cNvSpPr txBox="1">
                <a:spLocks noRot="1" noChangeAspect="1" noMove="1" noResize="1" noEditPoints="1" noAdjustHandles="1" noChangeArrowheads="1" noChangeShapeType="1" noTextEdit="1"/>
              </p:cNvSpPr>
              <p:nvPr/>
            </p:nvSpPr>
            <p:spPr>
              <a:xfrm>
                <a:off x="829559" y="320512"/>
                <a:ext cx="9992412" cy="3463128"/>
              </a:xfrm>
              <a:prstGeom prst="rect">
                <a:avLst/>
              </a:prstGeom>
              <a:blipFill>
                <a:blip r:embed="rId2"/>
                <a:stretch>
                  <a:fillRect l="-488" t="-1056" b="-176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B0E32AFE-B9C5-4007-807E-E10C21FFE937}"/>
                  </a:ext>
                </a:extLst>
              </p:cNvPr>
              <p:cNvSpPr txBox="1"/>
              <p:nvPr/>
            </p:nvSpPr>
            <p:spPr>
              <a:xfrm>
                <a:off x="829559" y="3902063"/>
                <a:ext cx="10058400" cy="2666371"/>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0,30×0,70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0,24×0,76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1300</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0,30−0,24</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−2,58×0,019≤</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0,30−0,24</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+2,58×0,019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0,011≤</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B0E32AFE-B9C5-4007-807E-E10C21FFE937}"/>
                  </a:ext>
                </a:extLst>
              </p:cNvPr>
              <p:cNvSpPr txBox="1">
                <a:spLocks noRot="1" noChangeAspect="1" noMove="1" noResize="1" noEditPoints="1" noAdjustHandles="1" noChangeArrowheads="1" noChangeShapeType="1" noTextEdit="1"/>
              </p:cNvSpPr>
              <p:nvPr/>
            </p:nvSpPr>
            <p:spPr>
              <a:xfrm>
                <a:off x="829559" y="3902063"/>
                <a:ext cx="10058400" cy="2666371"/>
              </a:xfrm>
              <a:prstGeom prst="rect">
                <a:avLst/>
              </a:prstGeom>
              <a:blipFill>
                <a:blip r:embed="rId3"/>
                <a:stretch>
                  <a:fillRect l="-485" t="-1144"/>
                </a:stretch>
              </a:blipFill>
            </p:spPr>
            <p:txBody>
              <a:bodyPr/>
              <a:lstStyle/>
              <a:p>
                <a:r>
                  <a:rPr lang="tr-TR">
                    <a:noFill/>
                  </a:rPr>
                  <a:t> </a:t>
                </a:r>
              </a:p>
            </p:txBody>
          </p:sp>
        </mc:Fallback>
      </mc:AlternateContent>
    </p:spTree>
    <p:extLst>
      <p:ext uri="{BB962C8B-B14F-4D97-AF65-F5344CB8AC3E}">
        <p14:creationId xmlns:p14="http://schemas.microsoft.com/office/powerpoint/2010/main" val="187232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F3E42BA5-2E89-4EB2-B694-DBE5AA6819D1}"/>
                  </a:ext>
                </a:extLst>
              </p:cNvPr>
              <p:cNvSpPr txBox="1"/>
              <p:nvPr/>
            </p:nvSpPr>
            <p:spPr>
              <a:xfrm>
                <a:off x="772998" y="527901"/>
                <a:ext cx="10689996" cy="3067763"/>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1000×0,30+1300×0,24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1000+1300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F3E42BA5-2E89-4EB2-B694-DBE5AA6819D1}"/>
                  </a:ext>
                </a:extLst>
              </p:cNvPr>
              <p:cNvSpPr txBox="1">
                <a:spLocks noRot="1" noChangeAspect="1" noMove="1" noResize="1" noEditPoints="1" noAdjustHandles="1" noChangeArrowheads="1" noChangeShapeType="1" noTextEdit="1"/>
              </p:cNvSpPr>
              <p:nvPr/>
            </p:nvSpPr>
            <p:spPr>
              <a:xfrm>
                <a:off x="772998" y="527901"/>
                <a:ext cx="10689996" cy="3067763"/>
              </a:xfrm>
              <a:prstGeom prst="rect">
                <a:avLst/>
              </a:prstGeom>
              <a:blipFill>
                <a:blip r:embed="rId2"/>
                <a:stretch>
                  <a:fillRect l="-513" t="-119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9DE0F184-F006-4285-A222-8A65F593B96E}"/>
                  </a:ext>
                </a:extLst>
              </p:cNvPr>
              <p:cNvSpPr txBox="1"/>
              <p:nvPr/>
            </p:nvSpPr>
            <p:spPr>
              <a:xfrm>
                <a:off x="980388" y="3822152"/>
                <a:ext cx="10067826" cy="2649764"/>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0,30−0,24</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0,53×0,47×</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1300</m:t>
                                      </m:r>
                                    </m:den>
                                  </m:f>
                                </m:e>
                              </m:d>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=2,86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olduğundan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9DE0F184-F006-4285-A222-8A65F593B96E}"/>
                  </a:ext>
                </a:extLst>
              </p:cNvPr>
              <p:cNvSpPr txBox="1">
                <a:spLocks noRot="1" noChangeAspect="1" noMove="1" noResize="1" noEditPoints="1" noAdjustHandles="1" noChangeArrowheads="1" noChangeShapeType="1" noTextEdit="1"/>
              </p:cNvSpPr>
              <p:nvPr/>
            </p:nvSpPr>
            <p:spPr>
              <a:xfrm>
                <a:off x="980388" y="3822152"/>
                <a:ext cx="10067826" cy="2649764"/>
              </a:xfrm>
              <a:prstGeom prst="rect">
                <a:avLst/>
              </a:prstGeom>
              <a:blipFill>
                <a:blip r:embed="rId3"/>
                <a:stretch>
                  <a:fillRect b="-1839"/>
                </a:stretch>
              </a:blipFill>
            </p:spPr>
            <p:txBody>
              <a:bodyPr/>
              <a:lstStyle/>
              <a:p>
                <a:r>
                  <a:rPr lang="tr-TR">
                    <a:noFill/>
                  </a:rPr>
                  <a:t> </a:t>
                </a:r>
              </a:p>
            </p:txBody>
          </p:sp>
        </mc:Fallback>
      </mc:AlternateContent>
    </p:spTree>
    <p:extLst>
      <p:ext uri="{BB962C8B-B14F-4D97-AF65-F5344CB8AC3E}">
        <p14:creationId xmlns:p14="http://schemas.microsoft.com/office/powerpoint/2010/main" val="268556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EE23B90-59EF-48F8-8F84-3AAD925F76F6}"/>
              </a:ext>
            </a:extLst>
          </p:cNvPr>
          <p:cNvSpPr txBox="1"/>
          <p:nvPr/>
        </p:nvSpPr>
        <p:spPr>
          <a:xfrm>
            <a:off x="820132" y="509047"/>
            <a:ext cx="10605155" cy="1709892"/>
          </a:xfrm>
          <a:prstGeom prst="rect">
            <a:avLst/>
          </a:prstGeom>
          <a:noFill/>
        </p:spPr>
        <p:txBody>
          <a:bodyPr wrap="square">
            <a:spAutoFit/>
          </a:bodyPr>
          <a:lstStyle/>
          <a:p>
            <a:pPr algn="just">
              <a:lnSpc>
                <a:spcPct val="150000"/>
              </a:lnSpc>
              <a:spcAft>
                <a:spcPts val="800"/>
              </a:spcAft>
              <a:tabLst>
                <a:tab pos="48387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ve B kasabalarında yaşayan bireyler arasında aylık ortalama mutfak harcamaları açısından fark olduğu iddia edilmektedir. A kasabasından rasgele seçilen 400 kişinin ortalama</a:t>
            </a:r>
            <a:r>
              <a:rPr lang="tr-TR" sz="1600" dirty="0">
                <a:latin typeface="Calibri" panose="020F0502020204030204" pitchFamily="34"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mutfak harcaması 1000 TL ve sapması 350 TL olarak hesaplanmıştır. Benzer şekilde B kasabasında yaşayan 600 kişinin ortalama mutfak harcaması 950 TL ve sapması 275 TL olarak hesaplanmıştır. 0,01 anlamlılık düzeyinde iddiayı değerlendiriniz.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a:extLst>
              <a:ext uri="{FF2B5EF4-FFF2-40B4-BE49-F238E27FC236}">
                <a16:creationId xmlns:a16="http://schemas.microsoft.com/office/drawing/2014/main" id="{6F801702-72ED-4F5B-A882-3C5652EFDA67}"/>
              </a:ext>
            </a:extLst>
          </p:cNvPr>
          <p:cNvPicPr>
            <a:picLocks noChangeAspect="1"/>
          </p:cNvPicPr>
          <p:nvPr/>
        </p:nvPicPr>
        <p:blipFill>
          <a:blip r:embed="rId2"/>
          <a:stretch>
            <a:fillRect/>
          </a:stretch>
        </p:blipFill>
        <p:spPr>
          <a:xfrm>
            <a:off x="897166" y="2510378"/>
            <a:ext cx="5476875" cy="3838575"/>
          </a:xfrm>
          <a:prstGeom prst="rect">
            <a:avLst/>
          </a:prstGeom>
        </p:spPr>
      </p:pic>
      <p:sp>
        <p:nvSpPr>
          <p:cNvPr id="7" name="Metin kutusu 6">
            <a:extLst>
              <a:ext uri="{FF2B5EF4-FFF2-40B4-BE49-F238E27FC236}">
                <a16:creationId xmlns:a16="http://schemas.microsoft.com/office/drawing/2014/main" id="{E91310EE-F09A-4490-9221-BC226B29386F}"/>
              </a:ext>
            </a:extLst>
          </p:cNvPr>
          <p:cNvSpPr txBox="1"/>
          <p:nvPr/>
        </p:nvSpPr>
        <p:spPr>
          <a:xfrm>
            <a:off x="6374041" y="4175665"/>
            <a:ext cx="5202074" cy="463397"/>
          </a:xfrm>
          <a:prstGeom prst="rect">
            <a:avLst/>
          </a:prstGeom>
          <a:noFill/>
        </p:spPr>
        <p:txBody>
          <a:bodyPr wrap="square">
            <a:spAutoFit/>
          </a:bodyPr>
          <a:lstStyle/>
          <a:p>
            <a:pPr>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Kabul bölgesinde. Aradaki fark anlamlı değildir.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Resim 8">
            <a:extLst>
              <a:ext uri="{FF2B5EF4-FFF2-40B4-BE49-F238E27FC236}">
                <a16:creationId xmlns:a16="http://schemas.microsoft.com/office/drawing/2014/main" id="{8BBB7B54-4264-4D00-A22F-5B40E5979C9B}"/>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24840" y="4951672"/>
            <a:ext cx="377101" cy="361557"/>
          </a:xfrm>
          <a:prstGeom prst="rect">
            <a:avLst/>
          </a:prstGeom>
          <a:noFill/>
          <a:ln>
            <a:noFill/>
          </a:ln>
        </p:spPr>
      </p:pic>
      <p:sp>
        <p:nvSpPr>
          <p:cNvPr id="11" name="Metin kutusu 10">
            <a:extLst>
              <a:ext uri="{FF2B5EF4-FFF2-40B4-BE49-F238E27FC236}">
                <a16:creationId xmlns:a16="http://schemas.microsoft.com/office/drawing/2014/main" id="{52FAA4E3-F16C-4470-9D95-95D52FDF70D2}"/>
              </a:ext>
            </a:extLst>
          </p:cNvPr>
          <p:cNvSpPr txBox="1"/>
          <p:nvPr/>
        </p:nvSpPr>
        <p:spPr>
          <a:xfrm>
            <a:off x="6901941" y="4900751"/>
            <a:ext cx="3995445" cy="463397"/>
          </a:xfrm>
          <a:prstGeom prst="rect">
            <a:avLst/>
          </a:prstGeom>
          <a:noFill/>
        </p:spPr>
        <p:txBody>
          <a:bodyPr wrap="square">
            <a:spAutoFit/>
          </a:bodyPr>
          <a:lstStyle/>
          <a:p>
            <a:pPr>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iddiasını desteklemek için kanıt yoktur.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21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CB9952C3-93E6-4902-8192-CE07603B5E00}"/>
                  </a:ext>
                </a:extLst>
              </p:cNvPr>
              <p:cNvSpPr txBox="1"/>
              <p:nvPr/>
            </p:nvSpPr>
            <p:spPr>
              <a:xfrm>
                <a:off x="867266" y="669222"/>
                <a:ext cx="10341204" cy="4693272"/>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Normal dağılan iki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anakütleden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10 ve 8 birimlik örnek alınmış ve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varyansları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sırasıyla 186 ve 141 olarak elde edilmiştir. %5 hata payı ile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varyanslarının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eşit olduğu iddiasını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σ</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σ</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σ</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σ</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𝐹</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141</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=1,319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−1  </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=3,29&gt;1,319→</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𝑟𝑒𝑑𝑑𝑒𝑑𝑖𝑙𝑒𝑚𝑒𝑧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CB9952C3-93E6-4902-8192-CE07603B5E00}"/>
                  </a:ext>
                </a:extLst>
              </p:cNvPr>
              <p:cNvSpPr txBox="1">
                <a:spLocks noRot="1" noChangeAspect="1" noMove="1" noResize="1" noEditPoints="1" noAdjustHandles="1" noChangeArrowheads="1" noChangeShapeType="1" noTextEdit="1"/>
              </p:cNvSpPr>
              <p:nvPr/>
            </p:nvSpPr>
            <p:spPr>
              <a:xfrm>
                <a:off x="867266" y="669222"/>
                <a:ext cx="10341204" cy="4693272"/>
              </a:xfrm>
              <a:prstGeom prst="rect">
                <a:avLst/>
              </a:prstGeom>
              <a:blipFill>
                <a:blip r:embed="rId2"/>
                <a:stretch>
                  <a:fillRect l="-471" t="-779" r="-471"/>
                </a:stretch>
              </a:blipFill>
            </p:spPr>
            <p:txBody>
              <a:bodyPr/>
              <a:lstStyle/>
              <a:p>
                <a:r>
                  <a:rPr lang="tr-TR">
                    <a:noFill/>
                  </a:rPr>
                  <a:t> </a:t>
                </a:r>
              </a:p>
            </p:txBody>
          </p:sp>
        </mc:Fallback>
      </mc:AlternateContent>
    </p:spTree>
    <p:extLst>
      <p:ext uri="{BB962C8B-B14F-4D97-AF65-F5344CB8AC3E}">
        <p14:creationId xmlns:p14="http://schemas.microsoft.com/office/powerpoint/2010/main" val="3193135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934199C-5C6A-4786-97CE-91459DB44408}"/>
              </a:ext>
            </a:extLst>
          </p:cNvPr>
          <p:cNvSpPr txBox="1"/>
          <p:nvPr/>
        </p:nvSpPr>
        <p:spPr>
          <a:xfrm>
            <a:off x="1066800" y="518475"/>
            <a:ext cx="10058400" cy="1277850"/>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2 ülkedeki kadınların boy ortalamaları arasındaki farkın araştırılması amacıyla yapılan örneklemeden aşağıdaki sonuçlar elde edilmiştir.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o 6">
                <a:extLst>
                  <a:ext uri="{FF2B5EF4-FFF2-40B4-BE49-F238E27FC236}">
                    <a16:creationId xmlns:a16="http://schemas.microsoft.com/office/drawing/2014/main" id="{3E9FC862-B7D0-4BA6-BA67-140F5E6EFDC3}"/>
                  </a:ext>
                </a:extLst>
              </p:cNvPr>
              <p:cNvGraphicFramePr>
                <a:graphicFrameLocks noGrp="1"/>
              </p:cNvGraphicFramePr>
              <p:nvPr>
                <p:extLst>
                  <p:ext uri="{D42A27DB-BD31-4B8C-83A1-F6EECF244321}">
                    <p14:modId xmlns:p14="http://schemas.microsoft.com/office/powerpoint/2010/main" val="1249969410"/>
                  </p:ext>
                </p:extLst>
              </p:nvPr>
            </p:nvGraphicFramePr>
            <p:xfrm>
              <a:off x="3384185" y="2282957"/>
              <a:ext cx="5754370" cy="751840"/>
            </p:xfrm>
            <a:graphic>
              <a:graphicData uri="http://schemas.openxmlformats.org/drawingml/2006/table">
                <a:tbl>
                  <a:tblPr firstRow="1" firstCol="1" bandRow="1"/>
                  <a:tblGrid>
                    <a:gridCol w="1917700">
                      <a:extLst>
                        <a:ext uri="{9D8B030D-6E8A-4147-A177-3AD203B41FA5}">
                          <a16:colId xmlns:a16="http://schemas.microsoft.com/office/drawing/2014/main" val="4078653582"/>
                        </a:ext>
                      </a:extLst>
                    </a:gridCol>
                    <a:gridCol w="1918335">
                      <a:extLst>
                        <a:ext uri="{9D8B030D-6E8A-4147-A177-3AD203B41FA5}">
                          <a16:colId xmlns:a16="http://schemas.microsoft.com/office/drawing/2014/main" val="1069221015"/>
                        </a:ext>
                      </a:extLst>
                    </a:gridCol>
                    <a:gridCol w="1918335">
                      <a:extLst>
                        <a:ext uri="{9D8B030D-6E8A-4147-A177-3AD203B41FA5}">
                          <a16:colId xmlns:a16="http://schemas.microsoft.com/office/drawing/2014/main" val="1751847459"/>
                        </a:ext>
                      </a:extLst>
                    </a:gridCol>
                  </a:tblGrid>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=110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=171</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=3,2</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87387"/>
                      </a:ext>
                    </a:extLst>
                  </a:tr>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=96</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=166</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=2,8</m:t>
                                </m:r>
                              </m:oMath>
                            </m:oMathPara>
                          </a14:m>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342591"/>
                      </a:ext>
                    </a:extLst>
                  </a:tr>
                </a:tbl>
              </a:graphicData>
            </a:graphic>
          </p:graphicFrame>
        </mc:Choice>
        <mc:Fallback xmlns="">
          <p:graphicFrame>
            <p:nvGraphicFramePr>
              <p:cNvPr id="7" name="Tablo 6">
                <a:extLst>
                  <a:ext uri="{FF2B5EF4-FFF2-40B4-BE49-F238E27FC236}">
                    <a16:creationId xmlns:a16="http://schemas.microsoft.com/office/drawing/2014/main" id="{3E9FC862-B7D0-4BA6-BA67-140F5E6EFDC3}"/>
                  </a:ext>
                </a:extLst>
              </p:cNvPr>
              <p:cNvGraphicFramePr>
                <a:graphicFrameLocks noGrp="1"/>
              </p:cNvGraphicFramePr>
              <p:nvPr>
                <p:extLst>
                  <p:ext uri="{D42A27DB-BD31-4B8C-83A1-F6EECF244321}">
                    <p14:modId xmlns:p14="http://schemas.microsoft.com/office/powerpoint/2010/main" val="1249969410"/>
                  </p:ext>
                </p:extLst>
              </p:nvPr>
            </p:nvGraphicFramePr>
            <p:xfrm>
              <a:off x="3384185" y="2282957"/>
              <a:ext cx="5754370" cy="751840"/>
            </p:xfrm>
            <a:graphic>
              <a:graphicData uri="http://schemas.openxmlformats.org/drawingml/2006/table">
                <a:tbl>
                  <a:tblPr firstRow="1" firstCol="1" bandRow="1"/>
                  <a:tblGrid>
                    <a:gridCol w="1917700">
                      <a:extLst>
                        <a:ext uri="{9D8B030D-6E8A-4147-A177-3AD203B41FA5}">
                          <a16:colId xmlns:a16="http://schemas.microsoft.com/office/drawing/2014/main" val="4078653582"/>
                        </a:ext>
                      </a:extLst>
                    </a:gridCol>
                    <a:gridCol w="1918335">
                      <a:extLst>
                        <a:ext uri="{9D8B030D-6E8A-4147-A177-3AD203B41FA5}">
                          <a16:colId xmlns:a16="http://schemas.microsoft.com/office/drawing/2014/main" val="1069221015"/>
                        </a:ext>
                      </a:extLst>
                    </a:gridCol>
                    <a:gridCol w="1918335">
                      <a:extLst>
                        <a:ext uri="{9D8B030D-6E8A-4147-A177-3AD203B41FA5}">
                          <a16:colId xmlns:a16="http://schemas.microsoft.com/office/drawing/2014/main" val="1751847459"/>
                        </a:ext>
                      </a:extLst>
                    </a:gridCol>
                  </a:tblGrid>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17" t="-1613" r="-200635" b="-10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317" t="-1613" r="-100635" b="-10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00317" t="-1613" r="-635" b="-103226"/>
                          </a:stretch>
                        </a:blipFill>
                      </a:tcPr>
                    </a:tc>
                    <a:extLst>
                      <a:ext uri="{0D108BD9-81ED-4DB2-BD59-A6C34878D82A}">
                        <a16:rowId xmlns:a16="http://schemas.microsoft.com/office/drawing/2014/main" val="347987387"/>
                      </a:ext>
                    </a:extLst>
                  </a:tr>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17" t="-101613" r="-200635" b="-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317" t="-101613" r="-100635" b="-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00317" t="-101613" r="-635" b="-3226"/>
                          </a:stretch>
                        </a:blipFill>
                      </a:tcPr>
                    </a:tc>
                    <a:extLst>
                      <a:ext uri="{0D108BD9-81ED-4DB2-BD59-A6C34878D82A}">
                        <a16:rowId xmlns:a16="http://schemas.microsoft.com/office/drawing/2014/main" val="1775342591"/>
                      </a:ext>
                    </a:extLst>
                  </a:tr>
                </a:tbl>
              </a:graphicData>
            </a:graphic>
          </p:graphicFrame>
        </mc:Fallback>
      </mc:AlternateContent>
      <p:sp>
        <p:nvSpPr>
          <p:cNvPr id="9" name="Metin kutusu 8">
            <a:extLst>
              <a:ext uri="{FF2B5EF4-FFF2-40B4-BE49-F238E27FC236}">
                <a16:creationId xmlns:a16="http://schemas.microsoft.com/office/drawing/2014/main" id="{0FBF12F6-14D3-4B01-81F5-301E82404AFC}"/>
              </a:ext>
            </a:extLst>
          </p:cNvPr>
          <p:cNvSpPr txBox="1"/>
          <p:nvPr/>
        </p:nvSpPr>
        <p:spPr>
          <a:xfrm>
            <a:off x="1066799" y="3521429"/>
            <a:ext cx="10245365"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Boy ortalamalarının farkına ilişkin %99 güven aralığını oluşturunuz. Güven aralıkları göz önüne alındığında iki ülkedeki kadınların arasında boy ortalamaları açısından önemli bir fark olmadığı söylenebilir mi)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 İki ülkedeki kadınların boy ortalamalarının farklı olduğu iddiasını %99 güven düzeyinde sınayınız.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7364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5FFA7120-0C9A-49AB-99D0-488CC8065464}"/>
                  </a:ext>
                </a:extLst>
              </p:cNvPr>
              <p:cNvSpPr txBox="1"/>
              <p:nvPr/>
            </p:nvSpPr>
            <p:spPr>
              <a:xfrm>
                <a:off x="791852" y="263374"/>
                <a:ext cx="10576874" cy="5920467"/>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=(171−166)±2,58×0,418⟹3,921⟷6,079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110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2,8</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96</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=0,418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171−166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0,418</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=11,962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=2,58&lt;11,962→</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5FFA7120-0C9A-49AB-99D0-488CC8065464}"/>
                  </a:ext>
                </a:extLst>
              </p:cNvPr>
              <p:cNvSpPr txBox="1">
                <a:spLocks noRot="1" noChangeAspect="1" noMove="1" noResize="1" noEditPoints="1" noAdjustHandles="1" noChangeArrowheads="1" noChangeShapeType="1" noTextEdit="1"/>
              </p:cNvSpPr>
              <p:nvPr/>
            </p:nvSpPr>
            <p:spPr>
              <a:xfrm>
                <a:off x="791852" y="263374"/>
                <a:ext cx="10576874" cy="5920467"/>
              </a:xfrm>
              <a:prstGeom prst="rect">
                <a:avLst/>
              </a:prstGeom>
              <a:blipFill>
                <a:blip r:embed="rId2"/>
                <a:stretch>
                  <a:fillRect l="-519"/>
                </a:stretch>
              </a:blipFill>
            </p:spPr>
            <p:txBody>
              <a:bodyPr/>
              <a:lstStyle/>
              <a:p>
                <a:r>
                  <a:rPr lang="tr-TR">
                    <a:noFill/>
                  </a:rPr>
                  <a:t> </a:t>
                </a:r>
              </a:p>
            </p:txBody>
          </p:sp>
        </mc:Fallback>
      </mc:AlternateContent>
    </p:spTree>
    <p:extLst>
      <p:ext uri="{BB962C8B-B14F-4D97-AF65-F5344CB8AC3E}">
        <p14:creationId xmlns:p14="http://schemas.microsoft.com/office/powerpoint/2010/main" val="3346423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27EBF76-45C2-4029-BC30-77EE2AD0E306}"/>
              </a:ext>
            </a:extLst>
          </p:cNvPr>
          <p:cNvSpPr txBox="1"/>
          <p:nvPr/>
        </p:nvSpPr>
        <p:spPr>
          <a:xfrm>
            <a:off x="933254" y="518474"/>
            <a:ext cx="9973558" cy="1277850"/>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İki farklı ağrı kesicinin etki süreçlerini araştırmak amacıyla alınan 2 farklı gruba söz konusu ilaçlar verilmiş ve aşağıdaki sonuçlar elde edilmiştir.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o 4">
                <a:extLst>
                  <a:ext uri="{FF2B5EF4-FFF2-40B4-BE49-F238E27FC236}">
                    <a16:creationId xmlns:a16="http://schemas.microsoft.com/office/drawing/2014/main" id="{6047519E-8D2C-4B3C-BF42-C6576CAD9462}"/>
                  </a:ext>
                </a:extLst>
              </p:cNvPr>
              <p:cNvGraphicFramePr>
                <a:graphicFrameLocks noGrp="1"/>
              </p:cNvGraphicFramePr>
              <p:nvPr>
                <p:extLst>
                  <p:ext uri="{D42A27DB-BD31-4B8C-83A1-F6EECF244321}">
                    <p14:modId xmlns:p14="http://schemas.microsoft.com/office/powerpoint/2010/main" val="1235301686"/>
                  </p:ext>
                </p:extLst>
              </p:nvPr>
            </p:nvGraphicFramePr>
            <p:xfrm>
              <a:off x="2711777" y="2318994"/>
              <a:ext cx="6768446" cy="1844491"/>
            </p:xfrm>
            <a:graphic>
              <a:graphicData uri="http://schemas.openxmlformats.org/drawingml/2006/table">
                <a:tbl>
                  <a:tblPr firstRow="1" firstCol="1" bandRow="1"/>
                  <a:tblGrid>
                    <a:gridCol w="3384223">
                      <a:extLst>
                        <a:ext uri="{9D8B030D-6E8A-4147-A177-3AD203B41FA5}">
                          <a16:colId xmlns:a16="http://schemas.microsoft.com/office/drawing/2014/main" val="1724152673"/>
                        </a:ext>
                      </a:extLst>
                    </a:gridCol>
                    <a:gridCol w="3384223">
                      <a:extLst>
                        <a:ext uri="{9D8B030D-6E8A-4147-A177-3AD203B41FA5}">
                          <a16:colId xmlns:a16="http://schemas.microsoft.com/office/drawing/2014/main" val="2882383191"/>
                        </a:ext>
                      </a:extLst>
                    </a:gridCol>
                  </a:tblGrid>
                  <a:tr h="254393">
                    <a:tc>
                      <a:txBody>
                        <a:bodyPr/>
                        <a:lstStyle/>
                        <a:p>
                          <a:pPr algn="just">
                            <a:lnSpc>
                              <a:spcPct val="150000"/>
                            </a:lnSpc>
                            <a:spcAft>
                              <a:spcPts val="800"/>
                            </a:spcAft>
                          </a:pPr>
                          <a:r>
                            <a:rPr lang="tr-TR" sz="1600">
                              <a:effectLst/>
                              <a:latin typeface="Times New Roman" panose="02020603050405020304" pitchFamily="18" charset="0"/>
                              <a:ea typeface="Times New Roman" panose="02020603050405020304" pitchFamily="18" charset="0"/>
                              <a:cs typeface="Times New Roman" panose="02020603050405020304" pitchFamily="18" charset="0"/>
                            </a:rPr>
                            <a:t>1. ilaç</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2. ilaç</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145758"/>
                      </a:ext>
                    </a:extLst>
                  </a:tr>
                  <a:tr h="505949">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3227340"/>
                      </a:ext>
                    </a:extLst>
                  </a:tr>
                  <a:tr h="505949">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=22,8</m:t>
                                </m:r>
                              </m:oMath>
                            </m:oMathPara>
                          </a14:m>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=25,4</m:t>
                                </m:r>
                              </m:oMath>
                            </m:oMathPara>
                          </a14:m>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6435474"/>
                      </a:ext>
                    </a:extLst>
                  </a:tr>
                  <a:tr h="505949">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=2,9</m:t>
                                </m:r>
                              </m:oMath>
                            </m:oMathPara>
                          </a14:m>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2468155"/>
                      </a:ext>
                    </a:extLst>
                  </a:tr>
                </a:tbl>
              </a:graphicData>
            </a:graphic>
          </p:graphicFrame>
        </mc:Choice>
        <mc:Fallback xmlns="">
          <p:graphicFrame>
            <p:nvGraphicFramePr>
              <p:cNvPr id="5" name="Tablo 4">
                <a:extLst>
                  <a:ext uri="{FF2B5EF4-FFF2-40B4-BE49-F238E27FC236}">
                    <a16:creationId xmlns:a16="http://schemas.microsoft.com/office/drawing/2014/main" id="{6047519E-8D2C-4B3C-BF42-C6576CAD9462}"/>
                  </a:ext>
                </a:extLst>
              </p:cNvPr>
              <p:cNvGraphicFramePr>
                <a:graphicFrameLocks noGrp="1"/>
              </p:cNvGraphicFramePr>
              <p:nvPr>
                <p:extLst>
                  <p:ext uri="{D42A27DB-BD31-4B8C-83A1-F6EECF244321}">
                    <p14:modId xmlns:p14="http://schemas.microsoft.com/office/powerpoint/2010/main" val="1235301686"/>
                  </p:ext>
                </p:extLst>
              </p:nvPr>
            </p:nvGraphicFramePr>
            <p:xfrm>
              <a:off x="2711777" y="2318994"/>
              <a:ext cx="6768446" cy="1844491"/>
            </p:xfrm>
            <a:graphic>
              <a:graphicData uri="http://schemas.openxmlformats.org/drawingml/2006/table">
                <a:tbl>
                  <a:tblPr firstRow="1" firstCol="1" bandRow="1"/>
                  <a:tblGrid>
                    <a:gridCol w="3384223">
                      <a:extLst>
                        <a:ext uri="{9D8B030D-6E8A-4147-A177-3AD203B41FA5}">
                          <a16:colId xmlns:a16="http://schemas.microsoft.com/office/drawing/2014/main" val="1724152673"/>
                        </a:ext>
                      </a:extLst>
                    </a:gridCol>
                    <a:gridCol w="3384223">
                      <a:extLst>
                        <a:ext uri="{9D8B030D-6E8A-4147-A177-3AD203B41FA5}">
                          <a16:colId xmlns:a16="http://schemas.microsoft.com/office/drawing/2014/main" val="2882383191"/>
                        </a:ext>
                      </a:extLst>
                    </a:gridCol>
                  </a:tblGrid>
                  <a:tr h="326644">
                    <a:tc>
                      <a:txBody>
                        <a:bodyPr/>
                        <a:lstStyle/>
                        <a:p>
                          <a:pPr algn="just">
                            <a:lnSpc>
                              <a:spcPct val="150000"/>
                            </a:lnSpc>
                            <a:spcAft>
                              <a:spcPts val="800"/>
                            </a:spcAft>
                          </a:pPr>
                          <a:r>
                            <a:rPr lang="tr-TR" sz="1600">
                              <a:effectLst/>
                              <a:latin typeface="Times New Roman" panose="02020603050405020304" pitchFamily="18" charset="0"/>
                              <a:ea typeface="Times New Roman" panose="02020603050405020304" pitchFamily="18" charset="0"/>
                              <a:cs typeface="Times New Roman" panose="02020603050405020304" pitchFamily="18" charset="0"/>
                            </a:rPr>
                            <a:t>1. ilaç</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2. ilaç</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145758"/>
                      </a:ext>
                    </a:extLst>
                  </a:tr>
                  <a:tr h="505949">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80" t="-66265" r="-100360" b="-203614"/>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180" t="-66265" r="-360" b="-203614"/>
                          </a:stretch>
                        </a:blipFill>
                      </a:tcPr>
                    </a:tc>
                    <a:extLst>
                      <a:ext uri="{0D108BD9-81ED-4DB2-BD59-A6C34878D82A}">
                        <a16:rowId xmlns:a16="http://schemas.microsoft.com/office/drawing/2014/main" val="3103227340"/>
                      </a:ext>
                    </a:extLst>
                  </a:tr>
                  <a:tr h="505949">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80" t="-166265" r="-100360" b="-103614"/>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180" t="-166265" r="-360" b="-103614"/>
                          </a:stretch>
                        </a:blipFill>
                      </a:tcPr>
                    </a:tc>
                    <a:extLst>
                      <a:ext uri="{0D108BD9-81ED-4DB2-BD59-A6C34878D82A}">
                        <a16:rowId xmlns:a16="http://schemas.microsoft.com/office/drawing/2014/main" val="1896435474"/>
                      </a:ext>
                    </a:extLst>
                  </a:tr>
                  <a:tr h="505949">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80" t="-266265" r="-100360" b="-3614"/>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180" t="-266265" r="-360" b="-3614"/>
                          </a:stretch>
                        </a:blipFill>
                      </a:tcPr>
                    </a:tc>
                    <a:extLst>
                      <a:ext uri="{0D108BD9-81ED-4DB2-BD59-A6C34878D82A}">
                        <a16:rowId xmlns:a16="http://schemas.microsoft.com/office/drawing/2014/main" val="1432468155"/>
                      </a:ext>
                    </a:extLst>
                  </a:tr>
                </a:tbl>
              </a:graphicData>
            </a:graphic>
          </p:graphicFrame>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B5304F77-636D-43F7-B1D0-04EB63CC5E9B}"/>
                  </a:ext>
                </a:extLst>
              </p:cNvPr>
              <p:cNvSpPr txBox="1"/>
              <p:nvPr/>
            </p:nvSpPr>
            <p:spPr>
              <a:xfrm>
                <a:off x="933254" y="4735509"/>
                <a:ext cx="10039546" cy="8788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Eldeki sonuçlar 1. İlacın ortalama etki süresinin, 2.den daha küçük olduğunu iddia etmek için kanıt olarak kabul edilebilir mi?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B5304F77-636D-43F7-B1D0-04EB63CC5E9B}"/>
                  </a:ext>
                </a:extLst>
              </p:cNvPr>
              <p:cNvSpPr txBox="1">
                <a:spLocks noRot="1" noChangeAspect="1" noMove="1" noResize="1" noEditPoints="1" noAdjustHandles="1" noChangeArrowheads="1" noChangeShapeType="1" noTextEdit="1"/>
              </p:cNvSpPr>
              <p:nvPr/>
            </p:nvSpPr>
            <p:spPr>
              <a:xfrm>
                <a:off x="933254" y="4735509"/>
                <a:ext cx="10039546" cy="878895"/>
              </a:xfrm>
              <a:prstGeom prst="rect">
                <a:avLst/>
              </a:prstGeom>
              <a:blipFill>
                <a:blip r:embed="rId3"/>
                <a:stretch>
                  <a:fillRect l="-486" r="-546" b="-9722"/>
                </a:stretch>
              </a:blipFill>
            </p:spPr>
            <p:txBody>
              <a:bodyPr/>
              <a:lstStyle/>
              <a:p>
                <a:r>
                  <a:rPr lang="tr-TR">
                    <a:noFill/>
                  </a:rPr>
                  <a:t> </a:t>
                </a:r>
              </a:p>
            </p:txBody>
          </p:sp>
        </mc:Fallback>
      </mc:AlternateContent>
    </p:spTree>
    <p:extLst>
      <p:ext uri="{BB962C8B-B14F-4D97-AF65-F5344CB8AC3E}">
        <p14:creationId xmlns:p14="http://schemas.microsoft.com/office/powerpoint/2010/main" val="260998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0331AC36-C830-45DB-A5CC-0778B65B4C31}"/>
                  </a:ext>
                </a:extLst>
              </p:cNvPr>
              <p:cNvSpPr txBox="1"/>
              <p:nvPr/>
            </p:nvSpPr>
            <p:spPr>
              <a:xfrm>
                <a:off x="848412" y="509048"/>
                <a:ext cx="10501460" cy="3406125"/>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22,8−25,4</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2,9</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2,4</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60</m:t>
                                  </m:r>
                                </m:den>
                              </m:f>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=−5,35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(−5,35)→</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0331AC36-C830-45DB-A5CC-0778B65B4C31}"/>
                  </a:ext>
                </a:extLst>
              </p:cNvPr>
              <p:cNvSpPr txBox="1">
                <a:spLocks noRot="1" noChangeAspect="1" noMove="1" noResize="1" noEditPoints="1" noAdjustHandles="1" noChangeArrowheads="1" noChangeShapeType="1" noTextEdit="1"/>
              </p:cNvSpPr>
              <p:nvPr/>
            </p:nvSpPr>
            <p:spPr>
              <a:xfrm>
                <a:off x="848412" y="509048"/>
                <a:ext cx="10501460" cy="3406125"/>
              </a:xfrm>
              <a:prstGeom prst="rect">
                <a:avLst/>
              </a:prstGeom>
              <a:blipFill>
                <a:blip r:embed="rId2"/>
                <a:stretch>
                  <a:fillRect l="-464"/>
                </a:stretch>
              </a:blipFill>
            </p:spPr>
            <p:txBody>
              <a:bodyPr/>
              <a:lstStyle/>
              <a:p>
                <a:r>
                  <a:rPr lang="tr-TR">
                    <a:noFill/>
                  </a:rPr>
                  <a:t> </a:t>
                </a:r>
              </a:p>
            </p:txBody>
          </p:sp>
        </mc:Fallback>
      </mc:AlternateContent>
    </p:spTree>
    <p:extLst>
      <p:ext uri="{BB962C8B-B14F-4D97-AF65-F5344CB8AC3E}">
        <p14:creationId xmlns:p14="http://schemas.microsoft.com/office/powerpoint/2010/main" val="895129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C996CA0-AA35-401F-AAC1-90878B30C25C}"/>
              </a:ext>
            </a:extLst>
          </p:cNvPr>
          <p:cNvSpPr txBox="1"/>
          <p:nvPr/>
        </p:nvSpPr>
        <p:spPr>
          <a:xfrm>
            <a:off x="688157" y="968278"/>
            <a:ext cx="10567448" cy="3264163"/>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İki farklı buğday tohumunun verimleri karşılaştırılmak istenmektedir. X tohumunun yetiştirildiği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seçilen 400 tarlada hektar başına ortalama 575 kg ürün alınmış ve standart sapma 140 kg olarak hesaplanmıştır. Y tohumu için ise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seçilen 100 tarlada ortalama 500 kg ürün alındığı ve standart sapma 110 kg olduğu görülmüştür. Her iki tür buğday tohumunun verimleri arasındaki farkın,</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%95 güven sınırını belirleyiniz.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 X tohumunun veriminin, Y tohumundan daha fazla olduğu iddiasını %</a:t>
            </a:r>
            <a:r>
              <a:rPr lang="tr-TR" dirty="0">
                <a:latin typeface="Times New Roman" panose="02020603050405020304" pitchFamily="18" charset="0"/>
                <a:ea typeface="Times New Roman" panose="02020603050405020304" pitchFamily="18" charset="0"/>
                <a:cs typeface="Times New Roman" panose="02020603050405020304" pitchFamily="18" charset="0"/>
              </a:rPr>
              <a:t>1</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anlam düzeyinde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0462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1F5A11B-EF77-4477-B324-A7F1ECB278A0}"/>
              </a:ext>
            </a:extLst>
          </p:cNvPr>
          <p:cNvSpPr txBox="1"/>
          <p:nvPr/>
        </p:nvSpPr>
        <p:spPr>
          <a:xfrm>
            <a:off x="794208" y="433083"/>
            <a:ext cx="6094428" cy="981487"/>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o 4">
                <a:extLst>
                  <a:ext uri="{FF2B5EF4-FFF2-40B4-BE49-F238E27FC236}">
                    <a16:creationId xmlns:a16="http://schemas.microsoft.com/office/drawing/2014/main" id="{F8137270-0F50-47DB-AF98-E64900722AB1}"/>
                  </a:ext>
                </a:extLst>
              </p:cNvPr>
              <p:cNvGraphicFramePr>
                <a:graphicFrameLocks noGrp="1"/>
              </p:cNvGraphicFramePr>
              <p:nvPr>
                <p:extLst>
                  <p:ext uri="{D42A27DB-BD31-4B8C-83A1-F6EECF244321}">
                    <p14:modId xmlns:p14="http://schemas.microsoft.com/office/powerpoint/2010/main" val="2021808701"/>
                  </p:ext>
                </p:extLst>
              </p:nvPr>
            </p:nvGraphicFramePr>
            <p:xfrm>
              <a:off x="2766329" y="1278676"/>
              <a:ext cx="5754370" cy="1127760"/>
            </p:xfrm>
            <a:graphic>
              <a:graphicData uri="http://schemas.openxmlformats.org/drawingml/2006/table">
                <a:tbl>
                  <a:tblPr firstRow="1" firstCol="1" bandRow="1"/>
                  <a:tblGrid>
                    <a:gridCol w="2877185">
                      <a:extLst>
                        <a:ext uri="{9D8B030D-6E8A-4147-A177-3AD203B41FA5}">
                          <a16:colId xmlns:a16="http://schemas.microsoft.com/office/drawing/2014/main" val="4112789425"/>
                        </a:ext>
                      </a:extLst>
                    </a:gridCol>
                    <a:gridCol w="2877185">
                      <a:extLst>
                        <a:ext uri="{9D8B030D-6E8A-4147-A177-3AD203B41FA5}">
                          <a16:colId xmlns:a16="http://schemas.microsoft.com/office/drawing/2014/main" val="1948574867"/>
                        </a:ext>
                      </a:extLst>
                    </a:gridCol>
                  </a:tblGrid>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=400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=100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6943013"/>
                      </a:ext>
                    </a:extLst>
                  </a:tr>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=575</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=500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255715"/>
                      </a:ext>
                    </a:extLst>
                  </a:tr>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=140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=110</m:t>
                                </m:r>
                              </m:oMath>
                            </m:oMathPara>
                          </a14:m>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520305"/>
                      </a:ext>
                    </a:extLst>
                  </a:tr>
                </a:tbl>
              </a:graphicData>
            </a:graphic>
          </p:graphicFrame>
        </mc:Choice>
        <mc:Fallback xmlns="">
          <p:graphicFrame>
            <p:nvGraphicFramePr>
              <p:cNvPr id="5" name="Tablo 4">
                <a:extLst>
                  <a:ext uri="{FF2B5EF4-FFF2-40B4-BE49-F238E27FC236}">
                    <a16:creationId xmlns:a16="http://schemas.microsoft.com/office/drawing/2014/main" id="{F8137270-0F50-47DB-AF98-E64900722AB1}"/>
                  </a:ext>
                </a:extLst>
              </p:cNvPr>
              <p:cNvGraphicFramePr>
                <a:graphicFrameLocks noGrp="1"/>
              </p:cNvGraphicFramePr>
              <p:nvPr>
                <p:extLst>
                  <p:ext uri="{D42A27DB-BD31-4B8C-83A1-F6EECF244321}">
                    <p14:modId xmlns:p14="http://schemas.microsoft.com/office/powerpoint/2010/main" val="2021808701"/>
                  </p:ext>
                </p:extLst>
              </p:nvPr>
            </p:nvGraphicFramePr>
            <p:xfrm>
              <a:off x="2766329" y="1278676"/>
              <a:ext cx="5754370" cy="1127760"/>
            </p:xfrm>
            <a:graphic>
              <a:graphicData uri="http://schemas.openxmlformats.org/drawingml/2006/table">
                <a:tbl>
                  <a:tblPr firstRow="1" firstCol="1" bandRow="1"/>
                  <a:tblGrid>
                    <a:gridCol w="2877185">
                      <a:extLst>
                        <a:ext uri="{9D8B030D-6E8A-4147-A177-3AD203B41FA5}">
                          <a16:colId xmlns:a16="http://schemas.microsoft.com/office/drawing/2014/main" val="4112789425"/>
                        </a:ext>
                      </a:extLst>
                    </a:gridCol>
                    <a:gridCol w="2877185">
                      <a:extLst>
                        <a:ext uri="{9D8B030D-6E8A-4147-A177-3AD203B41FA5}">
                          <a16:colId xmlns:a16="http://schemas.microsoft.com/office/drawing/2014/main" val="1948574867"/>
                        </a:ext>
                      </a:extLst>
                    </a:gridCol>
                  </a:tblGrid>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11" t="-1613" r="-100211" b="-20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1613" r="-424" b="-203226"/>
                          </a:stretch>
                        </a:blipFill>
                      </a:tcPr>
                    </a:tc>
                    <a:extLst>
                      <a:ext uri="{0D108BD9-81ED-4DB2-BD59-A6C34878D82A}">
                        <a16:rowId xmlns:a16="http://schemas.microsoft.com/office/drawing/2014/main" val="3726943013"/>
                      </a:ext>
                    </a:extLst>
                  </a:tr>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11" t="-101613" r="-100211" b="-10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101613" r="-424" b="-103226"/>
                          </a:stretch>
                        </a:blipFill>
                      </a:tcPr>
                    </a:tc>
                    <a:extLst>
                      <a:ext uri="{0D108BD9-81ED-4DB2-BD59-A6C34878D82A}">
                        <a16:rowId xmlns:a16="http://schemas.microsoft.com/office/drawing/2014/main" val="2587255715"/>
                      </a:ext>
                    </a:extLst>
                  </a:tr>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11" t="-201613" r="-100211" b="-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201613" r="-424" b="-3226"/>
                          </a:stretch>
                        </a:blipFill>
                      </a:tcPr>
                    </a:tc>
                    <a:extLst>
                      <a:ext uri="{0D108BD9-81ED-4DB2-BD59-A6C34878D82A}">
                        <a16:rowId xmlns:a16="http://schemas.microsoft.com/office/drawing/2014/main" val="1311520305"/>
                      </a:ext>
                    </a:extLst>
                  </a:tr>
                </a:tbl>
              </a:graphicData>
            </a:graphic>
          </p:graphicFrame>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FC533621-B379-400B-9F82-74242AA43ABE}"/>
                  </a:ext>
                </a:extLst>
              </p:cNvPr>
              <p:cNvSpPr txBox="1"/>
              <p:nvPr/>
            </p:nvSpPr>
            <p:spPr>
              <a:xfrm>
                <a:off x="2509887" y="3180800"/>
                <a:ext cx="6094428" cy="2541530"/>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=(575−500)±1,96(13,04)⟹49,44⟷100,56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140</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110</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=13,04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FC533621-B379-400B-9F82-74242AA43ABE}"/>
                  </a:ext>
                </a:extLst>
              </p:cNvPr>
              <p:cNvSpPr txBox="1">
                <a:spLocks noRot="1" noChangeAspect="1" noMove="1" noResize="1" noEditPoints="1" noAdjustHandles="1" noChangeArrowheads="1" noChangeShapeType="1" noTextEdit="1"/>
              </p:cNvSpPr>
              <p:nvPr/>
            </p:nvSpPr>
            <p:spPr>
              <a:xfrm>
                <a:off x="2509887" y="3180800"/>
                <a:ext cx="6094428" cy="2541530"/>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35649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161F2036-7F58-4218-9B91-D048F44E67C7}"/>
                  </a:ext>
                </a:extLst>
              </p:cNvPr>
              <p:cNvSpPr txBox="1"/>
              <p:nvPr/>
            </p:nvSpPr>
            <p:spPr>
              <a:xfrm>
                <a:off x="1150070" y="480768"/>
                <a:ext cx="9728462" cy="3008709"/>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𝑌</m:t>
                              </m:r>
                            </m:sub>
                          </m:sSub>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𝑌</m:t>
                              </m:r>
                            </m:sub>
                          </m:sSub>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575−500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13,04</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=2,33&lt;5,75→</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161F2036-7F58-4218-9B91-D048F44E67C7}"/>
                  </a:ext>
                </a:extLst>
              </p:cNvPr>
              <p:cNvSpPr txBox="1">
                <a:spLocks noRot="1" noChangeAspect="1" noMove="1" noResize="1" noEditPoints="1" noAdjustHandles="1" noChangeArrowheads="1" noChangeShapeType="1" noTextEdit="1"/>
              </p:cNvSpPr>
              <p:nvPr/>
            </p:nvSpPr>
            <p:spPr>
              <a:xfrm>
                <a:off x="1150070" y="480768"/>
                <a:ext cx="9728462" cy="3008709"/>
              </a:xfrm>
              <a:prstGeom prst="rect">
                <a:avLst/>
              </a:prstGeom>
              <a:blipFill>
                <a:blip r:embed="rId2"/>
                <a:stretch>
                  <a:fillRect l="-564"/>
                </a:stretch>
              </a:blipFill>
            </p:spPr>
            <p:txBody>
              <a:bodyPr/>
              <a:lstStyle/>
              <a:p>
                <a:r>
                  <a:rPr lang="tr-TR">
                    <a:noFill/>
                  </a:rPr>
                  <a:t> </a:t>
                </a:r>
              </a:p>
            </p:txBody>
          </p:sp>
        </mc:Fallback>
      </mc:AlternateContent>
    </p:spTree>
    <p:extLst>
      <p:ext uri="{BB962C8B-B14F-4D97-AF65-F5344CB8AC3E}">
        <p14:creationId xmlns:p14="http://schemas.microsoft.com/office/powerpoint/2010/main" val="849031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DEE47EE-54E9-4659-A274-62BF68D44760}"/>
              </a:ext>
            </a:extLst>
          </p:cNvPr>
          <p:cNvSpPr txBox="1"/>
          <p:nvPr/>
        </p:nvSpPr>
        <p:spPr>
          <a:xfrm>
            <a:off x="989814" y="556182"/>
            <a:ext cx="10463753" cy="3224216"/>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firmanın A atölyesinde 6 aydan fazla tecrübeli, B atölyesinde ise 6 aydan az tecrübeli işçiler çalışmaktadır. A’dan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seçilen 50 işgününde ortalama üretim 223 parça ve standart sapma 60 parça, B’den seçilmiş 40 işgününde ortalama üretim 198 parça ve standart sapma 40 parça olarak hesaplanmıştır. İki atölyenin ortalama üretimi arasındaki fark için %98 güven aralığını hesaplayınız.</a:t>
            </a:r>
          </a:p>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o 4">
                <a:extLst>
                  <a:ext uri="{FF2B5EF4-FFF2-40B4-BE49-F238E27FC236}">
                    <a16:creationId xmlns:a16="http://schemas.microsoft.com/office/drawing/2014/main" id="{D11026EE-B5AF-4DE3-895C-2D992FB13F6F}"/>
                  </a:ext>
                </a:extLst>
              </p:cNvPr>
              <p:cNvGraphicFramePr>
                <a:graphicFrameLocks noGrp="1"/>
              </p:cNvGraphicFramePr>
              <p:nvPr/>
            </p:nvGraphicFramePr>
            <p:xfrm>
              <a:off x="3218815" y="3437414"/>
              <a:ext cx="5754370" cy="1127760"/>
            </p:xfrm>
            <a:graphic>
              <a:graphicData uri="http://schemas.openxmlformats.org/drawingml/2006/table">
                <a:tbl>
                  <a:tblPr firstRow="1" firstCol="1" bandRow="1"/>
                  <a:tblGrid>
                    <a:gridCol w="2877185">
                      <a:extLst>
                        <a:ext uri="{9D8B030D-6E8A-4147-A177-3AD203B41FA5}">
                          <a16:colId xmlns:a16="http://schemas.microsoft.com/office/drawing/2014/main" val="3823679923"/>
                        </a:ext>
                      </a:extLst>
                    </a:gridCol>
                    <a:gridCol w="2877185">
                      <a:extLst>
                        <a:ext uri="{9D8B030D-6E8A-4147-A177-3AD203B41FA5}">
                          <a16:colId xmlns:a16="http://schemas.microsoft.com/office/drawing/2014/main" val="4257200450"/>
                        </a:ext>
                      </a:extLst>
                    </a:gridCol>
                  </a:tblGrid>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=50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=40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085091"/>
                      </a:ext>
                    </a:extLst>
                  </a:tr>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=223</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=198</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013549"/>
                      </a:ext>
                    </a:extLst>
                  </a:tr>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=40</m:t>
                                </m:r>
                              </m:oMath>
                            </m:oMathPara>
                          </a14:m>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747011"/>
                      </a:ext>
                    </a:extLst>
                  </a:tr>
                </a:tbl>
              </a:graphicData>
            </a:graphic>
          </p:graphicFrame>
        </mc:Choice>
        <mc:Fallback xmlns="">
          <p:graphicFrame>
            <p:nvGraphicFramePr>
              <p:cNvPr id="5" name="Tablo 4">
                <a:extLst>
                  <a:ext uri="{FF2B5EF4-FFF2-40B4-BE49-F238E27FC236}">
                    <a16:creationId xmlns:a16="http://schemas.microsoft.com/office/drawing/2014/main" id="{D11026EE-B5AF-4DE3-895C-2D992FB13F6F}"/>
                  </a:ext>
                </a:extLst>
              </p:cNvPr>
              <p:cNvGraphicFramePr>
                <a:graphicFrameLocks noGrp="1"/>
              </p:cNvGraphicFramePr>
              <p:nvPr/>
            </p:nvGraphicFramePr>
            <p:xfrm>
              <a:off x="3218815" y="3437414"/>
              <a:ext cx="5754370" cy="1127760"/>
            </p:xfrm>
            <a:graphic>
              <a:graphicData uri="http://schemas.openxmlformats.org/drawingml/2006/table">
                <a:tbl>
                  <a:tblPr firstRow="1" firstCol="1" bandRow="1"/>
                  <a:tblGrid>
                    <a:gridCol w="2877185">
                      <a:extLst>
                        <a:ext uri="{9D8B030D-6E8A-4147-A177-3AD203B41FA5}">
                          <a16:colId xmlns:a16="http://schemas.microsoft.com/office/drawing/2014/main" val="3823679923"/>
                        </a:ext>
                      </a:extLst>
                    </a:gridCol>
                    <a:gridCol w="2877185">
                      <a:extLst>
                        <a:ext uri="{9D8B030D-6E8A-4147-A177-3AD203B41FA5}">
                          <a16:colId xmlns:a16="http://schemas.microsoft.com/office/drawing/2014/main" val="4257200450"/>
                        </a:ext>
                      </a:extLst>
                    </a:gridCol>
                  </a:tblGrid>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24" t="-1613" r="-100636" b="-20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1613" r="-636" b="-203226"/>
                          </a:stretch>
                        </a:blipFill>
                      </a:tcPr>
                    </a:tc>
                    <a:extLst>
                      <a:ext uri="{0D108BD9-81ED-4DB2-BD59-A6C34878D82A}">
                        <a16:rowId xmlns:a16="http://schemas.microsoft.com/office/drawing/2014/main" val="897085091"/>
                      </a:ext>
                    </a:extLst>
                  </a:tr>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24" t="-101613" r="-100636" b="-10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101613" r="-636" b="-103226"/>
                          </a:stretch>
                        </a:blipFill>
                      </a:tcPr>
                    </a:tc>
                    <a:extLst>
                      <a:ext uri="{0D108BD9-81ED-4DB2-BD59-A6C34878D82A}">
                        <a16:rowId xmlns:a16="http://schemas.microsoft.com/office/drawing/2014/main" val="2526013549"/>
                      </a:ext>
                    </a:extLst>
                  </a:tr>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24" t="-201613" r="-100636" b="-3226"/>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201613" r="-636" b="-3226"/>
                          </a:stretch>
                        </a:blipFill>
                      </a:tcPr>
                    </a:tc>
                    <a:extLst>
                      <a:ext uri="{0D108BD9-81ED-4DB2-BD59-A6C34878D82A}">
                        <a16:rowId xmlns:a16="http://schemas.microsoft.com/office/drawing/2014/main" val="2698747011"/>
                      </a:ext>
                    </a:extLst>
                  </a:tr>
                </a:tbl>
              </a:graphicData>
            </a:graphic>
          </p:graphicFrame>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3363C82F-1918-4DFA-9EF3-5593A88181A7}"/>
                  </a:ext>
                </a:extLst>
              </p:cNvPr>
              <p:cNvSpPr txBox="1"/>
              <p:nvPr/>
            </p:nvSpPr>
            <p:spPr>
              <a:xfrm>
                <a:off x="1414020" y="4883124"/>
                <a:ext cx="9209987"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r-TR" i="1" smtClean="0">
                              <a:solidFill>
                                <a:srgbClr val="836967"/>
                              </a:solidFill>
                              <a:latin typeface="Cambria Math" panose="02040503050406030204" pitchFamily="18" charset="0"/>
                            </a:rPr>
                          </m:ctrlPr>
                        </m:sSubPr>
                        <m:e>
                          <m:d>
                            <m:dPr>
                              <m:endChr m:val=""/>
                              <m:ctrlPr>
                                <a:rPr lang="tr-TR" i="1">
                                  <a:solidFill>
                                    <a:srgbClr val="836967"/>
                                  </a:solidFill>
                                  <a:latin typeface="Cambria Math" panose="02040503050406030204" pitchFamily="18" charset="0"/>
                                </a:rPr>
                              </m:ctrlPr>
                            </m:dPr>
                            <m:e>
                              <m:acc>
                                <m:accPr>
                                  <m:chr m:val="̅"/>
                                  <m:ctrlPr>
                                    <a:rPr lang="tr-TR" i="1">
                                      <a:solidFill>
                                        <a:srgbClr val="836967"/>
                                      </a:solidFill>
                                      <a:latin typeface="Cambria Math" panose="02040503050406030204" pitchFamily="18" charset="0"/>
                                    </a:rPr>
                                  </m:ctrlPr>
                                </m:accPr>
                                <m:e>
                                  <m:r>
                                    <a:rPr lang="tr-TR" i="1">
                                      <a:latin typeface="Cambria Math" panose="02040503050406030204" pitchFamily="18" charset="0"/>
                                    </a:rPr>
                                    <m:t>𝑥</m:t>
                                  </m:r>
                                </m:e>
                              </m:acc>
                            </m:e>
                          </m:d>
                        </m:e>
                        <m:sub>
                          <m:r>
                            <a:rPr lang="tr-TR" i="0">
                              <a:latin typeface="Cambria Math" panose="02040503050406030204" pitchFamily="18" charset="0"/>
                            </a:rPr>
                            <m:t>1</m:t>
                          </m:r>
                        </m:sub>
                      </m:sSub>
                      <m:r>
                        <a:rPr lang="tr-TR" i="0">
                          <a:latin typeface="Cambria Math" panose="02040503050406030204" pitchFamily="18" charset="0"/>
                        </a:rPr>
                        <m:t>−</m:t>
                      </m:r>
                      <m:sSub>
                        <m:sSubPr>
                          <m:ctrlPr>
                            <a:rPr lang="tr-TR" i="1">
                              <a:solidFill>
                                <a:srgbClr val="836967"/>
                              </a:solidFill>
                              <a:latin typeface="Cambria Math" panose="02040503050406030204" pitchFamily="18" charset="0"/>
                            </a:rPr>
                          </m:ctrlPr>
                        </m:sSubPr>
                        <m:e>
                          <m:acc>
                            <m:accPr>
                              <m:chr m:val="̅"/>
                              <m:ctrlPr>
                                <a:rPr lang="tr-TR" i="1">
                                  <a:solidFill>
                                    <a:srgbClr val="836967"/>
                                  </a:solidFill>
                                  <a:latin typeface="Cambria Math" panose="02040503050406030204" pitchFamily="18" charset="0"/>
                                </a:rPr>
                              </m:ctrlPr>
                            </m:accPr>
                            <m:e>
                              <m:r>
                                <a:rPr lang="tr-TR" i="1">
                                  <a:latin typeface="Cambria Math" panose="02040503050406030204" pitchFamily="18" charset="0"/>
                                </a:rPr>
                                <m:t>𝑥</m:t>
                              </m:r>
                            </m:e>
                          </m:acc>
                        </m:e>
                        <m:sub>
                          <m:r>
                            <a:rPr lang="tr-TR" i="0">
                              <a:latin typeface="Cambria Math" panose="02040503050406030204" pitchFamily="18" charset="0"/>
                            </a:rPr>
                            <m:t>2</m:t>
                          </m:r>
                        </m:sub>
                      </m:sSub>
                      <m:r>
                        <a:rPr lang="tr-TR" i="0">
                          <a:latin typeface="Cambria Math" panose="02040503050406030204" pitchFamily="18" charset="0"/>
                        </a:rPr>
                        <m:t>)±</m:t>
                      </m:r>
                      <m:sSub>
                        <m:sSubPr>
                          <m:ctrlPr>
                            <a:rPr lang="tr-TR" i="1">
                              <a:solidFill>
                                <a:srgbClr val="836967"/>
                              </a:solidFill>
                              <a:latin typeface="Cambria Math" panose="02040503050406030204" pitchFamily="18" charset="0"/>
                            </a:rPr>
                          </m:ctrlPr>
                        </m:sSubPr>
                        <m:e>
                          <m:r>
                            <a:rPr lang="tr-TR" i="1">
                              <a:latin typeface="Cambria Math" panose="02040503050406030204" pitchFamily="18" charset="0"/>
                            </a:rPr>
                            <m:t>𝑧</m:t>
                          </m:r>
                        </m:e>
                        <m:sub>
                          <m:f>
                            <m:fPr>
                              <m:ctrlPr>
                                <a:rPr lang="tr-TR" i="1">
                                  <a:solidFill>
                                    <a:srgbClr val="836967"/>
                                  </a:solidFill>
                                  <a:latin typeface="Cambria Math" panose="02040503050406030204" pitchFamily="18" charset="0"/>
                                </a:rPr>
                              </m:ctrlPr>
                            </m:fPr>
                            <m:num>
                              <m:r>
                                <a:rPr lang="tr-TR" i="1">
                                  <a:latin typeface="Cambria Math" panose="02040503050406030204" pitchFamily="18" charset="0"/>
                                </a:rPr>
                                <m:t>𝛼</m:t>
                              </m:r>
                            </m:num>
                            <m:den>
                              <m:r>
                                <a:rPr lang="tr-TR" i="0">
                                  <a:latin typeface="Cambria Math" panose="02040503050406030204" pitchFamily="18" charset="0"/>
                                </a:rPr>
                                <m:t>2</m:t>
                              </m:r>
                            </m:den>
                          </m:f>
                        </m:sub>
                      </m:sSub>
                      <m:sSub>
                        <m:sSubPr>
                          <m:ctrlPr>
                            <a:rPr lang="tr-TR" i="1">
                              <a:solidFill>
                                <a:srgbClr val="836967"/>
                              </a:solidFill>
                              <a:latin typeface="Cambria Math" panose="02040503050406030204" pitchFamily="18" charset="0"/>
                            </a:rPr>
                          </m:ctrlPr>
                        </m:sSubPr>
                        <m:e>
                          <m:r>
                            <a:rPr lang="tr-TR" i="1">
                              <a:latin typeface="Cambria Math" panose="02040503050406030204" pitchFamily="18" charset="0"/>
                            </a:rPr>
                            <m:t>𝑠</m:t>
                          </m:r>
                        </m:e>
                        <m:sub>
                          <m:sSub>
                            <m:sSubPr>
                              <m:ctrlPr>
                                <a:rPr lang="tr-TR" i="1">
                                  <a:solidFill>
                                    <a:srgbClr val="836967"/>
                                  </a:solidFill>
                                  <a:latin typeface="Cambria Math" panose="02040503050406030204" pitchFamily="18" charset="0"/>
                                </a:rPr>
                              </m:ctrlPr>
                            </m:sSubPr>
                            <m:e>
                              <m:acc>
                                <m:accPr>
                                  <m:chr m:val="̅"/>
                                  <m:ctrlPr>
                                    <a:rPr lang="tr-TR" i="1">
                                      <a:solidFill>
                                        <a:srgbClr val="836967"/>
                                      </a:solidFill>
                                      <a:latin typeface="Cambria Math" panose="02040503050406030204" pitchFamily="18" charset="0"/>
                                    </a:rPr>
                                  </m:ctrlPr>
                                </m:accPr>
                                <m:e>
                                  <m:r>
                                    <a:rPr lang="tr-TR" i="1">
                                      <a:latin typeface="Cambria Math" panose="02040503050406030204" pitchFamily="18" charset="0"/>
                                    </a:rPr>
                                    <m:t>𝑥</m:t>
                                  </m:r>
                                </m:e>
                              </m:acc>
                            </m:e>
                            <m:sub>
                              <m:r>
                                <a:rPr lang="tr-TR" i="0">
                                  <a:latin typeface="Cambria Math" panose="02040503050406030204" pitchFamily="18" charset="0"/>
                                </a:rPr>
                                <m:t>1</m:t>
                              </m:r>
                            </m:sub>
                          </m:sSub>
                          <m:r>
                            <a:rPr lang="tr-TR" i="0">
                              <a:latin typeface="Cambria Math" panose="02040503050406030204" pitchFamily="18" charset="0"/>
                            </a:rPr>
                            <m:t>−</m:t>
                          </m:r>
                          <m:sSub>
                            <m:sSubPr>
                              <m:ctrlPr>
                                <a:rPr lang="tr-TR" i="1">
                                  <a:solidFill>
                                    <a:srgbClr val="836967"/>
                                  </a:solidFill>
                                  <a:latin typeface="Cambria Math" panose="02040503050406030204" pitchFamily="18" charset="0"/>
                                </a:rPr>
                              </m:ctrlPr>
                            </m:sSubPr>
                            <m:e>
                              <m:acc>
                                <m:accPr>
                                  <m:chr m:val="̅"/>
                                  <m:ctrlPr>
                                    <a:rPr lang="tr-TR" i="1">
                                      <a:solidFill>
                                        <a:srgbClr val="836967"/>
                                      </a:solidFill>
                                      <a:latin typeface="Cambria Math" panose="02040503050406030204" pitchFamily="18" charset="0"/>
                                    </a:rPr>
                                  </m:ctrlPr>
                                </m:accPr>
                                <m:e>
                                  <m:r>
                                    <a:rPr lang="tr-TR" i="1">
                                      <a:latin typeface="Cambria Math" panose="02040503050406030204" pitchFamily="18" charset="0"/>
                                    </a:rPr>
                                    <m:t>𝑥</m:t>
                                  </m:r>
                                </m:e>
                              </m:acc>
                            </m:e>
                            <m:sub>
                              <m:r>
                                <a:rPr lang="tr-TR" i="0">
                                  <a:latin typeface="Cambria Math" panose="02040503050406030204" pitchFamily="18" charset="0"/>
                                </a:rPr>
                                <m:t>2</m:t>
                              </m:r>
                            </m:sub>
                          </m:sSub>
                        </m:sub>
                      </m:sSub>
                      <m:r>
                        <a:rPr lang="tr-TR" i="0">
                          <a:latin typeface="Cambria Math" panose="02040503050406030204" pitchFamily="18" charset="0"/>
                        </a:rPr>
                        <m:t>=(223−198)±2,33</m:t>
                      </m:r>
                      <m:rad>
                        <m:radPr>
                          <m:degHide m:val="on"/>
                          <m:ctrlPr>
                            <a:rPr lang="tr-TR" i="1">
                              <a:solidFill>
                                <a:srgbClr val="836967"/>
                              </a:solidFill>
                              <a:latin typeface="Cambria Math" panose="02040503050406030204" pitchFamily="18" charset="0"/>
                            </a:rPr>
                          </m:ctrlPr>
                        </m:radPr>
                        <m:deg/>
                        <m:e>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3600</m:t>
                              </m:r>
                            </m:num>
                            <m:den>
                              <m:r>
                                <a:rPr lang="tr-TR" i="0">
                                  <a:latin typeface="Cambria Math" panose="02040503050406030204" pitchFamily="18" charset="0"/>
                                </a:rPr>
                                <m:t>50</m:t>
                              </m:r>
                            </m:den>
                          </m:f>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1600</m:t>
                              </m:r>
                            </m:num>
                            <m:den>
                              <m:r>
                                <a:rPr lang="tr-TR" i="0">
                                  <a:latin typeface="Cambria Math" panose="02040503050406030204" pitchFamily="18" charset="0"/>
                                </a:rPr>
                                <m:t>40</m:t>
                              </m:r>
                            </m:den>
                          </m:f>
                        </m:e>
                      </m:rad>
                      <m:r>
                        <a:rPr lang="tr-TR" i="0">
                          <a:latin typeface="Cambria Math" panose="02040503050406030204" pitchFamily="18" charset="0"/>
                        </a:rPr>
                        <m:t>⟹0,342⟷49,658</m:t>
                      </m:r>
                    </m:oMath>
                  </m:oMathPara>
                </a14:m>
                <a:endParaRPr lang="tr-TR" dirty="0"/>
              </a:p>
            </p:txBody>
          </p:sp>
        </mc:Choice>
        <mc:Fallback xmlns="">
          <p:sp>
            <p:nvSpPr>
              <p:cNvPr id="7" name="Metin kutusu 6">
                <a:extLst>
                  <a:ext uri="{FF2B5EF4-FFF2-40B4-BE49-F238E27FC236}">
                    <a16:creationId xmlns:a16="http://schemas.microsoft.com/office/drawing/2014/main" id="{3363C82F-1918-4DFA-9EF3-5593A88181A7}"/>
                  </a:ext>
                </a:extLst>
              </p:cNvPr>
              <p:cNvSpPr txBox="1">
                <a:spLocks noRot="1" noChangeAspect="1" noMove="1" noResize="1" noEditPoints="1" noAdjustHandles="1" noChangeArrowheads="1" noChangeShapeType="1" noTextEdit="1"/>
              </p:cNvSpPr>
              <p:nvPr/>
            </p:nvSpPr>
            <p:spPr>
              <a:xfrm>
                <a:off x="1414020" y="4883124"/>
                <a:ext cx="9209987" cy="910699"/>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627554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57E679D-ADA4-4129-A3D4-A0C303EB4BC0}"/>
              </a:ext>
            </a:extLst>
          </p:cNvPr>
          <p:cNvSpPr txBox="1"/>
          <p:nvPr/>
        </p:nvSpPr>
        <p:spPr>
          <a:xfrm>
            <a:off x="1140643" y="678731"/>
            <a:ext cx="10096108" cy="233057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 video üreticisi kullandığı 2 tür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mikroelektrik</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devrelerinin aynı akış hızlarına sahip olup olmadıklarını belirlemek istemektedir. Araştırma mühendisi aşağıdaki verileri elde etmiştir. Sonucu %10 anlam seviyesinde yorumlayınız.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Varyansların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eşit olmadığı varsayılıyor.)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o 4">
                <a:extLst>
                  <a:ext uri="{FF2B5EF4-FFF2-40B4-BE49-F238E27FC236}">
                    <a16:creationId xmlns:a16="http://schemas.microsoft.com/office/drawing/2014/main" id="{ADAA0642-20FA-4EF2-971A-3D8663721BB9}"/>
                  </a:ext>
                </a:extLst>
              </p:cNvPr>
              <p:cNvGraphicFramePr>
                <a:graphicFrameLocks noGrp="1"/>
              </p:cNvGraphicFramePr>
              <p:nvPr/>
            </p:nvGraphicFramePr>
            <p:xfrm>
              <a:off x="3218815" y="3435509"/>
              <a:ext cx="5754370" cy="1131570"/>
            </p:xfrm>
            <a:graphic>
              <a:graphicData uri="http://schemas.openxmlformats.org/drawingml/2006/table">
                <a:tbl>
                  <a:tblPr firstRow="1" firstCol="1" bandRow="1"/>
                  <a:tblGrid>
                    <a:gridCol w="2877185">
                      <a:extLst>
                        <a:ext uri="{9D8B030D-6E8A-4147-A177-3AD203B41FA5}">
                          <a16:colId xmlns:a16="http://schemas.microsoft.com/office/drawing/2014/main" val="262668474"/>
                        </a:ext>
                      </a:extLst>
                    </a:gridCol>
                    <a:gridCol w="2877185">
                      <a:extLst>
                        <a:ext uri="{9D8B030D-6E8A-4147-A177-3AD203B41FA5}">
                          <a16:colId xmlns:a16="http://schemas.microsoft.com/office/drawing/2014/main" val="2872849989"/>
                        </a:ext>
                      </a:extLst>
                    </a:gridCol>
                  </a:tblGrid>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=15</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=10</m:t>
                                </m:r>
                              </m:oMath>
                            </m:oMathPara>
                          </a14:m>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425986"/>
                      </a:ext>
                    </a:extLst>
                  </a:tr>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=25.6</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=22,7</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52656"/>
                      </a:ext>
                    </a:extLst>
                  </a:tr>
                  <a:tr h="0">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=12</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=22</m:t>
                                </m:r>
                              </m:oMath>
                            </m:oMathPara>
                          </a14:m>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548142"/>
                      </a:ext>
                    </a:extLst>
                  </a:tr>
                </a:tbl>
              </a:graphicData>
            </a:graphic>
          </p:graphicFrame>
        </mc:Choice>
        <mc:Fallback xmlns="">
          <p:graphicFrame>
            <p:nvGraphicFramePr>
              <p:cNvPr id="5" name="Tablo 4">
                <a:extLst>
                  <a:ext uri="{FF2B5EF4-FFF2-40B4-BE49-F238E27FC236}">
                    <a16:creationId xmlns:a16="http://schemas.microsoft.com/office/drawing/2014/main" id="{ADAA0642-20FA-4EF2-971A-3D8663721BB9}"/>
                  </a:ext>
                </a:extLst>
              </p:cNvPr>
              <p:cNvGraphicFramePr>
                <a:graphicFrameLocks noGrp="1"/>
              </p:cNvGraphicFramePr>
              <p:nvPr/>
            </p:nvGraphicFramePr>
            <p:xfrm>
              <a:off x="3218815" y="3435509"/>
              <a:ext cx="5754370" cy="1131570"/>
            </p:xfrm>
            <a:graphic>
              <a:graphicData uri="http://schemas.openxmlformats.org/drawingml/2006/table">
                <a:tbl>
                  <a:tblPr firstRow="1" firstCol="1" bandRow="1"/>
                  <a:tblGrid>
                    <a:gridCol w="2877185">
                      <a:extLst>
                        <a:ext uri="{9D8B030D-6E8A-4147-A177-3AD203B41FA5}">
                          <a16:colId xmlns:a16="http://schemas.microsoft.com/office/drawing/2014/main" val="262668474"/>
                        </a:ext>
                      </a:extLst>
                    </a:gridCol>
                    <a:gridCol w="2877185">
                      <a:extLst>
                        <a:ext uri="{9D8B030D-6E8A-4147-A177-3AD203B41FA5}">
                          <a16:colId xmlns:a16="http://schemas.microsoft.com/office/drawing/2014/main" val="2872849989"/>
                        </a:ext>
                      </a:extLst>
                    </a:gridCol>
                  </a:tblGrid>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24" t="-1613" r="-100636" b="-204839"/>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1613" r="-636" b="-204839"/>
                          </a:stretch>
                        </a:blipFill>
                      </a:tcPr>
                    </a:tc>
                    <a:extLst>
                      <a:ext uri="{0D108BD9-81ED-4DB2-BD59-A6C34878D82A}">
                        <a16:rowId xmlns:a16="http://schemas.microsoft.com/office/drawing/2014/main" val="3839425986"/>
                      </a:ext>
                    </a:extLst>
                  </a:tr>
                  <a:tr h="37592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24" t="-101613" r="-100636" b="-104839"/>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101613" r="-636" b="-104839"/>
                          </a:stretch>
                        </a:blipFill>
                      </a:tcPr>
                    </a:tc>
                    <a:extLst>
                      <a:ext uri="{0D108BD9-81ED-4DB2-BD59-A6C34878D82A}">
                        <a16:rowId xmlns:a16="http://schemas.microsoft.com/office/drawing/2014/main" val="234352656"/>
                      </a:ext>
                    </a:extLst>
                  </a:tr>
                  <a:tr h="379730">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24" t="-198413" r="-100636" b="-3175"/>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24" t="-198413" r="-636" b="-3175"/>
                          </a:stretch>
                        </a:blipFill>
                      </a:tcPr>
                    </a:tc>
                    <a:extLst>
                      <a:ext uri="{0D108BD9-81ED-4DB2-BD59-A6C34878D82A}">
                        <a16:rowId xmlns:a16="http://schemas.microsoft.com/office/drawing/2014/main" val="433548142"/>
                      </a:ext>
                    </a:extLst>
                  </a:tr>
                </a:tbl>
              </a:graphicData>
            </a:graphic>
          </p:graphicFrame>
        </mc:Fallback>
      </mc:AlternateContent>
    </p:spTree>
    <p:extLst>
      <p:ext uri="{BB962C8B-B14F-4D97-AF65-F5344CB8AC3E}">
        <p14:creationId xmlns:p14="http://schemas.microsoft.com/office/powerpoint/2010/main" val="183727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411C12C-8799-4041-AA5E-69DA198C4B89}"/>
              </a:ext>
            </a:extLst>
          </p:cNvPr>
          <p:cNvPicPr>
            <a:picLocks noChangeAspect="1"/>
          </p:cNvPicPr>
          <p:nvPr/>
        </p:nvPicPr>
        <p:blipFill>
          <a:blip r:embed="rId2"/>
          <a:stretch>
            <a:fillRect/>
          </a:stretch>
        </p:blipFill>
        <p:spPr>
          <a:xfrm>
            <a:off x="839619" y="559847"/>
            <a:ext cx="6076950" cy="1419225"/>
          </a:xfrm>
          <a:prstGeom prst="rect">
            <a:avLst/>
          </a:prstGeom>
        </p:spPr>
      </p:pic>
      <p:pic>
        <p:nvPicPr>
          <p:cNvPr id="6" name="Resim 5">
            <a:extLst>
              <a:ext uri="{FF2B5EF4-FFF2-40B4-BE49-F238E27FC236}">
                <a16:creationId xmlns:a16="http://schemas.microsoft.com/office/drawing/2014/main" id="{5B48118A-646F-424D-98F7-F689A8CE10D2}"/>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1790" y="1979072"/>
            <a:ext cx="3704734" cy="1202644"/>
          </a:xfrm>
          <a:prstGeom prst="rect">
            <a:avLst/>
          </a:prstGeom>
          <a:noFill/>
          <a:ln>
            <a:noFill/>
          </a:ln>
        </p:spPr>
      </p:pic>
      <p:sp>
        <p:nvSpPr>
          <p:cNvPr id="8" name="Metin kutusu 7">
            <a:extLst>
              <a:ext uri="{FF2B5EF4-FFF2-40B4-BE49-F238E27FC236}">
                <a16:creationId xmlns:a16="http://schemas.microsoft.com/office/drawing/2014/main" id="{B2D64603-EF52-4D3A-AF61-C3F41BE83059}"/>
              </a:ext>
            </a:extLst>
          </p:cNvPr>
          <p:cNvSpPr txBox="1"/>
          <p:nvPr/>
        </p:nvSpPr>
        <p:spPr>
          <a:xfrm>
            <a:off x="839618" y="3547371"/>
            <a:ext cx="10387705" cy="1294393"/>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gübresinin veriminin B gübresinin veriminden daha az olduğu iddia ediliyor. A ve B gübresini sınamak için sırasıyla çeşitli sayıda tarlaya ekim yapılmış ve elde edilen ürünlerin ortalama ağırlığı hesaplanmıştır.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Resim 10">
            <a:extLst>
              <a:ext uri="{FF2B5EF4-FFF2-40B4-BE49-F238E27FC236}">
                <a16:creationId xmlns:a16="http://schemas.microsoft.com/office/drawing/2014/main" id="{38008F83-64AC-406C-83AC-4BFB01860260}"/>
              </a:ext>
            </a:extLst>
          </p:cNvPr>
          <p:cNvPicPr>
            <a:picLocks noChangeAspect="1"/>
          </p:cNvPicPr>
          <p:nvPr/>
        </p:nvPicPr>
        <p:blipFill>
          <a:blip r:embed="rId4"/>
          <a:stretch>
            <a:fillRect/>
          </a:stretch>
        </p:blipFill>
        <p:spPr>
          <a:xfrm>
            <a:off x="647700" y="4878929"/>
            <a:ext cx="7753350" cy="1552575"/>
          </a:xfrm>
          <a:prstGeom prst="rect">
            <a:avLst/>
          </a:prstGeom>
        </p:spPr>
      </p:pic>
      <p:pic>
        <p:nvPicPr>
          <p:cNvPr id="18" name="Resim 17">
            <a:extLst>
              <a:ext uri="{FF2B5EF4-FFF2-40B4-BE49-F238E27FC236}">
                <a16:creationId xmlns:a16="http://schemas.microsoft.com/office/drawing/2014/main" id="{EB450282-DEB1-44B0-9B87-87FA2458C012}"/>
              </a:ext>
            </a:extLst>
          </p:cNvPr>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2610" y="6298153"/>
            <a:ext cx="954284" cy="367849"/>
          </a:xfrm>
          <a:prstGeom prst="rect">
            <a:avLst/>
          </a:prstGeom>
          <a:noFill/>
          <a:ln>
            <a:noFill/>
          </a:ln>
        </p:spPr>
      </p:pic>
      <p:sp>
        <p:nvSpPr>
          <p:cNvPr id="20" name="Metin kutusu 19">
            <a:extLst>
              <a:ext uri="{FF2B5EF4-FFF2-40B4-BE49-F238E27FC236}">
                <a16:creationId xmlns:a16="http://schemas.microsoft.com/office/drawing/2014/main" id="{7BA427B1-FB0B-4180-8179-389F398CB3C5}"/>
              </a:ext>
            </a:extLst>
          </p:cNvPr>
          <p:cNvSpPr txBox="1"/>
          <p:nvPr/>
        </p:nvSpPr>
        <p:spPr>
          <a:xfrm>
            <a:off x="1896894" y="6307611"/>
            <a:ext cx="6094378" cy="369332"/>
          </a:xfrm>
          <a:prstGeom prst="rect">
            <a:avLst/>
          </a:prstGeom>
          <a:noFill/>
        </p:spPr>
        <p:txBody>
          <a:bodyPr wrap="square">
            <a:spAutoFit/>
          </a:bodyPr>
          <a:lstStyle/>
          <a:p>
            <a:r>
              <a:rPr lang="tr-TR" sz="1800" dirty="0">
                <a:effectLst/>
                <a:latin typeface="Times New Roman" panose="02020603050405020304" pitchFamily="18" charset="0"/>
                <a:ea typeface="Times New Roman" panose="02020603050405020304" pitchFamily="18" charset="0"/>
              </a:rPr>
              <a:t>önem düzeyinde iddiayı değerlendiriniz.</a:t>
            </a:r>
            <a:endParaRPr lang="tr-TR" dirty="0"/>
          </a:p>
        </p:txBody>
      </p:sp>
    </p:spTree>
    <p:extLst>
      <p:ext uri="{BB962C8B-B14F-4D97-AF65-F5344CB8AC3E}">
        <p14:creationId xmlns:p14="http://schemas.microsoft.com/office/powerpoint/2010/main" val="2897953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77896B90-8FEF-4066-9249-5151DF0BC9E3}"/>
                  </a:ext>
                </a:extLst>
              </p:cNvPr>
              <p:cNvSpPr txBox="1"/>
              <p:nvPr/>
            </p:nvSpPr>
            <p:spPr>
              <a:xfrm>
                <a:off x="424206" y="311085"/>
                <a:ext cx="10784264" cy="3073470"/>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25,6−22,7</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m:t>
                                  </m:r>
                                </m:den>
                              </m:f>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2,9</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1,732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=1,674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,15+10−2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=1.714&gt;1,674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𝐻𝑜</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𝑟𝑒𝑑𝑑𝑒𝑑𝑖𝑙𝑒𝑚𝑒𝑧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77896B90-8FEF-4066-9249-5151DF0BC9E3}"/>
                  </a:ext>
                </a:extLst>
              </p:cNvPr>
              <p:cNvSpPr txBox="1">
                <a:spLocks noRot="1" noChangeAspect="1" noMove="1" noResize="1" noEditPoints="1" noAdjustHandles="1" noChangeArrowheads="1" noChangeShapeType="1" noTextEdit="1"/>
              </p:cNvSpPr>
              <p:nvPr/>
            </p:nvSpPr>
            <p:spPr>
              <a:xfrm>
                <a:off x="424206" y="311085"/>
                <a:ext cx="10784264" cy="3073470"/>
              </a:xfrm>
              <a:prstGeom prst="rect">
                <a:avLst/>
              </a:prstGeom>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81062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5DB82C4-29CF-43B4-AF5D-4C5896836CE1}"/>
              </a:ext>
            </a:extLst>
          </p:cNvPr>
          <p:cNvSpPr txBox="1"/>
          <p:nvPr/>
        </p:nvSpPr>
        <p:spPr>
          <a:xfrm>
            <a:off x="707011" y="417674"/>
            <a:ext cx="10605154" cy="284866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Aynı dersi veren iki öğretim üyesinin dönem sonu başarıları karşılaştırılmak istenmektedir. A öğretim üyesinin ders verdiği 500 öğrenciden 275’i ve B’nin verdiği 400 öğrenciden 300’ü dönem sonu sınavlarında başarılı olmuştur.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Öğretim üyelerinin dönem sonu başarı oranları arasındaki farkın %99 güven sınırını oluşturunuz.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 B, A’dan daha başarılıdır iddiasını %99 olasılıkla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BE12E8E9-9BF8-4CA0-8BA7-F6A465E26E6A}"/>
                  </a:ext>
                </a:extLst>
              </p:cNvPr>
              <p:cNvSpPr txBox="1"/>
              <p:nvPr/>
            </p:nvSpPr>
            <p:spPr>
              <a:xfrm>
                <a:off x="838986" y="3591661"/>
                <a:ext cx="10793690" cy="3060261"/>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   </a:t>
                </a: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600" i="1" smtClean="0">
                                  <a:effectLst/>
                                  <a:latin typeface="Cambria Math" panose="02040503050406030204" pitchFamily="18" charset="0"/>
                                  <a:cs typeface="Times New Roman" panose="02020603050405020304" pitchFamily="18" charset="0"/>
                                </a:rPr>
                              </m:ctrlPr>
                            </m:accPr>
                            <m:e>
                              <m:r>
                                <a:rPr lang="tr-TR" sz="1600" i="1">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275</m:t>
                          </m:r>
                        </m:num>
                        <m:den>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500</m:t>
                          </m:r>
                        </m:den>
                      </m:f>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=0,55</m:t>
                      </m:r>
                    </m:oMath>
                  </m:oMathPara>
                </a14:m>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600" i="1" smtClean="0">
                                  <a:effectLst/>
                                  <a:latin typeface="Cambria Math" panose="02040503050406030204" pitchFamily="18" charset="0"/>
                                  <a:cs typeface="Times New Roman" panose="02020603050405020304" pitchFamily="18" charset="0"/>
                                </a:rPr>
                              </m:ctrlPr>
                            </m:accPr>
                            <m:e>
                              <m:r>
                                <a:rPr lang="tr-TR" sz="1600" i="1">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300</m:t>
                          </m:r>
                        </m:num>
                        <m:den>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400</m:t>
                          </m:r>
                        </m:den>
                      </m:f>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=0,75</m:t>
                      </m:r>
                    </m:oMath>
                  </m:oMathPara>
                </a14:m>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BE12E8E9-9BF8-4CA0-8BA7-F6A465E26E6A}"/>
                  </a:ext>
                </a:extLst>
              </p:cNvPr>
              <p:cNvSpPr txBox="1">
                <a:spLocks noRot="1" noChangeAspect="1" noMove="1" noResize="1" noEditPoints="1" noAdjustHandles="1" noChangeArrowheads="1" noChangeShapeType="1" noTextEdit="1"/>
              </p:cNvSpPr>
              <p:nvPr/>
            </p:nvSpPr>
            <p:spPr>
              <a:xfrm>
                <a:off x="838986" y="3591661"/>
                <a:ext cx="10793690" cy="3060261"/>
              </a:xfrm>
              <a:prstGeom prst="rect">
                <a:avLst/>
              </a:prstGeom>
              <a:blipFill>
                <a:blip r:embed="rId2"/>
                <a:stretch>
                  <a:fillRect l="-508"/>
                </a:stretch>
              </a:blipFill>
            </p:spPr>
            <p:txBody>
              <a:bodyPr/>
              <a:lstStyle/>
              <a:p>
                <a:r>
                  <a:rPr lang="tr-TR">
                    <a:noFill/>
                  </a:rPr>
                  <a:t> </a:t>
                </a:r>
              </a:p>
            </p:txBody>
          </p:sp>
        </mc:Fallback>
      </mc:AlternateContent>
    </p:spTree>
    <p:extLst>
      <p:ext uri="{BB962C8B-B14F-4D97-AF65-F5344CB8AC3E}">
        <p14:creationId xmlns:p14="http://schemas.microsoft.com/office/powerpoint/2010/main" val="1455063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1E4EA899-197B-49B1-94E2-782B60539369}"/>
                  </a:ext>
                </a:extLst>
              </p:cNvPr>
              <p:cNvSpPr txBox="1"/>
              <p:nvPr/>
            </p:nvSpPr>
            <p:spPr>
              <a:xfrm>
                <a:off x="1150071" y="2328420"/>
                <a:ext cx="10529740" cy="3010761"/>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0,55−0,75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𝑡𝑎𝑏𝑙𝑜</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(−6,25)→</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etin kutusu 3">
                <a:extLst>
                  <a:ext uri="{FF2B5EF4-FFF2-40B4-BE49-F238E27FC236}">
                    <a16:creationId xmlns:a16="http://schemas.microsoft.com/office/drawing/2014/main" id="{1E4EA899-197B-49B1-94E2-782B60539369}"/>
                  </a:ext>
                </a:extLst>
              </p:cNvPr>
              <p:cNvSpPr txBox="1">
                <a:spLocks noRot="1" noChangeAspect="1" noMove="1" noResize="1" noEditPoints="1" noAdjustHandles="1" noChangeArrowheads="1" noChangeShapeType="1" noTextEdit="1"/>
              </p:cNvSpPr>
              <p:nvPr/>
            </p:nvSpPr>
            <p:spPr>
              <a:xfrm>
                <a:off x="1150071" y="2328420"/>
                <a:ext cx="10529740" cy="3010761"/>
              </a:xfrm>
              <a:prstGeom prst="rect">
                <a:avLst/>
              </a:prstGeom>
              <a:blipFill>
                <a:blip r:embed="rId2"/>
                <a:stretch>
                  <a:fillRect l="-52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5435D9D8-C1E3-4841-8D9E-2FE4CC4F94FE}"/>
                  </a:ext>
                </a:extLst>
              </p:cNvPr>
              <p:cNvSpPr txBox="1"/>
              <p:nvPr/>
            </p:nvSpPr>
            <p:spPr>
              <a:xfrm>
                <a:off x="732148" y="340468"/>
                <a:ext cx="10727703" cy="1422505"/>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0,55−0,75</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±2,58</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𝑞</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𝑞</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⟹−0,28⟷−0,12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Metin kutusu 5">
                <a:extLst>
                  <a:ext uri="{FF2B5EF4-FFF2-40B4-BE49-F238E27FC236}">
                    <a16:creationId xmlns:a16="http://schemas.microsoft.com/office/drawing/2014/main" id="{5435D9D8-C1E3-4841-8D9E-2FE4CC4F94FE}"/>
                  </a:ext>
                </a:extLst>
              </p:cNvPr>
              <p:cNvSpPr txBox="1">
                <a:spLocks noRot="1" noChangeAspect="1" noMove="1" noResize="1" noEditPoints="1" noAdjustHandles="1" noChangeArrowheads="1" noChangeShapeType="1" noTextEdit="1"/>
              </p:cNvSpPr>
              <p:nvPr/>
            </p:nvSpPr>
            <p:spPr>
              <a:xfrm>
                <a:off x="732148" y="340468"/>
                <a:ext cx="10727703" cy="1422505"/>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514418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E5B6619F-A4BD-43F0-A7D7-33C66820EC46}"/>
              </a:ext>
            </a:extLst>
          </p:cNvPr>
          <p:cNvSpPr txBox="1"/>
          <p:nvPr/>
        </p:nvSpPr>
        <p:spPr>
          <a:xfrm>
            <a:off x="603314" y="527902"/>
            <a:ext cx="10812545" cy="222798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İki farklı plastik kalıp makinesinde aynı ürün üretilmektir. 2. makine 1. makineye göre daha yenidir. Bu nedenle kalite mühendisleri 2. makinenin daha az hurda oranına sahip olduğunu düşünmektedir. Bu iddialarını kanıtlamak için her 2 makineden 800 birimlik örnekler almış ve kusurlu adetleri sırasıyla 42 ve 25 olarak tespit etmiştir. Kalite mühendislerinin iddiasını inceleyiniz. (α= 0,01)</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662BB15D-8446-4AB6-8BF4-A8E7FF3E4D9A}"/>
                  </a:ext>
                </a:extLst>
              </p:cNvPr>
              <p:cNvSpPr txBox="1"/>
              <p:nvPr/>
            </p:nvSpPr>
            <p:spPr>
              <a:xfrm>
                <a:off x="688155" y="3040032"/>
                <a:ext cx="9879291" cy="2385205"/>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𝑠𝑎𝑝𝑘𝑎</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𝑠𝑎𝑝𝑘𝑎</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=0,0313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662BB15D-8446-4AB6-8BF4-A8E7FF3E4D9A}"/>
                  </a:ext>
                </a:extLst>
              </p:cNvPr>
              <p:cNvSpPr txBox="1">
                <a:spLocks noRot="1" noChangeAspect="1" noMove="1" noResize="1" noEditPoints="1" noAdjustHandles="1" noChangeArrowheads="1" noChangeShapeType="1" noTextEdit="1"/>
              </p:cNvSpPr>
              <p:nvPr/>
            </p:nvSpPr>
            <p:spPr>
              <a:xfrm>
                <a:off x="688155" y="3040032"/>
                <a:ext cx="9879291" cy="2385205"/>
              </a:xfrm>
              <a:prstGeom prst="rect">
                <a:avLst/>
              </a:prstGeom>
              <a:blipFill>
                <a:blip r:embed="rId2"/>
                <a:stretch>
                  <a:fillRect l="-555"/>
                </a:stretch>
              </a:blipFill>
            </p:spPr>
            <p:txBody>
              <a:bodyPr/>
              <a:lstStyle/>
              <a:p>
                <a:r>
                  <a:rPr lang="tr-TR">
                    <a:noFill/>
                  </a:rPr>
                  <a:t> </a:t>
                </a:r>
              </a:p>
            </p:txBody>
          </p:sp>
        </mc:Fallback>
      </mc:AlternateContent>
    </p:spTree>
    <p:extLst>
      <p:ext uri="{BB962C8B-B14F-4D97-AF65-F5344CB8AC3E}">
        <p14:creationId xmlns:p14="http://schemas.microsoft.com/office/powerpoint/2010/main" val="3016708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5744DBC0-828F-4E91-9E3F-FE0F997DCCB1}"/>
                  </a:ext>
                </a:extLst>
              </p:cNvPr>
              <p:cNvSpPr txBox="1"/>
              <p:nvPr/>
            </p:nvSpPr>
            <p:spPr>
              <a:xfrm>
                <a:off x="989814" y="540821"/>
                <a:ext cx="10492033" cy="4553491"/>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42+25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800+800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=0,0419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0,0525−0,0313</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=2,12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e>
                          </m:d>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0,0419×0,9581</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800</m:t>
                                  </m:r>
                                </m:den>
                              </m:f>
                            </m:e>
                          </m:d>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=2,33&gt;2,12→</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𝐻𝑜</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𝑟𝑒𝑑𝑑𝑒𝑑𝑖𝑙𝑒𝑚𝑒𝑧</m:t>
                      </m:r>
                    </m:oMath>
                  </m:oMathPara>
                </a14:m>
                <a:endParaRPr lang="tr-TR" dirty="0"/>
              </a:p>
            </p:txBody>
          </p:sp>
        </mc:Choice>
        <mc:Fallback xmlns="">
          <p:sp>
            <p:nvSpPr>
              <p:cNvPr id="5" name="Metin kutusu 4">
                <a:extLst>
                  <a:ext uri="{FF2B5EF4-FFF2-40B4-BE49-F238E27FC236}">
                    <a16:creationId xmlns:a16="http://schemas.microsoft.com/office/drawing/2014/main" id="{5744DBC0-828F-4E91-9E3F-FE0F997DCCB1}"/>
                  </a:ext>
                </a:extLst>
              </p:cNvPr>
              <p:cNvSpPr txBox="1">
                <a:spLocks noRot="1" noChangeAspect="1" noMove="1" noResize="1" noEditPoints="1" noAdjustHandles="1" noChangeArrowheads="1" noChangeShapeType="1" noTextEdit="1"/>
              </p:cNvSpPr>
              <p:nvPr/>
            </p:nvSpPr>
            <p:spPr>
              <a:xfrm>
                <a:off x="989814" y="540821"/>
                <a:ext cx="10492033" cy="4553491"/>
              </a:xfrm>
              <a:prstGeom prst="rect">
                <a:avLst/>
              </a:prstGeom>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874747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24BDF8E-34B9-42E3-9B57-FADC6ED44FA9}"/>
              </a:ext>
            </a:extLst>
          </p:cNvPr>
          <p:cNvSpPr txBox="1"/>
          <p:nvPr/>
        </p:nvSpPr>
        <p:spPr>
          <a:xfrm>
            <a:off x="895546" y="490194"/>
            <a:ext cx="10454326" cy="1812484"/>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X malının kg’daki a maddesi miktarını belirlemek için bu mallardan biri 10 diğeri 12 birimden oluşan iki örnek alınmıştır ve sırasıyla  ortalama 21 gr standart sapma 3 gr, 29 gr standart sapma 4 gr olarak bulunmuştur. %1 anlam </a:t>
            </a:r>
            <a:r>
              <a:rPr lang="tr-TR" dirty="0">
                <a:latin typeface="Times New Roman" panose="02020603050405020304" pitchFamily="18" charset="0"/>
                <a:ea typeface="Times New Roman" panose="02020603050405020304" pitchFamily="18" charset="0"/>
                <a:cs typeface="Times New Roman" panose="02020603050405020304" pitchFamily="18" charset="0"/>
              </a:rPr>
              <a:t>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üzeyinde ortalamalar arasında fark var mıdır?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C1A288CC-6A2F-4974-A256-C2CDB3C46697}"/>
                  </a:ext>
                </a:extLst>
              </p:cNvPr>
              <p:cNvSpPr txBox="1"/>
              <p:nvPr/>
            </p:nvSpPr>
            <p:spPr>
              <a:xfrm>
                <a:off x="895546" y="2802989"/>
                <a:ext cx="10595728" cy="2482218"/>
              </a:xfrm>
              <a:prstGeom prst="rect">
                <a:avLst/>
              </a:prstGeom>
              <a:noFill/>
            </p:spPr>
            <p:txBody>
              <a:bodyPr wrap="square">
                <a:spAutoFit/>
              </a:bodyPr>
              <a:lstStyle/>
              <a:p>
                <a:pPr algn="just">
                  <a:lnSpc>
                    <a:spcPct val="150000"/>
                  </a:lnSpc>
                  <a:spcAft>
                    <a:spcPts val="800"/>
                  </a:spcAft>
                </a:pPr>
                <a:r>
                  <a:rPr lang="tr-TR" sz="1800" i="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eqArr>
                        <m:eqArr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&amp;</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qAr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21−29</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=−5,22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C1A288CC-6A2F-4974-A256-C2CDB3C46697}"/>
                  </a:ext>
                </a:extLst>
              </p:cNvPr>
              <p:cNvSpPr txBox="1">
                <a:spLocks noRot="1" noChangeAspect="1" noMove="1" noResize="1" noEditPoints="1" noAdjustHandles="1" noChangeArrowheads="1" noChangeShapeType="1" noTextEdit="1"/>
              </p:cNvSpPr>
              <p:nvPr/>
            </p:nvSpPr>
            <p:spPr>
              <a:xfrm>
                <a:off x="895546" y="2802989"/>
                <a:ext cx="10595728" cy="2482218"/>
              </a:xfrm>
              <a:prstGeom prst="rect">
                <a:avLst/>
              </a:prstGeom>
              <a:blipFill>
                <a:blip r:embed="rId2"/>
                <a:stretch>
                  <a:fillRect l="-518"/>
                </a:stretch>
              </a:blipFill>
            </p:spPr>
            <p:txBody>
              <a:bodyPr/>
              <a:lstStyle/>
              <a:p>
                <a:r>
                  <a:rPr lang="tr-TR">
                    <a:noFill/>
                  </a:rPr>
                  <a:t> </a:t>
                </a:r>
              </a:p>
            </p:txBody>
          </p:sp>
        </mc:Fallback>
      </mc:AlternateContent>
    </p:spTree>
    <p:extLst>
      <p:ext uri="{BB962C8B-B14F-4D97-AF65-F5344CB8AC3E}">
        <p14:creationId xmlns:p14="http://schemas.microsoft.com/office/powerpoint/2010/main" val="3541577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14E26495-C460-4BDA-88B8-EB342F0C96A1}"/>
                  </a:ext>
                </a:extLst>
              </p:cNvPr>
              <p:cNvSpPr txBox="1"/>
              <p:nvPr/>
            </p:nvSpPr>
            <p:spPr>
              <a:xfrm>
                <a:off x="952106" y="537329"/>
                <a:ext cx="10303497" cy="3456203"/>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10−1</m:t>
                                  </m:r>
                                </m:e>
                              </m:d>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12−1</m:t>
                                  </m:r>
                                </m:e>
                              </m:d>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10+12−2</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=3,58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=3,58</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,10+12−2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=2,85&lt;|−5,22|→</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𝑟𝑒𝑑</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14E26495-C460-4BDA-88B8-EB342F0C96A1}"/>
                  </a:ext>
                </a:extLst>
              </p:cNvPr>
              <p:cNvSpPr txBox="1">
                <a:spLocks noRot="1" noChangeAspect="1" noMove="1" noResize="1" noEditPoints="1" noAdjustHandles="1" noChangeArrowheads="1" noChangeShapeType="1" noTextEdit="1"/>
              </p:cNvSpPr>
              <p:nvPr/>
            </p:nvSpPr>
            <p:spPr>
              <a:xfrm>
                <a:off x="952106" y="537329"/>
                <a:ext cx="10303497" cy="3456203"/>
              </a:xfrm>
              <a:prstGeom prst="rect">
                <a:avLst/>
              </a:prstGeom>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887318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D3F1683-AE5A-4960-86C4-B999D54B38A4}"/>
              </a:ext>
            </a:extLst>
          </p:cNvPr>
          <p:cNvSpPr txBox="1"/>
          <p:nvPr/>
        </p:nvSpPr>
        <p:spPr>
          <a:xfrm>
            <a:off x="546755" y="329938"/>
            <a:ext cx="10859678" cy="1069395"/>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7 öğrenci tesadüfi olarak seçilerek bir aylık süreyle alınan yabancı dil eğitiminde kurs öncesi ve sonrası puanlar şu şekildedir.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o 4">
            <a:extLst>
              <a:ext uri="{FF2B5EF4-FFF2-40B4-BE49-F238E27FC236}">
                <a16:creationId xmlns:a16="http://schemas.microsoft.com/office/drawing/2014/main" id="{C45FCEF0-0221-4C3E-8E1D-984D327715F1}"/>
              </a:ext>
            </a:extLst>
          </p:cNvPr>
          <p:cNvGraphicFramePr>
            <a:graphicFrameLocks noGrp="1"/>
          </p:cNvGraphicFramePr>
          <p:nvPr>
            <p:extLst>
              <p:ext uri="{D42A27DB-BD31-4B8C-83A1-F6EECF244321}">
                <p14:modId xmlns:p14="http://schemas.microsoft.com/office/powerpoint/2010/main" val="109348676"/>
              </p:ext>
            </p:extLst>
          </p:nvPr>
        </p:nvGraphicFramePr>
        <p:xfrm>
          <a:off x="731539" y="1663687"/>
          <a:ext cx="5650408" cy="2804616"/>
        </p:xfrm>
        <a:graphic>
          <a:graphicData uri="http://schemas.openxmlformats.org/drawingml/2006/table">
            <a:tbl>
              <a:tblPr firstRow="1" firstCol="1" bandRow="1"/>
              <a:tblGrid>
                <a:gridCol w="2825204">
                  <a:extLst>
                    <a:ext uri="{9D8B030D-6E8A-4147-A177-3AD203B41FA5}">
                      <a16:colId xmlns:a16="http://schemas.microsoft.com/office/drawing/2014/main" val="2269076206"/>
                    </a:ext>
                  </a:extLst>
                </a:gridCol>
                <a:gridCol w="2825204">
                  <a:extLst>
                    <a:ext uri="{9D8B030D-6E8A-4147-A177-3AD203B41FA5}">
                      <a16:colId xmlns:a16="http://schemas.microsoft.com/office/drawing/2014/main" val="1109615401"/>
                    </a:ext>
                  </a:extLst>
                </a:gridCol>
              </a:tblGrid>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Kurs öncesi sınav</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Kurs sonrası sınav</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972821"/>
                  </a:ext>
                </a:extLst>
              </a:tr>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35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9719566"/>
                  </a:ext>
                </a:extLst>
              </a:tr>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55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65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019539"/>
                  </a:ext>
                </a:extLst>
              </a:tr>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45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45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728460"/>
                  </a:ext>
                </a:extLst>
              </a:tr>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65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155227"/>
                  </a:ext>
                </a:extLst>
              </a:tr>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70</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90</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64107"/>
                  </a:ext>
                </a:extLst>
              </a:tr>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40</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55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333446"/>
                  </a:ext>
                </a:extLst>
              </a:tr>
              <a:tr h="350577">
                <a:tc>
                  <a:txBody>
                    <a:bodyPr/>
                    <a:lstStyle/>
                    <a:p>
                      <a:pPr>
                        <a:lnSpc>
                          <a:spcPct val="107000"/>
                        </a:lnSpc>
                        <a:spcAft>
                          <a:spcPts val="800"/>
                        </a:spcAft>
                      </a:pPr>
                      <a:r>
                        <a:rPr lang="tr-TR" sz="1600">
                          <a:effectLst/>
                          <a:latin typeface="Times New Roman" panose="02020603050405020304" pitchFamily="18" charset="0"/>
                          <a:ea typeface="Calibri" panose="020F0502020204030204" pitchFamily="34" charset="0"/>
                          <a:cs typeface="Times New Roman" panose="02020603050405020304" pitchFamily="18" charset="0"/>
                        </a:rPr>
                        <a:t>65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719272"/>
                  </a:ext>
                </a:extLst>
              </a:tr>
            </a:tbl>
          </a:graphicData>
        </a:graphic>
      </p:graphicFrame>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1940BB4B-382B-4EBD-A413-CF69F41E442E}"/>
                  </a:ext>
                </a:extLst>
              </p:cNvPr>
              <p:cNvSpPr txBox="1"/>
              <p:nvPr/>
            </p:nvSpPr>
            <p:spPr>
              <a:xfrm>
                <a:off x="731539" y="4732657"/>
                <a:ext cx="10674894" cy="1688154"/>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%5 anlamlılık düzeyinde kurs katılımcılara katkı sağlamış mıdır?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1940BB4B-382B-4EBD-A413-CF69F41E442E}"/>
                  </a:ext>
                </a:extLst>
              </p:cNvPr>
              <p:cNvSpPr txBox="1">
                <a:spLocks noRot="1" noChangeAspect="1" noMove="1" noResize="1" noEditPoints="1" noAdjustHandles="1" noChangeArrowheads="1" noChangeShapeType="1" noTextEdit="1"/>
              </p:cNvSpPr>
              <p:nvPr/>
            </p:nvSpPr>
            <p:spPr>
              <a:xfrm>
                <a:off x="731539" y="4732657"/>
                <a:ext cx="10674894" cy="1688154"/>
              </a:xfrm>
              <a:prstGeom prst="rect">
                <a:avLst/>
              </a:prstGeom>
              <a:blipFill>
                <a:blip r:embed="rId2"/>
                <a:stretch>
                  <a:fillRect l="-457" t="-1805"/>
                </a:stretch>
              </a:blipFill>
            </p:spPr>
            <p:txBody>
              <a:bodyPr/>
              <a:lstStyle/>
              <a:p>
                <a:r>
                  <a:rPr lang="tr-TR">
                    <a:noFill/>
                  </a:rPr>
                  <a:t> </a:t>
                </a:r>
              </a:p>
            </p:txBody>
          </p:sp>
        </mc:Fallback>
      </mc:AlternateContent>
    </p:spTree>
    <p:extLst>
      <p:ext uri="{BB962C8B-B14F-4D97-AF65-F5344CB8AC3E}">
        <p14:creationId xmlns:p14="http://schemas.microsoft.com/office/powerpoint/2010/main" val="1314166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o 2">
                <a:extLst>
                  <a:ext uri="{FF2B5EF4-FFF2-40B4-BE49-F238E27FC236}">
                    <a16:creationId xmlns:a16="http://schemas.microsoft.com/office/drawing/2014/main" id="{3ED2FC30-B324-46B9-9EA7-14085F76883E}"/>
                  </a:ext>
                </a:extLst>
              </p:cNvPr>
              <p:cNvGraphicFramePr>
                <a:graphicFrameLocks noGrp="1"/>
              </p:cNvGraphicFramePr>
              <p:nvPr>
                <p:extLst>
                  <p:ext uri="{D42A27DB-BD31-4B8C-83A1-F6EECF244321}">
                    <p14:modId xmlns:p14="http://schemas.microsoft.com/office/powerpoint/2010/main" val="2761288860"/>
                  </p:ext>
                </p:extLst>
              </p:nvPr>
            </p:nvGraphicFramePr>
            <p:xfrm>
              <a:off x="2444076" y="565607"/>
              <a:ext cx="7303848" cy="3943821"/>
            </p:xfrm>
            <a:graphic>
              <a:graphicData uri="http://schemas.openxmlformats.org/drawingml/2006/table">
                <a:tbl>
                  <a:tblPr firstRow="1" firstCol="1" bandRow="1"/>
                  <a:tblGrid>
                    <a:gridCol w="1825962">
                      <a:extLst>
                        <a:ext uri="{9D8B030D-6E8A-4147-A177-3AD203B41FA5}">
                          <a16:colId xmlns:a16="http://schemas.microsoft.com/office/drawing/2014/main" val="411470883"/>
                        </a:ext>
                      </a:extLst>
                    </a:gridCol>
                    <a:gridCol w="1825962">
                      <a:extLst>
                        <a:ext uri="{9D8B030D-6E8A-4147-A177-3AD203B41FA5}">
                          <a16:colId xmlns:a16="http://schemas.microsoft.com/office/drawing/2014/main" val="3073131860"/>
                        </a:ext>
                      </a:extLst>
                    </a:gridCol>
                    <a:gridCol w="1825962">
                      <a:extLst>
                        <a:ext uri="{9D8B030D-6E8A-4147-A177-3AD203B41FA5}">
                          <a16:colId xmlns:a16="http://schemas.microsoft.com/office/drawing/2014/main" val="2050280695"/>
                        </a:ext>
                      </a:extLst>
                    </a:gridCol>
                    <a:gridCol w="1825962">
                      <a:extLst>
                        <a:ext uri="{9D8B030D-6E8A-4147-A177-3AD203B41FA5}">
                          <a16:colId xmlns:a16="http://schemas.microsoft.com/office/drawing/2014/main" val="706694454"/>
                        </a:ext>
                      </a:extLst>
                    </a:gridCol>
                  </a:tblGrid>
                  <a:tr h="666903">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Kurs öncesi sınav </a:t>
                          </a:r>
                          <a14:m>
                            <m:oMath xmlns:m="http://schemas.openxmlformats.org/officeDocument/2006/math">
                              <m:r>
                                <a:rPr lang="tr-TR"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2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tr-TR" sz="1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2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Kurs sonrası sınav</a:t>
                          </a:r>
                          <a14:m>
                            <m:oMath xmlns:m="http://schemas.openxmlformats.org/officeDocument/2006/math">
                              <m:r>
                                <a:rPr lang="tr-TR" sz="1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tr-TR"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2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tr-TR" sz="1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2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200" i="1">
                                    <a:effectLst/>
                                    <a:latin typeface="Cambria Math" panose="02040503050406030204" pitchFamily="18" charset="0"/>
                                    <a:ea typeface="Calibri" panose="020F0502020204030204" pitchFamily="34" charset="0"/>
                                    <a:cs typeface="Times New Roman" panose="02020603050405020304" pitchFamily="18" charset="0"/>
                                  </a:rPr>
                                  <m:t>𝑑</m:t>
                                </m:r>
                                <m:r>
                                  <a:rPr lang="tr-TR"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2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tr-TR" sz="1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2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tr-TR" sz="12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58723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35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768264"/>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70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-15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6051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454270"/>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172803"/>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70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95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57995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40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-15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94593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004243"/>
                      </a:ext>
                    </a:extLst>
                  </a:tr>
                  <a:tr h="100401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tr-TR" sz="1200" i="1">
                                        <a:effectLst/>
                                        <a:latin typeface="Cambria Math" panose="02040503050406030204" pitchFamily="18" charset="0"/>
                                        <a:ea typeface="Calibri" panose="020F0502020204030204" pitchFamily="34" charset="0"/>
                                        <a:cs typeface="Times New Roman" panose="02020603050405020304" pitchFamily="18" charset="0"/>
                                      </a:rPr>
                                    </m:ctrlPr>
                                  </m:naryPr>
                                  <m:sub/>
                                  <m:sup/>
                                  <m:e>
                                    <m:r>
                                      <a:rPr lang="tr-TR" sz="1200" i="1">
                                        <a:effectLst/>
                                        <a:latin typeface="Cambria Math" panose="02040503050406030204" pitchFamily="18" charset="0"/>
                                        <a:ea typeface="Calibri" panose="020F0502020204030204" pitchFamily="34" charset="0"/>
                                        <a:cs typeface="Times New Roman" panose="02020603050405020304" pitchFamily="18" charset="0"/>
                                      </a:rPr>
                                      <m:t>𝑑</m:t>
                                    </m:r>
                                  </m:e>
                                </m:nary>
                                <m:r>
                                  <a:rPr lang="tr-TR" sz="1200" i="1">
                                    <a:effectLst/>
                                    <a:latin typeface="Cambria Math" panose="02040503050406030204" pitchFamily="18" charset="0"/>
                                    <a:ea typeface="Calibri" panose="020F0502020204030204" pitchFamily="34" charset="0"/>
                                    <a:cs typeface="Times New Roman" panose="02020603050405020304" pitchFamily="18" charset="0"/>
                                  </a:rPr>
                                  <m:t>=−80</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=1750</m:t>
                                </m:r>
                              </m:oMath>
                            </m:oMathPara>
                          </a14:m>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571118"/>
                      </a:ext>
                    </a:extLst>
                  </a:tr>
                </a:tbl>
              </a:graphicData>
            </a:graphic>
          </p:graphicFrame>
        </mc:Choice>
        <mc:Fallback xmlns="">
          <p:graphicFrame>
            <p:nvGraphicFramePr>
              <p:cNvPr id="3" name="Tablo 2">
                <a:extLst>
                  <a:ext uri="{FF2B5EF4-FFF2-40B4-BE49-F238E27FC236}">
                    <a16:creationId xmlns:a16="http://schemas.microsoft.com/office/drawing/2014/main" id="{3ED2FC30-B324-46B9-9EA7-14085F76883E}"/>
                  </a:ext>
                </a:extLst>
              </p:cNvPr>
              <p:cNvGraphicFramePr>
                <a:graphicFrameLocks noGrp="1"/>
              </p:cNvGraphicFramePr>
              <p:nvPr>
                <p:extLst>
                  <p:ext uri="{D42A27DB-BD31-4B8C-83A1-F6EECF244321}">
                    <p14:modId xmlns:p14="http://schemas.microsoft.com/office/powerpoint/2010/main" val="2761288860"/>
                  </p:ext>
                </p:extLst>
              </p:nvPr>
            </p:nvGraphicFramePr>
            <p:xfrm>
              <a:off x="2444076" y="565607"/>
              <a:ext cx="7303848" cy="3943821"/>
            </p:xfrm>
            <a:graphic>
              <a:graphicData uri="http://schemas.openxmlformats.org/drawingml/2006/table">
                <a:tbl>
                  <a:tblPr firstRow="1" firstCol="1" bandRow="1"/>
                  <a:tblGrid>
                    <a:gridCol w="1825962">
                      <a:extLst>
                        <a:ext uri="{9D8B030D-6E8A-4147-A177-3AD203B41FA5}">
                          <a16:colId xmlns:a16="http://schemas.microsoft.com/office/drawing/2014/main" val="411470883"/>
                        </a:ext>
                      </a:extLst>
                    </a:gridCol>
                    <a:gridCol w="1825962">
                      <a:extLst>
                        <a:ext uri="{9D8B030D-6E8A-4147-A177-3AD203B41FA5}">
                          <a16:colId xmlns:a16="http://schemas.microsoft.com/office/drawing/2014/main" val="3073131860"/>
                        </a:ext>
                      </a:extLst>
                    </a:gridCol>
                    <a:gridCol w="1825962">
                      <a:extLst>
                        <a:ext uri="{9D8B030D-6E8A-4147-A177-3AD203B41FA5}">
                          <a16:colId xmlns:a16="http://schemas.microsoft.com/office/drawing/2014/main" val="2050280695"/>
                        </a:ext>
                      </a:extLst>
                    </a:gridCol>
                    <a:gridCol w="1825962">
                      <a:extLst>
                        <a:ext uri="{9D8B030D-6E8A-4147-A177-3AD203B41FA5}">
                          <a16:colId xmlns:a16="http://schemas.microsoft.com/office/drawing/2014/main" val="706694454"/>
                        </a:ext>
                      </a:extLst>
                    </a:gridCol>
                  </a:tblGrid>
                  <a:tr h="666903">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33" t="-6364" r="-300667" b="-490909"/>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333" t="-6364" r="-200667" b="-490909"/>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00333" t="-6364" r="-100667" b="-490909"/>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00333" t="-6364" r="-667" b="-490909"/>
                          </a:stretch>
                        </a:blipFill>
                      </a:tcPr>
                    </a:tc>
                    <a:extLst>
                      <a:ext uri="{0D108BD9-81ED-4DB2-BD59-A6C34878D82A}">
                        <a16:rowId xmlns:a16="http://schemas.microsoft.com/office/drawing/2014/main" val="244558723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35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768264"/>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70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-15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6051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454270"/>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172803"/>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70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95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57995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40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-15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945936"/>
                      </a:ext>
                    </a:extLst>
                  </a:tr>
                  <a:tr h="32470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60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004243"/>
                      </a:ext>
                    </a:extLst>
                  </a:tr>
                  <a:tr h="1004011">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00333" t="-296970" r="-100667" b="-1212"/>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00333" t="-296970" r="-667" b="-1212"/>
                          </a:stretch>
                        </a:blipFill>
                      </a:tcPr>
                    </a:tc>
                    <a:extLst>
                      <a:ext uri="{0D108BD9-81ED-4DB2-BD59-A6C34878D82A}">
                        <a16:rowId xmlns:a16="http://schemas.microsoft.com/office/drawing/2014/main" val="1368571118"/>
                      </a:ext>
                    </a:extLst>
                  </a:tr>
                </a:tbl>
              </a:graphicData>
            </a:graphic>
          </p:graphicFrame>
        </mc:Fallback>
      </mc:AlternateContent>
    </p:spTree>
    <p:extLst>
      <p:ext uri="{BB962C8B-B14F-4D97-AF65-F5344CB8AC3E}">
        <p14:creationId xmlns:p14="http://schemas.microsoft.com/office/powerpoint/2010/main" val="3734775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9CE143AC-D098-4B8B-B1BA-AFFFC126A038}"/>
                  </a:ext>
                </a:extLst>
              </p:cNvPr>
              <p:cNvSpPr txBox="1"/>
              <p:nvPr/>
            </p:nvSpPr>
            <p:spPr>
              <a:xfrm>
                <a:off x="414779" y="443061"/>
                <a:ext cx="11142483" cy="3688767"/>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subHide m:val="on"/>
                              <m:sup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sup/>
                            <m:e>
                              <m:r>
                                <a:rPr lang="tr-TR" sz="1800" i="1">
                                  <a:effectLst/>
                                  <a:latin typeface="Cambria Math" panose="02040503050406030204" pitchFamily="18" charset="0"/>
                                  <a:ea typeface="Calibri" panose="020F0502020204030204" pitchFamily="34" charset="0"/>
                                  <a:cs typeface="Times New Roman" panose="02020603050405020304" pitchFamily="18" charset="0"/>
                                </a:rPr>
                                <m:t>𝑑</m:t>
                              </m:r>
                            </m:e>
                          </m:nary>
                        </m:num>
                        <m:den>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nary>
                                    <m:naryPr>
                                      <m:chr m:val="∑"/>
                                      <m:limLoc m:val="undOvr"/>
                                      <m:subHide m:val="on"/>
                                      <m:sup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subHide m:val="on"/>
                                              <m:sup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sup/>
                                            <m:e>
                                              <m:r>
                                                <a:rPr lang="tr-TR" sz="1800" i="1">
                                                  <a:effectLst/>
                                                  <a:latin typeface="Cambria Math" panose="02040503050406030204" pitchFamily="18" charset="0"/>
                                                  <a:ea typeface="Calibri" panose="020F0502020204030204" pitchFamily="34" charset="0"/>
                                                  <a:cs typeface="Times New Roman" panose="02020603050405020304" pitchFamily="18" charset="0"/>
                                                </a:rPr>
                                                <m:t>𝑑</m:t>
                                              </m:r>
                                            </m:e>
                                          </m:nary>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den>
                              </m:f>
                            </m:e>
                          </m:rad>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−80</m:t>
                          </m:r>
                        </m:num>
                        <m:den>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7×1625−</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−80</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6</m:t>
                                  </m:r>
                                </m:den>
                              </m:f>
                            </m:e>
                          </m:rad>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=−2,56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0,025;6</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=2,447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bölgesinde yer aldığı için </a:t>
                </a: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9CE143AC-D098-4B8B-B1BA-AFFFC126A038}"/>
                  </a:ext>
                </a:extLst>
              </p:cNvPr>
              <p:cNvSpPr txBox="1">
                <a:spLocks noRot="1" noChangeAspect="1" noMove="1" noResize="1" noEditPoints="1" noAdjustHandles="1" noChangeArrowheads="1" noChangeShapeType="1" noTextEdit="1"/>
              </p:cNvSpPr>
              <p:nvPr/>
            </p:nvSpPr>
            <p:spPr>
              <a:xfrm>
                <a:off x="414779" y="443061"/>
                <a:ext cx="11142483" cy="3688767"/>
              </a:xfrm>
              <a:prstGeom prst="rect">
                <a:avLst/>
              </a:prstGeom>
              <a:blipFill>
                <a:blip r:embed="rId2"/>
                <a:stretch>
                  <a:fillRect b="-1157"/>
                </a:stretch>
              </a:blipFill>
            </p:spPr>
            <p:txBody>
              <a:bodyPr/>
              <a:lstStyle/>
              <a:p>
                <a:r>
                  <a:rPr lang="tr-TR">
                    <a:noFill/>
                  </a:rPr>
                  <a:t> </a:t>
                </a:r>
              </a:p>
            </p:txBody>
          </p:sp>
        </mc:Fallback>
      </mc:AlternateContent>
    </p:spTree>
    <p:extLst>
      <p:ext uri="{BB962C8B-B14F-4D97-AF65-F5344CB8AC3E}">
        <p14:creationId xmlns:p14="http://schemas.microsoft.com/office/powerpoint/2010/main" val="367942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7A3DABF4-EA00-423B-97C8-66FDF355655A}"/>
              </a:ext>
            </a:extLst>
          </p:cNvPr>
          <p:cNvPicPr>
            <a:picLocks noChangeAspect="1"/>
          </p:cNvPicPr>
          <p:nvPr/>
        </p:nvPicPr>
        <p:blipFill>
          <a:blip r:embed="rId2"/>
          <a:stretch>
            <a:fillRect/>
          </a:stretch>
        </p:blipFill>
        <p:spPr>
          <a:xfrm>
            <a:off x="1120477" y="1361086"/>
            <a:ext cx="9984298" cy="4129682"/>
          </a:xfrm>
          <a:prstGeom prst="rect">
            <a:avLst/>
          </a:prstGeom>
        </p:spPr>
      </p:pic>
    </p:spTree>
    <p:extLst>
      <p:ext uri="{BB962C8B-B14F-4D97-AF65-F5344CB8AC3E}">
        <p14:creationId xmlns:p14="http://schemas.microsoft.com/office/powerpoint/2010/main" val="3902965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C3B0EBB-DED2-4D1D-BAD2-2CEB896AC9F5}"/>
                  </a:ext>
                </a:extLst>
              </p:cNvPr>
              <p:cNvSpPr txBox="1"/>
              <p:nvPr/>
            </p:nvSpPr>
            <p:spPr>
              <a:xfrm>
                <a:off x="952106" y="622169"/>
                <a:ext cx="10180949" cy="2679836"/>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İki bölgedeki marjinal tasarruf eğiliminin farklı olduğu iddia edilmektedir. Bu amaçla, her iki bölgeden rasgele olarak seçilen 400 kişinin marjinal tasarruf eğilimi sırasıyla 0,30 ve 0,40 olduğu belirlenmiştir. %5 anlamlılık düzeyinde iddiayı test ediniz.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C3B0EBB-DED2-4D1D-BAD2-2CEB896AC9F5}"/>
                  </a:ext>
                </a:extLst>
              </p:cNvPr>
              <p:cNvSpPr txBox="1">
                <a:spLocks noRot="1" noChangeAspect="1" noMove="1" noResize="1" noEditPoints="1" noAdjustHandles="1" noChangeArrowheads="1" noChangeShapeType="1" noTextEdit="1"/>
              </p:cNvSpPr>
              <p:nvPr/>
            </p:nvSpPr>
            <p:spPr>
              <a:xfrm>
                <a:off x="952106" y="622169"/>
                <a:ext cx="10180949" cy="2679836"/>
              </a:xfrm>
              <a:prstGeom prst="rect">
                <a:avLst/>
              </a:prstGeom>
              <a:blipFill>
                <a:blip r:embed="rId2"/>
                <a:stretch>
                  <a:fillRect l="-479" t="-113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046C33C0-2920-41AF-B610-3E086A74B169}"/>
                  </a:ext>
                </a:extLst>
              </p:cNvPr>
              <p:cNvSpPr txBox="1"/>
              <p:nvPr/>
            </p:nvSpPr>
            <p:spPr>
              <a:xfrm>
                <a:off x="3048786" y="3720911"/>
                <a:ext cx="6094428" cy="2399760"/>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400×0,30+400×0,40</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400+400</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=0,35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e>
                          </m:d>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0,35×0,65</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400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400</m:t>
                                  </m:r>
                                </m:den>
                              </m:f>
                            </m:e>
                          </m:d>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046C33C0-2920-41AF-B610-3E086A74B169}"/>
                  </a:ext>
                </a:extLst>
              </p:cNvPr>
              <p:cNvSpPr txBox="1">
                <a:spLocks noRot="1" noChangeAspect="1" noMove="1" noResize="1" noEditPoints="1" noAdjustHandles="1" noChangeArrowheads="1" noChangeShapeType="1" noTextEdit="1"/>
              </p:cNvSpPr>
              <p:nvPr/>
            </p:nvSpPr>
            <p:spPr>
              <a:xfrm>
                <a:off x="3048786" y="3720911"/>
                <a:ext cx="6094428" cy="2399760"/>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279691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FCFE3518-39CA-40F6-872C-63AC70ABE0B8}"/>
                  </a:ext>
                </a:extLst>
              </p:cNvPr>
              <p:cNvSpPr txBox="1"/>
              <p:nvPr/>
            </p:nvSpPr>
            <p:spPr>
              <a:xfrm>
                <a:off x="1046374" y="772998"/>
                <a:ext cx="9992413" cy="2282163"/>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𝑠𝑎𝑝𝑘𝑎</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𝑠𝑎𝑝𝑘𝑎</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0,30−0,40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0,034</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=−2,94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1,96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h𝑒𝑠𝑎𝑝</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tablo değerine göre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bölgesinde yer aldığından </a:t>
                </a: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FCFE3518-39CA-40F6-872C-63AC70ABE0B8}"/>
                  </a:ext>
                </a:extLst>
              </p:cNvPr>
              <p:cNvSpPr txBox="1">
                <a:spLocks noRot="1" noChangeAspect="1" noMove="1" noResize="1" noEditPoints="1" noAdjustHandles="1" noChangeArrowheads="1" noChangeShapeType="1" noTextEdit="1"/>
              </p:cNvSpPr>
              <p:nvPr/>
            </p:nvSpPr>
            <p:spPr>
              <a:xfrm>
                <a:off x="1046374" y="772998"/>
                <a:ext cx="9992413" cy="2282163"/>
              </a:xfrm>
              <a:prstGeom prst="rect">
                <a:avLst/>
              </a:prstGeom>
              <a:blipFill>
                <a:blip r:embed="rId2"/>
                <a:stretch>
                  <a:fillRect b="-2406"/>
                </a:stretch>
              </a:blipFill>
            </p:spPr>
            <p:txBody>
              <a:bodyPr/>
              <a:lstStyle/>
              <a:p>
                <a:r>
                  <a:rPr lang="tr-TR">
                    <a:noFill/>
                  </a:rPr>
                  <a:t> </a:t>
                </a:r>
              </a:p>
            </p:txBody>
          </p:sp>
        </mc:Fallback>
      </mc:AlternateContent>
    </p:spTree>
    <p:extLst>
      <p:ext uri="{BB962C8B-B14F-4D97-AF65-F5344CB8AC3E}">
        <p14:creationId xmlns:p14="http://schemas.microsoft.com/office/powerpoint/2010/main" val="1831898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42B338-1257-4607-8C86-15F08AAB5821}"/>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A9B88651-DA8A-4286-BCEC-EE3D5225CAE6}"/>
              </a:ext>
            </a:extLst>
          </p:cNvPr>
          <p:cNvSpPr>
            <a:spLocks noGrp="1"/>
          </p:cNvSpPr>
          <p:nvPr>
            <p:ph idx="1"/>
          </p:nvPr>
        </p:nvSpPr>
        <p:spPr/>
        <p:txBody>
          <a:bodyPr/>
          <a:lstStyle/>
          <a:p>
            <a:pPr marL="342900" lvl="0" indent="-342900">
              <a:lnSpc>
                <a:spcPct val="107000"/>
              </a:lnSpc>
              <a:spcAft>
                <a:spcPts val="800"/>
              </a:spcAft>
              <a:buFont typeface="Arial" panose="020B0604020202020204" pitchFamily="34" charset="0"/>
              <a:buChar char="•"/>
              <a:tabLst>
                <a:tab pos="457200" algn="l"/>
                <a:tab pos="13716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Enis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Sınıksaran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Teori ve Uygulamalarıyla İstatistiksel Yöntemler, Türkmen Kitabevi, 3.Baskı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 pos="1371600" algn="l"/>
              </a:tabLs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Gürsakal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Çıkarımsal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İstatistik,İstatistik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Dora Yayınları, 7.Baskı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 pos="137160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Turanlı M.,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Güriş</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 Temel İstatistik, Der Yayınları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13173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A28CB73B-4994-4C1C-9E44-A37596B10DFE}"/>
              </a:ext>
            </a:extLst>
          </p:cNvPr>
          <p:cNvPicPr>
            <a:picLocks noChangeAspect="1"/>
          </p:cNvPicPr>
          <p:nvPr/>
        </p:nvPicPr>
        <p:blipFill>
          <a:blip r:embed="rId2"/>
          <a:stretch>
            <a:fillRect/>
          </a:stretch>
        </p:blipFill>
        <p:spPr>
          <a:xfrm>
            <a:off x="2002841" y="1123527"/>
            <a:ext cx="8186312" cy="4604800"/>
          </a:xfrm>
          <a:prstGeom prst="rect">
            <a:avLst/>
          </a:prstGeom>
        </p:spPr>
      </p:pic>
    </p:spTree>
    <p:extLst>
      <p:ext uri="{BB962C8B-B14F-4D97-AF65-F5344CB8AC3E}">
        <p14:creationId xmlns:p14="http://schemas.microsoft.com/office/powerpoint/2010/main" val="345291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42040D08-1B38-4D43-83B0-42A4031B9952}"/>
              </a:ext>
            </a:extLst>
          </p:cNvPr>
          <p:cNvPicPr>
            <a:picLocks noChangeAspect="1"/>
          </p:cNvPicPr>
          <p:nvPr/>
        </p:nvPicPr>
        <p:blipFill>
          <a:blip r:embed="rId2"/>
          <a:stretch>
            <a:fillRect/>
          </a:stretch>
        </p:blipFill>
        <p:spPr>
          <a:xfrm>
            <a:off x="1625318" y="1123527"/>
            <a:ext cx="8941359" cy="4604800"/>
          </a:xfrm>
          <a:prstGeom prst="rect">
            <a:avLst/>
          </a:prstGeom>
        </p:spPr>
      </p:pic>
    </p:spTree>
    <p:extLst>
      <p:ext uri="{BB962C8B-B14F-4D97-AF65-F5344CB8AC3E}">
        <p14:creationId xmlns:p14="http://schemas.microsoft.com/office/powerpoint/2010/main" val="333468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8B4832E4-4DC6-457C-97F6-B75C3606525C}"/>
              </a:ext>
            </a:extLst>
          </p:cNvPr>
          <p:cNvPicPr>
            <a:picLocks noChangeAspect="1"/>
          </p:cNvPicPr>
          <p:nvPr/>
        </p:nvPicPr>
        <p:blipFill>
          <a:blip r:embed="rId2"/>
          <a:stretch>
            <a:fillRect/>
          </a:stretch>
        </p:blipFill>
        <p:spPr>
          <a:xfrm>
            <a:off x="1120477" y="1721812"/>
            <a:ext cx="9951041" cy="3408230"/>
          </a:xfrm>
          <a:prstGeom prst="rect">
            <a:avLst/>
          </a:prstGeom>
        </p:spPr>
      </p:pic>
    </p:spTree>
    <p:extLst>
      <p:ext uri="{BB962C8B-B14F-4D97-AF65-F5344CB8AC3E}">
        <p14:creationId xmlns:p14="http://schemas.microsoft.com/office/powerpoint/2010/main" val="367819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F06B41C-18A3-4CF1-9C3B-313619611821}"/>
              </a:ext>
            </a:extLst>
          </p:cNvPr>
          <p:cNvSpPr txBox="1"/>
          <p:nvPr/>
        </p:nvSpPr>
        <p:spPr>
          <a:xfrm>
            <a:off x="688157" y="688158"/>
            <a:ext cx="10510886" cy="1759969"/>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 1</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 araştırmacı, X ve Y ülkelerinde ortalama cep telefonu fiyatlarının eşit olduğunu iddia etmektedir. Bu amaçla, sırasıyla 45 ve 50 birimlik rasgele örneklem çekerek iki ülkedeki cep telefon fiyatlarını karşılaştırıyor. Ortalama cep telefonu fiyatları Euro cinsinden sırasıyla 2000 ve 2500 olup standart sapmaları sırasıyla 160 ve 210’dur.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Times New Roman" panose="02020603050405020304" pitchFamily="18" charset="0"/>
                <a:ea typeface="Calibri" panose="020F0502020204030204" pitchFamily="34" charset="0"/>
              </a:rPr>
              <a:t>%5 anlamlılık düzeyinde iddiayı test ediniz</a:t>
            </a:r>
            <a:endParaRPr lang="tr-TR" dirty="0"/>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53BA5B0C-F2B7-4D9B-BBB6-C75638952A6B}"/>
                  </a:ext>
                </a:extLst>
              </p:cNvPr>
              <p:cNvSpPr txBox="1"/>
              <p:nvPr/>
            </p:nvSpPr>
            <p:spPr>
              <a:xfrm>
                <a:off x="860197" y="3239243"/>
                <a:ext cx="9726104" cy="1289199"/>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53BA5B0C-F2B7-4D9B-BBB6-C75638952A6B}"/>
                  </a:ext>
                </a:extLst>
              </p:cNvPr>
              <p:cNvSpPr txBox="1">
                <a:spLocks noRot="1" noChangeAspect="1" noMove="1" noResize="1" noEditPoints="1" noAdjustHandles="1" noChangeArrowheads="1" noChangeShapeType="1" noTextEdit="1"/>
              </p:cNvSpPr>
              <p:nvPr/>
            </p:nvSpPr>
            <p:spPr>
              <a:xfrm>
                <a:off x="860197" y="3239243"/>
                <a:ext cx="9726104" cy="1289199"/>
              </a:xfrm>
              <a:prstGeom prst="rect">
                <a:avLst/>
              </a:prstGeom>
              <a:blipFill>
                <a:blip r:embed="rId2"/>
                <a:stretch>
                  <a:fillRect l="-501" t="-2358"/>
                </a:stretch>
              </a:blipFill>
            </p:spPr>
            <p:txBody>
              <a:bodyPr/>
              <a:lstStyle/>
              <a:p>
                <a:r>
                  <a:rPr lang="tr-TR">
                    <a:noFill/>
                  </a:rPr>
                  <a:t> </a:t>
                </a:r>
              </a:p>
            </p:txBody>
          </p:sp>
        </mc:Fallback>
      </mc:AlternateContent>
    </p:spTree>
    <p:extLst>
      <p:ext uri="{BB962C8B-B14F-4D97-AF65-F5344CB8AC3E}">
        <p14:creationId xmlns:p14="http://schemas.microsoft.com/office/powerpoint/2010/main" val="93322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B8FB84F-ABFB-4C26-8DB1-D045D49D3C8D}"/>
                  </a:ext>
                </a:extLst>
              </p:cNvPr>
              <p:cNvSpPr txBox="1"/>
              <p:nvPr/>
            </p:nvSpPr>
            <p:spPr>
              <a:xfrm>
                <a:off x="989814" y="650449"/>
                <a:ext cx="10284644" cy="2922275"/>
              </a:xfrm>
              <a:prstGeom prst="rect">
                <a:avLst/>
              </a:prstGeom>
              <a:noFill/>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Sub>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Sub>
                                </m:den>
                              </m:f>
                            </m:e>
                          </m:rad>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2000−2200</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num>
                        <m:den>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300</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45</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450</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50</m:t>
                                  </m:r>
                                </m:den>
                              </m:f>
                            </m:e>
                          </m:rad>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=−2,57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=1,96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h𝑒𝑠𝑎𝑝</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bölgesinde yer aldığından </a:t>
                </a: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hipotezi %5 anlamlılık düzeyinde reddedilir.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AB8FB84F-ABFB-4C26-8DB1-D045D49D3C8D}"/>
                  </a:ext>
                </a:extLst>
              </p:cNvPr>
              <p:cNvSpPr txBox="1">
                <a:spLocks noRot="1" noChangeAspect="1" noMove="1" noResize="1" noEditPoints="1" noAdjustHandles="1" noChangeArrowheads="1" noChangeShapeType="1" noTextEdit="1"/>
              </p:cNvSpPr>
              <p:nvPr/>
            </p:nvSpPr>
            <p:spPr>
              <a:xfrm>
                <a:off x="989814" y="650449"/>
                <a:ext cx="10284644" cy="2922275"/>
              </a:xfrm>
              <a:prstGeom prst="rect">
                <a:avLst/>
              </a:prstGeom>
              <a:blipFill>
                <a:blip r:embed="rId2"/>
                <a:stretch>
                  <a:fillRect b="-1670"/>
                </a:stretch>
              </a:blipFill>
            </p:spPr>
            <p:txBody>
              <a:bodyPr/>
              <a:lstStyle/>
              <a:p>
                <a:r>
                  <a:rPr lang="tr-TR">
                    <a:noFill/>
                  </a:rPr>
                  <a:t> </a:t>
                </a:r>
              </a:p>
            </p:txBody>
          </p:sp>
        </mc:Fallback>
      </mc:AlternateContent>
    </p:spTree>
    <p:extLst>
      <p:ext uri="{BB962C8B-B14F-4D97-AF65-F5344CB8AC3E}">
        <p14:creationId xmlns:p14="http://schemas.microsoft.com/office/powerpoint/2010/main" val="303106003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1982</Words>
  <Application>Microsoft Office PowerPoint</Application>
  <PresentationFormat>Geniş ekran</PresentationFormat>
  <Paragraphs>291</Paragraphs>
  <Slides>42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42</vt:i4>
      </vt:variant>
    </vt:vector>
  </HeadingPairs>
  <TitlesOfParts>
    <vt:vector size="48" baseType="lpstr">
      <vt:lpstr>Arial</vt:lpstr>
      <vt:lpstr>Calibri</vt:lpstr>
      <vt:lpstr>Calibri Light</vt:lpstr>
      <vt:lpstr>Cambria Math</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Hipotez Testleri</dc:title>
  <dc:creator>Sinan Demirezen</dc:creator>
  <cp:lastModifiedBy>ozlem yorulmaz</cp:lastModifiedBy>
  <cp:revision>20</cp:revision>
  <dcterms:created xsi:type="dcterms:W3CDTF">2021-01-20T14:40:46Z</dcterms:created>
  <dcterms:modified xsi:type="dcterms:W3CDTF">2021-05-06T18:22:27Z</dcterms:modified>
</cp:coreProperties>
</file>