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5"/>
  </p:sldMasterIdLst>
  <p:notesMasterIdLst>
    <p:notesMasterId r:id="rId53"/>
  </p:notesMasterIdLst>
  <p:handoutMasterIdLst>
    <p:handoutMasterId r:id="rId54"/>
  </p:handoutMasterIdLst>
  <p:sldIdLst>
    <p:sldId id="500" r:id="rId6"/>
    <p:sldId id="265" r:id="rId7"/>
    <p:sldId id="501" r:id="rId8"/>
    <p:sldId id="502" r:id="rId9"/>
    <p:sldId id="503" r:id="rId10"/>
    <p:sldId id="504" r:id="rId11"/>
    <p:sldId id="505" r:id="rId12"/>
    <p:sldId id="506" r:id="rId13"/>
    <p:sldId id="507" r:id="rId14"/>
    <p:sldId id="508" r:id="rId15"/>
    <p:sldId id="509" r:id="rId16"/>
    <p:sldId id="510" r:id="rId17"/>
    <p:sldId id="423" r:id="rId18"/>
    <p:sldId id="421" r:id="rId19"/>
    <p:sldId id="424" r:id="rId20"/>
    <p:sldId id="425" r:id="rId21"/>
    <p:sldId id="426" r:id="rId22"/>
    <p:sldId id="427" r:id="rId23"/>
    <p:sldId id="428" r:id="rId24"/>
    <p:sldId id="430" r:id="rId25"/>
    <p:sldId id="432" r:id="rId26"/>
    <p:sldId id="433" r:id="rId27"/>
    <p:sldId id="436" r:id="rId28"/>
    <p:sldId id="437" r:id="rId29"/>
    <p:sldId id="439" r:id="rId30"/>
    <p:sldId id="440" r:id="rId31"/>
    <p:sldId id="441" r:id="rId32"/>
    <p:sldId id="258" r:id="rId33"/>
    <p:sldId id="259"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1" r:id="rId49"/>
    <p:sldId id="283" r:id="rId50"/>
    <p:sldId id="282" r:id="rId51"/>
    <p:sldId id="263" r:id="rId5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E23"/>
    <a:srgbClr val="9DAC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6" d="100"/>
          <a:sy n="86" d="100"/>
        </p:scale>
        <p:origin x="1382" y="58"/>
      </p:cViewPr>
      <p:guideLst>
        <p:guide orient="horz" pos="2160"/>
        <p:guide pos="2880"/>
      </p:guideLst>
    </p:cSldViewPr>
  </p:slideViewPr>
  <p:notesTextViewPr>
    <p:cViewPr>
      <p:scale>
        <a:sx n="1" d="1"/>
        <a:sy n="1" d="1"/>
      </p:scale>
      <p:origin x="0" y="0"/>
    </p:cViewPr>
  </p:notesTextViewPr>
  <p:notesViewPr>
    <p:cSldViewPr snapToGrid="0" showGuide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49AE6-9530-4382-B69B-98B315541137}" type="datetimeFigureOut">
              <a:rPr lang="tr-TR" smtClean="0"/>
              <a:pPr/>
              <a:t>21.05.2021</a:t>
            </a:fld>
            <a:endParaRPr lang="tr-TR"/>
          </a:p>
        </p:txBody>
      </p:sp>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041A24-48A3-442B-B757-5CE62D58407D}" type="slidenum">
              <a:rPr lang="tr-TR" smtClean="0"/>
              <a:pPr/>
              <a:t>‹#›</a:t>
            </a:fld>
            <a:endParaRPr lang="tr-TR"/>
          </a:p>
        </p:txBody>
      </p:sp>
    </p:spTree>
    <p:extLst>
      <p:ext uri="{BB962C8B-B14F-4D97-AF65-F5344CB8AC3E}">
        <p14:creationId xmlns:p14="http://schemas.microsoft.com/office/powerpoint/2010/main" val="154717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E3326-967D-4615-B237-2FBC87BBACE6}" type="datetimeFigureOut">
              <a:rPr lang="tr-TR" smtClean="0"/>
              <a:pPr/>
              <a:t>21.05.2021</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C7D42-81FA-4105-AFFB-890702A6AE42}" type="slidenum">
              <a:rPr lang="tr-TR" smtClean="0"/>
              <a:pPr/>
              <a:t>‹#›</a:t>
            </a:fld>
            <a:endParaRPr lang="tr-TR"/>
          </a:p>
        </p:txBody>
      </p:sp>
    </p:spTree>
    <p:extLst>
      <p:ext uri="{BB962C8B-B14F-4D97-AF65-F5344CB8AC3E}">
        <p14:creationId xmlns:p14="http://schemas.microsoft.com/office/powerpoint/2010/main" val="207036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4" name="Google Shape;7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010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535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662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 name="Google Shape;8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855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27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153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5875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1232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8" name="Google Shape;1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29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8" name="Google Shape;17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501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236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Kapak">
    <p:spTree>
      <p:nvGrpSpPr>
        <p:cNvPr id="1" name=""/>
        <p:cNvGrpSpPr/>
        <p:nvPr/>
      </p:nvGrpSpPr>
      <p:grpSpPr>
        <a:xfrm>
          <a:off x="0" y="0"/>
          <a:ext cx="0" cy="0"/>
          <a:chOff x="0" y="0"/>
          <a:chExt cx="0" cy="0"/>
        </a:xfrm>
      </p:grpSpPr>
      <p:sp>
        <p:nvSpPr>
          <p:cNvPr id="9" name="TextBox 4"/>
          <p:cNvSpPr txBox="1">
            <a:spLocks/>
          </p:cNvSpPr>
          <p:nvPr userDrawn="1"/>
        </p:nvSpPr>
        <p:spPr>
          <a:xfrm>
            <a:off x="502386" y="2501029"/>
            <a:ext cx="8146333" cy="400110"/>
          </a:xfrm>
          <a:prstGeom prst="rect">
            <a:avLst/>
          </a:prstGeom>
          <a:noFill/>
        </p:spPr>
        <p:txBody>
          <a:bodyPr wrap="none" rtlCol="0">
            <a:normAutofit/>
          </a:bodyPr>
          <a:lstStyle/>
          <a:p>
            <a:pPr algn="ctr"/>
            <a:r>
              <a:rPr lang="tr-TR" sz="2000" b="1">
                <a:solidFill>
                  <a:srgbClr val="425E23"/>
                </a:solidFill>
                <a:latin typeface="Arial" panose="020B0604020202020204" pitchFamily="34" charset="0"/>
                <a:cs typeface="Arial" panose="020B0604020202020204" pitchFamily="34" charset="0"/>
              </a:rPr>
              <a:t>İSTANBUL ÜNİVERSİTESİ AÇIK VE UZAKTAN EĞİTİM FAKÜLTESİ</a:t>
            </a:r>
            <a:endParaRPr lang="en-US" sz="2000" b="1">
              <a:solidFill>
                <a:srgbClr val="425E23"/>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3" hasCustomPrompt="1"/>
          </p:nvPr>
        </p:nvSpPr>
        <p:spPr>
          <a:xfrm>
            <a:off x="614189" y="3030713"/>
            <a:ext cx="7958376" cy="676275"/>
          </a:xfrm>
        </p:spPr>
        <p:txBody>
          <a:bodyPr>
            <a:normAutofit/>
          </a:bodyPr>
          <a:lstStyle>
            <a:lvl1pPr algn="ctr">
              <a:buFontTx/>
              <a:buNone/>
              <a:defRPr lang="tr-TR" sz="2200" b="1" i="0" kern="1200" cap="all" baseline="0" dirty="0">
                <a:solidFill>
                  <a:srgbClr val="425E23"/>
                </a:solidFill>
                <a:latin typeface="Arial" panose="020B0604020202020204" pitchFamily="34" charset="0"/>
                <a:ea typeface="+mn-ea"/>
                <a:cs typeface="Arial" panose="020B0604020202020204" pitchFamily="34" charset="0"/>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tr-TR" dirty="0"/>
              <a:t>PROGRAM ADI</a:t>
            </a:r>
          </a:p>
        </p:txBody>
      </p:sp>
      <p:sp>
        <p:nvSpPr>
          <p:cNvPr id="13" name="Text Placeholder 12"/>
          <p:cNvSpPr>
            <a:spLocks noGrp="1"/>
          </p:cNvSpPr>
          <p:nvPr>
            <p:ph type="body" sz="quarter" idx="14" hasCustomPrompt="1"/>
          </p:nvPr>
        </p:nvSpPr>
        <p:spPr>
          <a:xfrm>
            <a:off x="614188" y="3748246"/>
            <a:ext cx="7959600" cy="638175"/>
          </a:xfrm>
          <a:ln>
            <a:noFill/>
          </a:ln>
        </p:spPr>
        <p:txBody>
          <a:bodyPr vert="horz" lIns="91440" tIns="45720" rIns="91440" bIns="45720" rtlCol="0" anchor="ctr">
            <a:normAutofit/>
          </a:bodyPr>
          <a:lstStyle>
            <a:lvl1pPr>
              <a:defRPr lang="tr-TR" sz="2100" cap="all" baseline="0" dirty="0">
                <a:ln>
                  <a:noFill/>
                </a:ln>
                <a:solidFill>
                  <a:srgbClr val="425E23"/>
                </a:solidFill>
                <a:latin typeface="Arial" panose="020B0604020202020204" pitchFamily="34" charset="0"/>
                <a:cs typeface="Arial" panose="020B0604020202020204" pitchFamily="34" charset="0"/>
              </a:defRPr>
            </a:lvl1pPr>
          </a:lstStyle>
          <a:p>
            <a:pPr marR="0" lvl="0" fontAlgn="auto">
              <a:spcAft>
                <a:spcPts val="0"/>
              </a:spcAft>
              <a:buClrTx/>
              <a:buSzTx/>
              <a:tabLst/>
            </a:pPr>
            <a:r>
              <a:rPr lang="tr-TR" dirty="0"/>
              <a:t>DERS ADI</a:t>
            </a:r>
          </a:p>
        </p:txBody>
      </p:sp>
      <p:sp>
        <p:nvSpPr>
          <p:cNvPr id="14" name="Text Placeholder 12"/>
          <p:cNvSpPr>
            <a:spLocks noGrp="1"/>
          </p:cNvSpPr>
          <p:nvPr>
            <p:ph type="body" sz="quarter" idx="15" hasCustomPrompt="1"/>
          </p:nvPr>
        </p:nvSpPr>
        <p:spPr>
          <a:xfrm>
            <a:off x="614188" y="4423999"/>
            <a:ext cx="7959600" cy="638175"/>
          </a:xfrm>
        </p:spPr>
        <p:txBody>
          <a:bodyPr vert="horz" lIns="91440" tIns="45720" rIns="91440" bIns="45720" rtlCol="0" anchor="ctr">
            <a:normAutofit/>
          </a:bodyPr>
          <a:lstStyle>
            <a:lvl1pPr>
              <a:defRPr lang="tr-TR" sz="2100" cap="all" baseline="0" dirty="0">
                <a:solidFill>
                  <a:srgbClr val="425E23"/>
                </a:solidFill>
                <a:latin typeface="Arial" panose="020B0604020202020204" pitchFamily="34" charset="0"/>
                <a:cs typeface="Arial" panose="020B0604020202020204" pitchFamily="34" charset="0"/>
              </a:defRPr>
            </a:lvl1pPr>
          </a:lstStyle>
          <a:p>
            <a:pPr marR="0" lvl="0" fontAlgn="auto">
              <a:spcAft>
                <a:spcPts val="0"/>
              </a:spcAft>
              <a:buClrTx/>
              <a:buSzTx/>
              <a:tabLst/>
            </a:pPr>
            <a:r>
              <a:rPr lang="tr-TR" dirty="0"/>
              <a:t>Öğretim üyesi adı-soyadı</a:t>
            </a:r>
          </a:p>
        </p:txBody>
      </p:sp>
    </p:spTree>
    <p:extLst>
      <p:ext uri="{BB962C8B-B14F-4D97-AF65-F5344CB8AC3E}">
        <p14:creationId xmlns:p14="http://schemas.microsoft.com/office/powerpoint/2010/main" val="820190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532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4351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128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İçindekiler">
    <p:spTree>
      <p:nvGrpSpPr>
        <p:cNvPr id="1" name=""/>
        <p:cNvGrpSpPr/>
        <p:nvPr/>
      </p:nvGrpSpPr>
      <p:grpSpPr>
        <a:xfrm>
          <a:off x="0" y="0"/>
          <a:ext cx="0" cy="0"/>
          <a:chOff x="0" y="0"/>
          <a:chExt cx="0" cy="0"/>
        </a:xfrm>
      </p:grpSpPr>
      <p:pic>
        <p:nvPicPr>
          <p:cNvPr id="9"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0"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7"/>
          <p:cNvSpPr/>
          <p:nvPr userDrawn="1"/>
        </p:nvSpPr>
        <p:spPr>
          <a:xfrm>
            <a:off x="0" y="1579847"/>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Unvan 15"/>
          <p:cNvSpPr>
            <a:spLocks noGrp="1"/>
          </p:cNvSpPr>
          <p:nvPr>
            <p:ph type="title" hasCustomPrompt="1"/>
          </p:nvPr>
        </p:nvSpPr>
        <p:spPr>
          <a:xfrm>
            <a:off x="389118" y="946945"/>
            <a:ext cx="7626002" cy="584775"/>
          </a:xfrm>
        </p:spPr>
        <p:txBody>
          <a:bodyPr wrap="square" anchor="b">
            <a:spAutoFit/>
          </a:bodyPr>
          <a:lstStyle>
            <a:lvl1pPr>
              <a:lnSpc>
                <a:spcPct val="100000"/>
              </a:lnSpc>
              <a:defRPr sz="3200">
                <a:solidFill>
                  <a:srgbClr val="435E23"/>
                </a:solidFill>
                <a:latin typeface="Arial" panose="020B0604020202020204" pitchFamily="34" charset="0"/>
                <a:cs typeface="Arial" panose="020B0604020202020204" pitchFamily="34" charset="0"/>
              </a:defRPr>
            </a:lvl1pPr>
          </a:lstStyle>
          <a:p>
            <a:r>
              <a:rPr lang="tr-TR" dirty="0"/>
              <a:t>Dersin Bölüm Başlığını Yazınız</a:t>
            </a:r>
          </a:p>
        </p:txBody>
      </p:sp>
      <p:sp>
        <p:nvSpPr>
          <p:cNvPr id="12" name="Content Placeholder 2"/>
          <p:cNvSpPr>
            <a:spLocks noGrp="1"/>
          </p:cNvSpPr>
          <p:nvPr>
            <p:ph sz="quarter" idx="10" hasCustomPrompt="1"/>
          </p:nvPr>
        </p:nvSpPr>
        <p:spPr>
          <a:xfrm>
            <a:off x="174691" y="1795382"/>
            <a:ext cx="8826434" cy="4513343"/>
          </a:xfrm>
        </p:spPr>
        <p:txBody>
          <a:bodyPr vert="horz" wrap="square" lIns="91440" tIns="45720" rIns="91440" bIns="45720" rtlCol="0" anchor="t" anchorCtr="0">
            <a:normAutofit/>
          </a:bodyPr>
          <a:lstStyle>
            <a:lvl1pPr algn="l">
              <a:buFont typeface="Arial" panose="020B0604020202020204" pitchFamily="34" charset="0"/>
              <a:buChar char="•"/>
              <a:defRPr lang="tr-TR" sz="2200" baseline="0" dirty="0">
                <a:solidFill>
                  <a:schemeClr val="tx1">
                    <a:lumMod val="65000"/>
                    <a:lumOff val="35000"/>
                  </a:schemeClr>
                </a:solidFill>
                <a:latin typeface="Arial" panose="020B0604020202020204" pitchFamily="34" charset="0"/>
                <a:cs typeface="Arial" panose="020B0604020202020204" pitchFamily="34" charset="0"/>
              </a:defRPr>
            </a:lvl1pPr>
          </a:lstStyle>
          <a:p>
            <a:pPr marL="342900" lvl="0" indent="-342900" algn="l">
              <a:lnSpc>
                <a:spcPct val="120000"/>
              </a:lnSpc>
            </a:pPr>
            <a:r>
              <a:rPr lang="tr-TR" dirty="0"/>
              <a:t>Konu başlığı</a:t>
            </a:r>
          </a:p>
          <a:p>
            <a:pPr marL="342900" lvl="0" indent="-342900" algn="l">
              <a:lnSpc>
                <a:spcPct val="120000"/>
              </a:lnSpc>
            </a:pPr>
            <a:r>
              <a:rPr lang="tr-TR" dirty="0"/>
              <a:t>Konu başlığı</a:t>
            </a:r>
          </a:p>
          <a:p>
            <a:pPr marL="342900" lvl="0" indent="-342900" algn="l">
              <a:lnSpc>
                <a:spcPct val="120000"/>
              </a:lnSpc>
            </a:pPr>
            <a:r>
              <a:rPr lang="tr-TR" dirty="0"/>
              <a:t>Konu başlığı</a:t>
            </a:r>
          </a:p>
          <a:p>
            <a:pPr marL="342900" lvl="0" indent="-342900" algn="l">
              <a:lnSpc>
                <a:spcPct val="120000"/>
              </a:lnSpc>
            </a:pPr>
            <a:r>
              <a:rPr lang="tr-TR" dirty="0"/>
              <a:t>Konu başlığı</a:t>
            </a:r>
          </a:p>
          <a:p>
            <a:pPr marL="342900" lvl="0" indent="-342900" algn="l">
              <a:lnSpc>
                <a:spcPct val="120000"/>
              </a:lnSpc>
            </a:pPr>
            <a:endParaRPr lang="tr-TR" dirty="0"/>
          </a:p>
        </p:txBody>
      </p:sp>
      <p:sp>
        <p:nvSpPr>
          <p:cNvPr id="14" name="Slide Number Placeholder 6"/>
          <p:cNvSpPr>
            <a:spLocks noGrp="1"/>
          </p:cNvSpPr>
          <p:nvPr>
            <p:ph type="sldNum" sz="quarter" idx="13"/>
          </p:nvPr>
        </p:nvSpPr>
        <p:spPr>
          <a:xfrm>
            <a:off x="8442542" y="6356351"/>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cxnSp>
        <p:nvCxnSpPr>
          <p:cNvPr id="8" name="Straight Connector 7"/>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02983619"/>
      </p:ext>
    </p:extLst>
  </p:cSld>
  <p:clrMapOvr>
    <a:masterClrMapping/>
  </p:clrMapOvr>
  <p:extLst>
    <p:ext uri="{DCECCB84-F9BA-43D5-87BE-67443E8EF086}">
      <p15:sldGuideLst xmlns:p15="http://schemas.microsoft.com/office/powerpoint/2012/main">
        <p15:guide id="1" pos="90" userDrawn="1">
          <p15:clr>
            <a:srgbClr val="FBAE40"/>
          </p15:clr>
        </p15:guide>
        <p15:guide id="2" pos="567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Başlik+Metin">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Slide Number Placeholder 6"/>
          <p:cNvSpPr>
            <a:spLocks noGrp="1"/>
          </p:cNvSpPr>
          <p:nvPr>
            <p:ph type="sldNum" sz="quarter" idx="13"/>
          </p:nvPr>
        </p:nvSpPr>
        <p:spPr>
          <a:xfrm>
            <a:off x="8442542" y="6356351"/>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10" name="Text Placeholder 2"/>
          <p:cNvSpPr>
            <a:spLocks noGrp="1"/>
          </p:cNvSpPr>
          <p:nvPr>
            <p:ph type="body" sz="quarter" idx="14" hasCustomPrompt="1"/>
          </p:nvPr>
        </p:nvSpPr>
        <p:spPr>
          <a:xfrm>
            <a:off x="180000" y="1136469"/>
            <a:ext cx="8805998" cy="5172257"/>
          </a:xfrm>
        </p:spPr>
        <p:txBody>
          <a:bodyPr vert="horz" lIns="91440" tIns="45720" rIns="91440" bIns="45720"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tr-TR" sz="2200" baseline="0">
                <a:solidFill>
                  <a:schemeClr val="tx1">
                    <a:lumMod val="65000"/>
                    <a:lumOff val="35000"/>
                  </a:schemeClr>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50000"/>
              </a:lnSpc>
              <a:spcBef>
                <a:spcPts val="1000"/>
              </a:spcBef>
              <a:spcAft>
                <a:spcPts val="0"/>
              </a:spcAft>
              <a:buClrTx/>
              <a:buSzTx/>
              <a:buFontTx/>
              <a:buNone/>
              <a:tabLst/>
              <a:defRPr/>
            </a:pPr>
            <a:r>
              <a:rPr lang="tr-TR" dirty="0"/>
              <a:t>İçeriğiniz için bu alanı kullanabilirsiniz.</a:t>
            </a:r>
          </a:p>
          <a:p>
            <a:pPr marL="0" marR="0" lvl="0" indent="0" algn="l" defTabSz="914400" rtl="0" eaLnBrk="1" fontAlgn="auto" latinLnBrk="0" hangingPunct="1">
              <a:lnSpc>
                <a:spcPct val="150000"/>
              </a:lnSpc>
              <a:spcBef>
                <a:spcPts val="1000"/>
              </a:spcBef>
              <a:spcAft>
                <a:spcPts val="0"/>
              </a:spcAft>
              <a:buClrTx/>
              <a:buSzTx/>
              <a:buFontTx/>
              <a:buNone/>
              <a:tabLst/>
              <a:defRPr/>
            </a:pPr>
            <a:endParaRPr lang="tr-TR" dirty="0"/>
          </a:p>
        </p:txBody>
      </p:sp>
      <p:sp>
        <p:nvSpPr>
          <p:cNvPr id="5" name="Text Placeholder 4"/>
          <p:cNvSpPr>
            <a:spLocks noGrp="1" noChangeAspect="1"/>
          </p:cNvSpPr>
          <p:nvPr>
            <p:ph type="body" sz="quarter" idx="15" hasCustomPrompt="1"/>
          </p:nvPr>
        </p:nvSpPr>
        <p:spPr>
          <a:xfrm>
            <a:off x="179999" y="496800"/>
            <a:ext cx="7675200" cy="583200"/>
          </a:xfrm>
        </p:spPr>
        <p:txBody>
          <a:bodyPr anchor="b" anchorCtr="0">
            <a:spAutoFit/>
          </a:bodyPr>
          <a:lstStyle>
            <a:lvl1pPr algn="l">
              <a:lnSpc>
                <a:spcPct val="100000"/>
              </a:lnSpc>
              <a:defRPr sz="3200">
                <a:solidFill>
                  <a:srgbClr val="435E23"/>
                </a:solidFill>
                <a:latin typeface="Arial" panose="020B0604020202020204" pitchFamily="34" charset="0"/>
                <a:cs typeface="Arial" panose="020B0604020202020204" pitchFamily="34" charset="0"/>
              </a:defRPr>
            </a:lvl1pPr>
          </a:lstStyle>
          <a:p>
            <a:pPr lvl="0"/>
            <a:r>
              <a:rPr lang="tr-TR" dirty="0"/>
              <a:t>Başlık</a:t>
            </a:r>
          </a:p>
        </p:txBody>
      </p:sp>
      <p:cxnSp>
        <p:nvCxnSpPr>
          <p:cNvPr id="9" name="Straight Connector 8"/>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7827747"/>
      </p:ext>
    </p:extLst>
  </p:cSld>
  <p:clrMapOvr>
    <a:masterClrMapping/>
  </p:clrMapOvr>
  <p:extLst>
    <p:ext uri="{DCECCB84-F9BA-43D5-87BE-67443E8EF086}">
      <p15:sldGuideLst xmlns:p15="http://schemas.microsoft.com/office/powerpoint/2012/main">
        <p15:guide id="1" pos="5670">
          <p15:clr>
            <a:srgbClr val="FBAE40"/>
          </p15:clr>
        </p15:guide>
        <p15:guide id="4" pos="9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Başlık+Alt Başlık+Metin">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sz="quarter" idx="14" hasCustomPrompt="1"/>
          </p:nvPr>
        </p:nvSpPr>
        <p:spPr>
          <a:xfrm>
            <a:off x="180000" y="1701400"/>
            <a:ext cx="8805998" cy="4607325"/>
          </a:xfrm>
        </p:spPr>
        <p:txBody>
          <a:bodyPr vert="horz" lIns="91440" tIns="45720" rIns="91440" bIns="45720"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tr-TR" sz="2200" baseline="0" dirty="0">
                <a:solidFill>
                  <a:schemeClr val="tx1">
                    <a:lumMod val="65000"/>
                    <a:lumOff val="35000"/>
                  </a:schemeClr>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50000"/>
              </a:lnSpc>
              <a:spcBef>
                <a:spcPts val="1000"/>
              </a:spcBef>
              <a:spcAft>
                <a:spcPts val="0"/>
              </a:spcAft>
              <a:buClrTx/>
              <a:buSzTx/>
              <a:buFontTx/>
              <a:buNone/>
              <a:tabLst/>
              <a:defRPr/>
            </a:pPr>
            <a:r>
              <a:rPr lang="tr-TR" dirty="0"/>
              <a:t>İçeriğiniz için bu alanı kullanabilirsiniz.</a:t>
            </a:r>
          </a:p>
        </p:txBody>
      </p:sp>
      <p:sp>
        <p:nvSpPr>
          <p:cNvPr id="9" name="Slide Number Placeholder 6"/>
          <p:cNvSpPr>
            <a:spLocks noGrp="1"/>
          </p:cNvSpPr>
          <p:nvPr>
            <p:ph type="sldNum" sz="quarter" idx="13"/>
          </p:nvPr>
        </p:nvSpPr>
        <p:spPr>
          <a:xfrm>
            <a:off x="8442542" y="6395540"/>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10" name="Title 1"/>
          <p:cNvSpPr>
            <a:spLocks noGrp="1" noChangeAspect="1"/>
          </p:cNvSpPr>
          <p:nvPr>
            <p:ph type="title" hasCustomPrompt="1"/>
          </p:nvPr>
        </p:nvSpPr>
        <p:spPr>
          <a:xfrm>
            <a:off x="180000" y="1090800"/>
            <a:ext cx="7674664" cy="526642"/>
          </a:xfrm>
        </p:spPr>
        <p:txBody>
          <a:bodyPr wrap="square">
            <a:spAutoFit/>
          </a:bodyPr>
          <a:lstStyle>
            <a:lvl1pPr algn="l">
              <a:defRPr sz="2400">
                <a:solidFill>
                  <a:srgbClr val="435E23"/>
                </a:solidFill>
              </a:defRPr>
            </a:lvl1pPr>
          </a:lstStyle>
          <a:p>
            <a:pPr>
              <a:lnSpc>
                <a:spcPct val="120000"/>
              </a:lnSpc>
            </a:pPr>
            <a:r>
              <a:rPr lang="tr-TR" sz="2400" dirty="0">
                <a:solidFill>
                  <a:srgbClr val="435E23"/>
                </a:solidFill>
              </a:rPr>
              <a:t>1.1 Alt Başlık</a:t>
            </a:r>
          </a:p>
        </p:txBody>
      </p:sp>
      <p:sp>
        <p:nvSpPr>
          <p:cNvPr id="7" name="Text Placeholder 6"/>
          <p:cNvSpPr>
            <a:spLocks noGrp="1" noChangeAspect="1"/>
          </p:cNvSpPr>
          <p:nvPr>
            <p:ph type="body" sz="quarter" idx="15" hasCustomPrompt="1"/>
          </p:nvPr>
        </p:nvSpPr>
        <p:spPr>
          <a:xfrm>
            <a:off x="180000" y="498331"/>
            <a:ext cx="7674664" cy="584775"/>
          </a:xfrm>
        </p:spPr>
        <p:txBody>
          <a:bodyPr anchor="b"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a:solidFill>
                  <a:srgbClr val="435E23"/>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tr-TR" dirty="0"/>
              <a:t>Başlık</a:t>
            </a:r>
          </a:p>
        </p:txBody>
      </p:sp>
      <p:cxnSp>
        <p:nvCxnSpPr>
          <p:cNvPr id="11" name="Straight Connector 10"/>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096001"/>
      </p:ext>
    </p:extLst>
  </p:cSld>
  <p:clrMapOvr>
    <a:masterClrMapping/>
  </p:clrMapOvr>
  <p:extLst>
    <p:ext uri="{DCECCB84-F9BA-43D5-87BE-67443E8EF086}">
      <p15:sldGuideLst xmlns:p15="http://schemas.microsoft.com/office/powerpoint/2012/main">
        <p15:guide id="2" pos="5670" userDrawn="1">
          <p15:clr>
            <a:srgbClr val="FBAE40"/>
          </p15:clr>
        </p15:guide>
        <p15:guide id="5" pos="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Başlık + Dik Resim + Metin">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 Placeholder 2"/>
          <p:cNvSpPr>
            <a:spLocks noGrp="1"/>
          </p:cNvSpPr>
          <p:nvPr>
            <p:ph type="body" sz="quarter" idx="10" hasCustomPrompt="1"/>
          </p:nvPr>
        </p:nvSpPr>
        <p:spPr>
          <a:xfrm>
            <a:off x="5316584" y="1090800"/>
            <a:ext cx="3660178" cy="5105034"/>
          </a:xfrm>
          <a:noFill/>
        </p:spPr>
        <p:txBody>
          <a:bodyPr anchor="t">
            <a:normAutofit/>
          </a:bodyPr>
          <a:lstStyle>
            <a:lvl1pPr algn="l">
              <a:buFontTx/>
              <a:buNone/>
              <a:defRPr sz="2100" baseline="0">
                <a:solidFill>
                  <a:schemeClr val="tx1">
                    <a:lumMod val="65000"/>
                    <a:lumOff val="35000"/>
                  </a:schemeClr>
                </a:solidFill>
                <a:latin typeface="Arial" panose="020B0604020202020204" pitchFamily="34" charset="0"/>
                <a:cs typeface="Arial" panose="020B0604020202020204" pitchFamily="34" charset="0"/>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tr-TR" dirty="0"/>
              <a:t>İçeriğiniz için bu alanı yazabilirsiniz.</a:t>
            </a:r>
          </a:p>
        </p:txBody>
      </p:sp>
      <p:sp>
        <p:nvSpPr>
          <p:cNvPr id="3" name="Picture Placeholder 2"/>
          <p:cNvSpPr>
            <a:spLocks noGrp="1" noChangeAspect="1"/>
          </p:cNvSpPr>
          <p:nvPr>
            <p:ph type="pic" sz="quarter" idx="14" hasCustomPrompt="1"/>
          </p:nvPr>
        </p:nvSpPr>
        <p:spPr>
          <a:xfrm>
            <a:off x="179388" y="1090800"/>
            <a:ext cx="4927600" cy="4640544"/>
          </a:xfrm>
        </p:spPr>
        <p:txBody>
          <a:bodyPr/>
          <a:lstStyle>
            <a:lvl1pPr>
              <a:defRPr/>
            </a:lvl1pPr>
          </a:lstStyle>
          <a:p>
            <a:r>
              <a:rPr lang="tr-TR"/>
              <a:t>Görsel</a:t>
            </a:r>
          </a:p>
        </p:txBody>
      </p:sp>
      <p:sp>
        <p:nvSpPr>
          <p:cNvPr id="15" name="Text Placeholder 4"/>
          <p:cNvSpPr>
            <a:spLocks noGrp="1"/>
          </p:cNvSpPr>
          <p:nvPr>
            <p:ph type="body" sz="quarter" idx="15" hasCustomPrompt="1"/>
          </p:nvPr>
        </p:nvSpPr>
        <p:spPr>
          <a:xfrm>
            <a:off x="179387" y="5756564"/>
            <a:ext cx="4925101" cy="480586"/>
          </a:xfrm>
          <a:noFill/>
        </p:spPr>
        <p:txBody>
          <a:bodyPr>
            <a:noAutofit/>
          </a:bodyPr>
          <a:lstStyle>
            <a:lvl1pPr algn="l">
              <a:buFontTx/>
              <a:buNone/>
              <a:defRPr sz="1800" baseline="0">
                <a:solidFill>
                  <a:schemeClr val="bg2">
                    <a:lumMod val="50000"/>
                  </a:schemeClr>
                </a:solidFill>
                <a:latin typeface="Arial" panose="020B0604020202020204" pitchFamily="34" charset="0"/>
                <a:cs typeface="Arial" panose="020B0604020202020204" pitchFamily="34" charset="0"/>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tr-TR" sz="2200" dirty="0">
                <a:latin typeface="Arial" panose="020B0604020202020204" pitchFamily="34" charset="0"/>
                <a:cs typeface="Arial" panose="020B0604020202020204" pitchFamily="34" charset="0"/>
              </a:rPr>
              <a:t>Görselin etiket bilgisini yazınız.</a:t>
            </a:r>
            <a:endParaRPr lang="tr-TR" dirty="0"/>
          </a:p>
        </p:txBody>
      </p:sp>
      <p:sp>
        <p:nvSpPr>
          <p:cNvPr id="18" name="Slide Number Placeholder 6"/>
          <p:cNvSpPr>
            <a:spLocks noGrp="1"/>
          </p:cNvSpPr>
          <p:nvPr>
            <p:ph type="sldNum" sz="quarter" idx="13"/>
          </p:nvPr>
        </p:nvSpPr>
        <p:spPr>
          <a:xfrm>
            <a:off x="8442542" y="6395540"/>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6" name="Text Placeholder 5"/>
          <p:cNvSpPr>
            <a:spLocks noGrp="1" noChangeAspect="1"/>
          </p:cNvSpPr>
          <p:nvPr>
            <p:ph type="body" sz="quarter" idx="16" hasCustomPrompt="1"/>
          </p:nvPr>
        </p:nvSpPr>
        <p:spPr>
          <a:xfrm>
            <a:off x="180000" y="496800"/>
            <a:ext cx="7675200" cy="584775"/>
          </a:xfrm>
        </p:spPr>
        <p:txBody>
          <a:bodyPr anchor="b" anchorCtr="0">
            <a:spAutoFit/>
          </a:bodyPr>
          <a:lstStyle>
            <a:lvl1pPr algn="l">
              <a:lnSpc>
                <a:spcPct val="100000"/>
              </a:lnSpc>
              <a:defRPr sz="3200">
                <a:solidFill>
                  <a:srgbClr val="435E23"/>
                </a:solidFill>
                <a:latin typeface="Arial" panose="020B0604020202020204" pitchFamily="34" charset="0"/>
                <a:cs typeface="Arial" panose="020B0604020202020204" pitchFamily="34" charset="0"/>
              </a:defRPr>
            </a:lvl1pPr>
          </a:lstStyle>
          <a:p>
            <a:pPr lvl="0"/>
            <a:r>
              <a:rPr lang="tr-TR" dirty="0"/>
              <a:t>Başlık</a:t>
            </a:r>
          </a:p>
        </p:txBody>
      </p:sp>
      <p:cxnSp>
        <p:nvCxnSpPr>
          <p:cNvPr id="10" name="Straight Connector 9"/>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22806835"/>
      </p:ext>
    </p:extLst>
  </p:cSld>
  <p:clrMapOvr>
    <a:masterClrMapping/>
  </p:clrMapOvr>
  <p:extLst>
    <p:ext uri="{DCECCB84-F9BA-43D5-87BE-67443E8EF086}">
      <p15:sldGuideLst xmlns:p15="http://schemas.microsoft.com/office/powerpoint/2012/main">
        <p15:guide id="1" pos="90" userDrawn="1">
          <p15:clr>
            <a:srgbClr val="FBAE40"/>
          </p15:clr>
        </p15:guide>
        <p15:guide id="2" pos="56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Başlık + Resim">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sz="quarter" idx="14"/>
          </p:nvPr>
        </p:nvSpPr>
        <p:spPr>
          <a:xfrm>
            <a:off x="179387" y="1090800"/>
            <a:ext cx="8821737" cy="4619771"/>
          </a:xfrm>
        </p:spPr>
        <p:txBody>
          <a:bodyPr/>
          <a:lstStyle/>
          <a:p>
            <a:endParaRPr lang="tr-TR"/>
          </a:p>
        </p:txBody>
      </p:sp>
      <p:sp>
        <p:nvSpPr>
          <p:cNvPr id="5" name="Text Placeholder 4"/>
          <p:cNvSpPr>
            <a:spLocks noGrp="1"/>
          </p:cNvSpPr>
          <p:nvPr>
            <p:ph type="body" sz="quarter" idx="15" hasCustomPrompt="1"/>
          </p:nvPr>
        </p:nvSpPr>
        <p:spPr>
          <a:xfrm>
            <a:off x="179387" y="5756564"/>
            <a:ext cx="8821738" cy="480586"/>
          </a:xfrm>
          <a:noFill/>
        </p:spPr>
        <p:txBody>
          <a:bodyPr>
            <a:noAutofit/>
          </a:bodyPr>
          <a:lstStyle>
            <a:lvl1pPr algn="l">
              <a:buFontTx/>
              <a:buNone/>
              <a:defRPr sz="1800" baseline="0">
                <a:solidFill>
                  <a:schemeClr val="bg2">
                    <a:lumMod val="50000"/>
                  </a:schemeClr>
                </a:solidFill>
                <a:latin typeface="Arial" panose="020B0604020202020204" pitchFamily="34" charset="0"/>
                <a:cs typeface="Arial" panose="020B0604020202020204" pitchFamily="34" charset="0"/>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tr-TR" sz="2200" dirty="0">
                <a:latin typeface="Arial" panose="020B0604020202020204" pitchFamily="34" charset="0"/>
                <a:cs typeface="Arial" panose="020B0604020202020204" pitchFamily="34" charset="0"/>
              </a:rPr>
              <a:t>Görselin etiket bilgisini yazınız.</a:t>
            </a:r>
            <a:endParaRPr lang="tr-TR" dirty="0"/>
          </a:p>
        </p:txBody>
      </p:sp>
      <p:sp>
        <p:nvSpPr>
          <p:cNvPr id="9" name="Slide Number Placeholder 6"/>
          <p:cNvSpPr>
            <a:spLocks noGrp="1"/>
          </p:cNvSpPr>
          <p:nvPr>
            <p:ph type="sldNum" sz="quarter" idx="13"/>
          </p:nvPr>
        </p:nvSpPr>
        <p:spPr>
          <a:xfrm>
            <a:off x="8442542" y="6395540"/>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4" name="Text Placeholder 3"/>
          <p:cNvSpPr>
            <a:spLocks noGrp="1" noChangeAspect="1"/>
          </p:cNvSpPr>
          <p:nvPr>
            <p:ph type="body" sz="quarter" idx="16" hasCustomPrompt="1"/>
          </p:nvPr>
        </p:nvSpPr>
        <p:spPr>
          <a:xfrm>
            <a:off x="180000" y="496800"/>
            <a:ext cx="7675200" cy="583200"/>
          </a:xfrm>
        </p:spPr>
        <p:txBody>
          <a:bodyPr anchor="b" anchorCtr="0">
            <a:spAutoFit/>
          </a:bodyPr>
          <a:lstStyle>
            <a:lvl1pPr algn="l">
              <a:lnSpc>
                <a:spcPct val="100000"/>
              </a:lnSpc>
              <a:defRPr sz="3200">
                <a:solidFill>
                  <a:srgbClr val="435E23"/>
                </a:solidFill>
                <a:latin typeface="Arial" panose="020B0604020202020204" pitchFamily="34" charset="0"/>
                <a:cs typeface="Arial" panose="020B0604020202020204" pitchFamily="34" charset="0"/>
              </a:defRPr>
            </a:lvl1pPr>
          </a:lstStyle>
          <a:p>
            <a:pPr lvl="0"/>
            <a:r>
              <a:rPr lang="tr-TR" dirty="0"/>
              <a:t>Başlık</a:t>
            </a:r>
          </a:p>
        </p:txBody>
      </p:sp>
      <p:cxnSp>
        <p:nvCxnSpPr>
          <p:cNvPr id="10" name="Straight Connector 9"/>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63323628"/>
      </p:ext>
    </p:extLst>
  </p:cSld>
  <p:clrMapOvr>
    <a:masterClrMapping/>
  </p:clrMapOvr>
  <p:extLst>
    <p:ext uri="{DCECCB84-F9BA-43D5-87BE-67443E8EF086}">
      <p15:sldGuideLst xmlns:p15="http://schemas.microsoft.com/office/powerpoint/2012/main">
        <p15:guide id="1" pos="90" userDrawn="1">
          <p15:clr>
            <a:srgbClr val="FBAE40"/>
          </p15:clr>
        </p15:guide>
        <p15:guide id="2" pos="56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Başlık + Liste">
    <p:spTree>
      <p:nvGrpSpPr>
        <p:cNvPr id="1" name=""/>
        <p:cNvGrpSpPr/>
        <p:nvPr/>
      </p:nvGrpSpPr>
      <p:grpSpPr>
        <a:xfrm>
          <a:off x="0" y="0"/>
          <a:ext cx="0" cy="0"/>
          <a:chOff x="0" y="0"/>
          <a:chExt cx="0" cy="0"/>
        </a:xfrm>
      </p:grpSpPr>
      <p:pic>
        <p:nvPicPr>
          <p:cNvPr id="12" name="Picture 4" descr="Untitled-2-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2901" y="82550"/>
            <a:ext cx="1016000" cy="1016000"/>
          </a:xfrm>
          <a:prstGeom prst="rect">
            <a:avLst/>
          </a:prstGeom>
        </p:spPr>
      </p:pic>
      <p:sp>
        <p:nvSpPr>
          <p:cNvPr id="13" name="Rectangle 5"/>
          <p:cNvSpPr/>
          <p:nvPr userDrawn="1"/>
        </p:nvSpPr>
        <p:spPr>
          <a:xfrm>
            <a:off x="0" y="2"/>
            <a:ext cx="9144000" cy="45719"/>
          </a:xfrm>
          <a:prstGeom prst="rect">
            <a:avLst/>
          </a:prstGeom>
          <a:solidFill>
            <a:srgbClr val="F9D70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6"/>
          <p:cNvSpPr/>
          <p:nvPr userDrawn="1"/>
        </p:nvSpPr>
        <p:spPr>
          <a:xfrm>
            <a:off x="0" y="6809742"/>
            <a:ext cx="9144000" cy="45719"/>
          </a:xfrm>
          <a:prstGeom prst="rect">
            <a:avLst/>
          </a:prstGeom>
          <a:solidFill>
            <a:srgbClr val="435E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sz="quarter" idx="14" hasCustomPrompt="1"/>
          </p:nvPr>
        </p:nvSpPr>
        <p:spPr>
          <a:xfrm>
            <a:off x="180000" y="1090800"/>
            <a:ext cx="8805998" cy="5158423"/>
          </a:xfrm>
        </p:spPr>
        <p:txBody>
          <a:bodyPr vert="horz" lIns="91440" tIns="45720" rIns="91440" bIns="45720" rtlCol="0" anchor="t">
            <a:normAutofit/>
          </a:bodyPr>
          <a:lstStyle>
            <a:lvl1pPr marL="342900" marR="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lang="tr-TR" sz="2200" baseline="0" dirty="0">
                <a:solidFill>
                  <a:schemeClr val="tx1">
                    <a:lumMod val="65000"/>
                    <a:lumOff val="35000"/>
                  </a:schemeClr>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50000"/>
              </a:lnSpc>
              <a:spcBef>
                <a:spcPts val="1000"/>
              </a:spcBef>
              <a:spcAft>
                <a:spcPts val="0"/>
              </a:spcAft>
              <a:buClrTx/>
              <a:buSzTx/>
              <a:tabLst/>
              <a:defRPr/>
            </a:pPr>
            <a:r>
              <a:rPr lang="tr-TR" dirty="0"/>
              <a:t>  Madde 1</a:t>
            </a:r>
          </a:p>
          <a:p>
            <a:pPr marL="0" marR="0" lvl="0" indent="0" algn="l" defTabSz="914400" rtl="0" eaLnBrk="1" fontAlgn="auto" latinLnBrk="0" hangingPunct="1">
              <a:lnSpc>
                <a:spcPct val="150000"/>
              </a:lnSpc>
              <a:spcBef>
                <a:spcPts val="1000"/>
              </a:spcBef>
              <a:spcAft>
                <a:spcPts val="0"/>
              </a:spcAft>
              <a:buClrTx/>
              <a:buSzTx/>
              <a:tabLst/>
              <a:defRPr/>
            </a:pPr>
            <a:r>
              <a:rPr lang="tr-TR" dirty="0"/>
              <a:t>  Madde 2</a:t>
            </a:r>
          </a:p>
          <a:p>
            <a:pPr marL="0" marR="0" lvl="0" indent="0" algn="l" defTabSz="914400" rtl="0" eaLnBrk="1" fontAlgn="auto" latinLnBrk="0" hangingPunct="1">
              <a:lnSpc>
                <a:spcPct val="150000"/>
              </a:lnSpc>
              <a:spcBef>
                <a:spcPts val="1000"/>
              </a:spcBef>
              <a:spcAft>
                <a:spcPts val="0"/>
              </a:spcAft>
              <a:buClrTx/>
              <a:buSzTx/>
              <a:tabLst/>
              <a:defRPr/>
            </a:pPr>
            <a:r>
              <a:rPr lang="tr-TR" dirty="0"/>
              <a:t>  Madde 3</a:t>
            </a:r>
          </a:p>
          <a:p>
            <a:pPr marL="0" marR="0" lvl="0" indent="0" algn="l" defTabSz="914400" rtl="0" eaLnBrk="1" fontAlgn="auto" latinLnBrk="0" hangingPunct="1">
              <a:lnSpc>
                <a:spcPct val="150000"/>
              </a:lnSpc>
              <a:spcBef>
                <a:spcPts val="1000"/>
              </a:spcBef>
              <a:spcAft>
                <a:spcPts val="0"/>
              </a:spcAft>
              <a:buClrTx/>
              <a:buSzTx/>
              <a:tabLst/>
              <a:defRPr/>
            </a:pPr>
            <a:r>
              <a:rPr lang="tr-TR" dirty="0"/>
              <a:t>  Madde 4</a:t>
            </a:r>
          </a:p>
        </p:txBody>
      </p:sp>
      <p:sp>
        <p:nvSpPr>
          <p:cNvPr id="8" name="Slide Number Placeholder 6"/>
          <p:cNvSpPr>
            <a:spLocks noGrp="1"/>
          </p:cNvSpPr>
          <p:nvPr>
            <p:ph type="sldNum" sz="quarter" idx="13"/>
          </p:nvPr>
        </p:nvSpPr>
        <p:spPr>
          <a:xfrm>
            <a:off x="8442542" y="6395540"/>
            <a:ext cx="711634" cy="365125"/>
          </a:xfrm>
          <a:prstGeom prst="rect">
            <a:avLst/>
          </a:prstGeom>
          <a:noFill/>
        </p:spPr>
        <p:txBody>
          <a:bodyPr/>
          <a:lstStyle>
            <a:lvl1pPr algn="l">
              <a:defRPr sz="1800">
                <a:solidFill>
                  <a:schemeClr val="tx1">
                    <a:lumMod val="65000"/>
                    <a:lumOff val="35000"/>
                  </a:schemeClr>
                </a:solidFill>
                <a:latin typeface="Arial" panose="020B0604020202020204" pitchFamily="34" charset="0"/>
                <a:cs typeface="Arial" panose="020B0604020202020204" pitchFamily="34" charset="0"/>
              </a:defRPr>
            </a:lvl1pPr>
          </a:lstStyle>
          <a:p>
            <a:fld id="{8E6AA186-9BDC-43F2-8CB7-BFB6CE2B9968}" type="slidenum">
              <a:rPr lang="tr-TR" smtClean="0"/>
              <a:pPr/>
              <a:t>‹#›</a:t>
            </a:fld>
            <a:endParaRPr lang="tr-TR"/>
          </a:p>
        </p:txBody>
      </p:sp>
      <p:sp>
        <p:nvSpPr>
          <p:cNvPr id="11" name="Text Placeholder 10"/>
          <p:cNvSpPr>
            <a:spLocks noGrp="1" noChangeAspect="1"/>
          </p:cNvSpPr>
          <p:nvPr>
            <p:ph type="body" sz="quarter" idx="15" hasCustomPrompt="1"/>
          </p:nvPr>
        </p:nvSpPr>
        <p:spPr>
          <a:xfrm>
            <a:off x="180000" y="496799"/>
            <a:ext cx="7675200" cy="583200"/>
          </a:xfrm>
        </p:spPr>
        <p:txBody>
          <a:bodyPr anchor="b" anchorCtr="0">
            <a:spAutoFit/>
          </a:bodyPr>
          <a:lstStyle>
            <a:lvl1pPr algn="l">
              <a:lnSpc>
                <a:spcPct val="100000"/>
              </a:lnSpc>
              <a:defRPr sz="3200">
                <a:solidFill>
                  <a:srgbClr val="435E23"/>
                </a:solidFill>
                <a:latin typeface="Arial" panose="020B0604020202020204" pitchFamily="34" charset="0"/>
                <a:cs typeface="Arial" panose="020B0604020202020204" pitchFamily="34" charset="0"/>
              </a:defRPr>
            </a:lvl1pPr>
          </a:lstStyle>
          <a:p>
            <a:pPr lvl="0"/>
            <a:r>
              <a:rPr lang="tr-TR" dirty="0"/>
              <a:t>Başlık</a:t>
            </a:r>
          </a:p>
        </p:txBody>
      </p:sp>
      <p:cxnSp>
        <p:nvCxnSpPr>
          <p:cNvPr id="9" name="Straight Connector 8"/>
          <p:cNvCxnSpPr/>
          <p:nvPr userDrawn="1"/>
        </p:nvCxnSpPr>
        <p:spPr>
          <a:xfrm>
            <a:off x="0" y="1080000"/>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userDrawn="1"/>
        </p:nvCxnSpPr>
        <p:spPr>
          <a:xfrm>
            <a:off x="0" y="6317747"/>
            <a:ext cx="9144000" cy="0"/>
          </a:xfrm>
          <a:prstGeom prst="line">
            <a:avLst/>
          </a:prstGeom>
          <a:ln>
            <a:solidFill>
              <a:srgbClr val="F9D702"/>
            </a:solidFill>
            <a:prstDash val="soli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85015498"/>
      </p:ext>
    </p:extLst>
  </p:cSld>
  <p:clrMapOvr>
    <a:masterClrMapping/>
  </p:clrMapOvr>
  <p:extLst>
    <p:ext uri="{DCECCB84-F9BA-43D5-87BE-67443E8EF086}">
      <p15:sldGuideLst xmlns:p15="http://schemas.microsoft.com/office/powerpoint/2012/main">
        <p15:guide id="1" pos="5670">
          <p15:clr>
            <a:srgbClr val="FBAE40"/>
          </p15:clr>
        </p15:guide>
        <p15:guide id="4" pos="9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Arka Kapak">
    <p:spTree>
      <p:nvGrpSpPr>
        <p:cNvPr id="1" name=""/>
        <p:cNvGrpSpPr/>
        <p:nvPr/>
      </p:nvGrpSpPr>
      <p:grpSpPr>
        <a:xfrm>
          <a:off x="0" y="0"/>
          <a:ext cx="0" cy="0"/>
          <a:chOff x="0" y="0"/>
          <a:chExt cx="0" cy="0"/>
        </a:xfrm>
      </p:grpSpPr>
      <p:pic>
        <p:nvPicPr>
          <p:cNvPr id="3" name="Picture 2" descr="AUZEF LOGO-02.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396932" y="1110932"/>
            <a:ext cx="2521587" cy="2521587"/>
          </a:xfrm>
          <a:prstGeom prst="rect">
            <a:avLst/>
          </a:prstGeom>
        </p:spPr>
      </p:pic>
      <p:sp>
        <p:nvSpPr>
          <p:cNvPr id="4" name="TextBox 3"/>
          <p:cNvSpPr txBox="1"/>
          <p:nvPr userDrawn="1"/>
        </p:nvSpPr>
        <p:spPr>
          <a:xfrm>
            <a:off x="2579552" y="4472578"/>
            <a:ext cx="4216400" cy="439056"/>
          </a:xfrm>
          <a:prstGeom prst="rect">
            <a:avLst/>
          </a:prstGeom>
        </p:spPr>
        <p:txBody>
          <a:bodyPr vert="horz" wrap="square" lIns="91440" tIns="45720" rIns="91440" bIns="45720" rtlCol="0" anchor="t" anchorCtr="0">
            <a:normAutofit/>
          </a:bodyPr>
          <a:lstStyle/>
          <a:p>
            <a:pPr algn="ctr">
              <a:lnSpc>
                <a:spcPct val="110000"/>
              </a:lnSpc>
            </a:pPr>
            <a:r>
              <a:rPr lang="tr-TR">
                <a:solidFill>
                  <a:schemeClr val="bg2">
                    <a:lumMod val="50000"/>
                  </a:schemeClr>
                </a:solidFill>
                <a:latin typeface="+mj-lt"/>
              </a:rPr>
              <a:t>auzef.istanbul.edu.tr</a:t>
            </a:r>
          </a:p>
          <a:p>
            <a:pPr algn="ctr">
              <a:lnSpc>
                <a:spcPct val="110000"/>
              </a:lnSpc>
            </a:pPr>
            <a:endParaRPr lang="tr-TR">
              <a:solidFill>
                <a:schemeClr val="bg2">
                  <a:lumMod val="50000"/>
                </a:schemeClr>
              </a:solidFill>
              <a:latin typeface="+mj-lt"/>
            </a:endParaRPr>
          </a:p>
        </p:txBody>
      </p:sp>
      <p:cxnSp>
        <p:nvCxnSpPr>
          <p:cNvPr id="5" name="Straight Connector 4"/>
          <p:cNvCxnSpPr/>
          <p:nvPr userDrawn="1"/>
        </p:nvCxnSpPr>
        <p:spPr>
          <a:xfrm>
            <a:off x="1485900" y="4978400"/>
            <a:ext cx="6604000"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1485900" y="4381500"/>
            <a:ext cx="6604000"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15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986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366442"/>
            <a:ext cx="7886700" cy="1325563"/>
          </a:xfrm>
          <a:prstGeom prst="rect">
            <a:avLst/>
          </a:prstGeom>
        </p:spPr>
        <p:txBody>
          <a:bodyPr vert="horz" lIns="91440" tIns="45720" rIns="91440" bIns="45720" rtlCol="0" anchor="ctr">
            <a:noAutofit/>
          </a:bodyPr>
          <a:lstStyle/>
          <a:p>
            <a:r>
              <a:rPr lang="tr-TR" sz="2300" b="1" dirty="0">
                <a:solidFill>
                  <a:srgbClr val="425E23"/>
                </a:solidFill>
              </a:rPr>
              <a:t>İSTANBUL ÜNİVERSİTESİ AÇIK VE UZAKTAN EĞİTİM FAKÜLTESİ</a:t>
            </a:r>
            <a:br>
              <a:rPr lang="tr-TR" sz="2300" b="1" dirty="0">
                <a:solidFill>
                  <a:srgbClr val="425E23"/>
                </a:solidFill>
              </a:rPr>
            </a:br>
            <a:br>
              <a:rPr lang="tr-TR" sz="2300" b="1" dirty="0">
                <a:solidFill>
                  <a:srgbClr val="425E23"/>
                </a:solidFill>
              </a:rPr>
            </a:br>
            <a:r>
              <a:rPr lang="en-US" sz="2400" b="1" dirty="0">
                <a:solidFill>
                  <a:srgbClr val="425E23"/>
                </a:solidFill>
              </a:rPr>
              <a:t>PROGRAM ADI</a:t>
            </a:r>
            <a:endParaRPr lang="en-US" dirty="0"/>
          </a:p>
        </p:txBody>
      </p:sp>
      <p:sp>
        <p:nvSpPr>
          <p:cNvPr id="3" name="Text Placeholder 2"/>
          <p:cNvSpPr>
            <a:spLocks noGrp="1"/>
          </p:cNvSpPr>
          <p:nvPr>
            <p:ph type="body" idx="1"/>
          </p:nvPr>
        </p:nvSpPr>
        <p:spPr>
          <a:xfrm>
            <a:off x="628650" y="3717055"/>
            <a:ext cx="7886700" cy="1355986"/>
          </a:xfrm>
          <a:prstGeom prst="rect">
            <a:avLst/>
          </a:prstGeom>
        </p:spPr>
        <p:txBody>
          <a:bodyPr vert="horz" lIns="91440" tIns="45720" rIns="91440" bIns="45720" rtlCol="0" anchor="ctr">
            <a:normAutofit/>
          </a:bodyPr>
          <a:lstStyle/>
          <a:p>
            <a:pPr algn="ctr"/>
            <a:r>
              <a:rPr lang="en-US" sz="2400" dirty="0">
                <a:solidFill>
                  <a:srgbClr val="425E23"/>
                </a:solidFill>
              </a:rPr>
              <a:t>DERS ADI</a:t>
            </a:r>
            <a:endParaRPr lang="tr-TR" sz="2400" dirty="0">
              <a:solidFill>
                <a:srgbClr val="425E23"/>
              </a:solidFill>
            </a:endParaRPr>
          </a:p>
          <a:p>
            <a:pPr algn="ctr"/>
            <a:r>
              <a:rPr lang="en-US" sz="2400" dirty="0" err="1">
                <a:solidFill>
                  <a:srgbClr val="425E23"/>
                </a:solidFill>
              </a:rPr>
              <a:t>Öğretim</a:t>
            </a:r>
            <a:r>
              <a:rPr lang="en-US" sz="2400" dirty="0">
                <a:solidFill>
                  <a:srgbClr val="425E23"/>
                </a:solidFill>
              </a:rPr>
              <a:t> </a:t>
            </a:r>
            <a:r>
              <a:rPr lang="en-US" sz="2400" dirty="0" err="1">
                <a:solidFill>
                  <a:srgbClr val="425E23"/>
                </a:solidFill>
              </a:rPr>
              <a:t>üyesi</a:t>
            </a:r>
            <a:r>
              <a:rPr lang="en-US" sz="2400" dirty="0">
                <a:solidFill>
                  <a:srgbClr val="425E23"/>
                </a:solidFill>
              </a:rPr>
              <a:t> </a:t>
            </a:r>
            <a:r>
              <a:rPr lang="en-US" sz="2400" dirty="0" err="1">
                <a:solidFill>
                  <a:srgbClr val="425E23"/>
                </a:solidFill>
              </a:rPr>
              <a:t>adı-soyadı</a:t>
            </a:r>
            <a:endParaRPr lang="en-US" sz="2400" dirty="0">
              <a:solidFill>
                <a:srgbClr val="425E23"/>
              </a:solidFill>
            </a:endParaRPr>
          </a:p>
        </p:txBody>
      </p:sp>
    </p:spTree>
    <p:extLst>
      <p:ext uri="{BB962C8B-B14F-4D97-AF65-F5344CB8AC3E}">
        <p14:creationId xmlns:p14="http://schemas.microsoft.com/office/powerpoint/2010/main" val="1909762180"/>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8" r:id="rId3"/>
    <p:sldLayoutId id="2147483661" r:id="rId4"/>
    <p:sldLayoutId id="2147483664" r:id="rId5"/>
    <p:sldLayoutId id="2147483665" r:id="rId6"/>
    <p:sldLayoutId id="2147483666" r:id="rId7"/>
    <p:sldLayoutId id="2147483667" r:id="rId8"/>
    <p:sldLayoutId id="2147483669" r:id="rId9"/>
    <p:sldLayoutId id="2147483670" r:id="rId10"/>
    <p:sldLayoutId id="2147483671" r:id="rId11"/>
    <p:sldLayoutId id="2147483672" r:id="rId12"/>
  </p:sldLayoutIdLst>
  <p:hf hdr="0" ftr="0" dt="0"/>
  <p:txStyles>
    <p:titleStyle>
      <a:lvl1pPr algn="ctr" defTabSz="914400" rtl="0" eaLnBrk="1" latinLnBrk="0" hangingPunct="1">
        <a:lnSpc>
          <a:spcPct val="90000"/>
        </a:lnSpc>
        <a:spcBef>
          <a:spcPct val="0"/>
        </a:spcBef>
        <a:buNone/>
        <a:defRPr sz="2200" kern="1200">
          <a:solidFill>
            <a:schemeClr val="accent6"/>
          </a:solidFill>
          <a:latin typeface="Arial" panose="020B0604020202020204" pitchFamily="34" charset="0"/>
          <a:ea typeface="+mj-ea"/>
          <a:cs typeface="Arial" panose="020B0604020202020204" pitchFamily="34" charset="0"/>
        </a:defRPr>
      </a:lvl1pPr>
    </p:titleStyle>
    <p:bodyStyle>
      <a:lvl1pPr marL="0" indent="0" algn="ctr" defTabSz="914400"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3.bin"/><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0.png"/><Relationship Id="rId2" Type="http://schemas.openxmlformats.org/officeDocument/2006/relationships/oleObject" Target="../embeddings/oleObject4.bin"/><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6.bin"/><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7.bin"/><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8.bin"/><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9.bin"/><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0.bin"/><Relationship Id="rId1" Type="http://schemas.openxmlformats.org/officeDocument/2006/relationships/slideLayout" Target="../slideLayouts/slideLayout12.xml"/><Relationship Id="rId6" Type="http://schemas.openxmlformats.org/officeDocument/2006/relationships/oleObject" Target="../embeddings/oleObject12.bin"/><Relationship Id="rId5" Type="http://schemas.openxmlformats.org/officeDocument/2006/relationships/image" Target="../media/image26.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3.bin"/><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14.bin"/><Relationship Id="rId1" Type="http://schemas.openxmlformats.org/officeDocument/2006/relationships/slideLayout" Target="../slideLayouts/slideLayout12.xml"/><Relationship Id="rId6" Type="http://schemas.openxmlformats.org/officeDocument/2006/relationships/oleObject" Target="../embeddings/oleObject16.bin"/><Relationship Id="rId5" Type="http://schemas.openxmlformats.org/officeDocument/2006/relationships/image" Target="../media/image29.w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7.bin"/><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slideLayout" Target="../slideLayouts/slideLayout4.xml"/><Relationship Id="rId5" Type="http://schemas.openxmlformats.org/officeDocument/2006/relationships/image" Target="../media/image35.wmf"/><Relationship Id="rId4" Type="http://schemas.openxmlformats.org/officeDocument/2006/relationships/image" Target="../media/image3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8.bin"/><Relationship Id="rId1" Type="http://schemas.openxmlformats.org/officeDocument/2006/relationships/slideLayout" Target="../slideLayouts/slideLayout4.xml"/><Relationship Id="rId5" Type="http://schemas.openxmlformats.org/officeDocument/2006/relationships/image" Target="../media/image37.wmf"/><Relationship Id="rId4"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0.bin"/><Relationship Id="rId1" Type="http://schemas.openxmlformats.org/officeDocument/2006/relationships/slideLayout" Target="../slideLayouts/slideLayout4.xml"/><Relationship Id="rId5" Type="http://schemas.openxmlformats.org/officeDocument/2006/relationships/image" Target="../media/image39.wmf"/><Relationship Id="rId4"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22.bin"/><Relationship Id="rId1" Type="http://schemas.openxmlformats.org/officeDocument/2006/relationships/slideLayout" Target="../slideLayouts/slideLayout4.xml"/><Relationship Id="rId6" Type="http://schemas.openxmlformats.org/officeDocument/2006/relationships/oleObject" Target="../embeddings/oleObject24.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4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slideLayout" Target="../slideLayouts/slideLayout4.xml"/><Relationship Id="rId6" Type="http://schemas.openxmlformats.org/officeDocument/2006/relationships/image" Target="../media/image47.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0.bin"/><Relationship Id="rId1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32.bin"/><Relationship Id="rId1" Type="http://schemas.openxmlformats.org/officeDocument/2006/relationships/slideLayout" Target="../slideLayouts/slideLayout4.xml"/><Relationship Id="rId5" Type="http://schemas.openxmlformats.org/officeDocument/2006/relationships/image" Target="../media/image56.wmf"/><Relationship Id="rId4" Type="http://schemas.openxmlformats.org/officeDocument/2006/relationships/oleObject" Target="../embeddings/oleObject33.bin"/></Relationships>
</file>

<file path=ppt/slides/_rels/slide43.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34.bin"/><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35.bin"/><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36.bin"/><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37.bin"/><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DCD9B5-9C5D-450A-8756-68425A058ACD}"/>
              </a:ext>
            </a:extLst>
          </p:cNvPr>
          <p:cNvSpPr>
            <a:spLocks noGrp="1"/>
          </p:cNvSpPr>
          <p:nvPr>
            <p:ph type="title"/>
          </p:nvPr>
        </p:nvSpPr>
        <p:spPr>
          <a:xfrm>
            <a:off x="1219200" y="1600200"/>
            <a:ext cx="7772400" cy="1362075"/>
          </a:xfrm>
        </p:spPr>
        <p:txBody>
          <a:bodyPr/>
          <a:lstStyle/>
          <a:p>
            <a:r>
              <a:rPr lang="tr-TR" dirty="0"/>
              <a:t>Korelasyon ve regresyon analizi</a:t>
            </a:r>
          </a:p>
        </p:txBody>
      </p:sp>
    </p:spTree>
    <p:extLst>
      <p:ext uri="{BB962C8B-B14F-4D97-AF65-F5344CB8AC3E}">
        <p14:creationId xmlns:p14="http://schemas.microsoft.com/office/powerpoint/2010/main" val="290363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228600" y="76200"/>
            <a:ext cx="8686800" cy="9906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None/>
            </a:pPr>
            <a:r>
              <a:rPr lang="tr-TR" dirty="0"/>
              <a:t>Korelasyon katsayısının anlamlılığının testi:</a:t>
            </a:r>
            <a:endParaRPr dirty="0"/>
          </a:p>
        </p:txBody>
      </p:sp>
      <p:sp>
        <p:nvSpPr>
          <p:cNvPr id="200" name="Google Shape;200;p21"/>
          <p:cNvSpPr txBox="1">
            <a:spLocks noGrp="1"/>
          </p:cNvSpPr>
          <p:nvPr>
            <p:ph type="body" idx="1"/>
          </p:nvPr>
        </p:nvSpPr>
        <p:spPr>
          <a:xfrm>
            <a:off x="533400" y="1066800"/>
            <a:ext cx="7981950" cy="51101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Arial"/>
              <a:buNone/>
            </a:pPr>
            <a:r>
              <a:rPr lang="tr-TR" dirty="0"/>
              <a:t>Örnekleme ait korelasyon katsayısı ‘r’ ve </a:t>
            </a:r>
            <a:r>
              <a:rPr lang="tr-TR" dirty="0" err="1"/>
              <a:t>anakütleye</a:t>
            </a:r>
            <a:r>
              <a:rPr lang="tr-TR" dirty="0"/>
              <a:t> ait korelasyon katsayısı</a:t>
            </a:r>
            <a:r>
              <a:rPr lang="tr-TR" b="1" dirty="0"/>
              <a:t> ‘</a:t>
            </a:r>
            <a:r>
              <a:rPr lang="en-US" sz="2800" b="1" i="1" dirty="0"/>
              <a:t>ρ</a:t>
            </a:r>
            <a:r>
              <a:rPr lang="tr-TR" b="1" dirty="0"/>
              <a:t>’ ile gösterilmek üzere,</a:t>
            </a:r>
            <a:endParaRPr lang="tr-TR" sz="2800" b="1" dirty="0"/>
          </a:p>
          <a:p>
            <a:pPr marL="0" lvl="0" indent="0" algn="l" rtl="0">
              <a:lnSpc>
                <a:spcPct val="90000"/>
              </a:lnSpc>
              <a:spcBef>
                <a:spcPts val="0"/>
              </a:spcBef>
              <a:spcAft>
                <a:spcPts val="0"/>
              </a:spcAft>
              <a:buClr>
                <a:schemeClr val="dk1"/>
              </a:buClr>
              <a:buSzPts val="2800"/>
              <a:buFont typeface="Arial"/>
              <a:buNone/>
            </a:pPr>
            <a:endParaRPr lang="tr-TR" b="1" dirty="0"/>
          </a:p>
          <a:p>
            <a:pPr marL="0" lvl="0" indent="0" algn="l" rtl="0">
              <a:lnSpc>
                <a:spcPct val="90000"/>
              </a:lnSpc>
              <a:spcBef>
                <a:spcPts val="0"/>
              </a:spcBef>
              <a:spcAft>
                <a:spcPts val="0"/>
              </a:spcAft>
              <a:buClr>
                <a:schemeClr val="dk1"/>
              </a:buClr>
              <a:buSzPts val="2800"/>
              <a:buFont typeface="Arial"/>
              <a:buNone/>
            </a:pPr>
            <a:r>
              <a:rPr lang="tr-TR" sz="2800" dirty="0" err="1"/>
              <a:t>Anakütley</a:t>
            </a:r>
            <a:r>
              <a:rPr lang="tr-TR" sz="2800" dirty="0"/>
              <a:t> korelasyon katsayısının,</a:t>
            </a:r>
            <a:r>
              <a:rPr lang="en-US" sz="2800" i="1" dirty="0"/>
              <a:t>ρ</a:t>
            </a:r>
            <a:r>
              <a:rPr lang="en-US" sz="2800" dirty="0"/>
              <a:t>, </a:t>
            </a:r>
            <a:r>
              <a:rPr lang="tr-TR" dirty="0"/>
              <a:t>sıfırdan anlamlı derecede farklı olup olmadığı şu şekilde </a:t>
            </a:r>
            <a:r>
              <a:rPr lang="tr-TR" dirty="0" err="1"/>
              <a:t>değerledirilebilir</a:t>
            </a:r>
            <a:r>
              <a:rPr lang="tr-TR" dirty="0"/>
              <a:t>:</a:t>
            </a:r>
            <a:endParaRPr dirty="0"/>
          </a:p>
          <a:p>
            <a:pPr marL="457200" lvl="0" indent="-457200" algn="l" rtl="0">
              <a:lnSpc>
                <a:spcPct val="90000"/>
              </a:lnSpc>
              <a:spcBef>
                <a:spcPts val="1200"/>
              </a:spcBef>
              <a:spcAft>
                <a:spcPts val="0"/>
              </a:spcAft>
              <a:buClr>
                <a:schemeClr val="dk1"/>
              </a:buClr>
              <a:buSzPts val="2800"/>
              <a:buFont typeface="Arial"/>
              <a:buChar char="•"/>
            </a:pPr>
            <a:r>
              <a:rPr lang="tr-TR" sz="2800" dirty="0"/>
              <a:t>(Tek yönlü hipotez)</a:t>
            </a:r>
            <a:endParaRPr dirty="0"/>
          </a:p>
          <a:p>
            <a:pPr marL="0" lvl="0" indent="0" algn="l" rtl="0">
              <a:lnSpc>
                <a:spcPct val="90000"/>
              </a:lnSpc>
              <a:spcBef>
                <a:spcPts val="1200"/>
              </a:spcBef>
              <a:spcAft>
                <a:spcPts val="0"/>
              </a:spcAft>
              <a:buClr>
                <a:schemeClr val="dk1"/>
              </a:buClr>
              <a:buSzPts val="2400"/>
              <a:buFont typeface="Calibri"/>
              <a:buNone/>
            </a:pPr>
            <a:r>
              <a:rPr lang="en-US" sz="2400" i="1" dirty="0"/>
              <a:t>	H</a:t>
            </a:r>
            <a:r>
              <a:rPr lang="en-US" sz="2400" baseline="-25000" dirty="0"/>
              <a:t>0</a:t>
            </a:r>
            <a:r>
              <a:rPr lang="en-US" sz="2400" dirty="0"/>
              <a:t>: </a:t>
            </a:r>
            <a:r>
              <a:rPr lang="en-US" sz="2400" i="1" dirty="0"/>
              <a:t>ρ</a:t>
            </a:r>
            <a:r>
              <a:rPr lang="en-US" sz="2400" dirty="0"/>
              <a:t> ≤ 0    </a:t>
            </a:r>
            <a:r>
              <a:rPr lang="en-US" sz="2000" dirty="0"/>
              <a:t>(</a:t>
            </a:r>
            <a:r>
              <a:rPr lang="tr-TR" sz="2000" dirty="0"/>
              <a:t>x ve y arasında pozitif bir ilişki yoktur)</a:t>
            </a:r>
            <a:endParaRPr sz="2400" dirty="0"/>
          </a:p>
          <a:p>
            <a:pPr marL="0" lvl="0" indent="0" algn="l" rtl="0">
              <a:lnSpc>
                <a:spcPct val="90000"/>
              </a:lnSpc>
              <a:spcBef>
                <a:spcPts val="0"/>
              </a:spcBef>
              <a:spcAft>
                <a:spcPts val="0"/>
              </a:spcAft>
              <a:buClr>
                <a:schemeClr val="dk1"/>
              </a:buClr>
              <a:buSzPts val="2400"/>
              <a:buFont typeface="Calibri"/>
              <a:buNone/>
            </a:pPr>
            <a:r>
              <a:rPr lang="en-US" sz="2400" i="1" dirty="0"/>
              <a:t>	H</a:t>
            </a:r>
            <a:r>
              <a:rPr lang="en-US" sz="2400" baseline="-25000" dirty="0"/>
              <a:t>1</a:t>
            </a:r>
            <a:r>
              <a:rPr lang="en-US" sz="2400" dirty="0"/>
              <a:t>: </a:t>
            </a:r>
            <a:r>
              <a:rPr lang="en-US" sz="2400" i="1" dirty="0"/>
              <a:t>ρ</a:t>
            </a:r>
            <a:r>
              <a:rPr lang="en-US" sz="2400" dirty="0"/>
              <a:t> &gt; 0    </a:t>
            </a:r>
            <a:r>
              <a:rPr lang="tr-TR" sz="2000" dirty="0"/>
              <a:t>(x ve y arasında anlamlı ve pozitif bir ilişki vardır)</a:t>
            </a:r>
            <a:endParaRPr dirty="0"/>
          </a:p>
        </p:txBody>
      </p:sp>
      <p:sp>
        <p:nvSpPr>
          <p:cNvPr id="201" name="Google Shape;201;p21"/>
          <p:cNvSpPr/>
          <p:nvPr/>
        </p:nvSpPr>
        <p:spPr>
          <a:xfrm>
            <a:off x="1462275" y="5410200"/>
            <a:ext cx="6781800" cy="8382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28905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2"/>
          <p:cNvSpPr txBox="1">
            <a:spLocks noGrp="1"/>
          </p:cNvSpPr>
          <p:nvPr>
            <p:ph type="body" idx="1"/>
          </p:nvPr>
        </p:nvSpPr>
        <p:spPr>
          <a:xfrm>
            <a:off x="457200" y="914400"/>
            <a:ext cx="8229600" cy="49069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tr-TR" sz="2400" dirty="0"/>
              <a:t>Korelasyon katsayısı için t </a:t>
            </a:r>
            <a:r>
              <a:rPr lang="tr-TR" sz="2400" dirty="0" err="1"/>
              <a:t>istatisiği</a:t>
            </a:r>
            <a:r>
              <a:rPr lang="tr-TR" sz="2400" dirty="0"/>
              <a:t> şöyle hesaplanır:</a:t>
            </a:r>
            <a:endParaRPr dirty="0"/>
          </a:p>
          <a:p>
            <a:pPr marL="0" lvl="0" indent="0" algn="l" rtl="0">
              <a:lnSpc>
                <a:spcPct val="90000"/>
              </a:lnSpc>
              <a:spcBef>
                <a:spcPts val="750"/>
              </a:spcBef>
              <a:spcAft>
                <a:spcPts val="0"/>
              </a:spcAft>
              <a:buClr>
                <a:schemeClr val="dk1"/>
              </a:buClr>
              <a:buSzPts val="2400"/>
              <a:buNone/>
            </a:pPr>
            <a:endParaRPr sz="2400" dirty="0"/>
          </a:p>
          <a:p>
            <a:pPr marL="0" lvl="0" indent="0" algn="l" rtl="0">
              <a:lnSpc>
                <a:spcPct val="90000"/>
              </a:lnSpc>
              <a:spcBef>
                <a:spcPts val="750"/>
              </a:spcBef>
              <a:spcAft>
                <a:spcPts val="0"/>
              </a:spcAft>
              <a:buClr>
                <a:schemeClr val="dk1"/>
              </a:buClr>
              <a:buSzPts val="2400"/>
              <a:buNone/>
            </a:pPr>
            <a:endParaRPr sz="2400" dirty="0"/>
          </a:p>
          <a:p>
            <a:pPr marL="0" lvl="0" indent="0" algn="l" rtl="0">
              <a:lnSpc>
                <a:spcPct val="90000"/>
              </a:lnSpc>
              <a:spcBef>
                <a:spcPts val="750"/>
              </a:spcBef>
              <a:spcAft>
                <a:spcPts val="0"/>
              </a:spcAft>
              <a:buClr>
                <a:schemeClr val="dk1"/>
              </a:buClr>
              <a:buSzPts val="2400"/>
              <a:buNone/>
            </a:pPr>
            <a:endParaRPr lang="tr-TR" sz="1200" dirty="0"/>
          </a:p>
          <a:p>
            <a:pPr marL="0" lvl="0" indent="0" algn="l" rtl="0">
              <a:lnSpc>
                <a:spcPct val="90000"/>
              </a:lnSpc>
              <a:spcBef>
                <a:spcPts val="750"/>
              </a:spcBef>
              <a:spcAft>
                <a:spcPts val="0"/>
              </a:spcAft>
              <a:buClr>
                <a:schemeClr val="dk1"/>
              </a:buClr>
              <a:buSzPts val="2400"/>
              <a:buNone/>
            </a:pPr>
            <a:endParaRPr lang="tr-TR" sz="1200" dirty="0"/>
          </a:p>
          <a:p>
            <a:pPr marL="0" lvl="0" indent="0" algn="l" rtl="0">
              <a:lnSpc>
                <a:spcPct val="90000"/>
              </a:lnSpc>
              <a:spcBef>
                <a:spcPts val="750"/>
              </a:spcBef>
              <a:spcAft>
                <a:spcPts val="0"/>
              </a:spcAft>
              <a:buClr>
                <a:schemeClr val="dk1"/>
              </a:buClr>
              <a:buSzPts val="2400"/>
              <a:buNone/>
            </a:pPr>
            <a:endParaRPr lang="tr-TR" sz="1200" dirty="0"/>
          </a:p>
          <a:p>
            <a:pPr marL="0" lvl="0" indent="0" algn="l" rtl="0">
              <a:lnSpc>
                <a:spcPct val="90000"/>
              </a:lnSpc>
              <a:spcBef>
                <a:spcPts val="750"/>
              </a:spcBef>
              <a:spcAft>
                <a:spcPts val="0"/>
              </a:spcAft>
              <a:buClr>
                <a:schemeClr val="dk1"/>
              </a:buClr>
              <a:buSzPts val="2400"/>
              <a:buNone/>
            </a:pPr>
            <a:endParaRPr sz="2400" dirty="0"/>
          </a:p>
          <a:p>
            <a:pPr marL="0" lvl="0" indent="0" algn="l" rtl="0">
              <a:lnSpc>
                <a:spcPct val="90000"/>
              </a:lnSpc>
              <a:spcBef>
                <a:spcPts val="750"/>
              </a:spcBef>
              <a:spcAft>
                <a:spcPts val="0"/>
              </a:spcAft>
              <a:buClr>
                <a:schemeClr val="dk1"/>
              </a:buClr>
              <a:buSzPts val="2400"/>
              <a:buNone/>
            </a:pPr>
            <a:endParaRPr lang="tr-TR" sz="2400" dirty="0"/>
          </a:p>
          <a:p>
            <a:pPr marL="0" lvl="0" indent="0" algn="l" rtl="0">
              <a:lnSpc>
                <a:spcPct val="90000"/>
              </a:lnSpc>
              <a:spcBef>
                <a:spcPts val="750"/>
              </a:spcBef>
              <a:spcAft>
                <a:spcPts val="0"/>
              </a:spcAft>
              <a:buClr>
                <a:schemeClr val="dk1"/>
              </a:buClr>
              <a:buSzPts val="2400"/>
              <a:buNone/>
            </a:pPr>
            <a:endParaRPr sz="2400" dirty="0"/>
          </a:p>
          <a:p>
            <a:pPr marL="0" lvl="0" indent="0" algn="l" rtl="0">
              <a:lnSpc>
                <a:spcPct val="90000"/>
              </a:lnSpc>
              <a:spcBef>
                <a:spcPts val="750"/>
              </a:spcBef>
              <a:spcAft>
                <a:spcPts val="0"/>
              </a:spcAft>
              <a:buClr>
                <a:schemeClr val="dk1"/>
              </a:buClr>
              <a:buSzPts val="2400"/>
              <a:buNone/>
            </a:pPr>
            <a:r>
              <a:rPr lang="tr-TR" sz="2400" dirty="0"/>
              <a:t>                  </a:t>
            </a:r>
            <a:r>
              <a:rPr lang="en-US" sz="2400" dirty="0"/>
              <a:t>  </a:t>
            </a:r>
            <a:r>
              <a:rPr lang="en-US" sz="2400" i="1" dirty="0"/>
              <a:t>r</a:t>
            </a:r>
            <a:r>
              <a:rPr lang="en-US" sz="2400" dirty="0"/>
              <a:t> = 0.836 , </a:t>
            </a:r>
            <a:r>
              <a:rPr lang="en-US" sz="2400" i="1" dirty="0"/>
              <a:t>n</a:t>
            </a:r>
            <a:r>
              <a:rPr lang="en-US" sz="2400" dirty="0"/>
              <a:t> = 6 </a:t>
            </a:r>
            <a:endParaRPr dirty="0"/>
          </a:p>
        </p:txBody>
      </p:sp>
      <p:pic>
        <p:nvPicPr>
          <p:cNvPr id="208" name="Google Shape;208;p22"/>
          <p:cNvPicPr preferRelativeResize="0"/>
          <p:nvPr/>
        </p:nvPicPr>
        <p:blipFill rotWithShape="1">
          <a:blip r:embed="rId3">
            <a:alphaModFix/>
          </a:blip>
          <a:srcRect/>
          <a:stretch/>
        </p:blipFill>
        <p:spPr>
          <a:xfrm>
            <a:off x="3429000" y="1676400"/>
            <a:ext cx="1524000" cy="1340716"/>
          </a:xfrm>
          <a:prstGeom prst="rect">
            <a:avLst/>
          </a:prstGeom>
          <a:solidFill>
            <a:srgbClr val="D3F0FD"/>
          </a:solidFill>
          <a:ln w="12700" cap="flat" cmpd="sng">
            <a:solidFill>
              <a:schemeClr val="dk1"/>
            </a:solidFill>
            <a:prstDash val="solid"/>
            <a:miter lim="800000"/>
            <a:headEnd type="none" w="sm" len="sm"/>
            <a:tailEnd type="none" w="sm" len="sm"/>
          </a:ln>
        </p:spPr>
      </p:pic>
      <p:sp>
        <p:nvSpPr>
          <p:cNvPr id="209" name="Google Shape;209;p22"/>
          <p:cNvSpPr/>
          <p:nvPr/>
        </p:nvSpPr>
        <p:spPr>
          <a:xfrm>
            <a:off x="1600200" y="3124200"/>
            <a:ext cx="6400800" cy="923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a:p>
            <a:pPr marL="0" marR="0" lvl="0" indent="0" algn="l" rtl="0">
              <a:spcBef>
                <a:spcPts val="0"/>
              </a:spcBef>
              <a:spcAft>
                <a:spcPts val="0"/>
              </a:spcAft>
              <a:buNone/>
            </a:pPr>
            <a:r>
              <a:rPr lang="en-US" sz="1800" i="1" dirty="0">
                <a:solidFill>
                  <a:schemeClr val="dk1"/>
                </a:solidFill>
                <a:latin typeface="Arial"/>
                <a:ea typeface="Arial"/>
                <a:cs typeface="Arial"/>
                <a:sym typeface="Arial"/>
              </a:rPr>
              <a:t>	r </a:t>
            </a:r>
            <a:r>
              <a:rPr lang="en-US" sz="1800" dirty="0">
                <a:solidFill>
                  <a:schemeClr val="dk1"/>
                </a:solidFill>
                <a:latin typeface="Arial"/>
                <a:ea typeface="Arial"/>
                <a:cs typeface="Arial"/>
                <a:sym typeface="Arial"/>
              </a:rPr>
              <a:t>= </a:t>
            </a:r>
            <a:r>
              <a:rPr lang="tr-TR" sz="1800" dirty="0">
                <a:solidFill>
                  <a:schemeClr val="dk1"/>
                </a:solidFill>
                <a:latin typeface="Arial"/>
                <a:ea typeface="Arial"/>
                <a:cs typeface="Arial"/>
                <a:sym typeface="Arial"/>
              </a:rPr>
              <a:t>örneklem korelasyon katsayısı</a:t>
            </a:r>
            <a:endParaRPr dirty="0"/>
          </a:p>
          <a:p>
            <a:pPr marL="0" marR="0" lvl="0" indent="0" algn="l" rtl="0">
              <a:spcBef>
                <a:spcPts val="0"/>
              </a:spcBef>
              <a:spcAft>
                <a:spcPts val="0"/>
              </a:spcAft>
              <a:buNone/>
            </a:pPr>
            <a:r>
              <a:rPr lang="en-US" sz="1800" i="1" dirty="0">
                <a:solidFill>
                  <a:schemeClr val="dk1"/>
                </a:solidFill>
                <a:latin typeface="Arial"/>
                <a:ea typeface="Arial"/>
                <a:cs typeface="Arial"/>
                <a:sym typeface="Arial"/>
              </a:rPr>
              <a:t>	n </a:t>
            </a:r>
            <a:r>
              <a:rPr lang="en-US" sz="1800" dirty="0">
                <a:solidFill>
                  <a:schemeClr val="dk1"/>
                </a:solidFill>
                <a:latin typeface="Arial"/>
                <a:ea typeface="Arial"/>
                <a:cs typeface="Arial"/>
                <a:sym typeface="Arial"/>
              </a:rPr>
              <a:t>= </a:t>
            </a:r>
            <a:r>
              <a:rPr lang="tr-TR" sz="1800" dirty="0">
                <a:solidFill>
                  <a:schemeClr val="dk1"/>
                </a:solidFill>
                <a:latin typeface="Arial"/>
                <a:ea typeface="Arial"/>
                <a:cs typeface="Arial"/>
                <a:sym typeface="Arial"/>
              </a:rPr>
              <a:t>örneklem büyüklüğü</a:t>
            </a:r>
            <a:endParaRPr dirty="0"/>
          </a:p>
        </p:txBody>
      </p:sp>
      <p:pic>
        <p:nvPicPr>
          <p:cNvPr id="210" name="Google Shape;210;p22"/>
          <p:cNvPicPr preferRelativeResize="0"/>
          <p:nvPr/>
        </p:nvPicPr>
        <p:blipFill rotWithShape="1">
          <a:blip r:embed="rId4">
            <a:alphaModFix/>
          </a:blip>
          <a:srcRect/>
          <a:stretch/>
        </p:blipFill>
        <p:spPr>
          <a:xfrm>
            <a:off x="1989138" y="5105400"/>
            <a:ext cx="5326062" cy="1122363"/>
          </a:xfrm>
          <a:prstGeom prst="rect">
            <a:avLst/>
          </a:prstGeom>
          <a:solidFill>
            <a:srgbClr val="D3F0FD"/>
          </a:solidFill>
          <a:ln w="12700" cap="flat" cmpd="sng">
            <a:solidFill>
              <a:schemeClr val="dk1"/>
            </a:solidFill>
            <a:prstDash val="solid"/>
            <a:miter lim="800000"/>
            <a:headEnd type="none" w="sm" len="sm"/>
            <a:tailEnd type="none" w="sm" len="sm"/>
          </a:ln>
        </p:spPr>
      </p:pic>
      <p:sp>
        <p:nvSpPr>
          <p:cNvPr id="211" name="Google Shape;211;p22"/>
          <p:cNvSpPr/>
          <p:nvPr/>
        </p:nvSpPr>
        <p:spPr>
          <a:xfrm>
            <a:off x="6477000" y="5181600"/>
            <a:ext cx="914400" cy="457200"/>
          </a:xfrm>
          <a:prstGeom prst="ellipse">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27494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23"/>
          <p:cNvSpPr txBox="1">
            <a:spLocks noGrp="1"/>
          </p:cNvSpPr>
          <p:nvPr>
            <p:ph type="body" idx="1"/>
          </p:nvPr>
        </p:nvSpPr>
        <p:spPr>
          <a:xfrm>
            <a:off x="628650" y="1371600"/>
            <a:ext cx="7886700" cy="48053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Font typeface="Arial"/>
              <a:buNone/>
            </a:pPr>
            <a:r>
              <a:rPr lang="tr-TR" sz="2400" dirty="0"/>
              <a:t>Hesaplanan t istatistiği n-2 serbestlik dereceli t dağılımı ile kıyaslanır:</a:t>
            </a:r>
            <a:endParaRPr dirty="0"/>
          </a:p>
        </p:txBody>
      </p:sp>
      <p:sp>
        <p:nvSpPr>
          <p:cNvPr id="218" name="Google Shape;218;p23"/>
          <p:cNvSpPr/>
          <p:nvPr/>
        </p:nvSpPr>
        <p:spPr>
          <a:xfrm>
            <a:off x="7086600" y="5248275"/>
            <a:ext cx="774700" cy="306388"/>
          </a:xfrm>
          <a:custGeom>
            <a:avLst/>
            <a:gdLst/>
            <a:ahLst/>
            <a:cxnLst/>
            <a:rect l="l" t="t" r="r" b="b"/>
            <a:pathLst>
              <a:path w="10030" h="10239" extrusionOk="0">
                <a:moveTo>
                  <a:pt x="10030" y="7587"/>
                </a:moveTo>
                <a:lnTo>
                  <a:pt x="7552" y="7268"/>
                </a:lnTo>
                <a:lnTo>
                  <a:pt x="5061" y="5915"/>
                </a:lnTo>
                <a:lnTo>
                  <a:pt x="2822" y="4429"/>
                </a:lnTo>
                <a:lnTo>
                  <a:pt x="1826" y="2891"/>
                </a:lnTo>
                <a:lnTo>
                  <a:pt x="30" y="0"/>
                </a:lnTo>
                <a:lnTo>
                  <a:pt x="0" y="10239"/>
                </a:lnTo>
                <a:lnTo>
                  <a:pt x="10024" y="10000"/>
                </a:lnTo>
              </a:path>
            </a:pathLst>
          </a:custGeom>
          <a:solidFill>
            <a:srgbClr val="FFC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219" name="Google Shape;219;p23"/>
          <p:cNvCxnSpPr/>
          <p:nvPr/>
        </p:nvCxnSpPr>
        <p:spPr>
          <a:xfrm rot="10800000">
            <a:off x="5786438" y="5580063"/>
            <a:ext cx="0" cy="50800"/>
          </a:xfrm>
          <a:prstGeom prst="straightConnector1">
            <a:avLst/>
          </a:prstGeom>
          <a:noFill/>
          <a:ln w="28575" cap="sq" cmpd="sng">
            <a:solidFill>
              <a:schemeClr val="dk2"/>
            </a:solidFill>
            <a:prstDash val="solid"/>
            <a:miter lim="800000"/>
            <a:headEnd type="none" w="med" len="med"/>
            <a:tailEnd type="none" w="med" len="med"/>
          </a:ln>
        </p:spPr>
      </p:cxnSp>
      <p:cxnSp>
        <p:nvCxnSpPr>
          <p:cNvPr id="220" name="Google Shape;220;p23"/>
          <p:cNvCxnSpPr/>
          <p:nvPr/>
        </p:nvCxnSpPr>
        <p:spPr>
          <a:xfrm flipH="1">
            <a:off x="7296150" y="5156200"/>
            <a:ext cx="114300" cy="228600"/>
          </a:xfrm>
          <a:prstGeom prst="straightConnector1">
            <a:avLst/>
          </a:prstGeom>
          <a:noFill/>
          <a:ln w="12700" cap="flat" cmpd="sng">
            <a:solidFill>
              <a:schemeClr val="dk1"/>
            </a:solidFill>
            <a:prstDash val="solid"/>
            <a:round/>
            <a:headEnd type="none" w="sm" len="sm"/>
            <a:tailEnd type="stealth" w="med" len="med"/>
          </a:ln>
        </p:spPr>
      </p:cxnSp>
      <p:sp>
        <p:nvSpPr>
          <p:cNvPr id="221" name="Google Shape;221;p23"/>
          <p:cNvSpPr/>
          <p:nvPr/>
        </p:nvSpPr>
        <p:spPr>
          <a:xfrm rot="10800000" flipH="1">
            <a:off x="3676650" y="5479151"/>
            <a:ext cx="4419600" cy="77787"/>
          </a:xfrm>
          <a:custGeom>
            <a:avLst/>
            <a:gdLst/>
            <a:ahLst/>
            <a:cxnLst/>
            <a:rect l="l" t="t" r="r" b="b"/>
            <a:pathLst>
              <a:path w="1396" h="1" extrusionOk="0">
                <a:moveTo>
                  <a:pt x="0" y="0"/>
                </a:moveTo>
                <a:lnTo>
                  <a:pt x="1396" y="0"/>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Google Shape;222;p23"/>
          <p:cNvSpPr txBox="1"/>
          <p:nvPr/>
        </p:nvSpPr>
        <p:spPr>
          <a:xfrm>
            <a:off x="5029200" y="4759325"/>
            <a:ext cx="1714500" cy="5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1" dirty="0">
                <a:solidFill>
                  <a:schemeClr val="dk1"/>
                </a:solidFill>
                <a:latin typeface="Arial"/>
                <a:ea typeface="Arial"/>
                <a:cs typeface="Arial"/>
                <a:sym typeface="Arial"/>
              </a:rPr>
              <a:t>H</a:t>
            </a:r>
            <a:r>
              <a:rPr lang="en-US" sz="1600" baseline="-25000" dirty="0">
                <a:solidFill>
                  <a:schemeClr val="dk1"/>
                </a:solidFill>
                <a:latin typeface="Arial"/>
                <a:ea typeface="Arial"/>
                <a:cs typeface="Arial"/>
                <a:sym typeface="Arial"/>
              </a:rPr>
              <a:t>0</a:t>
            </a:r>
            <a:r>
              <a:rPr lang="tr-TR" sz="1600" baseline="-25000" dirty="0">
                <a:solidFill>
                  <a:schemeClr val="dk1"/>
                </a:solidFill>
                <a:latin typeface="Arial"/>
                <a:ea typeface="Arial"/>
                <a:cs typeface="Arial"/>
                <a:sym typeface="Arial"/>
              </a:rPr>
              <a:t> reddedilemez</a:t>
            </a:r>
            <a:endParaRPr sz="1600" dirty="0">
              <a:solidFill>
                <a:schemeClr val="dk1"/>
              </a:solidFill>
              <a:latin typeface="Arial"/>
              <a:ea typeface="Arial"/>
              <a:cs typeface="Arial"/>
              <a:sym typeface="Arial"/>
            </a:endParaRPr>
          </a:p>
          <a:p>
            <a:pPr marL="0" marR="0" lvl="0" indent="0" algn="l" rtl="0">
              <a:spcBef>
                <a:spcPts val="0"/>
              </a:spcBef>
              <a:spcAft>
                <a:spcPts val="0"/>
              </a:spcAft>
              <a:buNone/>
            </a:pPr>
            <a:r>
              <a:rPr lang="en-US" sz="1600" dirty="0">
                <a:solidFill>
                  <a:schemeClr val="dk1"/>
                </a:solidFill>
                <a:latin typeface="Arial"/>
                <a:ea typeface="Arial"/>
                <a:cs typeface="Arial"/>
                <a:sym typeface="Arial"/>
              </a:rPr>
              <a:t>         0.95</a:t>
            </a:r>
            <a:endParaRPr dirty="0"/>
          </a:p>
        </p:txBody>
      </p:sp>
      <p:cxnSp>
        <p:nvCxnSpPr>
          <p:cNvPr id="223" name="Google Shape;223;p23"/>
          <p:cNvCxnSpPr/>
          <p:nvPr/>
        </p:nvCxnSpPr>
        <p:spPr>
          <a:xfrm rot="10800000" flipH="1">
            <a:off x="7086600" y="5630863"/>
            <a:ext cx="7938" cy="279400"/>
          </a:xfrm>
          <a:prstGeom prst="straightConnector1">
            <a:avLst/>
          </a:prstGeom>
          <a:noFill/>
          <a:ln w="19050" cap="flat" cmpd="sng">
            <a:solidFill>
              <a:schemeClr val="dk1"/>
            </a:solidFill>
            <a:prstDash val="solid"/>
            <a:miter lim="800000"/>
            <a:headEnd type="none" w="sm" len="sm"/>
            <a:tailEnd type="stealth" w="med" len="med"/>
          </a:ln>
        </p:spPr>
      </p:cxnSp>
      <p:sp>
        <p:nvSpPr>
          <p:cNvPr id="224" name="Google Shape;224;p23"/>
          <p:cNvSpPr/>
          <p:nvPr/>
        </p:nvSpPr>
        <p:spPr>
          <a:xfrm>
            <a:off x="7086600" y="4602163"/>
            <a:ext cx="1546225" cy="541337"/>
          </a:xfrm>
          <a:prstGeom prst="rect">
            <a:avLst/>
          </a:prstGeom>
          <a:noFill/>
          <a:ln>
            <a:noFill/>
          </a:ln>
        </p:spPr>
        <p:txBody>
          <a:bodyPr spcFirstLastPara="1" wrap="square" lIns="90475" tIns="44450" rIns="90475" bIns="44450" anchor="t" anchorCtr="0">
            <a:noAutofit/>
          </a:bodyPr>
          <a:lstStyle/>
          <a:p>
            <a:pPr marL="0" marR="0" lvl="0" indent="0" algn="l" rtl="0">
              <a:lnSpc>
                <a:spcPct val="80000"/>
              </a:lnSpc>
              <a:spcBef>
                <a:spcPts val="0"/>
              </a:spcBef>
              <a:spcAft>
                <a:spcPts val="0"/>
              </a:spcAft>
              <a:buClr>
                <a:schemeClr val="dk1"/>
              </a:buClr>
              <a:buSzPts val="1800"/>
              <a:buFont typeface="Arial"/>
              <a:buNone/>
            </a:pPr>
            <a:r>
              <a:rPr lang="en-US" sz="1800" i="1" dirty="0">
                <a:solidFill>
                  <a:schemeClr val="dk1"/>
                </a:solidFill>
                <a:latin typeface="Arial"/>
                <a:ea typeface="Arial"/>
                <a:cs typeface="Arial"/>
                <a:sym typeface="Arial"/>
              </a:rPr>
              <a:t>H</a:t>
            </a:r>
            <a:r>
              <a:rPr lang="en-US" sz="1800" baseline="-25000" dirty="0">
                <a:solidFill>
                  <a:schemeClr val="dk1"/>
                </a:solidFill>
                <a:latin typeface="Arial"/>
                <a:ea typeface="Arial"/>
                <a:cs typeface="Arial"/>
                <a:sym typeface="Arial"/>
              </a:rPr>
              <a:t>0</a:t>
            </a:r>
            <a:r>
              <a:rPr lang="tr-TR" sz="1800" baseline="-25000" dirty="0">
                <a:solidFill>
                  <a:schemeClr val="dk1"/>
                </a:solidFill>
                <a:latin typeface="Arial"/>
                <a:ea typeface="Arial"/>
                <a:cs typeface="Arial"/>
                <a:sym typeface="Arial"/>
              </a:rPr>
              <a:t>    Ret</a:t>
            </a:r>
            <a:endParaRPr dirty="0"/>
          </a:p>
          <a:p>
            <a:pPr marL="0" marR="0" lvl="0" indent="0" algn="l" rtl="0">
              <a:lnSpc>
                <a:spcPct val="80000"/>
              </a:lnSpc>
              <a:spcBef>
                <a:spcPts val="0"/>
              </a:spcBef>
              <a:spcAft>
                <a:spcPts val="0"/>
              </a:spcAft>
              <a:buClr>
                <a:schemeClr val="dk1"/>
              </a:buClr>
              <a:buSzPts val="2800"/>
              <a:buFont typeface="Arial"/>
              <a:buNone/>
            </a:pPr>
            <a:r>
              <a:rPr lang="en-US" sz="2800" i="1" baseline="-25000" dirty="0">
                <a:solidFill>
                  <a:schemeClr val="dk1"/>
                </a:solidFill>
                <a:latin typeface="Arial"/>
                <a:ea typeface="Arial"/>
                <a:cs typeface="Arial"/>
                <a:sym typeface="Arial"/>
              </a:rPr>
              <a:t> </a:t>
            </a:r>
            <a:r>
              <a:rPr lang="en-US" sz="2800" i="1" baseline="-25000" dirty="0">
                <a:solidFill>
                  <a:schemeClr val="dk1"/>
                </a:solidFill>
                <a:latin typeface="Calibri"/>
                <a:ea typeface="Calibri"/>
                <a:cs typeface="Calibri"/>
                <a:sym typeface="Calibri"/>
              </a:rPr>
              <a:t>α</a:t>
            </a:r>
            <a:r>
              <a:rPr lang="en-US" sz="2800" i="1" baseline="-25000" dirty="0">
                <a:solidFill>
                  <a:schemeClr val="dk1"/>
                </a:solidFill>
                <a:latin typeface="Arial"/>
                <a:ea typeface="Arial"/>
                <a:cs typeface="Arial"/>
                <a:sym typeface="Arial"/>
              </a:rPr>
              <a:t> </a:t>
            </a:r>
            <a:r>
              <a:rPr lang="en-US" sz="2800" baseline="-25000" dirty="0">
                <a:solidFill>
                  <a:schemeClr val="dk1"/>
                </a:solidFill>
                <a:latin typeface="Arial"/>
                <a:ea typeface="Arial"/>
                <a:cs typeface="Arial"/>
                <a:sym typeface="Arial"/>
              </a:rPr>
              <a:t>= 0.05</a:t>
            </a:r>
            <a:endParaRPr sz="1800" baseline="-25000" dirty="0">
              <a:solidFill>
                <a:schemeClr val="dk1"/>
              </a:solidFill>
              <a:latin typeface="Arial"/>
              <a:ea typeface="Arial"/>
              <a:cs typeface="Arial"/>
              <a:sym typeface="Arial"/>
            </a:endParaRPr>
          </a:p>
        </p:txBody>
      </p:sp>
      <p:pic>
        <p:nvPicPr>
          <p:cNvPr id="225" name="Google Shape;225;p23"/>
          <p:cNvPicPr preferRelativeResize="0"/>
          <p:nvPr/>
        </p:nvPicPr>
        <p:blipFill rotWithShape="1">
          <a:blip r:embed="rId3">
            <a:alphaModFix/>
          </a:blip>
          <a:srcRect/>
          <a:stretch/>
        </p:blipFill>
        <p:spPr>
          <a:xfrm>
            <a:off x="7308850" y="5938838"/>
            <a:ext cx="1149350" cy="309562"/>
          </a:xfrm>
          <a:prstGeom prst="rect">
            <a:avLst/>
          </a:prstGeom>
          <a:noFill/>
          <a:ln w="19050" cap="flat" cmpd="sng">
            <a:solidFill>
              <a:srgbClr val="FF0000"/>
            </a:solidFill>
            <a:prstDash val="solid"/>
            <a:miter lim="800000"/>
            <a:headEnd type="none" w="sm" len="sm"/>
            <a:tailEnd type="none" w="sm" len="sm"/>
          </a:ln>
        </p:spPr>
      </p:pic>
      <p:cxnSp>
        <p:nvCxnSpPr>
          <p:cNvPr id="226" name="Google Shape;226;p23"/>
          <p:cNvCxnSpPr/>
          <p:nvPr/>
        </p:nvCxnSpPr>
        <p:spPr>
          <a:xfrm rot="10800000">
            <a:off x="7391400" y="5646738"/>
            <a:ext cx="0" cy="242887"/>
          </a:xfrm>
          <a:prstGeom prst="straightConnector1">
            <a:avLst/>
          </a:prstGeom>
          <a:noFill/>
          <a:ln w="19050" cap="flat" cmpd="sng">
            <a:solidFill>
              <a:srgbClr val="FF0000"/>
            </a:solidFill>
            <a:prstDash val="solid"/>
            <a:miter lim="800000"/>
            <a:headEnd type="none" w="sm" len="sm"/>
            <a:tailEnd type="stealth" w="med" len="med"/>
          </a:ln>
        </p:spPr>
      </p:cxnSp>
      <p:pic>
        <p:nvPicPr>
          <p:cNvPr id="227" name="Google Shape;227;p23"/>
          <p:cNvPicPr preferRelativeResize="0"/>
          <p:nvPr/>
        </p:nvPicPr>
        <p:blipFill rotWithShape="1">
          <a:blip r:embed="rId4">
            <a:alphaModFix/>
          </a:blip>
          <a:srcRect/>
          <a:stretch/>
        </p:blipFill>
        <p:spPr>
          <a:xfrm>
            <a:off x="6299200" y="5918200"/>
            <a:ext cx="858838" cy="292100"/>
          </a:xfrm>
          <a:prstGeom prst="rect">
            <a:avLst/>
          </a:prstGeom>
          <a:noFill/>
          <a:ln w="12700" cap="flat" cmpd="sng">
            <a:solidFill>
              <a:schemeClr val="dk1"/>
            </a:solidFill>
            <a:prstDash val="solid"/>
            <a:miter lim="800000"/>
            <a:headEnd type="none" w="sm" len="sm"/>
            <a:tailEnd type="none" w="sm" len="sm"/>
          </a:ln>
        </p:spPr>
      </p:pic>
      <p:cxnSp>
        <p:nvCxnSpPr>
          <p:cNvPr id="228" name="Google Shape;228;p23"/>
          <p:cNvCxnSpPr/>
          <p:nvPr/>
        </p:nvCxnSpPr>
        <p:spPr>
          <a:xfrm rot="10800000">
            <a:off x="7086600" y="5248275"/>
            <a:ext cx="0" cy="307975"/>
          </a:xfrm>
          <a:prstGeom prst="straightConnector1">
            <a:avLst/>
          </a:prstGeom>
          <a:noFill/>
          <a:ln w="19050" cap="flat" cmpd="sng">
            <a:solidFill>
              <a:schemeClr val="dk1"/>
            </a:solidFill>
            <a:prstDash val="solid"/>
            <a:miter lim="800000"/>
            <a:headEnd type="none" w="sm" len="sm"/>
            <a:tailEnd type="none" w="sm" len="sm"/>
          </a:ln>
        </p:spPr>
      </p:cxnSp>
      <p:sp>
        <p:nvSpPr>
          <p:cNvPr id="229" name="Google Shape;229;p23"/>
          <p:cNvSpPr/>
          <p:nvPr/>
        </p:nvSpPr>
        <p:spPr>
          <a:xfrm>
            <a:off x="5795963" y="3916363"/>
            <a:ext cx="2052637" cy="1562100"/>
          </a:xfrm>
          <a:custGeom>
            <a:avLst/>
            <a:gdLst/>
            <a:ahLst/>
            <a:cxnLst/>
            <a:rect l="l" t="t" r="r" b="b"/>
            <a:pathLst>
              <a:path w="576" h="576" extrusionOk="0">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19050" cap="rnd" cmpd="sng">
            <a:solidFill>
              <a:srgbClr val="00B4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230" name="Google Shape;230;p23"/>
          <p:cNvCxnSpPr/>
          <p:nvPr/>
        </p:nvCxnSpPr>
        <p:spPr>
          <a:xfrm rot="10800000">
            <a:off x="7391400" y="5551488"/>
            <a:ext cx="0" cy="50800"/>
          </a:xfrm>
          <a:prstGeom prst="straightConnector1">
            <a:avLst/>
          </a:prstGeom>
          <a:noFill/>
          <a:ln w="28575" cap="sq" cmpd="sng">
            <a:solidFill>
              <a:schemeClr val="dk2"/>
            </a:solidFill>
            <a:prstDash val="solid"/>
            <a:miter lim="800000"/>
            <a:headEnd type="none" w="med" len="med"/>
            <a:tailEnd type="none" w="med" len="med"/>
          </a:ln>
        </p:spPr>
      </p:cxnSp>
      <p:sp>
        <p:nvSpPr>
          <p:cNvPr id="231" name="Google Shape;231;p23"/>
          <p:cNvSpPr/>
          <p:nvPr/>
        </p:nvSpPr>
        <p:spPr>
          <a:xfrm>
            <a:off x="3733800" y="3916363"/>
            <a:ext cx="2052638" cy="1562100"/>
          </a:xfrm>
          <a:custGeom>
            <a:avLst/>
            <a:gdLst/>
            <a:ahLst/>
            <a:cxnLst/>
            <a:rect l="l" t="t" r="r" b="b"/>
            <a:pathLst>
              <a:path w="600" h="576" extrusionOk="0">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19050" cap="rnd" cmpd="sng">
            <a:solidFill>
              <a:srgbClr val="00B4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2" name="Google Shape;232;p23"/>
          <p:cNvSpPr/>
          <p:nvPr/>
        </p:nvSpPr>
        <p:spPr>
          <a:xfrm>
            <a:off x="5638800" y="5689600"/>
            <a:ext cx="385763" cy="287338"/>
          </a:xfrm>
          <a:prstGeom prst="rect">
            <a:avLst/>
          </a:prstGeom>
          <a:noFill/>
          <a:ln>
            <a:noFill/>
          </a:ln>
        </p:spPr>
        <p:txBody>
          <a:bodyPr spcFirstLastPara="1" wrap="square" lIns="90475" tIns="44450" rIns="90475" bIns="44450" anchor="t" anchorCtr="0">
            <a:noAutofit/>
          </a:bodyPr>
          <a:lstStyle/>
          <a:p>
            <a:pPr marL="0" marR="0" lvl="0" indent="0" algn="l" rtl="0">
              <a:lnSpc>
                <a:spcPct val="80000"/>
              </a:lnSpc>
              <a:spcBef>
                <a:spcPts val="0"/>
              </a:spcBef>
              <a:spcAft>
                <a:spcPts val="0"/>
              </a:spcAft>
              <a:buNone/>
            </a:pPr>
            <a:r>
              <a:rPr lang="en-US" sz="2400" baseline="-25000">
                <a:solidFill>
                  <a:schemeClr val="dk1"/>
                </a:solidFill>
                <a:latin typeface="Arial"/>
                <a:ea typeface="Arial"/>
                <a:cs typeface="Arial"/>
                <a:sym typeface="Arial"/>
              </a:rPr>
              <a:t>0</a:t>
            </a:r>
            <a:endParaRPr sz="1800" baseline="-25000">
              <a:solidFill>
                <a:schemeClr val="dk1"/>
              </a:solidFill>
              <a:latin typeface="Arial"/>
              <a:ea typeface="Arial"/>
              <a:cs typeface="Arial"/>
              <a:sym typeface="Arial"/>
            </a:endParaRPr>
          </a:p>
        </p:txBody>
      </p:sp>
      <p:sp>
        <p:nvSpPr>
          <p:cNvPr id="233" name="Google Shape;233;p23"/>
          <p:cNvSpPr/>
          <p:nvPr/>
        </p:nvSpPr>
        <p:spPr>
          <a:xfrm>
            <a:off x="433646" y="2819400"/>
            <a:ext cx="3403342" cy="2947689"/>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2000"/>
              <a:buFont typeface="Arial"/>
              <a:buNone/>
            </a:pPr>
            <a:r>
              <a:rPr lang="tr-TR" sz="2000" dirty="0">
                <a:solidFill>
                  <a:schemeClr val="dk1"/>
                </a:solidFill>
                <a:latin typeface="Calibri"/>
                <a:cs typeface="Calibri"/>
                <a:sym typeface="Calibri"/>
              </a:rPr>
              <a:t>Sıfır hipotezi reddedilir, </a:t>
            </a:r>
            <a:r>
              <a:rPr lang="tr-TR" sz="2000" dirty="0" err="1">
                <a:solidFill>
                  <a:schemeClr val="dk1"/>
                </a:solidFill>
                <a:latin typeface="Calibri"/>
                <a:cs typeface="Calibri"/>
                <a:sym typeface="Calibri"/>
              </a:rPr>
              <a:t>anakütle</a:t>
            </a:r>
            <a:r>
              <a:rPr lang="tr-TR" sz="2000" dirty="0">
                <a:solidFill>
                  <a:schemeClr val="dk1"/>
                </a:solidFill>
                <a:latin typeface="Calibri"/>
                <a:cs typeface="Calibri"/>
                <a:sym typeface="Calibri"/>
              </a:rPr>
              <a:t> korelasyon katsayısı sıfırdan büyüktür.</a:t>
            </a:r>
            <a:endParaRPr dirty="0"/>
          </a:p>
        </p:txBody>
      </p:sp>
      <p:sp>
        <p:nvSpPr>
          <p:cNvPr id="234" name="Google Shape;234;p23"/>
          <p:cNvSpPr/>
          <p:nvPr/>
        </p:nvSpPr>
        <p:spPr>
          <a:xfrm>
            <a:off x="1371600" y="4014788"/>
            <a:ext cx="990600" cy="36195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218433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143000" y="0"/>
            <a:ext cx="7383463" cy="704850"/>
          </a:xfrm>
        </p:spPr>
        <p:txBody>
          <a:bodyPr/>
          <a:lstStyle/>
          <a:p>
            <a:pPr eaLnBrk="1" hangingPunct="1"/>
            <a:r>
              <a:rPr lang="tr-TR" altLang="en-US" sz="2500" dirty="0"/>
              <a:t>İlişki türlerine göre serpilme diyagramı</a:t>
            </a:r>
            <a:endParaRPr lang="en-US" altLang="en-US" sz="2500" dirty="0"/>
          </a:p>
        </p:txBody>
      </p:sp>
      <p:sp>
        <p:nvSpPr>
          <p:cNvPr id="8195" name="Text Box 78"/>
          <p:cNvSpPr txBox="1">
            <a:spLocks noChangeArrowheads="1"/>
          </p:cNvSpPr>
          <p:nvPr/>
        </p:nvSpPr>
        <p:spPr bwMode="auto">
          <a:xfrm>
            <a:off x="141288" y="1173163"/>
            <a:ext cx="1355725" cy="523220"/>
          </a:xfrm>
          <a:prstGeom prst="rect">
            <a:avLst/>
          </a:prstGeom>
          <a:solidFill>
            <a:srgbClr val="00E200"/>
          </a:solidFill>
          <a:ln w="12700">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tr-TR" altLang="en-US" sz="1400" b="1" dirty="0"/>
              <a:t>Doğrusal İlişki</a:t>
            </a:r>
            <a:endParaRPr lang="en-US" altLang="en-US" sz="1400" b="1" dirty="0"/>
          </a:p>
        </p:txBody>
      </p:sp>
      <p:sp>
        <p:nvSpPr>
          <p:cNvPr id="8196" name="Text Box 79"/>
          <p:cNvSpPr txBox="1">
            <a:spLocks noChangeArrowheads="1"/>
          </p:cNvSpPr>
          <p:nvPr/>
        </p:nvSpPr>
        <p:spPr bwMode="auto">
          <a:xfrm>
            <a:off x="52388" y="3322638"/>
            <a:ext cx="1444625" cy="523220"/>
          </a:xfrm>
          <a:prstGeom prst="rect">
            <a:avLst/>
          </a:prstGeom>
          <a:solidFill>
            <a:srgbClr val="00E200"/>
          </a:solidFill>
          <a:ln w="12700">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tr-TR" altLang="en-US" sz="1400" b="1" dirty="0"/>
              <a:t>Doğrusal Olmayan İlişki</a:t>
            </a:r>
            <a:endParaRPr lang="en-US" altLang="en-US" sz="1400" b="1" dirty="0"/>
          </a:p>
        </p:txBody>
      </p:sp>
      <p:grpSp>
        <p:nvGrpSpPr>
          <p:cNvPr id="8197" name="Group 14"/>
          <p:cNvGrpSpPr>
            <a:grpSpLocks/>
          </p:cNvGrpSpPr>
          <p:nvPr/>
        </p:nvGrpSpPr>
        <p:grpSpPr bwMode="auto">
          <a:xfrm>
            <a:off x="2350775" y="723628"/>
            <a:ext cx="5673725" cy="1604962"/>
            <a:chOff x="1991357" y="744908"/>
            <a:chExt cx="5672978" cy="1604746"/>
          </a:xfrm>
        </p:grpSpPr>
        <p:grpSp>
          <p:nvGrpSpPr>
            <p:cNvPr id="8306" name="Group 1"/>
            <p:cNvGrpSpPr>
              <a:grpSpLocks/>
            </p:cNvGrpSpPr>
            <p:nvPr/>
          </p:nvGrpSpPr>
          <p:grpSpPr bwMode="auto">
            <a:xfrm>
              <a:off x="1991357" y="789725"/>
              <a:ext cx="2276337" cy="1515113"/>
              <a:chOff x="685800" y="2255838"/>
              <a:chExt cx="3073400" cy="1997075"/>
            </a:xfrm>
          </p:grpSpPr>
          <p:sp>
            <p:nvSpPr>
              <p:cNvPr id="8326" name="Line 20"/>
              <p:cNvSpPr>
                <a:spLocks noChangeShapeType="1"/>
              </p:cNvSpPr>
              <p:nvPr/>
            </p:nvSpPr>
            <p:spPr bwMode="auto">
              <a:xfrm flipH="1">
                <a:off x="1143000" y="2438400"/>
                <a:ext cx="0" cy="152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27" name="Oval 21"/>
              <p:cNvSpPr>
                <a:spLocks noChangeArrowheads="1"/>
              </p:cNvSpPr>
              <p:nvPr/>
            </p:nvSpPr>
            <p:spPr bwMode="auto">
              <a:xfrm rot="-7282380">
                <a:off x="1219200" y="3657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28" name="Oval 22"/>
              <p:cNvSpPr>
                <a:spLocks noChangeArrowheads="1"/>
              </p:cNvSpPr>
              <p:nvPr/>
            </p:nvSpPr>
            <p:spPr bwMode="auto">
              <a:xfrm rot="-7282380">
                <a:off x="1447800" y="3352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29" name="Oval 23"/>
              <p:cNvSpPr>
                <a:spLocks noChangeArrowheads="1"/>
              </p:cNvSpPr>
              <p:nvPr/>
            </p:nvSpPr>
            <p:spPr bwMode="auto">
              <a:xfrm rot="-7282380">
                <a:off x="3124200" y="2286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30" name="Oval 24"/>
              <p:cNvSpPr>
                <a:spLocks noChangeArrowheads="1"/>
              </p:cNvSpPr>
              <p:nvPr/>
            </p:nvSpPr>
            <p:spPr bwMode="auto">
              <a:xfrm rot="-7282380">
                <a:off x="32766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31" name="Oval 25"/>
              <p:cNvSpPr>
                <a:spLocks noChangeArrowheads="1"/>
              </p:cNvSpPr>
              <p:nvPr/>
            </p:nvSpPr>
            <p:spPr bwMode="auto">
              <a:xfrm rot="-7282380">
                <a:off x="1676400" y="3505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32" name="Oval 26"/>
              <p:cNvSpPr>
                <a:spLocks noChangeArrowheads="1"/>
              </p:cNvSpPr>
              <p:nvPr/>
            </p:nvSpPr>
            <p:spPr bwMode="auto">
              <a:xfrm rot="-7282380">
                <a:off x="28956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33" name="Oval 27"/>
              <p:cNvSpPr>
                <a:spLocks noChangeArrowheads="1"/>
              </p:cNvSpPr>
              <p:nvPr/>
            </p:nvSpPr>
            <p:spPr bwMode="auto">
              <a:xfrm rot="-7282380">
                <a:off x="2514600" y="3276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34" name="Oval 28"/>
              <p:cNvSpPr>
                <a:spLocks noChangeArrowheads="1"/>
              </p:cNvSpPr>
              <p:nvPr/>
            </p:nvSpPr>
            <p:spPr bwMode="auto">
              <a:xfrm rot="-7282380">
                <a:off x="25908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35" name="Oval 29"/>
              <p:cNvSpPr>
                <a:spLocks noChangeArrowheads="1"/>
              </p:cNvSpPr>
              <p:nvPr/>
            </p:nvSpPr>
            <p:spPr bwMode="auto">
              <a:xfrm rot="-7282380">
                <a:off x="2209800" y="2514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36" name="Oval 30"/>
              <p:cNvSpPr>
                <a:spLocks noChangeArrowheads="1"/>
              </p:cNvSpPr>
              <p:nvPr/>
            </p:nvSpPr>
            <p:spPr bwMode="auto">
              <a:xfrm rot="-7282380">
                <a:off x="1295400" y="3048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37" name="Oval 31"/>
              <p:cNvSpPr>
                <a:spLocks noChangeArrowheads="1"/>
              </p:cNvSpPr>
              <p:nvPr/>
            </p:nvSpPr>
            <p:spPr bwMode="auto">
              <a:xfrm rot="-7282380">
                <a:off x="1600200" y="2895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38" name="Oval 32"/>
              <p:cNvSpPr>
                <a:spLocks noChangeArrowheads="1"/>
              </p:cNvSpPr>
              <p:nvPr/>
            </p:nvSpPr>
            <p:spPr bwMode="auto">
              <a:xfrm rot="-7282380">
                <a:off x="1905000" y="3082925"/>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8339" name="Oval 33"/>
              <p:cNvSpPr>
                <a:spLocks noChangeArrowheads="1"/>
              </p:cNvSpPr>
              <p:nvPr/>
            </p:nvSpPr>
            <p:spPr bwMode="auto">
              <a:xfrm rot="-7282380">
                <a:off x="28194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40" name="Oval 34"/>
              <p:cNvSpPr>
                <a:spLocks noChangeArrowheads="1"/>
              </p:cNvSpPr>
              <p:nvPr/>
            </p:nvSpPr>
            <p:spPr bwMode="auto">
              <a:xfrm rot="-7282380">
                <a:off x="2286000" y="3048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41" name="Oval 35"/>
              <p:cNvSpPr>
                <a:spLocks noChangeArrowheads="1"/>
              </p:cNvSpPr>
              <p:nvPr/>
            </p:nvSpPr>
            <p:spPr bwMode="auto">
              <a:xfrm rot="-7282380">
                <a:off x="2057400" y="3352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42" name="Text Box 36"/>
              <p:cNvSpPr txBox="1">
                <a:spLocks noChangeArrowheads="1"/>
              </p:cNvSpPr>
              <p:nvPr/>
            </p:nvSpPr>
            <p:spPr bwMode="auto">
              <a:xfrm>
                <a:off x="685800" y="22558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8343" name="Line 37"/>
              <p:cNvSpPr>
                <a:spLocks noChangeShapeType="1"/>
              </p:cNvSpPr>
              <p:nvPr/>
            </p:nvSpPr>
            <p:spPr bwMode="auto">
              <a:xfrm>
                <a:off x="1143000" y="39624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44" name="Oval 38"/>
              <p:cNvSpPr>
                <a:spLocks noChangeArrowheads="1"/>
              </p:cNvSpPr>
              <p:nvPr/>
            </p:nvSpPr>
            <p:spPr bwMode="auto">
              <a:xfrm rot="-7282380">
                <a:off x="31242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45" name="Text Box 39"/>
              <p:cNvSpPr txBox="1">
                <a:spLocks noChangeArrowheads="1"/>
              </p:cNvSpPr>
              <p:nvPr/>
            </p:nvSpPr>
            <p:spPr bwMode="auto">
              <a:xfrm>
                <a:off x="3405188" y="38560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sp>
            <p:nvSpPr>
              <p:cNvPr id="8346" name="Line 81"/>
              <p:cNvSpPr>
                <a:spLocks noChangeShapeType="1"/>
              </p:cNvSpPr>
              <p:nvPr/>
            </p:nvSpPr>
            <p:spPr bwMode="auto">
              <a:xfrm flipV="1">
                <a:off x="1143000" y="2590800"/>
                <a:ext cx="2362200" cy="1143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8307" name="Group 2"/>
            <p:cNvGrpSpPr>
              <a:grpSpLocks/>
            </p:cNvGrpSpPr>
            <p:nvPr/>
          </p:nvGrpSpPr>
          <p:grpSpPr bwMode="auto">
            <a:xfrm>
              <a:off x="5340119" y="744908"/>
              <a:ext cx="2324216" cy="1604746"/>
              <a:chOff x="685800" y="4465638"/>
              <a:chExt cx="3073400" cy="1997075"/>
            </a:xfrm>
          </p:grpSpPr>
          <p:sp>
            <p:nvSpPr>
              <p:cNvPr id="8308" name="Line 3"/>
              <p:cNvSpPr>
                <a:spLocks noChangeShapeType="1"/>
              </p:cNvSpPr>
              <p:nvPr/>
            </p:nvSpPr>
            <p:spPr bwMode="auto">
              <a:xfrm>
                <a:off x="1143000" y="47244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09" name="Oval 4"/>
              <p:cNvSpPr>
                <a:spLocks noChangeArrowheads="1"/>
              </p:cNvSpPr>
              <p:nvPr/>
            </p:nvSpPr>
            <p:spPr bwMode="auto">
              <a:xfrm rot="-7282380">
                <a:off x="2667000" y="5867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10" name="Oval 5"/>
              <p:cNvSpPr>
                <a:spLocks noChangeArrowheads="1"/>
              </p:cNvSpPr>
              <p:nvPr/>
            </p:nvSpPr>
            <p:spPr bwMode="auto">
              <a:xfrm rot="-7282380">
                <a:off x="1371600" y="4953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11" name="Oval 6"/>
              <p:cNvSpPr>
                <a:spLocks noChangeArrowheads="1"/>
              </p:cNvSpPr>
              <p:nvPr/>
            </p:nvSpPr>
            <p:spPr bwMode="auto">
              <a:xfrm rot="-7282380">
                <a:off x="3124200" y="5791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12" name="Oval 7"/>
              <p:cNvSpPr>
                <a:spLocks noChangeArrowheads="1"/>
              </p:cNvSpPr>
              <p:nvPr/>
            </p:nvSpPr>
            <p:spPr bwMode="auto">
              <a:xfrm rot="-7282380">
                <a:off x="1752600" y="4800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13" name="Oval 8"/>
              <p:cNvSpPr>
                <a:spLocks noChangeArrowheads="1"/>
              </p:cNvSpPr>
              <p:nvPr/>
            </p:nvSpPr>
            <p:spPr bwMode="auto">
              <a:xfrm rot="-7282380">
                <a:off x="2514600" y="5486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14" name="Oval 9"/>
              <p:cNvSpPr>
                <a:spLocks noChangeArrowheads="1"/>
              </p:cNvSpPr>
              <p:nvPr/>
            </p:nvSpPr>
            <p:spPr bwMode="auto">
              <a:xfrm rot="-7282380">
                <a:off x="2819400" y="5638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15" name="Oval 10"/>
              <p:cNvSpPr>
                <a:spLocks noChangeArrowheads="1"/>
              </p:cNvSpPr>
              <p:nvPr/>
            </p:nvSpPr>
            <p:spPr bwMode="auto">
              <a:xfrm rot="-7282380">
                <a:off x="2057400" y="5029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16" name="Oval 11"/>
              <p:cNvSpPr>
                <a:spLocks noChangeArrowheads="1"/>
              </p:cNvSpPr>
              <p:nvPr/>
            </p:nvSpPr>
            <p:spPr bwMode="auto">
              <a:xfrm rot="-7282380">
                <a:off x="1295400" y="4724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17" name="Oval 12"/>
              <p:cNvSpPr>
                <a:spLocks noChangeArrowheads="1"/>
              </p:cNvSpPr>
              <p:nvPr/>
            </p:nvSpPr>
            <p:spPr bwMode="auto">
              <a:xfrm rot="-7282380">
                <a:off x="16002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18" name="Oval 13"/>
              <p:cNvSpPr>
                <a:spLocks noChangeArrowheads="1"/>
              </p:cNvSpPr>
              <p:nvPr/>
            </p:nvSpPr>
            <p:spPr bwMode="auto">
              <a:xfrm rot="-7282380">
                <a:off x="1828800" y="5334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8319" name="Oval 14"/>
              <p:cNvSpPr>
                <a:spLocks noChangeArrowheads="1"/>
              </p:cNvSpPr>
              <p:nvPr/>
            </p:nvSpPr>
            <p:spPr bwMode="auto">
              <a:xfrm rot="-7282380">
                <a:off x="2438400" y="5715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20" name="Oval 15"/>
              <p:cNvSpPr>
                <a:spLocks noChangeArrowheads="1"/>
              </p:cNvSpPr>
              <p:nvPr/>
            </p:nvSpPr>
            <p:spPr bwMode="auto">
              <a:xfrm rot="-7282380">
                <a:off x="2362200" y="5257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21" name="Oval 16"/>
              <p:cNvSpPr>
                <a:spLocks noChangeArrowheads="1"/>
              </p:cNvSpPr>
              <p:nvPr/>
            </p:nvSpPr>
            <p:spPr bwMode="auto">
              <a:xfrm rot="-7282380">
                <a:off x="2133600" y="5334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22" name="Text Box 17"/>
              <p:cNvSpPr txBox="1">
                <a:spLocks noChangeArrowheads="1"/>
              </p:cNvSpPr>
              <p:nvPr/>
            </p:nvSpPr>
            <p:spPr bwMode="auto">
              <a:xfrm>
                <a:off x="685800" y="44656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8323" name="Line 18"/>
              <p:cNvSpPr>
                <a:spLocks noChangeShapeType="1"/>
              </p:cNvSpPr>
              <p:nvPr/>
            </p:nvSpPr>
            <p:spPr bwMode="auto">
              <a:xfrm>
                <a:off x="1143000" y="61722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24" name="Text Box 19"/>
              <p:cNvSpPr txBox="1">
                <a:spLocks noChangeArrowheads="1"/>
              </p:cNvSpPr>
              <p:nvPr/>
            </p:nvSpPr>
            <p:spPr bwMode="auto">
              <a:xfrm>
                <a:off x="3405188" y="60658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sp>
            <p:nvSpPr>
              <p:cNvPr id="8325" name="Line 82"/>
              <p:cNvSpPr>
                <a:spLocks noChangeShapeType="1"/>
              </p:cNvSpPr>
              <p:nvPr/>
            </p:nvSpPr>
            <p:spPr bwMode="auto">
              <a:xfrm>
                <a:off x="1295400" y="4724400"/>
                <a:ext cx="1828800" cy="1295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8199" name="Group 15"/>
          <p:cNvGrpSpPr>
            <a:grpSpLocks/>
          </p:cNvGrpSpPr>
          <p:nvPr/>
        </p:nvGrpSpPr>
        <p:grpSpPr bwMode="auto">
          <a:xfrm>
            <a:off x="1752600" y="2911475"/>
            <a:ext cx="6867525" cy="1422400"/>
            <a:chOff x="1752600" y="2911384"/>
            <a:chExt cx="6867792" cy="1423250"/>
          </a:xfrm>
        </p:grpSpPr>
        <p:grpSp>
          <p:nvGrpSpPr>
            <p:cNvPr id="8243" name="Group 8"/>
            <p:cNvGrpSpPr>
              <a:grpSpLocks/>
            </p:cNvGrpSpPr>
            <p:nvPr/>
          </p:nvGrpSpPr>
          <p:grpSpPr bwMode="auto">
            <a:xfrm>
              <a:off x="4216454" y="2918205"/>
              <a:ext cx="2049395" cy="1409609"/>
              <a:chOff x="4276138" y="4338911"/>
              <a:chExt cx="2049395" cy="1409609"/>
            </a:xfrm>
          </p:grpSpPr>
          <p:sp>
            <p:nvSpPr>
              <p:cNvPr id="8284" name="Line 57"/>
              <p:cNvSpPr>
                <a:spLocks noChangeShapeType="1"/>
              </p:cNvSpPr>
              <p:nvPr/>
            </p:nvSpPr>
            <p:spPr bwMode="auto">
              <a:xfrm flipH="1">
                <a:off x="4581007" y="4467770"/>
                <a:ext cx="0" cy="10756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85" name="Text Box 73"/>
              <p:cNvSpPr txBox="1">
                <a:spLocks noChangeArrowheads="1"/>
              </p:cNvSpPr>
              <p:nvPr/>
            </p:nvSpPr>
            <p:spPr bwMode="auto">
              <a:xfrm>
                <a:off x="4276138" y="4338911"/>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8286" name="Line 74"/>
              <p:cNvSpPr>
                <a:spLocks noChangeShapeType="1"/>
              </p:cNvSpPr>
              <p:nvPr/>
            </p:nvSpPr>
            <p:spPr bwMode="auto">
              <a:xfrm>
                <a:off x="4581007" y="5543465"/>
                <a:ext cx="15243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87" name="Text Box 76"/>
              <p:cNvSpPr txBox="1">
                <a:spLocks noChangeArrowheads="1"/>
              </p:cNvSpPr>
              <p:nvPr/>
            </p:nvSpPr>
            <p:spPr bwMode="auto">
              <a:xfrm>
                <a:off x="6089472" y="5468391"/>
                <a:ext cx="236061"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grpSp>
            <p:nvGrpSpPr>
              <p:cNvPr id="8288" name="Group 7"/>
              <p:cNvGrpSpPr>
                <a:grpSpLocks/>
              </p:cNvGrpSpPr>
              <p:nvPr/>
            </p:nvGrpSpPr>
            <p:grpSpPr bwMode="auto">
              <a:xfrm rot="10800000">
                <a:off x="4664165" y="4437980"/>
                <a:ext cx="1575155" cy="1021910"/>
                <a:chOff x="4631818" y="4467770"/>
                <a:chExt cx="1575155" cy="1021910"/>
              </a:xfrm>
            </p:grpSpPr>
            <p:sp>
              <p:nvSpPr>
                <p:cNvPr id="8289" name="Oval 58"/>
                <p:cNvSpPr>
                  <a:spLocks noChangeArrowheads="1"/>
                </p:cNvSpPr>
                <p:nvPr/>
              </p:nvSpPr>
              <p:spPr bwMode="auto">
                <a:xfrm rot="-7282380">
                  <a:off x="4627358" y="5332786"/>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0" name="Oval 59"/>
                <p:cNvSpPr>
                  <a:spLocks noChangeArrowheads="1"/>
                </p:cNvSpPr>
                <p:nvPr/>
              </p:nvSpPr>
              <p:spPr bwMode="auto">
                <a:xfrm rot="-7282380">
                  <a:off x="4779792" y="511764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1" name="Oval 60"/>
                <p:cNvSpPr>
                  <a:spLocks noChangeArrowheads="1"/>
                </p:cNvSpPr>
                <p:nvPr/>
              </p:nvSpPr>
              <p:spPr bwMode="auto">
                <a:xfrm rot="-7282380">
                  <a:off x="6050079" y="501007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2" name="Oval 61"/>
                <p:cNvSpPr>
                  <a:spLocks noChangeArrowheads="1"/>
                </p:cNvSpPr>
                <p:nvPr/>
              </p:nvSpPr>
              <p:spPr bwMode="auto">
                <a:xfrm rot="-7282380">
                  <a:off x="5745210" y="457979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3" name="Oval 62"/>
                <p:cNvSpPr>
                  <a:spLocks noChangeArrowheads="1"/>
                </p:cNvSpPr>
                <p:nvPr/>
              </p:nvSpPr>
              <p:spPr bwMode="auto">
                <a:xfrm rot="-7282380">
                  <a:off x="5033850" y="4633584"/>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4" name="Oval 63"/>
                <p:cNvSpPr>
                  <a:spLocks noChangeArrowheads="1"/>
                </p:cNvSpPr>
                <p:nvPr/>
              </p:nvSpPr>
              <p:spPr bwMode="auto">
                <a:xfrm rot="-7282380">
                  <a:off x="6050079" y="522521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5" name="Oval 64"/>
                <p:cNvSpPr>
                  <a:spLocks noChangeArrowheads="1"/>
                </p:cNvSpPr>
                <p:nvPr/>
              </p:nvSpPr>
              <p:spPr bwMode="auto">
                <a:xfrm rot="-7282380">
                  <a:off x="5846833" y="5063862"/>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6" name="Oval 65"/>
                <p:cNvSpPr>
                  <a:spLocks noChangeArrowheads="1"/>
                </p:cNvSpPr>
                <p:nvPr/>
              </p:nvSpPr>
              <p:spPr bwMode="auto">
                <a:xfrm rot="-7282380">
                  <a:off x="5541964" y="468736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7" name="Oval 66"/>
                <p:cNvSpPr>
                  <a:spLocks noChangeArrowheads="1"/>
                </p:cNvSpPr>
                <p:nvPr/>
              </p:nvSpPr>
              <p:spPr bwMode="auto">
                <a:xfrm rot="-7282380">
                  <a:off x="5287907" y="457979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8" name="Oval 67"/>
                <p:cNvSpPr>
                  <a:spLocks noChangeArrowheads="1"/>
                </p:cNvSpPr>
                <p:nvPr/>
              </p:nvSpPr>
              <p:spPr bwMode="auto">
                <a:xfrm rot="-7282380">
                  <a:off x="4728981" y="490250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99" name="Oval 68"/>
                <p:cNvSpPr>
                  <a:spLocks noChangeArrowheads="1"/>
                </p:cNvSpPr>
                <p:nvPr/>
              </p:nvSpPr>
              <p:spPr bwMode="auto">
                <a:xfrm rot="-7282380">
                  <a:off x="4881415" y="479493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00" name="Oval 69"/>
                <p:cNvSpPr>
                  <a:spLocks noChangeArrowheads="1"/>
                </p:cNvSpPr>
                <p:nvPr/>
              </p:nvSpPr>
              <p:spPr bwMode="auto">
                <a:xfrm rot="-7282380">
                  <a:off x="5084661" y="492715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8301" name="Oval 70"/>
                <p:cNvSpPr>
                  <a:spLocks noChangeArrowheads="1"/>
                </p:cNvSpPr>
                <p:nvPr/>
              </p:nvSpPr>
              <p:spPr bwMode="auto">
                <a:xfrm rot="-7282380">
                  <a:off x="5694399" y="4848723"/>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02" name="Oval 71"/>
                <p:cNvSpPr>
                  <a:spLocks noChangeArrowheads="1"/>
                </p:cNvSpPr>
                <p:nvPr/>
              </p:nvSpPr>
              <p:spPr bwMode="auto">
                <a:xfrm rot="-7282380">
                  <a:off x="5338718" y="479493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03" name="Oval 72"/>
                <p:cNvSpPr>
                  <a:spLocks noChangeArrowheads="1"/>
                </p:cNvSpPr>
                <p:nvPr/>
              </p:nvSpPr>
              <p:spPr bwMode="auto">
                <a:xfrm rot="-7282380">
                  <a:off x="5491153" y="447223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04" name="Oval 75"/>
                <p:cNvSpPr>
                  <a:spLocks noChangeArrowheads="1"/>
                </p:cNvSpPr>
                <p:nvPr/>
              </p:nvSpPr>
              <p:spPr bwMode="auto">
                <a:xfrm rot="-7282380">
                  <a:off x="5897644" y="4848723"/>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05" name="Freeform 83"/>
                <p:cNvSpPr>
                  <a:spLocks/>
                </p:cNvSpPr>
                <p:nvPr/>
              </p:nvSpPr>
              <p:spPr bwMode="auto">
                <a:xfrm>
                  <a:off x="4682630" y="4647053"/>
                  <a:ext cx="1473532" cy="788843"/>
                </a:xfrm>
                <a:custGeom>
                  <a:avLst/>
                  <a:gdLst>
                    <a:gd name="T0" fmla="*/ 0 w 1392"/>
                    <a:gd name="T1" fmla="*/ 2147483646 h 704"/>
                    <a:gd name="T2" fmla="*/ 2147483646 w 1392"/>
                    <a:gd name="T3" fmla="*/ 2147483646 h 704"/>
                    <a:gd name="T4" fmla="*/ 2147483646 w 1392"/>
                    <a:gd name="T5" fmla="*/ 2147483646 h 704"/>
                    <a:gd name="T6" fmla="*/ 0 60000 65536"/>
                    <a:gd name="T7" fmla="*/ 0 60000 65536"/>
                    <a:gd name="T8" fmla="*/ 0 60000 65536"/>
                    <a:gd name="T9" fmla="*/ 0 w 1392"/>
                    <a:gd name="T10" fmla="*/ 0 h 704"/>
                    <a:gd name="T11" fmla="*/ 1392 w 1392"/>
                    <a:gd name="T12" fmla="*/ 704 h 704"/>
                  </a:gdLst>
                  <a:ahLst/>
                  <a:cxnLst>
                    <a:cxn ang="T6">
                      <a:pos x="T0" y="T1"/>
                    </a:cxn>
                    <a:cxn ang="T7">
                      <a:pos x="T2" y="T3"/>
                    </a:cxn>
                    <a:cxn ang="T8">
                      <a:pos x="T4" y="T5"/>
                    </a:cxn>
                  </a:cxnLst>
                  <a:rect l="T9" t="T10" r="T11" b="T12"/>
                  <a:pathLst>
                    <a:path w="1392" h="704">
                      <a:moveTo>
                        <a:pt x="0" y="704"/>
                      </a:moveTo>
                      <a:cubicBezTo>
                        <a:pt x="244" y="384"/>
                        <a:pt x="488" y="64"/>
                        <a:pt x="720" y="32"/>
                      </a:cubicBezTo>
                      <a:cubicBezTo>
                        <a:pt x="952" y="0"/>
                        <a:pt x="1172" y="256"/>
                        <a:pt x="1392" y="512"/>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grpSp>
          <p:nvGrpSpPr>
            <p:cNvPr id="8244" name="Group 6"/>
            <p:cNvGrpSpPr>
              <a:grpSpLocks/>
            </p:cNvGrpSpPr>
            <p:nvPr/>
          </p:nvGrpSpPr>
          <p:grpSpPr bwMode="auto">
            <a:xfrm>
              <a:off x="1752600" y="2911384"/>
              <a:ext cx="2065274" cy="1423250"/>
              <a:chOff x="2202420" y="2883058"/>
              <a:chExt cx="2065274" cy="1423250"/>
            </a:xfrm>
          </p:grpSpPr>
          <p:sp>
            <p:nvSpPr>
              <p:cNvPr id="8265" name="Line 41"/>
              <p:cNvSpPr>
                <a:spLocks noChangeShapeType="1"/>
              </p:cNvSpPr>
              <p:nvPr/>
            </p:nvSpPr>
            <p:spPr bwMode="auto">
              <a:xfrm>
                <a:off x="2507289" y="3079343"/>
                <a:ext cx="0" cy="10219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6" name="Text Box 55"/>
              <p:cNvSpPr txBox="1">
                <a:spLocks noChangeArrowheads="1"/>
              </p:cNvSpPr>
              <p:nvPr/>
            </p:nvSpPr>
            <p:spPr bwMode="auto">
              <a:xfrm>
                <a:off x="2202420" y="2896699"/>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8267" name="Line 56"/>
              <p:cNvSpPr>
                <a:spLocks noChangeShapeType="1"/>
              </p:cNvSpPr>
              <p:nvPr/>
            </p:nvSpPr>
            <p:spPr bwMode="auto">
              <a:xfrm>
                <a:off x="2507289" y="4101253"/>
                <a:ext cx="15243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8" name="Text Box 77"/>
              <p:cNvSpPr txBox="1">
                <a:spLocks noChangeArrowheads="1"/>
              </p:cNvSpPr>
              <p:nvPr/>
            </p:nvSpPr>
            <p:spPr bwMode="auto">
              <a:xfrm>
                <a:off x="4031632" y="4026179"/>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grpSp>
            <p:nvGrpSpPr>
              <p:cNvPr id="8269" name="Group 5"/>
              <p:cNvGrpSpPr>
                <a:grpSpLocks/>
              </p:cNvGrpSpPr>
              <p:nvPr/>
            </p:nvGrpSpPr>
            <p:grpSpPr bwMode="auto">
              <a:xfrm rot="-9746000">
                <a:off x="2636247" y="2883058"/>
                <a:ext cx="1371909" cy="1183264"/>
                <a:chOff x="2558100" y="2810419"/>
                <a:chExt cx="1371909" cy="1183264"/>
              </a:xfrm>
            </p:grpSpPr>
            <p:sp>
              <p:nvSpPr>
                <p:cNvPr id="8270" name="Oval 42"/>
                <p:cNvSpPr>
                  <a:spLocks noChangeArrowheads="1"/>
                </p:cNvSpPr>
                <p:nvPr/>
              </p:nvSpPr>
              <p:spPr bwMode="auto">
                <a:xfrm rot="-7282380">
                  <a:off x="2553640" y="3783005"/>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71" name="Oval 43"/>
                <p:cNvSpPr>
                  <a:spLocks noChangeArrowheads="1"/>
                </p:cNvSpPr>
                <p:nvPr/>
              </p:nvSpPr>
              <p:spPr bwMode="auto">
                <a:xfrm rot="-7282380">
                  <a:off x="2756886" y="3675435"/>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72" name="Oval 44"/>
                <p:cNvSpPr>
                  <a:spLocks noChangeArrowheads="1"/>
                </p:cNvSpPr>
                <p:nvPr/>
              </p:nvSpPr>
              <p:spPr bwMode="auto">
                <a:xfrm rot="-7282380">
                  <a:off x="3773115" y="292244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73" name="Oval 45"/>
                <p:cNvSpPr>
                  <a:spLocks noChangeArrowheads="1"/>
                </p:cNvSpPr>
                <p:nvPr/>
              </p:nvSpPr>
              <p:spPr bwMode="auto">
                <a:xfrm rot="-7282380">
                  <a:off x="3722303" y="313758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74" name="Oval 46"/>
                <p:cNvSpPr>
                  <a:spLocks noChangeArrowheads="1"/>
                </p:cNvSpPr>
                <p:nvPr/>
              </p:nvSpPr>
              <p:spPr bwMode="auto">
                <a:xfrm rot="-7282380">
                  <a:off x="2807697" y="383678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75" name="Oval 47"/>
                <p:cNvSpPr>
                  <a:spLocks noChangeArrowheads="1"/>
                </p:cNvSpPr>
                <p:nvPr/>
              </p:nvSpPr>
              <p:spPr bwMode="auto">
                <a:xfrm rot="-7282380">
                  <a:off x="3519058" y="303001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76" name="Oval 48"/>
                <p:cNvSpPr>
                  <a:spLocks noChangeArrowheads="1"/>
                </p:cNvSpPr>
                <p:nvPr/>
              </p:nvSpPr>
              <p:spPr bwMode="auto">
                <a:xfrm rot="-7282380">
                  <a:off x="3468246" y="3567866"/>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77" name="Oval 49"/>
                <p:cNvSpPr>
                  <a:spLocks noChangeArrowheads="1"/>
                </p:cNvSpPr>
                <p:nvPr/>
              </p:nvSpPr>
              <p:spPr bwMode="auto">
                <a:xfrm rot="-7282380">
                  <a:off x="3417435" y="335272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78" name="Oval 50"/>
                <p:cNvSpPr>
                  <a:spLocks noChangeArrowheads="1"/>
                </p:cNvSpPr>
                <p:nvPr/>
              </p:nvSpPr>
              <p:spPr bwMode="auto">
                <a:xfrm rot="-7282380">
                  <a:off x="3620681" y="281487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79" name="Oval 51"/>
                <p:cNvSpPr>
                  <a:spLocks noChangeArrowheads="1"/>
                </p:cNvSpPr>
                <p:nvPr/>
              </p:nvSpPr>
              <p:spPr bwMode="auto">
                <a:xfrm rot="-7282380">
                  <a:off x="2960132" y="362165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8280" name="Oval 52"/>
                <p:cNvSpPr>
                  <a:spLocks noChangeArrowheads="1"/>
                </p:cNvSpPr>
                <p:nvPr/>
              </p:nvSpPr>
              <p:spPr bwMode="auto">
                <a:xfrm rot="-7282380">
                  <a:off x="3620681" y="335272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81" name="Oval 53"/>
                <p:cNvSpPr>
                  <a:spLocks noChangeArrowheads="1"/>
                </p:cNvSpPr>
                <p:nvPr/>
              </p:nvSpPr>
              <p:spPr bwMode="auto">
                <a:xfrm rot="-7282380">
                  <a:off x="3214189" y="3514081"/>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82" name="Oval 54"/>
                <p:cNvSpPr>
                  <a:spLocks noChangeArrowheads="1"/>
                </p:cNvSpPr>
                <p:nvPr/>
              </p:nvSpPr>
              <p:spPr bwMode="auto">
                <a:xfrm rot="-7282380">
                  <a:off x="3112566" y="372922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83" name="Freeform 84"/>
                <p:cNvSpPr>
                  <a:spLocks/>
                </p:cNvSpPr>
                <p:nvPr/>
              </p:nvSpPr>
              <p:spPr bwMode="auto">
                <a:xfrm>
                  <a:off x="2608912" y="2864204"/>
                  <a:ext cx="1219475" cy="1021910"/>
                </a:xfrm>
                <a:custGeom>
                  <a:avLst/>
                  <a:gdLst>
                    <a:gd name="T0" fmla="*/ 0 w 1152"/>
                    <a:gd name="T1" fmla="*/ 2147483646 h 912"/>
                    <a:gd name="T2" fmla="*/ 2147483646 w 1152"/>
                    <a:gd name="T3" fmla="*/ 2147483646 h 912"/>
                    <a:gd name="T4" fmla="*/ 2147483646 w 1152"/>
                    <a:gd name="T5" fmla="*/ 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912"/>
                      </a:moveTo>
                      <a:cubicBezTo>
                        <a:pt x="312" y="844"/>
                        <a:pt x="624" y="776"/>
                        <a:pt x="816" y="624"/>
                      </a:cubicBezTo>
                      <a:cubicBezTo>
                        <a:pt x="1008" y="472"/>
                        <a:pt x="1080" y="236"/>
                        <a:pt x="1152" y="0"/>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grpSp>
          <p:nvGrpSpPr>
            <p:cNvPr id="8245" name="Group 9"/>
            <p:cNvGrpSpPr>
              <a:grpSpLocks/>
            </p:cNvGrpSpPr>
            <p:nvPr/>
          </p:nvGrpSpPr>
          <p:grpSpPr bwMode="auto">
            <a:xfrm>
              <a:off x="6664428" y="2937307"/>
              <a:ext cx="1955964" cy="1371404"/>
              <a:chOff x="6004181" y="4385439"/>
              <a:chExt cx="2065274" cy="1552231"/>
            </a:xfrm>
          </p:grpSpPr>
          <p:sp>
            <p:nvSpPr>
              <p:cNvPr id="8246" name="Line 41"/>
              <p:cNvSpPr>
                <a:spLocks noChangeShapeType="1"/>
              </p:cNvSpPr>
              <p:nvPr/>
            </p:nvSpPr>
            <p:spPr bwMode="auto">
              <a:xfrm>
                <a:off x="6309050" y="4710705"/>
                <a:ext cx="0" cy="10219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7" name="Text Box 55"/>
              <p:cNvSpPr txBox="1">
                <a:spLocks noChangeArrowheads="1"/>
              </p:cNvSpPr>
              <p:nvPr/>
            </p:nvSpPr>
            <p:spPr bwMode="auto">
              <a:xfrm>
                <a:off x="6004181" y="4528061"/>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8248" name="Line 56"/>
              <p:cNvSpPr>
                <a:spLocks noChangeShapeType="1"/>
              </p:cNvSpPr>
              <p:nvPr/>
            </p:nvSpPr>
            <p:spPr bwMode="auto">
              <a:xfrm>
                <a:off x="6309050" y="5732615"/>
                <a:ext cx="15243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9" name="Text Box 77"/>
              <p:cNvSpPr txBox="1">
                <a:spLocks noChangeArrowheads="1"/>
              </p:cNvSpPr>
              <p:nvPr/>
            </p:nvSpPr>
            <p:spPr bwMode="auto">
              <a:xfrm>
                <a:off x="7833393" y="5657541"/>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grpSp>
            <p:nvGrpSpPr>
              <p:cNvPr id="8250" name="Group 119"/>
              <p:cNvGrpSpPr>
                <a:grpSpLocks/>
              </p:cNvGrpSpPr>
              <p:nvPr/>
            </p:nvGrpSpPr>
            <p:grpSpPr bwMode="auto">
              <a:xfrm rot="5067072">
                <a:off x="6486163" y="4479762"/>
                <a:ext cx="1371909" cy="1183264"/>
                <a:chOff x="2558100" y="2810419"/>
                <a:chExt cx="1371909" cy="1183264"/>
              </a:xfrm>
            </p:grpSpPr>
            <p:sp>
              <p:nvSpPr>
                <p:cNvPr id="8251" name="Oval 42"/>
                <p:cNvSpPr>
                  <a:spLocks noChangeArrowheads="1"/>
                </p:cNvSpPr>
                <p:nvPr/>
              </p:nvSpPr>
              <p:spPr bwMode="auto">
                <a:xfrm rot="-7282380">
                  <a:off x="2553640" y="3783005"/>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52" name="Oval 43"/>
                <p:cNvSpPr>
                  <a:spLocks noChangeArrowheads="1"/>
                </p:cNvSpPr>
                <p:nvPr/>
              </p:nvSpPr>
              <p:spPr bwMode="auto">
                <a:xfrm rot="-7282380">
                  <a:off x="2756886" y="3675435"/>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53" name="Oval 44"/>
                <p:cNvSpPr>
                  <a:spLocks noChangeArrowheads="1"/>
                </p:cNvSpPr>
                <p:nvPr/>
              </p:nvSpPr>
              <p:spPr bwMode="auto">
                <a:xfrm rot="-7282380">
                  <a:off x="3773115" y="292244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54" name="Oval 45"/>
                <p:cNvSpPr>
                  <a:spLocks noChangeArrowheads="1"/>
                </p:cNvSpPr>
                <p:nvPr/>
              </p:nvSpPr>
              <p:spPr bwMode="auto">
                <a:xfrm rot="-7282380">
                  <a:off x="3722303" y="313758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55" name="Oval 46"/>
                <p:cNvSpPr>
                  <a:spLocks noChangeArrowheads="1"/>
                </p:cNvSpPr>
                <p:nvPr/>
              </p:nvSpPr>
              <p:spPr bwMode="auto">
                <a:xfrm rot="-7282380">
                  <a:off x="2807697" y="383678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56" name="Oval 47"/>
                <p:cNvSpPr>
                  <a:spLocks noChangeArrowheads="1"/>
                </p:cNvSpPr>
                <p:nvPr/>
              </p:nvSpPr>
              <p:spPr bwMode="auto">
                <a:xfrm rot="-7282380">
                  <a:off x="3519058" y="303001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57" name="Oval 48"/>
                <p:cNvSpPr>
                  <a:spLocks noChangeArrowheads="1"/>
                </p:cNvSpPr>
                <p:nvPr/>
              </p:nvSpPr>
              <p:spPr bwMode="auto">
                <a:xfrm rot="-7282380">
                  <a:off x="3468246" y="3567866"/>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58" name="Oval 49"/>
                <p:cNvSpPr>
                  <a:spLocks noChangeArrowheads="1"/>
                </p:cNvSpPr>
                <p:nvPr/>
              </p:nvSpPr>
              <p:spPr bwMode="auto">
                <a:xfrm rot="-7282380">
                  <a:off x="3417435" y="335272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59" name="Oval 50"/>
                <p:cNvSpPr>
                  <a:spLocks noChangeArrowheads="1"/>
                </p:cNvSpPr>
                <p:nvPr/>
              </p:nvSpPr>
              <p:spPr bwMode="auto">
                <a:xfrm rot="-7282380">
                  <a:off x="3620681" y="281487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60" name="Oval 51"/>
                <p:cNvSpPr>
                  <a:spLocks noChangeArrowheads="1"/>
                </p:cNvSpPr>
                <p:nvPr/>
              </p:nvSpPr>
              <p:spPr bwMode="auto">
                <a:xfrm rot="-7282380">
                  <a:off x="2960132" y="362165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8261" name="Oval 52"/>
                <p:cNvSpPr>
                  <a:spLocks noChangeArrowheads="1"/>
                </p:cNvSpPr>
                <p:nvPr/>
              </p:nvSpPr>
              <p:spPr bwMode="auto">
                <a:xfrm rot="-7282380">
                  <a:off x="3620681" y="335272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62" name="Oval 53"/>
                <p:cNvSpPr>
                  <a:spLocks noChangeArrowheads="1"/>
                </p:cNvSpPr>
                <p:nvPr/>
              </p:nvSpPr>
              <p:spPr bwMode="auto">
                <a:xfrm rot="-7282380">
                  <a:off x="3214189" y="3514081"/>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63" name="Oval 54"/>
                <p:cNvSpPr>
                  <a:spLocks noChangeArrowheads="1"/>
                </p:cNvSpPr>
                <p:nvPr/>
              </p:nvSpPr>
              <p:spPr bwMode="auto">
                <a:xfrm rot="-7282380">
                  <a:off x="3112566" y="372922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64" name="Freeform 84"/>
                <p:cNvSpPr>
                  <a:spLocks/>
                </p:cNvSpPr>
                <p:nvPr/>
              </p:nvSpPr>
              <p:spPr bwMode="auto">
                <a:xfrm>
                  <a:off x="2608912" y="2864204"/>
                  <a:ext cx="1219475" cy="1021910"/>
                </a:xfrm>
                <a:custGeom>
                  <a:avLst/>
                  <a:gdLst>
                    <a:gd name="T0" fmla="*/ 0 w 1152"/>
                    <a:gd name="T1" fmla="*/ 2147483646 h 912"/>
                    <a:gd name="T2" fmla="*/ 2147483646 w 1152"/>
                    <a:gd name="T3" fmla="*/ 2147483646 h 912"/>
                    <a:gd name="T4" fmla="*/ 2147483646 w 1152"/>
                    <a:gd name="T5" fmla="*/ 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912"/>
                      </a:moveTo>
                      <a:cubicBezTo>
                        <a:pt x="312" y="844"/>
                        <a:pt x="624" y="776"/>
                        <a:pt x="816" y="624"/>
                      </a:cubicBezTo>
                      <a:cubicBezTo>
                        <a:pt x="1008" y="472"/>
                        <a:pt x="1080" y="236"/>
                        <a:pt x="1152" y="0"/>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grpSp>
      <p:sp>
        <p:nvSpPr>
          <p:cNvPr id="8200" name="Text Box 79"/>
          <p:cNvSpPr txBox="1">
            <a:spLocks noChangeArrowheads="1"/>
          </p:cNvSpPr>
          <p:nvPr/>
        </p:nvSpPr>
        <p:spPr bwMode="auto">
          <a:xfrm>
            <a:off x="96838" y="5334000"/>
            <a:ext cx="1444625" cy="307777"/>
          </a:xfrm>
          <a:prstGeom prst="rect">
            <a:avLst/>
          </a:prstGeom>
          <a:solidFill>
            <a:srgbClr val="00E200"/>
          </a:solidFill>
          <a:ln w="12700">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tr-TR" altLang="en-US" sz="1400" b="1" dirty="0"/>
              <a:t>İlişki Yok</a:t>
            </a:r>
            <a:endParaRPr lang="en-US" altLang="en-US" sz="1400" b="1" dirty="0"/>
          </a:p>
        </p:txBody>
      </p:sp>
      <p:grpSp>
        <p:nvGrpSpPr>
          <p:cNvPr id="8201" name="Group 16"/>
          <p:cNvGrpSpPr>
            <a:grpSpLocks/>
          </p:cNvGrpSpPr>
          <p:nvPr/>
        </p:nvGrpSpPr>
        <p:grpSpPr bwMode="auto">
          <a:xfrm>
            <a:off x="2476500" y="4745038"/>
            <a:ext cx="5419725" cy="1527175"/>
            <a:chOff x="2135022" y="4745383"/>
            <a:chExt cx="5419680" cy="1526248"/>
          </a:xfrm>
        </p:grpSpPr>
        <p:grpSp>
          <p:nvGrpSpPr>
            <p:cNvPr id="8202" name="Group 158"/>
            <p:cNvGrpSpPr>
              <a:grpSpLocks/>
            </p:cNvGrpSpPr>
            <p:nvPr/>
          </p:nvGrpSpPr>
          <p:grpSpPr bwMode="auto">
            <a:xfrm>
              <a:off x="2135022" y="4745383"/>
              <a:ext cx="2083070" cy="1526248"/>
              <a:chOff x="2971800" y="2133600"/>
              <a:chExt cx="3073400" cy="2043113"/>
            </a:xfrm>
          </p:grpSpPr>
          <p:sp>
            <p:nvSpPr>
              <p:cNvPr id="8221" name="Line 20"/>
              <p:cNvSpPr>
                <a:spLocks noChangeShapeType="1"/>
              </p:cNvSpPr>
              <p:nvPr/>
            </p:nvSpPr>
            <p:spPr bwMode="auto">
              <a:xfrm flipH="1">
                <a:off x="3429000" y="2362200"/>
                <a:ext cx="0" cy="152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2" name="Oval 21"/>
              <p:cNvSpPr>
                <a:spLocks noChangeArrowheads="1"/>
              </p:cNvSpPr>
              <p:nvPr/>
            </p:nvSpPr>
            <p:spPr bwMode="auto">
              <a:xfrm rot="-7282380">
                <a:off x="4876800" y="2133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23" name="Oval 22"/>
              <p:cNvSpPr>
                <a:spLocks noChangeArrowheads="1"/>
              </p:cNvSpPr>
              <p:nvPr/>
            </p:nvSpPr>
            <p:spPr bwMode="auto">
              <a:xfrm rot="-7282380">
                <a:off x="3581400" y="3048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24" name="Oval 23"/>
              <p:cNvSpPr>
                <a:spLocks noChangeArrowheads="1"/>
              </p:cNvSpPr>
              <p:nvPr/>
            </p:nvSpPr>
            <p:spPr bwMode="auto">
              <a:xfrm rot="-7282380">
                <a:off x="5410200" y="3276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25" name="Oval 24"/>
              <p:cNvSpPr>
                <a:spLocks noChangeArrowheads="1"/>
              </p:cNvSpPr>
              <p:nvPr/>
            </p:nvSpPr>
            <p:spPr bwMode="auto">
              <a:xfrm rot="-7282380">
                <a:off x="5562600" y="2590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26" name="Oval 25"/>
              <p:cNvSpPr>
                <a:spLocks noChangeArrowheads="1"/>
              </p:cNvSpPr>
              <p:nvPr/>
            </p:nvSpPr>
            <p:spPr bwMode="auto">
              <a:xfrm rot="-7282380">
                <a:off x="3962400" y="3429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27" name="Oval 26"/>
              <p:cNvSpPr>
                <a:spLocks noChangeArrowheads="1"/>
              </p:cNvSpPr>
              <p:nvPr/>
            </p:nvSpPr>
            <p:spPr bwMode="auto">
              <a:xfrm rot="-7282380">
                <a:off x="4114800" y="2209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28" name="Oval 27"/>
              <p:cNvSpPr>
                <a:spLocks noChangeArrowheads="1"/>
              </p:cNvSpPr>
              <p:nvPr/>
            </p:nvSpPr>
            <p:spPr bwMode="auto">
              <a:xfrm rot="-7282380">
                <a:off x="4876800" y="2895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29" name="Oval 28"/>
              <p:cNvSpPr>
                <a:spLocks noChangeArrowheads="1"/>
              </p:cNvSpPr>
              <p:nvPr/>
            </p:nvSpPr>
            <p:spPr bwMode="auto">
              <a:xfrm rot="-7282380">
                <a:off x="5029200" y="2438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30" name="Oval 29"/>
              <p:cNvSpPr>
                <a:spLocks noChangeArrowheads="1"/>
              </p:cNvSpPr>
              <p:nvPr/>
            </p:nvSpPr>
            <p:spPr bwMode="auto">
              <a:xfrm rot="-7282380">
                <a:off x="5486400" y="2286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31" name="Oval 30"/>
              <p:cNvSpPr>
                <a:spLocks noChangeArrowheads="1"/>
              </p:cNvSpPr>
              <p:nvPr/>
            </p:nvSpPr>
            <p:spPr bwMode="auto">
              <a:xfrm rot="-7282380">
                <a:off x="4572000" y="2438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32" name="Oval 31"/>
              <p:cNvSpPr>
                <a:spLocks noChangeArrowheads="1"/>
              </p:cNvSpPr>
              <p:nvPr/>
            </p:nvSpPr>
            <p:spPr bwMode="auto">
              <a:xfrm rot="-7282380">
                <a:off x="3962400" y="3124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33" name="Oval 32"/>
              <p:cNvSpPr>
                <a:spLocks noChangeArrowheads="1"/>
              </p:cNvSpPr>
              <p:nvPr/>
            </p:nvSpPr>
            <p:spPr bwMode="auto">
              <a:xfrm rot="-7282380">
                <a:off x="4191000" y="2743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8234" name="Oval 33"/>
              <p:cNvSpPr>
                <a:spLocks noChangeArrowheads="1"/>
              </p:cNvSpPr>
              <p:nvPr/>
            </p:nvSpPr>
            <p:spPr bwMode="auto">
              <a:xfrm rot="-7282380">
                <a:off x="5181600" y="3429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35" name="Oval 34"/>
              <p:cNvSpPr>
                <a:spLocks noChangeArrowheads="1"/>
              </p:cNvSpPr>
              <p:nvPr/>
            </p:nvSpPr>
            <p:spPr bwMode="auto">
              <a:xfrm rot="-7282380">
                <a:off x="45720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36" name="Oval 35"/>
              <p:cNvSpPr>
                <a:spLocks noChangeArrowheads="1"/>
              </p:cNvSpPr>
              <p:nvPr/>
            </p:nvSpPr>
            <p:spPr bwMode="auto">
              <a:xfrm rot="-7282380">
                <a:off x="4343400" y="3276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37" name="Text Box 36"/>
              <p:cNvSpPr txBox="1">
                <a:spLocks noChangeArrowheads="1"/>
              </p:cNvSpPr>
              <p:nvPr/>
            </p:nvSpPr>
            <p:spPr bwMode="auto">
              <a:xfrm>
                <a:off x="2971800" y="21796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8238" name="Line 37"/>
              <p:cNvSpPr>
                <a:spLocks noChangeShapeType="1"/>
              </p:cNvSpPr>
              <p:nvPr/>
            </p:nvSpPr>
            <p:spPr bwMode="auto">
              <a:xfrm>
                <a:off x="3429000" y="38862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39" name="Text Box 38"/>
              <p:cNvSpPr txBox="1">
                <a:spLocks noChangeArrowheads="1"/>
              </p:cNvSpPr>
              <p:nvPr/>
            </p:nvSpPr>
            <p:spPr bwMode="auto">
              <a:xfrm>
                <a:off x="5691188" y="37798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sp>
            <p:nvSpPr>
              <p:cNvPr id="8240" name="Oval 42"/>
              <p:cNvSpPr>
                <a:spLocks noChangeArrowheads="1"/>
              </p:cNvSpPr>
              <p:nvPr/>
            </p:nvSpPr>
            <p:spPr bwMode="auto">
              <a:xfrm rot="-7282380">
                <a:off x="36576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41" name="Oval 43"/>
              <p:cNvSpPr>
                <a:spLocks noChangeArrowheads="1"/>
              </p:cNvSpPr>
              <p:nvPr/>
            </p:nvSpPr>
            <p:spPr bwMode="auto">
              <a:xfrm rot="-7282380">
                <a:off x="4800600" y="3429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42" name="Oval 44"/>
              <p:cNvSpPr>
                <a:spLocks noChangeArrowheads="1"/>
              </p:cNvSpPr>
              <p:nvPr/>
            </p:nvSpPr>
            <p:spPr bwMode="auto">
              <a:xfrm rot="-7282380">
                <a:off x="5257800" y="2819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grpSp>
        <p:grpSp>
          <p:nvGrpSpPr>
            <p:cNvPr id="8203" name="Group 181"/>
            <p:cNvGrpSpPr>
              <a:grpSpLocks/>
            </p:cNvGrpSpPr>
            <p:nvPr/>
          </p:nvGrpSpPr>
          <p:grpSpPr bwMode="auto">
            <a:xfrm>
              <a:off x="5488167" y="4785794"/>
              <a:ext cx="2066535" cy="1445426"/>
              <a:chOff x="2971800" y="4389438"/>
              <a:chExt cx="3073400" cy="1997075"/>
            </a:xfrm>
          </p:grpSpPr>
          <p:sp>
            <p:nvSpPr>
              <p:cNvPr id="8204" name="Line 3"/>
              <p:cNvSpPr>
                <a:spLocks noChangeShapeType="1"/>
              </p:cNvSpPr>
              <p:nvPr/>
            </p:nvSpPr>
            <p:spPr bwMode="auto">
              <a:xfrm>
                <a:off x="3429000" y="46482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5" name="Oval 4"/>
              <p:cNvSpPr>
                <a:spLocks noChangeArrowheads="1"/>
              </p:cNvSpPr>
              <p:nvPr/>
            </p:nvSpPr>
            <p:spPr bwMode="auto">
              <a:xfrm rot="-7282380">
                <a:off x="5486400" y="5181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06" name="Oval 5"/>
              <p:cNvSpPr>
                <a:spLocks noChangeArrowheads="1"/>
              </p:cNvSpPr>
              <p:nvPr/>
            </p:nvSpPr>
            <p:spPr bwMode="auto">
              <a:xfrm rot="-7282380">
                <a:off x="38862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07" name="Oval 6"/>
              <p:cNvSpPr>
                <a:spLocks noChangeArrowheads="1"/>
              </p:cNvSpPr>
              <p:nvPr/>
            </p:nvSpPr>
            <p:spPr bwMode="auto">
              <a:xfrm rot="-7282380">
                <a:off x="5410200" y="4953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08" name="Oval 7"/>
              <p:cNvSpPr>
                <a:spLocks noChangeArrowheads="1"/>
              </p:cNvSpPr>
              <p:nvPr/>
            </p:nvSpPr>
            <p:spPr bwMode="auto">
              <a:xfrm rot="-7282380">
                <a:off x="4114800" y="4876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09" name="Oval 8"/>
              <p:cNvSpPr>
                <a:spLocks noChangeArrowheads="1"/>
              </p:cNvSpPr>
              <p:nvPr/>
            </p:nvSpPr>
            <p:spPr bwMode="auto">
              <a:xfrm rot="-7282380">
                <a:off x="5029200" y="4876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10" name="Oval 9"/>
              <p:cNvSpPr>
                <a:spLocks noChangeArrowheads="1"/>
              </p:cNvSpPr>
              <p:nvPr/>
            </p:nvSpPr>
            <p:spPr bwMode="auto">
              <a:xfrm rot="-7282380">
                <a:off x="51816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11" name="Oval 10"/>
              <p:cNvSpPr>
                <a:spLocks noChangeArrowheads="1"/>
              </p:cNvSpPr>
              <p:nvPr/>
            </p:nvSpPr>
            <p:spPr bwMode="auto">
              <a:xfrm rot="-7282380">
                <a:off x="4419600" y="5029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12" name="Oval 11"/>
              <p:cNvSpPr>
                <a:spLocks noChangeArrowheads="1"/>
              </p:cNvSpPr>
              <p:nvPr/>
            </p:nvSpPr>
            <p:spPr bwMode="auto">
              <a:xfrm rot="-7282380">
                <a:off x="35052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13" name="Oval 12"/>
              <p:cNvSpPr>
                <a:spLocks noChangeArrowheads="1"/>
              </p:cNvSpPr>
              <p:nvPr/>
            </p:nvSpPr>
            <p:spPr bwMode="auto">
              <a:xfrm rot="-7282380">
                <a:off x="3733800" y="4876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14" name="Oval 13"/>
              <p:cNvSpPr>
                <a:spLocks noChangeArrowheads="1"/>
              </p:cNvSpPr>
              <p:nvPr/>
            </p:nvSpPr>
            <p:spPr bwMode="auto">
              <a:xfrm rot="-7282380">
                <a:off x="41910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8215" name="Oval 14"/>
              <p:cNvSpPr>
                <a:spLocks noChangeArrowheads="1"/>
              </p:cNvSpPr>
              <p:nvPr/>
            </p:nvSpPr>
            <p:spPr bwMode="auto">
              <a:xfrm rot="-7282380">
                <a:off x="4876800" y="5181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16" name="Oval 15"/>
              <p:cNvSpPr>
                <a:spLocks noChangeArrowheads="1"/>
              </p:cNvSpPr>
              <p:nvPr/>
            </p:nvSpPr>
            <p:spPr bwMode="auto">
              <a:xfrm rot="-7282380">
                <a:off x="4648200" y="4953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17" name="Oval 16"/>
              <p:cNvSpPr>
                <a:spLocks noChangeArrowheads="1"/>
              </p:cNvSpPr>
              <p:nvPr/>
            </p:nvSpPr>
            <p:spPr bwMode="auto">
              <a:xfrm rot="-7282380">
                <a:off x="4572000" y="5181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18" name="Text Box 17"/>
              <p:cNvSpPr txBox="1">
                <a:spLocks noChangeArrowheads="1"/>
              </p:cNvSpPr>
              <p:nvPr/>
            </p:nvSpPr>
            <p:spPr bwMode="auto">
              <a:xfrm>
                <a:off x="2971800" y="43894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8219" name="Line 18"/>
              <p:cNvSpPr>
                <a:spLocks noChangeShapeType="1"/>
              </p:cNvSpPr>
              <p:nvPr/>
            </p:nvSpPr>
            <p:spPr bwMode="auto">
              <a:xfrm>
                <a:off x="3429000" y="60960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0" name="Text Box 19"/>
              <p:cNvSpPr txBox="1">
                <a:spLocks noChangeArrowheads="1"/>
              </p:cNvSpPr>
              <p:nvPr/>
            </p:nvSpPr>
            <p:spPr bwMode="auto">
              <a:xfrm>
                <a:off x="5691188" y="59896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grpSp>
      </p:grpSp>
    </p:spTree>
    <p:extLst>
      <p:ext uri="{BB962C8B-B14F-4D97-AF65-F5344CB8AC3E}">
        <p14:creationId xmlns:p14="http://schemas.microsoft.com/office/powerpoint/2010/main" val="288226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06375" y="146050"/>
            <a:ext cx="8686800" cy="1066800"/>
          </a:xfrm>
        </p:spPr>
        <p:txBody>
          <a:bodyPr/>
          <a:lstStyle/>
          <a:p>
            <a:pPr eaLnBrk="1" hangingPunct="1">
              <a:lnSpc>
                <a:spcPct val="80000"/>
              </a:lnSpc>
            </a:pPr>
            <a:r>
              <a:rPr lang="en-US" altLang="en-US" sz="3600" dirty="0" err="1"/>
              <a:t>Regres</a:t>
            </a:r>
            <a:r>
              <a:rPr lang="tr-TR" altLang="en-US" sz="3600" dirty="0"/>
              <a:t>yon Analizi Değişkenler Arasındaki  İlişkinin Değerlendirilmesi için Kullanılır!</a:t>
            </a:r>
            <a:endParaRPr lang="en-US" altLang="en-US" sz="3600" dirty="0"/>
          </a:p>
        </p:txBody>
      </p:sp>
      <p:sp>
        <p:nvSpPr>
          <p:cNvPr id="6147" name="Rectangle 3"/>
          <p:cNvSpPr>
            <a:spLocks noGrp="1" noChangeArrowheads="1"/>
          </p:cNvSpPr>
          <p:nvPr>
            <p:ph type="body" idx="4294967295"/>
          </p:nvPr>
        </p:nvSpPr>
        <p:spPr>
          <a:xfrm>
            <a:off x="739775" y="1625600"/>
            <a:ext cx="8153400" cy="4343400"/>
          </a:xfrm>
        </p:spPr>
        <p:txBody>
          <a:bodyPr/>
          <a:lstStyle/>
          <a:p>
            <a:pPr eaLnBrk="1" hangingPunct="1">
              <a:lnSpc>
                <a:spcPct val="90000"/>
              </a:lnSpc>
              <a:spcBef>
                <a:spcPct val="40000"/>
              </a:spcBef>
            </a:pPr>
            <a:r>
              <a:rPr lang="tr-TR" altLang="en-US" dirty="0" err="1">
                <a:solidFill>
                  <a:srgbClr val="008000"/>
                </a:solidFill>
              </a:rPr>
              <a:t>Regreson</a:t>
            </a:r>
            <a:r>
              <a:rPr lang="tr-TR" altLang="en-US" dirty="0">
                <a:solidFill>
                  <a:srgbClr val="008000"/>
                </a:solidFill>
              </a:rPr>
              <a:t> Analizi ile </a:t>
            </a:r>
            <a:endParaRPr lang="en-US" altLang="en-US" dirty="0"/>
          </a:p>
          <a:p>
            <a:pPr lvl="1" eaLnBrk="1" hangingPunct="1">
              <a:lnSpc>
                <a:spcPct val="90000"/>
              </a:lnSpc>
              <a:spcBef>
                <a:spcPct val="40000"/>
              </a:spcBef>
            </a:pPr>
            <a:r>
              <a:rPr lang="tr-TR" altLang="en-US" dirty="0"/>
              <a:t>En az bir bağımsız değişkenin aldığı değerden hareketle bağımlı değişkenin alacağı değer tahmin edilir.</a:t>
            </a:r>
            <a:endParaRPr lang="en-US" altLang="en-US" dirty="0"/>
          </a:p>
          <a:p>
            <a:pPr lvl="1" eaLnBrk="1" hangingPunct="1">
              <a:lnSpc>
                <a:spcPct val="90000"/>
              </a:lnSpc>
              <a:spcBef>
                <a:spcPct val="40000"/>
              </a:spcBef>
            </a:pPr>
            <a:r>
              <a:rPr lang="tr-TR" altLang="en-US" dirty="0"/>
              <a:t>Bağımsız değişkendeki değişimin bağımlı değişkende yaratacağı etki değerlendirilebilir.</a:t>
            </a:r>
            <a:endParaRPr lang="en-US" altLang="en-US" dirty="0"/>
          </a:p>
          <a:p>
            <a:pPr eaLnBrk="1" hangingPunct="1">
              <a:lnSpc>
                <a:spcPct val="90000"/>
              </a:lnSpc>
              <a:spcBef>
                <a:spcPct val="40000"/>
              </a:spcBef>
              <a:buFont typeface="Wingdings" panose="05000000000000000000" pitchFamily="2" charset="2"/>
              <a:buNone/>
            </a:pPr>
            <a:r>
              <a:rPr lang="tr-TR" altLang="en-US" dirty="0">
                <a:solidFill>
                  <a:srgbClr val="008000"/>
                </a:solidFill>
              </a:rPr>
              <a:t>Bağımlı Değişken</a:t>
            </a:r>
            <a:r>
              <a:rPr lang="en-US" altLang="en-US" dirty="0">
                <a:solidFill>
                  <a:srgbClr val="008000"/>
                </a:solidFill>
              </a:rPr>
              <a:t>:</a:t>
            </a:r>
            <a:r>
              <a:rPr lang="en-US" altLang="en-US" dirty="0"/>
              <a:t>    </a:t>
            </a:r>
            <a:r>
              <a:rPr lang="tr-TR" altLang="en-US" dirty="0"/>
              <a:t>Tahmin etmek ya da açıklamak istediğimiz değişken</a:t>
            </a:r>
          </a:p>
          <a:p>
            <a:pPr eaLnBrk="1" hangingPunct="1">
              <a:lnSpc>
                <a:spcPct val="90000"/>
              </a:lnSpc>
              <a:spcBef>
                <a:spcPct val="40000"/>
              </a:spcBef>
              <a:buFont typeface="Wingdings" panose="05000000000000000000" pitchFamily="2" charset="2"/>
              <a:buNone/>
            </a:pPr>
            <a:r>
              <a:rPr lang="tr-TR" altLang="en-US" dirty="0">
                <a:solidFill>
                  <a:srgbClr val="008000"/>
                </a:solidFill>
              </a:rPr>
              <a:t>Bağımsız Değişken: </a:t>
            </a:r>
            <a:r>
              <a:rPr lang="tr-TR" altLang="en-US" dirty="0"/>
              <a:t>Bağımlı değişkeni açıklamak için kullandığımız değişken(</a:t>
            </a:r>
            <a:r>
              <a:rPr lang="tr-TR" altLang="en-US" dirty="0" err="1"/>
              <a:t>ler</a:t>
            </a:r>
            <a:r>
              <a:rPr lang="tr-TR" altLang="en-US" dirty="0"/>
              <a:t>)</a:t>
            </a:r>
            <a:endParaRPr lang="en-US" altLang="en-US" dirty="0"/>
          </a:p>
        </p:txBody>
      </p:sp>
      <p:sp>
        <p:nvSpPr>
          <p:cNvPr id="6148" name="Rectangle 5"/>
          <p:cNvSpPr>
            <a:spLocks noChangeArrowheads="1"/>
          </p:cNvSpPr>
          <p:nvPr/>
        </p:nvSpPr>
        <p:spPr bwMode="auto">
          <a:xfrm>
            <a:off x="7694613" y="12112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spTree>
    <p:extLst>
      <p:ext uri="{BB962C8B-B14F-4D97-AF65-F5344CB8AC3E}">
        <p14:creationId xmlns:p14="http://schemas.microsoft.com/office/powerpoint/2010/main" val="169493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150938" y="381000"/>
            <a:ext cx="7078662" cy="990600"/>
          </a:xfrm>
        </p:spPr>
        <p:txBody>
          <a:bodyPr/>
          <a:lstStyle/>
          <a:p>
            <a:pPr eaLnBrk="1" hangingPunct="1">
              <a:lnSpc>
                <a:spcPct val="80000"/>
              </a:lnSpc>
            </a:pPr>
            <a:r>
              <a:rPr lang="tr-TR" altLang="en-US" dirty="0"/>
              <a:t>Basit Regresyon Modeli</a:t>
            </a:r>
            <a:endParaRPr lang="en-US" altLang="en-US" dirty="0"/>
          </a:p>
        </p:txBody>
      </p:sp>
      <p:sp>
        <p:nvSpPr>
          <p:cNvPr id="9219" name="Rectangle 3"/>
          <p:cNvSpPr>
            <a:spLocks noGrp="1" noChangeArrowheads="1"/>
          </p:cNvSpPr>
          <p:nvPr>
            <p:ph type="body" idx="4294967295"/>
          </p:nvPr>
        </p:nvSpPr>
        <p:spPr>
          <a:xfrm>
            <a:off x="1149350" y="2057400"/>
            <a:ext cx="6934200" cy="3824288"/>
          </a:xfrm>
        </p:spPr>
        <p:txBody>
          <a:bodyPr/>
          <a:lstStyle/>
          <a:p>
            <a:pPr eaLnBrk="1" hangingPunct="1">
              <a:spcBef>
                <a:spcPct val="45000"/>
              </a:spcBef>
            </a:pPr>
            <a:r>
              <a:rPr lang="tr-TR" altLang="en-US" sz="3200" dirty="0"/>
              <a:t>Modelde bağımsız değişken</a:t>
            </a:r>
            <a:r>
              <a:rPr lang="en-US" altLang="en-US" sz="3200" dirty="0"/>
              <a:t>, X</a:t>
            </a:r>
            <a:r>
              <a:rPr lang="tr-TR" altLang="en-US" sz="3200" dirty="0"/>
              <a:t>, bir tanedir.</a:t>
            </a:r>
            <a:endParaRPr lang="en-US" altLang="en-US" sz="3200" dirty="0"/>
          </a:p>
          <a:p>
            <a:pPr eaLnBrk="1" hangingPunct="1">
              <a:spcBef>
                <a:spcPct val="45000"/>
              </a:spcBef>
            </a:pPr>
            <a:r>
              <a:rPr lang="tr-TR" altLang="en-US" sz="3200" dirty="0"/>
              <a:t>X ve Y arasındaki ilişki doğrusal varsayılır.</a:t>
            </a:r>
            <a:endParaRPr lang="en-US" altLang="en-US" sz="3200" dirty="0"/>
          </a:p>
        </p:txBody>
      </p:sp>
      <p:sp>
        <p:nvSpPr>
          <p:cNvPr id="9220" name="Rectangle 5"/>
          <p:cNvSpPr>
            <a:spLocks noChangeArrowheads="1"/>
          </p:cNvSpPr>
          <p:nvPr/>
        </p:nvSpPr>
        <p:spPr bwMode="auto">
          <a:xfrm>
            <a:off x="7505700" y="6477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spTree>
    <p:extLst>
      <p:ext uri="{BB962C8B-B14F-4D97-AF65-F5344CB8AC3E}">
        <p14:creationId xmlns:p14="http://schemas.microsoft.com/office/powerpoint/2010/main" val="141522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3"/>
          <p:cNvGraphicFramePr>
            <a:graphicFrameLocks noChangeAspect="1"/>
          </p:cNvGraphicFramePr>
          <p:nvPr/>
        </p:nvGraphicFramePr>
        <p:xfrm>
          <a:off x="1643063" y="3581400"/>
          <a:ext cx="6088062" cy="1217613"/>
        </p:xfrm>
        <a:graphic>
          <a:graphicData uri="http://schemas.openxmlformats.org/presentationml/2006/ole">
            <mc:AlternateContent xmlns:mc="http://schemas.openxmlformats.org/markup-compatibility/2006">
              <mc:Choice xmlns:v="urn:schemas-microsoft-com:vml" Requires="v">
                <p:oleObj name="Equation" r:id="rId2" imgW="1143000" imgH="228600" progId="Equation.3">
                  <p:embed/>
                </p:oleObj>
              </mc:Choice>
              <mc:Fallback>
                <p:oleObj name="Equation" r:id="rId2" imgW="1143000" imgH="2286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3581400"/>
                        <a:ext cx="6088062" cy="1217613"/>
                      </a:xfrm>
                      <a:prstGeom prst="rect">
                        <a:avLst/>
                      </a:prstGeom>
                      <a:solidFill>
                        <a:srgbClr val="00E200"/>
                      </a:solidFill>
                      <a:ln w="9525">
                        <a:solidFill>
                          <a:schemeClr val="tx1"/>
                        </a:solidFill>
                        <a:miter lim="800000"/>
                        <a:headEnd/>
                        <a:tailEnd/>
                      </a:ln>
                    </p:spPr>
                  </p:pic>
                </p:oleObj>
              </mc:Fallback>
            </mc:AlternateContent>
          </a:graphicData>
        </a:graphic>
      </p:graphicFrame>
      <p:sp>
        <p:nvSpPr>
          <p:cNvPr id="10243" name="Text Box 3"/>
          <p:cNvSpPr txBox="1">
            <a:spLocks noChangeArrowheads="1"/>
          </p:cNvSpPr>
          <p:nvPr/>
        </p:nvSpPr>
        <p:spPr bwMode="auto">
          <a:xfrm>
            <a:off x="3581400" y="5029200"/>
            <a:ext cx="20970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tr-TR" altLang="en-US" sz="2000" dirty="0"/>
              <a:t>Doğrusal bileşen</a:t>
            </a:r>
            <a:endParaRPr lang="en-US" altLang="en-US" sz="2000" dirty="0"/>
          </a:p>
        </p:txBody>
      </p:sp>
      <p:sp>
        <p:nvSpPr>
          <p:cNvPr id="10244" name="Rectangle 4"/>
          <p:cNvSpPr>
            <a:spLocks noGrp="1" noChangeArrowheads="1"/>
          </p:cNvSpPr>
          <p:nvPr>
            <p:ph type="title" idx="4294967295"/>
          </p:nvPr>
        </p:nvSpPr>
        <p:spPr>
          <a:xfrm>
            <a:off x="1150938" y="381000"/>
            <a:ext cx="7078662" cy="990600"/>
          </a:xfrm>
        </p:spPr>
        <p:txBody>
          <a:bodyPr/>
          <a:lstStyle/>
          <a:p>
            <a:pPr eaLnBrk="1" hangingPunct="1">
              <a:lnSpc>
                <a:spcPct val="80000"/>
              </a:lnSpc>
            </a:pPr>
            <a:r>
              <a:rPr lang="tr-TR" altLang="en-US" dirty="0"/>
              <a:t>Basit Regresyon Modeli</a:t>
            </a:r>
            <a:endParaRPr lang="en-US" altLang="en-US" dirty="0"/>
          </a:p>
        </p:txBody>
      </p:sp>
      <p:sp>
        <p:nvSpPr>
          <p:cNvPr id="10245" name="Rectangle 6"/>
          <p:cNvSpPr>
            <a:spLocks noChangeArrowheads="1"/>
          </p:cNvSpPr>
          <p:nvPr/>
        </p:nvSpPr>
        <p:spPr bwMode="auto">
          <a:xfrm>
            <a:off x="2133600" y="2514600"/>
            <a:ext cx="1524000"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000" dirty="0" err="1"/>
              <a:t>Anakütle</a:t>
            </a:r>
            <a:r>
              <a:rPr lang="tr-TR" altLang="en-US" sz="2000" dirty="0"/>
              <a:t> sabit terim</a:t>
            </a:r>
            <a:endParaRPr lang="en-US" altLang="en-US" sz="2000" dirty="0"/>
          </a:p>
        </p:txBody>
      </p:sp>
      <p:sp>
        <p:nvSpPr>
          <p:cNvPr id="10246" name="Rectangle 7"/>
          <p:cNvSpPr>
            <a:spLocks noChangeArrowheads="1"/>
          </p:cNvSpPr>
          <p:nvPr/>
        </p:nvSpPr>
        <p:spPr bwMode="auto">
          <a:xfrm>
            <a:off x="3886200" y="2362200"/>
            <a:ext cx="1447800" cy="101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000" dirty="0" err="1"/>
              <a:t>Anakütle</a:t>
            </a:r>
            <a:r>
              <a:rPr lang="tr-TR" altLang="en-US" sz="2000" dirty="0"/>
              <a:t> eğim katsayısı</a:t>
            </a:r>
            <a:endParaRPr lang="en-US" altLang="en-US" sz="2000" dirty="0"/>
          </a:p>
        </p:txBody>
      </p:sp>
      <p:sp>
        <p:nvSpPr>
          <p:cNvPr id="10247" name="Rectangle 8"/>
          <p:cNvSpPr>
            <a:spLocks noChangeArrowheads="1"/>
          </p:cNvSpPr>
          <p:nvPr/>
        </p:nvSpPr>
        <p:spPr bwMode="auto">
          <a:xfrm>
            <a:off x="7772400" y="2286000"/>
            <a:ext cx="11477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000" dirty="0"/>
              <a:t>Hata terimi</a:t>
            </a:r>
            <a:endParaRPr lang="en-US" altLang="en-US" sz="2000" dirty="0"/>
          </a:p>
        </p:txBody>
      </p:sp>
      <p:sp>
        <p:nvSpPr>
          <p:cNvPr id="10248" name="Rectangle 9"/>
          <p:cNvSpPr>
            <a:spLocks noChangeArrowheads="1"/>
          </p:cNvSpPr>
          <p:nvPr/>
        </p:nvSpPr>
        <p:spPr bwMode="auto">
          <a:xfrm>
            <a:off x="152400" y="3124200"/>
            <a:ext cx="1838325"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000" dirty="0"/>
              <a:t>Bağımlı Değişken</a:t>
            </a:r>
            <a:endParaRPr lang="en-US" altLang="en-US" sz="2000" dirty="0"/>
          </a:p>
        </p:txBody>
      </p:sp>
      <p:sp>
        <p:nvSpPr>
          <p:cNvPr id="10249" name="Line 10"/>
          <p:cNvSpPr>
            <a:spLocks noChangeShapeType="1"/>
          </p:cNvSpPr>
          <p:nvPr/>
        </p:nvSpPr>
        <p:spPr bwMode="auto">
          <a:xfrm>
            <a:off x="2971800" y="3200400"/>
            <a:ext cx="3810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0" name="Line 11"/>
          <p:cNvSpPr>
            <a:spLocks noChangeShapeType="1"/>
          </p:cNvSpPr>
          <p:nvPr/>
        </p:nvSpPr>
        <p:spPr bwMode="auto">
          <a:xfrm>
            <a:off x="1295400" y="3657600"/>
            <a:ext cx="3810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1" name="Line 12"/>
          <p:cNvSpPr>
            <a:spLocks noChangeShapeType="1"/>
          </p:cNvSpPr>
          <p:nvPr/>
        </p:nvSpPr>
        <p:spPr bwMode="auto">
          <a:xfrm flipH="1">
            <a:off x="5867400" y="32004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13"/>
          <p:cNvSpPr>
            <a:spLocks noChangeShapeType="1"/>
          </p:cNvSpPr>
          <p:nvPr/>
        </p:nvSpPr>
        <p:spPr bwMode="auto">
          <a:xfrm rot="20940815" flipH="1">
            <a:off x="7319963" y="3429000"/>
            <a:ext cx="463550" cy="3651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3" name="Rectangle 14"/>
          <p:cNvSpPr>
            <a:spLocks noChangeArrowheads="1"/>
          </p:cNvSpPr>
          <p:nvPr/>
        </p:nvSpPr>
        <p:spPr bwMode="auto">
          <a:xfrm>
            <a:off x="5638800" y="2514600"/>
            <a:ext cx="160496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000" dirty="0"/>
              <a:t>Bağımsız değişken</a:t>
            </a:r>
            <a:endParaRPr lang="en-US" altLang="en-US" sz="2000" dirty="0"/>
          </a:p>
        </p:txBody>
      </p:sp>
      <p:sp>
        <p:nvSpPr>
          <p:cNvPr id="10254" name="AutoShape 15"/>
          <p:cNvSpPr>
            <a:spLocks/>
          </p:cNvSpPr>
          <p:nvPr/>
        </p:nvSpPr>
        <p:spPr bwMode="auto">
          <a:xfrm rot="16200000" flipV="1">
            <a:off x="4569619" y="3659981"/>
            <a:ext cx="228600" cy="2662238"/>
          </a:xfrm>
          <a:prstGeom prst="leftBrace">
            <a:avLst>
              <a:gd name="adj1" fmla="val 97049"/>
              <a:gd name="adj2" fmla="val 50000"/>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255" name="Line 16"/>
          <p:cNvSpPr>
            <a:spLocks noChangeShapeType="1"/>
          </p:cNvSpPr>
          <p:nvPr/>
        </p:nvSpPr>
        <p:spPr bwMode="auto">
          <a:xfrm rot="-659185">
            <a:off x="4792663" y="3292475"/>
            <a:ext cx="227012" cy="3968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6" name="AutoShape 17"/>
          <p:cNvSpPr>
            <a:spLocks/>
          </p:cNvSpPr>
          <p:nvPr/>
        </p:nvSpPr>
        <p:spPr bwMode="auto">
          <a:xfrm rot="16200000" flipV="1">
            <a:off x="7124700" y="4518025"/>
            <a:ext cx="228600" cy="914400"/>
          </a:xfrm>
          <a:prstGeom prst="leftBrace">
            <a:avLst>
              <a:gd name="adj1" fmla="val 33333"/>
              <a:gd name="adj2" fmla="val 50000"/>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257" name="Text Box 18"/>
          <p:cNvSpPr txBox="1">
            <a:spLocks noChangeArrowheads="1"/>
          </p:cNvSpPr>
          <p:nvPr/>
        </p:nvSpPr>
        <p:spPr bwMode="auto">
          <a:xfrm>
            <a:off x="6451600" y="5089525"/>
            <a:ext cx="30364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tr-TR" altLang="en-US" sz="2000" dirty="0"/>
              <a:t>Rastlantısal hata bileşeni</a:t>
            </a:r>
            <a:endParaRPr lang="en-US" altLang="en-US" sz="2000" dirty="0"/>
          </a:p>
        </p:txBody>
      </p:sp>
      <p:sp>
        <p:nvSpPr>
          <p:cNvPr id="10258" name="Rectangle 19"/>
          <p:cNvSpPr>
            <a:spLocks noChangeArrowheads="1"/>
          </p:cNvSpPr>
          <p:nvPr/>
        </p:nvSpPr>
        <p:spPr bwMode="auto">
          <a:xfrm>
            <a:off x="7543800" y="13049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spTree>
    <p:extLst>
      <p:ext uri="{BB962C8B-B14F-4D97-AF65-F5344CB8AC3E}">
        <p14:creationId xmlns:p14="http://schemas.microsoft.com/office/powerpoint/2010/main" val="359294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H="1" flipV="1">
            <a:off x="2286000" y="4267200"/>
            <a:ext cx="1752600" cy="0"/>
          </a:xfrm>
          <a:prstGeom prst="line">
            <a:avLst/>
          </a:prstGeom>
          <a:noFill/>
          <a:ln w="19050">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1267" name="Line 3"/>
          <p:cNvSpPr>
            <a:spLocks noChangeShapeType="1"/>
          </p:cNvSpPr>
          <p:nvPr/>
        </p:nvSpPr>
        <p:spPr bwMode="auto">
          <a:xfrm flipH="1" flipV="1">
            <a:off x="2286000" y="2971800"/>
            <a:ext cx="1752600" cy="0"/>
          </a:xfrm>
          <a:prstGeom prst="line">
            <a:avLst/>
          </a:prstGeom>
          <a:noFill/>
          <a:ln w="19050">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1269" name="Line 6"/>
          <p:cNvSpPr>
            <a:spLocks noChangeShapeType="1"/>
          </p:cNvSpPr>
          <p:nvPr/>
        </p:nvSpPr>
        <p:spPr bwMode="auto">
          <a:xfrm flipH="1">
            <a:off x="4021138" y="3094038"/>
            <a:ext cx="6350" cy="279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0" name="Line 7"/>
          <p:cNvSpPr>
            <a:spLocks noChangeShapeType="1"/>
          </p:cNvSpPr>
          <p:nvPr/>
        </p:nvSpPr>
        <p:spPr bwMode="auto">
          <a:xfrm flipV="1">
            <a:off x="2122488" y="2990850"/>
            <a:ext cx="6470650" cy="1830388"/>
          </a:xfrm>
          <a:prstGeom prst="line">
            <a:avLst/>
          </a:prstGeom>
          <a:noFill/>
          <a:ln w="508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1" name="Freeform 8"/>
          <p:cNvSpPr>
            <a:spLocks/>
          </p:cNvSpPr>
          <p:nvPr/>
        </p:nvSpPr>
        <p:spPr bwMode="auto">
          <a:xfrm>
            <a:off x="5011738" y="4743450"/>
            <a:ext cx="454025" cy="454025"/>
          </a:xfrm>
          <a:custGeom>
            <a:avLst/>
            <a:gdLst>
              <a:gd name="T0" fmla="*/ 0 w 286"/>
              <a:gd name="T1" fmla="*/ 2147483646 h 286"/>
              <a:gd name="T2" fmla="*/ 2147483646 w 286"/>
              <a:gd name="T3" fmla="*/ 2147483646 h 286"/>
              <a:gd name="T4" fmla="*/ 2147483646 w 286"/>
              <a:gd name="T5" fmla="*/ 2147483646 h 286"/>
              <a:gd name="T6" fmla="*/ 2147483646 w 286"/>
              <a:gd name="T7" fmla="*/ 2147483646 h 286"/>
              <a:gd name="T8" fmla="*/ 2147483646 w 286"/>
              <a:gd name="T9" fmla="*/ 2147483646 h 286"/>
              <a:gd name="T10" fmla="*/ 2147483646 w 286"/>
              <a:gd name="T11" fmla="*/ 0 h 286"/>
              <a:gd name="T12" fmla="*/ 2147483646 w 286"/>
              <a:gd name="T13" fmla="*/ 2147483646 h 286"/>
              <a:gd name="T14" fmla="*/ 2147483646 w 286"/>
              <a:gd name="T15" fmla="*/ 2147483646 h 286"/>
              <a:gd name="T16" fmla="*/ 2147483646 w 286"/>
              <a:gd name="T17" fmla="*/ 2147483646 h 286"/>
              <a:gd name="T18" fmla="*/ 2147483646 w 286"/>
              <a:gd name="T19" fmla="*/ 2147483646 h 286"/>
              <a:gd name="T20" fmla="*/ 2147483646 w 286"/>
              <a:gd name="T21" fmla="*/ 2147483646 h 286"/>
              <a:gd name="T22" fmla="*/ 2147483646 w 286"/>
              <a:gd name="T23" fmla="*/ 2147483646 h 286"/>
              <a:gd name="T24" fmla="*/ 2147483646 w 286"/>
              <a:gd name="T25" fmla="*/ 2147483646 h 286"/>
              <a:gd name="T26" fmla="*/ 2147483646 w 286"/>
              <a:gd name="T27" fmla="*/ 2147483646 h 286"/>
              <a:gd name="T28" fmla="*/ 2147483646 w 286"/>
              <a:gd name="T29" fmla="*/ 2147483646 h 286"/>
              <a:gd name="T30" fmla="*/ 2147483646 w 286"/>
              <a:gd name="T31" fmla="*/ 2147483646 h 286"/>
              <a:gd name="T32" fmla="*/ 2147483646 w 286"/>
              <a:gd name="T33" fmla="*/ 2147483646 h 286"/>
              <a:gd name="T34" fmla="*/ 2147483646 w 286"/>
              <a:gd name="T35" fmla="*/ 2147483646 h 286"/>
              <a:gd name="T36" fmla="*/ 2147483646 w 286"/>
              <a:gd name="T37" fmla="*/ 2147483646 h 286"/>
              <a:gd name="T38" fmla="*/ 2147483646 w 286"/>
              <a:gd name="T39" fmla="*/ 2147483646 h 286"/>
              <a:gd name="T40" fmla="*/ 0 w 286"/>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6"/>
              <a:gd name="T64" fmla="*/ 0 h 286"/>
              <a:gd name="T65" fmla="*/ 286 w 286"/>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1272" name="Rectangle 9"/>
          <p:cNvSpPr>
            <a:spLocks noChangeArrowheads="1"/>
          </p:cNvSpPr>
          <p:nvPr/>
        </p:nvSpPr>
        <p:spPr bwMode="auto">
          <a:xfrm>
            <a:off x="4897438" y="533717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73" name="Rectangle 10"/>
          <p:cNvSpPr>
            <a:spLocks noChangeArrowheads="1"/>
          </p:cNvSpPr>
          <p:nvPr/>
        </p:nvSpPr>
        <p:spPr bwMode="auto">
          <a:xfrm>
            <a:off x="4953000" y="3962400"/>
            <a:ext cx="24384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tr-TR" altLang="en-US" sz="2400" dirty="0"/>
              <a:t>Hata terimi</a:t>
            </a:r>
            <a:endParaRPr lang="en-US" altLang="en-US" sz="2400" baseline="-25000" dirty="0"/>
          </a:p>
        </p:txBody>
      </p:sp>
      <p:sp>
        <p:nvSpPr>
          <p:cNvPr id="11274" name="Rectangle 11"/>
          <p:cNvSpPr>
            <a:spLocks noChangeArrowheads="1"/>
          </p:cNvSpPr>
          <p:nvPr/>
        </p:nvSpPr>
        <p:spPr bwMode="auto">
          <a:xfrm>
            <a:off x="1811338" y="1924050"/>
            <a:ext cx="4524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Y</a:t>
            </a:r>
          </a:p>
        </p:txBody>
      </p:sp>
      <p:sp>
        <p:nvSpPr>
          <p:cNvPr id="11275" name="Rectangle 12"/>
          <p:cNvSpPr>
            <a:spLocks noChangeArrowheads="1"/>
          </p:cNvSpPr>
          <p:nvPr/>
        </p:nvSpPr>
        <p:spPr bwMode="auto">
          <a:xfrm>
            <a:off x="8212138" y="5824538"/>
            <a:ext cx="45243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X</a:t>
            </a:r>
          </a:p>
        </p:txBody>
      </p:sp>
      <p:sp>
        <p:nvSpPr>
          <p:cNvPr id="11276" name="Freeform 13"/>
          <p:cNvSpPr>
            <a:spLocks/>
          </p:cNvSpPr>
          <p:nvPr/>
        </p:nvSpPr>
        <p:spPr bwMode="auto">
          <a:xfrm>
            <a:off x="7754938" y="2686050"/>
            <a:ext cx="455612" cy="454025"/>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1277" name="Freeform 14"/>
          <p:cNvSpPr>
            <a:spLocks/>
          </p:cNvSpPr>
          <p:nvPr/>
        </p:nvSpPr>
        <p:spPr bwMode="auto">
          <a:xfrm>
            <a:off x="2501900" y="4673600"/>
            <a:ext cx="455613" cy="455613"/>
          </a:xfrm>
          <a:custGeom>
            <a:avLst/>
            <a:gdLst>
              <a:gd name="T0" fmla="*/ 0 w 287"/>
              <a:gd name="T1" fmla="*/ 2147483646 h 287"/>
              <a:gd name="T2" fmla="*/ 2147483646 w 287"/>
              <a:gd name="T3" fmla="*/ 2147483646 h 287"/>
              <a:gd name="T4" fmla="*/ 2147483646 w 287"/>
              <a:gd name="T5" fmla="*/ 2147483646 h 287"/>
              <a:gd name="T6" fmla="*/ 2147483646 w 287"/>
              <a:gd name="T7" fmla="*/ 2147483646 h 287"/>
              <a:gd name="T8" fmla="*/ 2147483646 w 287"/>
              <a:gd name="T9" fmla="*/ 2147483646 h 287"/>
              <a:gd name="T10" fmla="*/ 2147483646 w 287"/>
              <a:gd name="T11" fmla="*/ 0 h 287"/>
              <a:gd name="T12" fmla="*/ 2147483646 w 287"/>
              <a:gd name="T13" fmla="*/ 2147483646 h 287"/>
              <a:gd name="T14" fmla="*/ 2147483646 w 287"/>
              <a:gd name="T15" fmla="*/ 2147483646 h 287"/>
              <a:gd name="T16" fmla="*/ 2147483646 w 287"/>
              <a:gd name="T17" fmla="*/ 2147483646 h 287"/>
              <a:gd name="T18" fmla="*/ 2147483646 w 287"/>
              <a:gd name="T19" fmla="*/ 2147483646 h 287"/>
              <a:gd name="T20" fmla="*/ 2147483646 w 287"/>
              <a:gd name="T21" fmla="*/ 2147483646 h 287"/>
              <a:gd name="T22" fmla="*/ 2147483646 w 287"/>
              <a:gd name="T23" fmla="*/ 2147483646 h 287"/>
              <a:gd name="T24" fmla="*/ 2147483646 w 287"/>
              <a:gd name="T25" fmla="*/ 2147483646 h 287"/>
              <a:gd name="T26" fmla="*/ 2147483646 w 287"/>
              <a:gd name="T27" fmla="*/ 2147483646 h 287"/>
              <a:gd name="T28" fmla="*/ 2147483646 w 287"/>
              <a:gd name="T29" fmla="*/ 2147483646 h 287"/>
              <a:gd name="T30" fmla="*/ 2147483646 w 287"/>
              <a:gd name="T31" fmla="*/ 2147483646 h 287"/>
              <a:gd name="T32" fmla="*/ 2147483646 w 287"/>
              <a:gd name="T33" fmla="*/ 2147483646 h 287"/>
              <a:gd name="T34" fmla="*/ 2147483646 w 287"/>
              <a:gd name="T35" fmla="*/ 2147483646 h 287"/>
              <a:gd name="T36" fmla="*/ 2147483646 w 287"/>
              <a:gd name="T37" fmla="*/ 2147483646 h 287"/>
              <a:gd name="T38" fmla="*/ 2147483646 w 287"/>
              <a:gd name="T39" fmla="*/ 2147483646 h 287"/>
              <a:gd name="T40" fmla="*/ 0 w 287"/>
              <a:gd name="T41" fmla="*/ 2147483646 h 2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7"/>
              <a:gd name="T65" fmla="*/ 287 w 287"/>
              <a:gd name="T66" fmla="*/ 287 h 2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1278" name="Rectangle 15"/>
          <p:cNvSpPr>
            <a:spLocks noChangeArrowheads="1"/>
          </p:cNvSpPr>
          <p:nvPr/>
        </p:nvSpPr>
        <p:spPr bwMode="auto">
          <a:xfrm>
            <a:off x="3138488" y="493712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79" name="Freeform 16"/>
          <p:cNvSpPr>
            <a:spLocks/>
          </p:cNvSpPr>
          <p:nvPr/>
        </p:nvSpPr>
        <p:spPr bwMode="auto">
          <a:xfrm>
            <a:off x="7010400" y="3810000"/>
            <a:ext cx="455613" cy="454025"/>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1280" name="Freeform 17"/>
          <p:cNvSpPr>
            <a:spLocks/>
          </p:cNvSpPr>
          <p:nvPr/>
        </p:nvSpPr>
        <p:spPr bwMode="auto">
          <a:xfrm>
            <a:off x="5545138" y="3143250"/>
            <a:ext cx="455612" cy="454025"/>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1281" name="Rectangle 18"/>
          <p:cNvSpPr>
            <a:spLocks noChangeArrowheads="1"/>
          </p:cNvSpPr>
          <p:nvPr/>
        </p:nvSpPr>
        <p:spPr bwMode="auto">
          <a:xfrm>
            <a:off x="2774950" y="4110038"/>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82" name="Rectangle 19"/>
          <p:cNvSpPr>
            <a:spLocks noChangeArrowheads="1"/>
          </p:cNvSpPr>
          <p:nvPr/>
        </p:nvSpPr>
        <p:spPr bwMode="auto">
          <a:xfrm>
            <a:off x="3935413" y="299402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83" name="Rectangle 20"/>
          <p:cNvSpPr>
            <a:spLocks noChangeArrowheads="1"/>
          </p:cNvSpPr>
          <p:nvPr/>
        </p:nvSpPr>
        <p:spPr bwMode="auto">
          <a:xfrm>
            <a:off x="3935413" y="3054350"/>
            <a:ext cx="184150" cy="92075"/>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84" name="Rectangle 21"/>
          <p:cNvSpPr>
            <a:spLocks noChangeArrowheads="1"/>
          </p:cNvSpPr>
          <p:nvPr/>
        </p:nvSpPr>
        <p:spPr bwMode="auto">
          <a:xfrm>
            <a:off x="4435475" y="3024188"/>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85" name="Freeform 22"/>
          <p:cNvSpPr>
            <a:spLocks/>
          </p:cNvSpPr>
          <p:nvPr/>
        </p:nvSpPr>
        <p:spPr bwMode="auto">
          <a:xfrm>
            <a:off x="2286000" y="2438400"/>
            <a:ext cx="6323013" cy="3452813"/>
          </a:xfrm>
          <a:custGeom>
            <a:avLst/>
            <a:gdLst>
              <a:gd name="T0" fmla="*/ 2147483646 w 3983"/>
              <a:gd name="T1" fmla="*/ 0 h 2175"/>
              <a:gd name="T2" fmla="*/ 0 w 3983"/>
              <a:gd name="T3" fmla="*/ 2147483646 h 2175"/>
              <a:gd name="T4" fmla="*/ 2147483646 w 3983"/>
              <a:gd name="T5" fmla="*/ 2147483646 h 2175"/>
              <a:gd name="T6" fmla="*/ 0 60000 65536"/>
              <a:gd name="T7" fmla="*/ 0 60000 65536"/>
              <a:gd name="T8" fmla="*/ 0 60000 65536"/>
              <a:gd name="T9" fmla="*/ 0 w 3983"/>
              <a:gd name="T10" fmla="*/ 0 h 2175"/>
              <a:gd name="T11" fmla="*/ 3983 w 3983"/>
              <a:gd name="T12" fmla="*/ 2175 h 2175"/>
            </a:gdLst>
            <a:ahLst/>
            <a:cxnLst>
              <a:cxn ang="T6">
                <a:pos x="T0" y="T1"/>
              </a:cxn>
              <a:cxn ang="T7">
                <a:pos x="T2" y="T3"/>
              </a:cxn>
              <a:cxn ang="T8">
                <a:pos x="T4" y="T5"/>
              </a:cxn>
            </a:cxnLst>
            <a:rect l="T9" t="T10" r="T11" b="T12"/>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6" name="Line 23"/>
          <p:cNvSpPr>
            <a:spLocks noChangeShapeType="1"/>
          </p:cNvSpPr>
          <p:nvPr/>
        </p:nvSpPr>
        <p:spPr bwMode="auto">
          <a:xfrm>
            <a:off x="1900238" y="2516188"/>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7" name="Line 24"/>
          <p:cNvSpPr>
            <a:spLocks noChangeShapeType="1"/>
          </p:cNvSpPr>
          <p:nvPr/>
        </p:nvSpPr>
        <p:spPr bwMode="auto">
          <a:xfrm>
            <a:off x="1900238" y="3076575"/>
            <a:ext cx="1587" cy="1588"/>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8" name="Line 25"/>
          <p:cNvSpPr>
            <a:spLocks noChangeShapeType="1"/>
          </p:cNvSpPr>
          <p:nvPr/>
        </p:nvSpPr>
        <p:spPr bwMode="auto">
          <a:xfrm>
            <a:off x="1900238" y="3390900"/>
            <a:ext cx="1587" cy="1588"/>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9" name="Line 26"/>
          <p:cNvSpPr>
            <a:spLocks noChangeShapeType="1"/>
          </p:cNvSpPr>
          <p:nvPr/>
        </p:nvSpPr>
        <p:spPr bwMode="auto">
          <a:xfrm>
            <a:off x="1900238" y="3698875"/>
            <a:ext cx="1587" cy="1588"/>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0" name="Line 27"/>
          <p:cNvSpPr>
            <a:spLocks noChangeShapeType="1"/>
          </p:cNvSpPr>
          <p:nvPr/>
        </p:nvSpPr>
        <p:spPr bwMode="auto">
          <a:xfrm>
            <a:off x="1900238" y="4014788"/>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1" name="Line 28"/>
          <p:cNvSpPr>
            <a:spLocks noChangeShapeType="1"/>
          </p:cNvSpPr>
          <p:nvPr/>
        </p:nvSpPr>
        <p:spPr bwMode="auto">
          <a:xfrm>
            <a:off x="1900238" y="4329113"/>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2" name="Line 29"/>
          <p:cNvSpPr>
            <a:spLocks noChangeShapeType="1"/>
          </p:cNvSpPr>
          <p:nvPr/>
        </p:nvSpPr>
        <p:spPr bwMode="auto">
          <a:xfrm>
            <a:off x="1900238" y="4637088"/>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3" name="Line 30"/>
          <p:cNvSpPr>
            <a:spLocks noChangeShapeType="1"/>
          </p:cNvSpPr>
          <p:nvPr/>
        </p:nvSpPr>
        <p:spPr bwMode="auto">
          <a:xfrm>
            <a:off x="1900238" y="4951413"/>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4" name="Line 31"/>
          <p:cNvSpPr>
            <a:spLocks noChangeShapeType="1"/>
          </p:cNvSpPr>
          <p:nvPr/>
        </p:nvSpPr>
        <p:spPr bwMode="auto">
          <a:xfrm>
            <a:off x="1900238" y="5259388"/>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Line 32"/>
          <p:cNvSpPr>
            <a:spLocks noChangeShapeType="1"/>
          </p:cNvSpPr>
          <p:nvPr/>
        </p:nvSpPr>
        <p:spPr bwMode="auto">
          <a:xfrm>
            <a:off x="1900238" y="5575300"/>
            <a:ext cx="1587" cy="1588"/>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6" name="Rectangle 33"/>
          <p:cNvSpPr>
            <a:spLocks noChangeArrowheads="1"/>
          </p:cNvSpPr>
          <p:nvPr/>
        </p:nvSpPr>
        <p:spPr bwMode="auto">
          <a:xfrm>
            <a:off x="1758950" y="4237038"/>
            <a:ext cx="92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97" name="Rectangle 34"/>
          <p:cNvSpPr>
            <a:spLocks noChangeArrowheads="1"/>
          </p:cNvSpPr>
          <p:nvPr/>
        </p:nvSpPr>
        <p:spPr bwMode="auto">
          <a:xfrm>
            <a:off x="5324475" y="6164263"/>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98" name="Rectangle 35"/>
          <p:cNvSpPr>
            <a:spLocks noChangeArrowheads="1"/>
          </p:cNvSpPr>
          <p:nvPr/>
        </p:nvSpPr>
        <p:spPr bwMode="auto">
          <a:xfrm>
            <a:off x="152400" y="2667000"/>
            <a:ext cx="2057400" cy="29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50000"/>
              </a:spcBef>
              <a:buClrTx/>
              <a:buSzTx/>
              <a:buFontTx/>
              <a:buNone/>
            </a:pPr>
            <a:r>
              <a:rPr lang="tr-TR" altLang="en-US" sz="2000" b="1" baseline="-25000" dirty="0"/>
              <a:t>Gözlenen Y değeri</a:t>
            </a:r>
            <a:endParaRPr lang="en-US" altLang="en-US" sz="2400" b="1" baseline="-25000" dirty="0"/>
          </a:p>
        </p:txBody>
      </p:sp>
      <p:sp>
        <p:nvSpPr>
          <p:cNvPr id="11299" name="AutoShape 36"/>
          <p:cNvSpPr>
            <a:spLocks/>
          </p:cNvSpPr>
          <p:nvPr/>
        </p:nvSpPr>
        <p:spPr bwMode="auto">
          <a:xfrm>
            <a:off x="2057400" y="4895850"/>
            <a:ext cx="152400" cy="914400"/>
          </a:xfrm>
          <a:prstGeom prst="leftBrace">
            <a:avLst>
              <a:gd name="adj1" fmla="val 50000"/>
              <a:gd name="adj2" fmla="val 50000"/>
            </a:avLst>
          </a:prstGeom>
          <a:noFill/>
          <a:ln w="28575">
            <a:solidFill>
              <a:srgbClr val="00E2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300" name="Line 37"/>
          <p:cNvSpPr>
            <a:spLocks noChangeShapeType="1"/>
          </p:cNvSpPr>
          <p:nvPr/>
        </p:nvSpPr>
        <p:spPr bwMode="auto">
          <a:xfrm>
            <a:off x="6705600" y="3505200"/>
            <a:ext cx="1676400" cy="1588"/>
          </a:xfrm>
          <a:prstGeom prst="line">
            <a:avLst/>
          </a:prstGeom>
          <a:noFill/>
          <a:ln w="3810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1" name="Line 38"/>
          <p:cNvSpPr>
            <a:spLocks noChangeShapeType="1"/>
          </p:cNvSpPr>
          <p:nvPr/>
        </p:nvSpPr>
        <p:spPr bwMode="auto">
          <a:xfrm>
            <a:off x="8382000" y="3048000"/>
            <a:ext cx="1588" cy="457200"/>
          </a:xfrm>
          <a:prstGeom prst="line">
            <a:avLst/>
          </a:prstGeom>
          <a:noFill/>
          <a:ln w="3810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2" name="AutoShape 39"/>
          <p:cNvSpPr>
            <a:spLocks/>
          </p:cNvSpPr>
          <p:nvPr/>
        </p:nvSpPr>
        <p:spPr bwMode="auto">
          <a:xfrm flipH="1">
            <a:off x="4097338" y="3219450"/>
            <a:ext cx="152400" cy="990600"/>
          </a:xfrm>
          <a:prstGeom prst="leftBrace">
            <a:avLst>
              <a:gd name="adj1" fmla="val 54167"/>
              <a:gd name="adj2" fmla="val 48958"/>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303" name="Freeform 40"/>
          <p:cNvSpPr>
            <a:spLocks/>
          </p:cNvSpPr>
          <p:nvPr/>
        </p:nvSpPr>
        <p:spPr bwMode="auto">
          <a:xfrm>
            <a:off x="3944938" y="4210050"/>
            <a:ext cx="152400" cy="152400"/>
          </a:xfrm>
          <a:custGeom>
            <a:avLst/>
            <a:gdLst>
              <a:gd name="T0" fmla="*/ 0 w 286"/>
              <a:gd name="T1" fmla="*/ 2147483646 h 286"/>
              <a:gd name="T2" fmla="*/ 2147483646 w 286"/>
              <a:gd name="T3" fmla="*/ 2147483646 h 286"/>
              <a:gd name="T4" fmla="*/ 2147483646 w 286"/>
              <a:gd name="T5" fmla="*/ 2147483646 h 286"/>
              <a:gd name="T6" fmla="*/ 2147483646 w 286"/>
              <a:gd name="T7" fmla="*/ 2147483646 h 286"/>
              <a:gd name="T8" fmla="*/ 2147483646 w 286"/>
              <a:gd name="T9" fmla="*/ 2147483646 h 286"/>
              <a:gd name="T10" fmla="*/ 2147483646 w 286"/>
              <a:gd name="T11" fmla="*/ 0 h 286"/>
              <a:gd name="T12" fmla="*/ 2147483646 w 286"/>
              <a:gd name="T13" fmla="*/ 2147483646 h 286"/>
              <a:gd name="T14" fmla="*/ 2147483646 w 286"/>
              <a:gd name="T15" fmla="*/ 2147483646 h 286"/>
              <a:gd name="T16" fmla="*/ 2147483646 w 286"/>
              <a:gd name="T17" fmla="*/ 2147483646 h 286"/>
              <a:gd name="T18" fmla="*/ 2147483646 w 286"/>
              <a:gd name="T19" fmla="*/ 2147483646 h 286"/>
              <a:gd name="T20" fmla="*/ 2147483646 w 286"/>
              <a:gd name="T21" fmla="*/ 2147483646 h 286"/>
              <a:gd name="T22" fmla="*/ 2147483646 w 286"/>
              <a:gd name="T23" fmla="*/ 2147483646 h 286"/>
              <a:gd name="T24" fmla="*/ 2147483646 w 286"/>
              <a:gd name="T25" fmla="*/ 2147483646 h 286"/>
              <a:gd name="T26" fmla="*/ 2147483646 w 286"/>
              <a:gd name="T27" fmla="*/ 2147483646 h 286"/>
              <a:gd name="T28" fmla="*/ 2147483646 w 286"/>
              <a:gd name="T29" fmla="*/ 2147483646 h 286"/>
              <a:gd name="T30" fmla="*/ 2147483646 w 286"/>
              <a:gd name="T31" fmla="*/ 2147483646 h 286"/>
              <a:gd name="T32" fmla="*/ 2147483646 w 286"/>
              <a:gd name="T33" fmla="*/ 2147483646 h 286"/>
              <a:gd name="T34" fmla="*/ 2147483646 w 286"/>
              <a:gd name="T35" fmla="*/ 2147483646 h 286"/>
              <a:gd name="T36" fmla="*/ 2147483646 w 286"/>
              <a:gd name="T37" fmla="*/ 2147483646 h 286"/>
              <a:gd name="T38" fmla="*/ 2147483646 w 286"/>
              <a:gd name="T39" fmla="*/ 2147483646 h 286"/>
              <a:gd name="T40" fmla="*/ 0 w 286"/>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6"/>
              <a:gd name="T64" fmla="*/ 0 h 286"/>
              <a:gd name="T65" fmla="*/ 286 w 286"/>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1304" name="Rectangle 41"/>
          <p:cNvSpPr>
            <a:spLocks noChangeArrowheads="1"/>
          </p:cNvSpPr>
          <p:nvPr/>
        </p:nvSpPr>
        <p:spPr bwMode="auto">
          <a:xfrm>
            <a:off x="228600" y="3886200"/>
            <a:ext cx="1981200"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50000"/>
              </a:spcBef>
              <a:buClrTx/>
              <a:buSzTx/>
              <a:buFontTx/>
              <a:buNone/>
            </a:pPr>
            <a:r>
              <a:rPr lang="tr-TR" altLang="en-US" sz="2000" dirty="0"/>
              <a:t>Tahmin edilen Y değeri</a:t>
            </a:r>
            <a:endParaRPr lang="en-US" altLang="en-US" sz="2000" dirty="0"/>
          </a:p>
        </p:txBody>
      </p:sp>
      <p:graphicFrame>
        <p:nvGraphicFramePr>
          <p:cNvPr id="11305" name="Object 43"/>
          <p:cNvGraphicFramePr>
            <a:graphicFrameLocks noChangeAspect="1"/>
          </p:cNvGraphicFramePr>
          <p:nvPr/>
        </p:nvGraphicFramePr>
        <p:xfrm>
          <a:off x="3629025" y="1752600"/>
          <a:ext cx="3878263" cy="776288"/>
        </p:xfrm>
        <a:graphic>
          <a:graphicData uri="http://schemas.openxmlformats.org/presentationml/2006/ole">
            <mc:AlternateContent xmlns:mc="http://schemas.openxmlformats.org/markup-compatibility/2006">
              <mc:Choice xmlns:v="urn:schemas-microsoft-com:vml" Requires="v">
                <p:oleObj name="Equation" r:id="rId2" imgW="1143000" imgH="228600" progId="Equation.3">
                  <p:embed/>
                </p:oleObj>
              </mc:Choice>
              <mc:Fallback>
                <p:oleObj name="Equation" r:id="rId2" imgW="1143000" imgH="228600" progId="Equation.3">
                  <p:embed/>
                  <p:pic>
                    <p:nvPicPr>
                      <p:cNvPr id="11305"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1752600"/>
                        <a:ext cx="3878263" cy="776288"/>
                      </a:xfrm>
                      <a:prstGeom prst="rect">
                        <a:avLst/>
                      </a:prstGeom>
                      <a:solidFill>
                        <a:srgbClr val="00E200"/>
                      </a:solidFill>
                      <a:ln w="9525">
                        <a:solidFill>
                          <a:schemeClr val="tx1"/>
                        </a:solidFill>
                        <a:miter lim="800000"/>
                        <a:headEnd/>
                        <a:tailEnd/>
                      </a:ln>
                    </p:spPr>
                  </p:pic>
                </p:oleObj>
              </mc:Fallback>
            </mc:AlternateContent>
          </a:graphicData>
        </a:graphic>
      </p:graphicFrame>
      <p:sp>
        <p:nvSpPr>
          <p:cNvPr id="11306" name="Text Box 43"/>
          <p:cNvSpPr txBox="1">
            <a:spLocks noChangeArrowheads="1"/>
          </p:cNvSpPr>
          <p:nvPr/>
        </p:nvSpPr>
        <p:spPr bwMode="auto">
          <a:xfrm>
            <a:off x="3810000" y="58674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a:t>X</a:t>
            </a:r>
            <a:r>
              <a:rPr lang="en-US" altLang="en-US" sz="2400" baseline="-25000"/>
              <a:t>i</a:t>
            </a:r>
          </a:p>
        </p:txBody>
      </p:sp>
      <p:sp>
        <p:nvSpPr>
          <p:cNvPr id="11307" name="Freeform 44"/>
          <p:cNvSpPr>
            <a:spLocks/>
          </p:cNvSpPr>
          <p:nvPr/>
        </p:nvSpPr>
        <p:spPr bwMode="auto">
          <a:xfrm>
            <a:off x="3792538" y="2762250"/>
            <a:ext cx="455612" cy="454025"/>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1308" name="Line 45"/>
          <p:cNvSpPr>
            <a:spLocks noChangeShapeType="1"/>
          </p:cNvSpPr>
          <p:nvPr/>
        </p:nvSpPr>
        <p:spPr bwMode="auto">
          <a:xfrm flipH="1" flipV="1">
            <a:off x="4648200" y="3810000"/>
            <a:ext cx="38100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09" name="Line 46"/>
          <p:cNvSpPr>
            <a:spLocks noChangeShapeType="1"/>
          </p:cNvSpPr>
          <p:nvPr/>
        </p:nvSpPr>
        <p:spPr bwMode="auto">
          <a:xfrm>
            <a:off x="6324600" y="2514600"/>
            <a:ext cx="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10" name="Rectangle 47"/>
          <p:cNvSpPr>
            <a:spLocks noChangeArrowheads="1"/>
          </p:cNvSpPr>
          <p:nvPr/>
        </p:nvSpPr>
        <p:spPr bwMode="auto">
          <a:xfrm>
            <a:off x="6934200" y="3429000"/>
            <a:ext cx="16764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tr-TR" altLang="en-US" sz="2400" dirty="0"/>
              <a:t>Eğim</a:t>
            </a:r>
            <a:r>
              <a:rPr lang="en-US" altLang="en-US" sz="2400" dirty="0"/>
              <a:t>= </a:t>
            </a:r>
            <a:r>
              <a:rPr lang="el-GR" altLang="en-US" sz="2400" dirty="0"/>
              <a:t>β</a:t>
            </a:r>
            <a:r>
              <a:rPr lang="en-US" altLang="en-US" sz="2400" baseline="-25000" dirty="0"/>
              <a:t>1</a:t>
            </a:r>
            <a:endParaRPr lang="el-GR" altLang="en-US" sz="2400" baseline="-25000" dirty="0"/>
          </a:p>
        </p:txBody>
      </p:sp>
      <p:sp>
        <p:nvSpPr>
          <p:cNvPr id="11311" name="Rectangle 48"/>
          <p:cNvSpPr>
            <a:spLocks noChangeArrowheads="1"/>
          </p:cNvSpPr>
          <p:nvPr/>
        </p:nvSpPr>
        <p:spPr bwMode="auto">
          <a:xfrm>
            <a:off x="304800" y="5105400"/>
            <a:ext cx="1828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en-US" sz="2000" dirty="0"/>
              <a:t> </a:t>
            </a:r>
            <a:r>
              <a:rPr lang="el-GR" altLang="en-US" sz="2000" dirty="0"/>
              <a:t>β</a:t>
            </a:r>
            <a:r>
              <a:rPr lang="en-US" altLang="en-US" sz="2000" baseline="-25000" dirty="0"/>
              <a:t>0</a:t>
            </a:r>
            <a:r>
              <a:rPr lang="en-US" altLang="en-US" sz="2000" dirty="0"/>
              <a:t>  </a:t>
            </a:r>
          </a:p>
        </p:txBody>
      </p:sp>
      <p:sp>
        <p:nvSpPr>
          <p:cNvPr id="11312" name="Text Box 49"/>
          <p:cNvSpPr txBox="1">
            <a:spLocks noChangeArrowheads="1"/>
          </p:cNvSpPr>
          <p:nvPr/>
        </p:nvSpPr>
        <p:spPr bwMode="auto">
          <a:xfrm>
            <a:off x="4191000" y="33528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l-GR" altLang="en-US" sz="3200"/>
              <a:t>ε</a:t>
            </a:r>
            <a:r>
              <a:rPr lang="en-US" altLang="en-US" sz="3200" baseline="-25000"/>
              <a:t>i</a:t>
            </a:r>
            <a:endParaRPr lang="el-GR" altLang="en-US" sz="3200" baseline="-25000"/>
          </a:p>
        </p:txBody>
      </p:sp>
      <p:sp>
        <p:nvSpPr>
          <p:cNvPr id="11313" name="Rectangle 51"/>
          <p:cNvSpPr>
            <a:spLocks noGrp="1" noChangeArrowheads="1"/>
          </p:cNvSpPr>
          <p:nvPr>
            <p:ph type="title" idx="4294967295"/>
          </p:nvPr>
        </p:nvSpPr>
        <p:spPr>
          <a:xfrm>
            <a:off x="1150938" y="381000"/>
            <a:ext cx="7078662" cy="990600"/>
          </a:xfrm>
        </p:spPr>
        <p:txBody>
          <a:bodyPr/>
          <a:lstStyle/>
          <a:p>
            <a:pPr eaLnBrk="1" hangingPunct="1">
              <a:lnSpc>
                <a:spcPct val="80000"/>
              </a:lnSpc>
            </a:pPr>
            <a:r>
              <a:rPr lang="tr-TR" altLang="en-US" dirty="0"/>
              <a:t>Basit Regresyon Modeli</a:t>
            </a:r>
            <a:endParaRPr lang="en-US" altLang="en-US" dirty="0"/>
          </a:p>
        </p:txBody>
      </p:sp>
    </p:spTree>
    <p:extLst>
      <p:ext uri="{BB962C8B-B14F-4D97-AF65-F5344CB8AC3E}">
        <p14:creationId xmlns:p14="http://schemas.microsoft.com/office/powerpoint/2010/main" val="4207300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3"/>
          <p:cNvGraphicFramePr>
            <a:graphicFrameLocks noChangeAspect="1"/>
          </p:cNvGraphicFramePr>
          <p:nvPr/>
        </p:nvGraphicFramePr>
        <p:xfrm>
          <a:off x="2514601" y="4267200"/>
          <a:ext cx="3794125" cy="1103312"/>
        </p:xfrm>
        <a:graphic>
          <a:graphicData uri="http://schemas.openxmlformats.org/presentationml/2006/ole">
            <mc:AlternateContent xmlns:mc="http://schemas.openxmlformats.org/markup-compatibility/2006">
              <mc:Choice xmlns:v="urn:schemas-microsoft-com:vml" Requires="v">
                <p:oleObj name="Equation" r:id="rId2" imgW="875920" imgH="253890" progId="Equation.DSMT4">
                  <p:embed/>
                </p:oleObj>
              </mc:Choice>
              <mc:Fallback>
                <p:oleObj name="Equation" r:id="rId2" imgW="875920" imgH="253890" progId="Equation.DSMT4">
                  <p:embed/>
                  <p:pic>
                    <p:nvPicPr>
                      <p:cNvPr id="1229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4267200"/>
                        <a:ext cx="3794125" cy="1103312"/>
                      </a:xfrm>
                      <a:prstGeom prst="rect">
                        <a:avLst/>
                      </a:prstGeom>
                      <a:solidFill>
                        <a:srgbClr val="00E200"/>
                      </a:solidFill>
                      <a:ln w="9525">
                        <a:solidFill>
                          <a:schemeClr val="tx1"/>
                        </a:solidFill>
                        <a:miter lim="800000"/>
                        <a:headEnd/>
                        <a:tailEnd/>
                      </a:ln>
                    </p:spPr>
                  </p:pic>
                </p:oleObj>
              </mc:Fallback>
            </mc:AlternateContent>
          </a:graphicData>
        </a:graphic>
      </p:graphicFrame>
      <p:sp>
        <p:nvSpPr>
          <p:cNvPr id="12291" name="Text Box 3"/>
          <p:cNvSpPr txBox="1">
            <a:spLocks noChangeArrowheads="1"/>
          </p:cNvSpPr>
          <p:nvPr/>
        </p:nvSpPr>
        <p:spPr bwMode="auto">
          <a:xfrm>
            <a:off x="1143000" y="1600200"/>
            <a:ext cx="7086600" cy="830997"/>
          </a:xfrm>
          <a:prstGeom prst="rect">
            <a:avLst/>
          </a:prstGeom>
          <a:solidFill>
            <a:srgbClr val="00E200"/>
          </a:solidFill>
          <a:ln w="12700">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tr-TR" altLang="en-US" sz="2400" dirty="0"/>
              <a:t>Bu basit regresyon doğrusu </a:t>
            </a:r>
            <a:r>
              <a:rPr lang="tr-TR" altLang="en-US" sz="2400" dirty="0" err="1"/>
              <a:t>anakütleye</a:t>
            </a:r>
            <a:r>
              <a:rPr lang="tr-TR" altLang="en-US" sz="2400" dirty="0"/>
              <a:t> ait regresyon doğrusunun tahminidir</a:t>
            </a:r>
            <a:endParaRPr lang="en-US" altLang="en-US" sz="2400" dirty="0"/>
          </a:p>
        </p:txBody>
      </p:sp>
      <p:sp>
        <p:nvSpPr>
          <p:cNvPr id="12292" name="Rectangle 4"/>
          <p:cNvSpPr>
            <a:spLocks noGrp="1" noChangeArrowheads="1"/>
          </p:cNvSpPr>
          <p:nvPr>
            <p:ph type="title" idx="4294967295"/>
          </p:nvPr>
        </p:nvSpPr>
        <p:spPr>
          <a:xfrm>
            <a:off x="1150938" y="147638"/>
            <a:ext cx="7078662" cy="990600"/>
          </a:xfrm>
        </p:spPr>
        <p:txBody>
          <a:bodyPr/>
          <a:lstStyle/>
          <a:p>
            <a:pPr eaLnBrk="1" hangingPunct="1">
              <a:lnSpc>
                <a:spcPct val="80000"/>
              </a:lnSpc>
            </a:pPr>
            <a:r>
              <a:rPr lang="tr-TR" altLang="en-US" dirty="0"/>
              <a:t>Tahmin edilen regresyon doğrusu</a:t>
            </a:r>
            <a:endParaRPr lang="en-US" altLang="en-US" dirty="0"/>
          </a:p>
        </p:txBody>
      </p:sp>
      <p:sp>
        <p:nvSpPr>
          <p:cNvPr id="12293" name="Rectangle 5"/>
          <p:cNvSpPr>
            <a:spLocks noChangeArrowheads="1"/>
          </p:cNvSpPr>
          <p:nvPr/>
        </p:nvSpPr>
        <p:spPr bwMode="auto">
          <a:xfrm>
            <a:off x="3429000" y="2959100"/>
            <a:ext cx="1828800"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000" baseline="-25000" dirty="0"/>
              <a:t>Tahmin edilen başlangıç terimi</a:t>
            </a:r>
            <a:endParaRPr lang="en-US" altLang="en-US" sz="2000" baseline="-25000" dirty="0"/>
          </a:p>
        </p:txBody>
      </p:sp>
      <p:sp>
        <p:nvSpPr>
          <p:cNvPr id="12294" name="Rectangle 6"/>
          <p:cNvSpPr>
            <a:spLocks noChangeArrowheads="1"/>
          </p:cNvSpPr>
          <p:nvPr/>
        </p:nvSpPr>
        <p:spPr bwMode="auto">
          <a:xfrm>
            <a:off x="5410200" y="3035300"/>
            <a:ext cx="2057400" cy="91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000" dirty="0"/>
              <a:t>Tahmin edilen eğim katsayısı</a:t>
            </a:r>
            <a:br>
              <a:rPr lang="en-US" altLang="en-US" sz="2000" dirty="0"/>
            </a:br>
            <a:endParaRPr lang="en-US" altLang="en-US" sz="2000" baseline="-25000" dirty="0"/>
          </a:p>
        </p:txBody>
      </p:sp>
      <p:sp>
        <p:nvSpPr>
          <p:cNvPr id="12295" name="Line 7"/>
          <p:cNvSpPr>
            <a:spLocks noChangeShapeType="1"/>
          </p:cNvSpPr>
          <p:nvPr/>
        </p:nvSpPr>
        <p:spPr bwMode="auto">
          <a:xfrm>
            <a:off x="3810000" y="3949700"/>
            <a:ext cx="762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8"/>
          <p:cNvSpPr>
            <a:spLocks noChangeShapeType="1"/>
          </p:cNvSpPr>
          <p:nvPr/>
        </p:nvSpPr>
        <p:spPr bwMode="auto">
          <a:xfrm flipH="1">
            <a:off x="5410200" y="3721100"/>
            <a:ext cx="2286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7" name="Rectangle 9"/>
          <p:cNvSpPr>
            <a:spLocks noChangeArrowheads="1"/>
          </p:cNvSpPr>
          <p:nvPr/>
        </p:nvSpPr>
        <p:spPr bwMode="auto">
          <a:xfrm>
            <a:off x="990600" y="3257079"/>
            <a:ext cx="1752600"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000" dirty="0"/>
              <a:t>Tahmin edilen değer</a:t>
            </a:r>
          </a:p>
        </p:txBody>
      </p:sp>
      <p:sp>
        <p:nvSpPr>
          <p:cNvPr id="12298" name="Line 10"/>
          <p:cNvSpPr>
            <a:spLocks noChangeShapeType="1"/>
          </p:cNvSpPr>
          <p:nvPr/>
        </p:nvSpPr>
        <p:spPr bwMode="auto">
          <a:xfrm>
            <a:off x="2133600" y="3949700"/>
            <a:ext cx="4572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Rectangle 11"/>
          <p:cNvSpPr>
            <a:spLocks noChangeArrowheads="1"/>
          </p:cNvSpPr>
          <p:nvPr/>
        </p:nvSpPr>
        <p:spPr bwMode="auto">
          <a:xfrm>
            <a:off x="6629400" y="4102100"/>
            <a:ext cx="17526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000" dirty="0"/>
              <a:t>X değeri</a:t>
            </a:r>
            <a:endParaRPr lang="en-US" altLang="en-US" sz="2000" dirty="0"/>
          </a:p>
        </p:txBody>
      </p:sp>
      <p:sp>
        <p:nvSpPr>
          <p:cNvPr id="12300" name="Line 12"/>
          <p:cNvSpPr>
            <a:spLocks noChangeShapeType="1"/>
          </p:cNvSpPr>
          <p:nvPr/>
        </p:nvSpPr>
        <p:spPr bwMode="auto">
          <a:xfrm flipH="1">
            <a:off x="6096000" y="4483100"/>
            <a:ext cx="5334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1" name="Rectangle 14"/>
          <p:cNvSpPr>
            <a:spLocks noChangeArrowheads="1"/>
          </p:cNvSpPr>
          <p:nvPr/>
        </p:nvSpPr>
        <p:spPr bwMode="auto">
          <a:xfrm>
            <a:off x="7540625" y="6334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spTree>
    <p:extLst>
      <p:ext uri="{BB962C8B-B14F-4D97-AF65-F5344CB8AC3E}">
        <p14:creationId xmlns:p14="http://schemas.microsoft.com/office/powerpoint/2010/main" val="400232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150938" y="228600"/>
            <a:ext cx="7383462" cy="674688"/>
          </a:xfrm>
        </p:spPr>
        <p:txBody>
          <a:bodyPr/>
          <a:lstStyle/>
          <a:p>
            <a:pPr eaLnBrk="1" hangingPunct="1"/>
            <a:r>
              <a:rPr lang="tr-TR" altLang="en-US" dirty="0"/>
              <a:t>En Küçük Kareler Yöntemi</a:t>
            </a:r>
            <a:endParaRPr lang="en-US" altLang="en-US" dirty="0"/>
          </a:p>
        </p:txBody>
      </p:sp>
      <p:sp>
        <p:nvSpPr>
          <p:cNvPr id="13315" name="Rectangle 3"/>
          <p:cNvSpPr>
            <a:spLocks noGrp="1" noChangeArrowheads="1"/>
          </p:cNvSpPr>
          <p:nvPr>
            <p:ph type="body" idx="4294967295"/>
          </p:nvPr>
        </p:nvSpPr>
        <p:spPr>
          <a:xfrm>
            <a:off x="977900" y="1066800"/>
            <a:ext cx="7543800" cy="5343525"/>
          </a:xfrm>
        </p:spPr>
        <p:txBody>
          <a:bodyPr/>
          <a:lstStyle/>
          <a:p>
            <a:pPr eaLnBrk="1" hangingPunct="1">
              <a:lnSpc>
                <a:spcPct val="130000"/>
              </a:lnSpc>
            </a:pPr>
            <a:r>
              <a:rPr lang="en-US" altLang="en-US" sz="2700" dirty="0"/>
              <a:t>b</a:t>
            </a:r>
            <a:r>
              <a:rPr lang="en-US" altLang="en-US" sz="2700" baseline="-25000" dirty="0"/>
              <a:t>0</a:t>
            </a:r>
            <a:r>
              <a:rPr lang="en-US" altLang="en-US" sz="2700" dirty="0"/>
              <a:t> and b</a:t>
            </a:r>
            <a:r>
              <a:rPr lang="en-US" altLang="en-US" sz="2700" baseline="-25000" dirty="0"/>
              <a:t>1</a:t>
            </a:r>
            <a:r>
              <a:rPr lang="en-US" altLang="en-US" sz="2700" dirty="0"/>
              <a:t> </a:t>
            </a:r>
            <a:r>
              <a:rPr lang="tr-TR" altLang="en-US" sz="2700" dirty="0"/>
              <a:t>değerlerinin bulunabilmesi için </a:t>
            </a:r>
            <a:r>
              <a:rPr lang="en-US" altLang="en-US" sz="2700" dirty="0"/>
              <a:t>  Y</a:t>
            </a:r>
            <a:r>
              <a:rPr lang="tr-TR" altLang="en-US" sz="2700" dirty="0"/>
              <a:t> ve</a:t>
            </a:r>
            <a:r>
              <a:rPr lang="en-US" altLang="en-US" sz="2700" dirty="0"/>
              <a:t>    </a:t>
            </a:r>
            <a:r>
              <a:rPr lang="tr-TR" altLang="en-US" sz="2700" dirty="0"/>
              <a:t>  değerleri arasındaki farkın karelerinin minimize edilmesi gerekir</a:t>
            </a:r>
            <a:endParaRPr lang="en-US" altLang="en-US" sz="2700" dirty="0"/>
          </a:p>
          <a:p>
            <a:pPr eaLnBrk="1" hangingPunct="1">
              <a:lnSpc>
                <a:spcPct val="130000"/>
              </a:lnSpc>
            </a:pPr>
            <a:endParaRPr lang="en-US" altLang="en-US" sz="2700" dirty="0"/>
          </a:p>
          <a:p>
            <a:pPr eaLnBrk="1" hangingPunct="1">
              <a:lnSpc>
                <a:spcPct val="130000"/>
              </a:lnSpc>
            </a:pPr>
            <a:endParaRPr lang="en-US" altLang="en-US" sz="800" dirty="0"/>
          </a:p>
          <a:p>
            <a:pPr eaLnBrk="1" hangingPunct="1">
              <a:lnSpc>
                <a:spcPct val="130000"/>
              </a:lnSpc>
            </a:pPr>
            <a:endParaRPr lang="en-US" altLang="en-US" dirty="0"/>
          </a:p>
          <a:p>
            <a:pPr marL="0" indent="0" eaLnBrk="1" hangingPunct="1">
              <a:lnSpc>
                <a:spcPct val="130000"/>
              </a:lnSpc>
              <a:buNone/>
            </a:pPr>
            <a:endParaRPr lang="en-US" altLang="en-US" dirty="0"/>
          </a:p>
        </p:txBody>
      </p:sp>
      <p:graphicFrame>
        <p:nvGraphicFramePr>
          <p:cNvPr id="13316" name="Object 6"/>
          <p:cNvGraphicFramePr>
            <a:graphicFrameLocks noChangeAspect="1"/>
          </p:cNvGraphicFramePr>
          <p:nvPr/>
        </p:nvGraphicFramePr>
        <p:xfrm>
          <a:off x="525463" y="3100387"/>
          <a:ext cx="8008937" cy="785813"/>
        </p:xfrm>
        <a:graphic>
          <a:graphicData uri="http://schemas.openxmlformats.org/presentationml/2006/ole">
            <mc:AlternateContent xmlns:mc="http://schemas.openxmlformats.org/markup-compatibility/2006">
              <mc:Choice xmlns:v="urn:schemas-microsoft-com:vml" Requires="v">
                <p:oleObj name="Equation" r:id="rId2" imgW="2705100" imgH="266700" progId="Equation.3">
                  <p:embed/>
                </p:oleObj>
              </mc:Choice>
              <mc:Fallback>
                <p:oleObj name="Equation" r:id="rId2" imgW="2705100" imgH="266700" progId="Equation.3">
                  <p:embed/>
                  <p:pic>
                    <p:nvPicPr>
                      <p:cNvPr id="1331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3100387"/>
                        <a:ext cx="8008937" cy="785813"/>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13317" name="Object 7"/>
          <p:cNvGraphicFramePr>
            <a:graphicFrameLocks noChangeAspect="1"/>
          </p:cNvGraphicFramePr>
          <p:nvPr/>
        </p:nvGraphicFramePr>
        <p:xfrm>
          <a:off x="1905000" y="1626394"/>
          <a:ext cx="346075" cy="457200"/>
        </p:xfrm>
        <a:graphic>
          <a:graphicData uri="http://schemas.openxmlformats.org/presentationml/2006/ole">
            <mc:AlternateContent xmlns:mc="http://schemas.openxmlformats.org/markup-compatibility/2006">
              <mc:Choice xmlns:v="urn:schemas-microsoft-com:vml" Requires="v">
                <p:oleObj name="Equation" r:id="rId4" imgW="152268" imgH="203024" progId="Equation.3">
                  <p:embed/>
                </p:oleObj>
              </mc:Choice>
              <mc:Fallback>
                <p:oleObj name="Equation" r:id="rId4" imgW="152268" imgH="203024" progId="Equation.3">
                  <p:embed/>
                  <p:pic>
                    <p:nvPicPr>
                      <p:cNvPr id="1331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626394"/>
                        <a:ext cx="34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Rectangle 7"/>
          <p:cNvSpPr>
            <a:spLocks noChangeArrowheads="1"/>
          </p:cNvSpPr>
          <p:nvPr/>
        </p:nvSpPr>
        <p:spPr bwMode="auto">
          <a:xfrm>
            <a:off x="7543800" y="609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pic>
        <p:nvPicPr>
          <p:cNvPr id="4111" name="Picture 15" descr="Linear Regression: Simple Steps, Video. Find Equation, Coefficient, Slope -  Statistics How To">
            <a:extLst>
              <a:ext uri="{FF2B5EF4-FFF2-40B4-BE49-F238E27FC236}">
                <a16:creationId xmlns:a16="http://schemas.microsoft.com/office/drawing/2014/main" id="{8B291C60-9498-44CF-B2D9-211B4ED38F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049" y="4117181"/>
            <a:ext cx="4671645" cy="19788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imple Linear Regression and Pearson Correlation - StatsDirect">
            <a:extLst>
              <a:ext uri="{FF2B5EF4-FFF2-40B4-BE49-F238E27FC236}">
                <a16:creationId xmlns:a16="http://schemas.microsoft.com/office/drawing/2014/main" id="{5BA46053-C3F7-476E-A1C9-10987A7898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101805"/>
            <a:ext cx="2743199" cy="182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48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1"/>
          <p:cNvSpPr txBox="1">
            <a:spLocks noGrp="1"/>
          </p:cNvSpPr>
          <p:nvPr>
            <p:ph type="body" idx="1"/>
          </p:nvPr>
        </p:nvSpPr>
        <p:spPr>
          <a:xfrm>
            <a:off x="628650" y="1066800"/>
            <a:ext cx="7886700" cy="4805363"/>
          </a:xfrm>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spcAft>
                <a:spcPts val="0"/>
              </a:spcAft>
              <a:buClr>
                <a:schemeClr val="dk1"/>
              </a:buClr>
              <a:buSzPts val="3200"/>
              <a:buNone/>
            </a:pPr>
            <a:r>
              <a:rPr lang="tr-TR" dirty="0"/>
              <a:t>Bağımsız değişken</a:t>
            </a:r>
            <a:r>
              <a:rPr lang="en-US" b="1" dirty="0"/>
              <a:t>, </a:t>
            </a:r>
            <a:r>
              <a:rPr lang="en-US" b="1" i="1" dirty="0"/>
              <a:t>x</a:t>
            </a:r>
            <a:r>
              <a:rPr lang="en-US" dirty="0"/>
              <a:t>, </a:t>
            </a:r>
            <a:r>
              <a:rPr lang="tr-TR" b="1" dirty="0"/>
              <a:t>bağımlı değişkendeki</a:t>
            </a:r>
            <a:r>
              <a:rPr lang="en-US" b="1" dirty="0"/>
              <a:t>, </a:t>
            </a:r>
            <a:r>
              <a:rPr lang="en-US" b="1" i="1" dirty="0"/>
              <a:t>y</a:t>
            </a:r>
            <a:r>
              <a:rPr lang="tr-TR" b="1" i="1" dirty="0"/>
              <a:t>, </a:t>
            </a:r>
            <a:r>
              <a:rPr lang="tr-TR" dirty="0"/>
              <a:t>değişkenliği açıklar.</a:t>
            </a:r>
          </a:p>
          <a:p>
            <a:pPr marL="0" lvl="0" indent="0">
              <a:lnSpc>
                <a:spcPct val="90000"/>
              </a:lnSpc>
              <a:spcBef>
                <a:spcPts val="0"/>
              </a:spcBef>
              <a:spcAft>
                <a:spcPts val="0"/>
              </a:spcAft>
              <a:buClr>
                <a:schemeClr val="dk1"/>
              </a:buClr>
              <a:buSzPts val="3200"/>
              <a:buNone/>
            </a:pPr>
            <a:r>
              <a:rPr lang="tr-TR" dirty="0"/>
              <a:t>X değişkenindeki değişkenlik y değişkenindeki değişkenliği açıklar.</a:t>
            </a:r>
            <a:endParaRPr dirty="0"/>
          </a:p>
          <a:p>
            <a:pPr marL="0" lvl="0" indent="0" algn="l" rtl="0">
              <a:lnSpc>
                <a:spcPct val="90000"/>
              </a:lnSpc>
              <a:spcBef>
                <a:spcPts val="3000"/>
              </a:spcBef>
              <a:spcAft>
                <a:spcPts val="0"/>
              </a:spcAft>
              <a:buClr>
                <a:schemeClr val="dk1"/>
              </a:buClr>
              <a:buSzPts val="2400"/>
              <a:buFont typeface="Calibri"/>
              <a:buNone/>
            </a:pPr>
            <a:r>
              <a:rPr lang="en-US" sz="2400" dirty="0"/>
              <a:t>       </a:t>
            </a:r>
            <a:r>
              <a:rPr lang="tr-TR" sz="2400" dirty="0"/>
              <a:t>Bağımsız değişken</a:t>
            </a:r>
            <a:r>
              <a:rPr lang="en-US" sz="2400" dirty="0"/>
              <a:t>(</a:t>
            </a:r>
            <a:r>
              <a:rPr lang="en-US" sz="2400" i="1" dirty="0"/>
              <a:t>x</a:t>
            </a:r>
            <a:r>
              <a:rPr lang="en-US" sz="2400" dirty="0"/>
              <a:t>) → </a:t>
            </a:r>
            <a:r>
              <a:rPr lang="tr-TR" sz="2400" dirty="0"/>
              <a:t>Bağımlı değişken</a:t>
            </a:r>
            <a:r>
              <a:rPr lang="en-US" sz="2400" dirty="0"/>
              <a:t>(</a:t>
            </a:r>
            <a:r>
              <a:rPr lang="en-US" sz="2400" i="1" dirty="0"/>
              <a:t>y</a:t>
            </a:r>
            <a:r>
              <a:rPr lang="en-US" sz="2400" dirty="0"/>
              <a:t>)</a:t>
            </a:r>
            <a:endParaRPr lang="tr-TR" sz="2400" dirty="0"/>
          </a:p>
          <a:p>
            <a:pPr marL="0" lvl="0" indent="0" algn="l" rtl="0">
              <a:lnSpc>
                <a:spcPct val="90000"/>
              </a:lnSpc>
              <a:spcBef>
                <a:spcPts val="3000"/>
              </a:spcBef>
              <a:spcAft>
                <a:spcPts val="0"/>
              </a:spcAft>
              <a:buClr>
                <a:schemeClr val="dk1"/>
              </a:buClr>
              <a:buSzPts val="2400"/>
              <a:buFont typeface="Calibri"/>
              <a:buNone/>
            </a:pPr>
            <a:r>
              <a:rPr lang="tr-TR" sz="2400" dirty="0"/>
              <a:t>	TV Ekran Sayısı ----  TV Satış Fiyatı</a:t>
            </a:r>
          </a:p>
          <a:p>
            <a:pPr marL="0" lvl="0" indent="0" algn="l" rtl="0">
              <a:lnSpc>
                <a:spcPct val="90000"/>
              </a:lnSpc>
              <a:spcBef>
                <a:spcPts val="3000"/>
              </a:spcBef>
              <a:spcAft>
                <a:spcPts val="0"/>
              </a:spcAft>
              <a:buClr>
                <a:schemeClr val="dk1"/>
              </a:buClr>
              <a:buSzPts val="2400"/>
              <a:buFont typeface="Calibri"/>
              <a:buNone/>
            </a:pPr>
            <a:r>
              <a:rPr lang="tr-TR" sz="2400" dirty="0"/>
              <a:t>	     İşsizlik Oranı ------Suç Oranı</a:t>
            </a:r>
          </a:p>
          <a:p>
            <a:pPr marL="0" lvl="0" indent="0" algn="l" rtl="0">
              <a:lnSpc>
                <a:spcPct val="90000"/>
              </a:lnSpc>
              <a:spcBef>
                <a:spcPts val="3000"/>
              </a:spcBef>
              <a:spcAft>
                <a:spcPts val="0"/>
              </a:spcAft>
              <a:buClr>
                <a:schemeClr val="dk1"/>
              </a:buClr>
              <a:buSzPts val="2400"/>
              <a:buFont typeface="Calibri"/>
              <a:buNone/>
            </a:pPr>
            <a:r>
              <a:rPr lang="tr-TR" sz="2400" dirty="0"/>
              <a:t>		İlaç Dozu-------İyileşme süresi</a:t>
            </a:r>
            <a:endParaRPr dirty="0"/>
          </a:p>
        </p:txBody>
      </p:sp>
      <p:sp>
        <p:nvSpPr>
          <p:cNvPr id="78" name="Google Shape;78;p11"/>
          <p:cNvSpPr txBox="1">
            <a:spLocks noGrp="1"/>
          </p:cNvSpPr>
          <p:nvPr>
            <p:ph type="title"/>
          </p:nvPr>
        </p:nvSpPr>
        <p:spPr>
          <a:xfrm>
            <a:off x="628650" y="76200"/>
            <a:ext cx="7886700" cy="9144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None/>
            </a:pPr>
            <a:r>
              <a:rPr lang="tr-TR" sz="3240" b="1" dirty="0">
                <a:solidFill>
                  <a:srgbClr val="FF9900"/>
                </a:solidFill>
                <a:latin typeface="Arial"/>
                <a:cs typeface="Arial"/>
                <a:sym typeface="Arial"/>
              </a:rPr>
              <a:t>Bağımlı ve Bağımsız Değişkenler</a:t>
            </a:r>
            <a:endParaRPr dirty="0"/>
          </a:p>
        </p:txBody>
      </p:sp>
    </p:spTree>
    <p:extLst>
      <p:ext uri="{BB962C8B-B14F-4D97-AF65-F5344CB8AC3E}">
        <p14:creationId xmlns:p14="http://schemas.microsoft.com/office/powerpoint/2010/main" val="382689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idx="4294967295"/>
          </p:nvPr>
        </p:nvSpPr>
        <p:spPr>
          <a:xfrm>
            <a:off x="705439" y="152400"/>
            <a:ext cx="7078662" cy="990600"/>
          </a:xfrm>
        </p:spPr>
        <p:txBody>
          <a:bodyPr/>
          <a:lstStyle/>
          <a:p>
            <a:pPr eaLnBrk="1" hangingPunct="1">
              <a:lnSpc>
                <a:spcPct val="80000"/>
              </a:lnSpc>
            </a:pPr>
            <a:r>
              <a:rPr lang="tr-TR" altLang="en-US" dirty="0"/>
              <a:t>Örnek:</a:t>
            </a:r>
            <a:br>
              <a:rPr lang="tr-TR" altLang="en-US" dirty="0"/>
            </a:br>
            <a:endParaRPr lang="en-US" altLang="en-US" dirty="0"/>
          </a:p>
        </p:txBody>
      </p:sp>
      <p:sp>
        <p:nvSpPr>
          <p:cNvPr id="15364" name="Rectangle 4"/>
          <p:cNvSpPr>
            <a:spLocks noGrp="1" noChangeArrowheads="1"/>
          </p:cNvSpPr>
          <p:nvPr>
            <p:ph type="body" idx="4294967295"/>
          </p:nvPr>
        </p:nvSpPr>
        <p:spPr>
          <a:xfrm>
            <a:off x="1074198" y="465139"/>
            <a:ext cx="7574502" cy="1603358"/>
          </a:xfrm>
        </p:spPr>
        <p:txBody>
          <a:bodyPr>
            <a:normAutofit fontScale="92500" lnSpcReduction="20000"/>
          </a:bodyPr>
          <a:lstStyle/>
          <a:p>
            <a:pPr eaLnBrk="1" hangingPunct="1"/>
            <a:r>
              <a:rPr lang="tr-TR" altLang="en-US" sz="2700" dirty="0"/>
              <a:t>Bir emlakçı evlerin m^2 ise fiyatları arasındaki ilişkiyi araştırmak istemektedir. Rastgele seçtiği 10 eve ait bilgiler şöyledir:</a:t>
            </a:r>
            <a:endParaRPr lang="en-US" altLang="en-US" sz="2700" dirty="0"/>
          </a:p>
          <a:p>
            <a:pPr eaLnBrk="1" hangingPunct="1"/>
            <a:endParaRPr lang="en-US" altLang="en-US" sz="1400" dirty="0"/>
          </a:p>
        </p:txBody>
      </p:sp>
      <p:graphicFrame>
        <p:nvGraphicFramePr>
          <p:cNvPr id="6" name="Group 44">
            <a:extLst>
              <a:ext uri="{FF2B5EF4-FFF2-40B4-BE49-F238E27FC236}">
                <a16:creationId xmlns:a16="http://schemas.microsoft.com/office/drawing/2014/main" id="{19C5578C-851F-45CB-BF0F-2E9BFB7D68DD}"/>
              </a:ext>
            </a:extLst>
          </p:cNvPr>
          <p:cNvGraphicFramePr>
            <a:graphicFrameLocks noGrp="1"/>
          </p:cNvGraphicFramePr>
          <p:nvPr/>
        </p:nvGraphicFramePr>
        <p:xfrm>
          <a:off x="1642269" y="1912939"/>
          <a:ext cx="6096000" cy="4479922"/>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9066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tr-TR"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Ev fiyatı</a:t>
                      </a:r>
                      <a:endPar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852488" rtl="0" eaLnBrk="1" fontAlgn="base" latinLnBrk="0" hangingPunct="1">
                        <a:lnSpc>
                          <a:spcPct val="8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T="45691" marB="4569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BAE"/>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tr-TR"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Metrekare</a:t>
                      </a:r>
                      <a:endPar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852488" rtl="0" eaLnBrk="1" fontAlgn="base" latinLnBrk="0" hangingPunct="1">
                        <a:lnSpc>
                          <a:spcPct val="8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T="45691" marB="4569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BAE"/>
                    </a:solidFill>
                  </a:tcPr>
                </a:tc>
                <a:extLst>
                  <a:ext uri="{0D108BD9-81ED-4DB2-BD59-A6C34878D82A}">
                    <a16:rowId xmlns:a16="http://schemas.microsoft.com/office/drawing/2014/main" val="10000"/>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245</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1,400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1"/>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312</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1,600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2"/>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279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1,700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3"/>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308</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1,875</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4"/>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199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1,100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5"/>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219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1,550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6"/>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405</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2,350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7"/>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324</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2,450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8"/>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319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1,425</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9"/>
                  </a:ext>
                </a:extLst>
              </a:tr>
              <a:tr h="33558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255</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1,700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96133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
          <p:cNvGraphicFramePr>
            <a:graphicFrameLocks noChangeAspect="1"/>
          </p:cNvGraphicFramePr>
          <p:nvPr/>
        </p:nvGraphicFramePr>
        <p:xfrm>
          <a:off x="1447799" y="1371600"/>
          <a:ext cx="7060805" cy="4797425"/>
        </p:xfrm>
        <a:graphic>
          <a:graphicData uri="http://schemas.openxmlformats.org/presentationml/2006/ole">
            <mc:AlternateContent xmlns:mc="http://schemas.openxmlformats.org/markup-compatibility/2006">
              <mc:Choice xmlns:v="urn:schemas-microsoft-com:vml" Requires="v">
                <p:oleObj name="Chart" r:id="rId2" imgW="5524394" imgH="3524144" progId="Excel.Sheet.8">
                  <p:embed/>
                </p:oleObj>
              </mc:Choice>
              <mc:Fallback>
                <p:oleObj name="Chart" r:id="rId2" imgW="5524394" imgH="3524144" progId="Excel.Sheet.8">
                  <p:embed/>
                  <p:pic>
                    <p:nvPicPr>
                      <p:cNvPr id="1741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1371600"/>
                        <a:ext cx="7060805" cy="4797425"/>
                      </a:xfrm>
                      <a:prstGeom prst="rect">
                        <a:avLst/>
                      </a:prstGeom>
                      <a:noFill/>
                      <a:ln>
                        <a:noFill/>
                      </a:ln>
                      <a:effectLst/>
                    </p:spPr>
                  </p:pic>
                </p:oleObj>
              </mc:Fallback>
            </mc:AlternateContent>
          </a:graphicData>
        </a:graphic>
      </p:graphicFrame>
      <p:sp>
        <p:nvSpPr>
          <p:cNvPr id="17411" name="Rectangle 3"/>
          <p:cNvSpPr>
            <a:spLocks noGrp="1" noChangeArrowheads="1"/>
          </p:cNvSpPr>
          <p:nvPr>
            <p:ph type="title" idx="4294967295"/>
          </p:nvPr>
        </p:nvSpPr>
        <p:spPr>
          <a:xfrm>
            <a:off x="779570" y="368966"/>
            <a:ext cx="7886700" cy="1325563"/>
          </a:xfrm>
        </p:spPr>
        <p:txBody>
          <a:bodyPr/>
          <a:lstStyle/>
          <a:p>
            <a:pPr eaLnBrk="1" hangingPunct="1"/>
            <a:r>
              <a:rPr lang="tr-TR" altLang="en-US" sz="3600" dirty="0"/>
              <a:t>Serpilme Diyagramı</a:t>
            </a:r>
            <a:endParaRPr lang="en-US" altLang="en-US" sz="3600" dirty="0"/>
          </a:p>
        </p:txBody>
      </p:sp>
    </p:spTree>
    <p:extLst>
      <p:ext uri="{BB962C8B-B14F-4D97-AF65-F5344CB8AC3E}">
        <p14:creationId xmlns:p14="http://schemas.microsoft.com/office/powerpoint/2010/main" val="3296135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3276600" y="2047875"/>
            <a:ext cx="5715000" cy="533400"/>
          </a:xfrm>
          <a:prstGeom prst="rect">
            <a:avLst/>
          </a:prstGeom>
          <a:solidFill>
            <a:srgbClr val="00E200"/>
          </a:solidFill>
          <a:ln w="9525">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8435" name="Rectangle 4"/>
          <p:cNvSpPr>
            <a:spLocks noGrp="1" noChangeArrowheads="1"/>
          </p:cNvSpPr>
          <p:nvPr>
            <p:ph type="title" idx="4294967295"/>
          </p:nvPr>
        </p:nvSpPr>
        <p:spPr>
          <a:xfrm>
            <a:off x="838200" y="228600"/>
            <a:ext cx="7696200" cy="990600"/>
          </a:xfrm>
        </p:spPr>
        <p:txBody>
          <a:bodyPr/>
          <a:lstStyle/>
          <a:p>
            <a:pPr eaLnBrk="1" hangingPunct="1"/>
            <a:r>
              <a:rPr lang="tr-TR" altLang="en-US" sz="3600" dirty="0"/>
              <a:t>Excel çıktısı</a:t>
            </a:r>
            <a:endParaRPr lang="en-US" altLang="en-US" sz="3600" dirty="0"/>
          </a:p>
        </p:txBody>
      </p:sp>
      <p:graphicFrame>
        <p:nvGraphicFramePr>
          <p:cNvPr id="166014" name="Group 126"/>
          <p:cNvGraphicFramePr>
            <a:graphicFrameLocks noGrp="1"/>
          </p:cNvGraphicFramePr>
          <p:nvPr/>
        </p:nvGraphicFramePr>
        <p:xfrm>
          <a:off x="533400" y="1438275"/>
          <a:ext cx="8229600" cy="4332292"/>
        </p:xfrm>
        <a:graphic>
          <a:graphicData uri="http://schemas.openxmlformats.org/drawingml/2006/table">
            <a:tbl>
              <a:tblPr/>
              <a:tblGrid>
                <a:gridCol w="1600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792163">
                  <a:extLst>
                    <a:ext uri="{9D8B030D-6E8A-4147-A177-3AD203B41FA5}">
                      <a16:colId xmlns:a16="http://schemas.microsoft.com/office/drawing/2014/main" val="20004"/>
                    </a:ext>
                  </a:extLst>
                </a:gridCol>
                <a:gridCol w="1252537">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274638">
                <a:tc gridSpan="2">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Regression Statistics</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Multiple R</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0.76211</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R Square</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0.58082</a:t>
                      </a: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Adjusted R Square</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0.52842</a:t>
                      </a: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Standard Error</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41.33032</a:t>
                      </a: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Observations</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73073">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300" b="1" i="0" u="none" strike="noStrike" cap="none" normalizeH="0" baseline="0">
                          <a:ln>
                            <a:noFill/>
                          </a:ln>
                          <a:solidFill>
                            <a:schemeClr val="tx1"/>
                          </a:solidFill>
                          <a:effectLst/>
                          <a:latin typeface="Arial" panose="020B0604020202020204" pitchFamily="34" charset="0"/>
                          <a:cs typeface="Arial" panose="020B0604020202020204" pitchFamily="34" charset="0"/>
                        </a:rPr>
                        <a:t>ANOVA</a:t>
                      </a:r>
                    </a:p>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df</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SS</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MS</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F</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Significance F</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Regression</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18934.9348</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18934.9348</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11.0848</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0.01039</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Residual</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8</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13665.5652</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1708.1957</a:t>
                      </a: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Total</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9</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32600.5000</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8892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Coefficients</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Standard Error</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t Stat</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P-value</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Lower 95%</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Upper 95%</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Intercept</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98.24833</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58.03348</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1.69296</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0.12892</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-35.57720</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232.07386</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0013"/>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Square Feet</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0.10977</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0.03297</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3.32938</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0.01039</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0.03374</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0.18580</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18549" name="Oval 121"/>
          <p:cNvSpPr>
            <a:spLocks noChangeArrowheads="1"/>
          </p:cNvSpPr>
          <p:nvPr/>
        </p:nvSpPr>
        <p:spPr bwMode="auto">
          <a:xfrm>
            <a:off x="381000" y="4714875"/>
            <a:ext cx="3124200" cy="1371600"/>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8550" name="Line 122"/>
          <p:cNvSpPr>
            <a:spLocks noChangeShapeType="1"/>
          </p:cNvSpPr>
          <p:nvPr/>
        </p:nvSpPr>
        <p:spPr bwMode="auto">
          <a:xfrm flipV="1">
            <a:off x="2667000" y="2581275"/>
            <a:ext cx="1447800" cy="22098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551" name="Text Box 123"/>
          <p:cNvSpPr txBox="1">
            <a:spLocks noChangeArrowheads="1"/>
          </p:cNvSpPr>
          <p:nvPr/>
        </p:nvSpPr>
        <p:spPr bwMode="auto">
          <a:xfrm>
            <a:off x="3200400" y="1590675"/>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tr-TR" altLang="en-US" sz="2400" dirty="0">
                <a:solidFill>
                  <a:srgbClr val="008000"/>
                </a:solidFill>
              </a:rPr>
              <a:t>Regresyon eşitliği</a:t>
            </a:r>
            <a:r>
              <a:rPr lang="en-US" altLang="en-US" sz="2400" dirty="0">
                <a:solidFill>
                  <a:srgbClr val="008000"/>
                </a:solidFill>
              </a:rPr>
              <a:t>:</a:t>
            </a:r>
          </a:p>
        </p:txBody>
      </p:sp>
      <p:graphicFrame>
        <p:nvGraphicFramePr>
          <p:cNvPr id="18552" name="Object 125"/>
          <p:cNvGraphicFramePr>
            <a:graphicFrameLocks noChangeAspect="1"/>
          </p:cNvGraphicFramePr>
          <p:nvPr/>
        </p:nvGraphicFramePr>
        <p:xfrm>
          <a:off x="3276600" y="2209800"/>
          <a:ext cx="5735638" cy="365125"/>
        </p:xfrm>
        <a:graphic>
          <a:graphicData uri="http://schemas.openxmlformats.org/presentationml/2006/ole">
            <mc:AlternateContent xmlns:mc="http://schemas.openxmlformats.org/markup-compatibility/2006">
              <mc:Choice xmlns:v="urn:schemas-microsoft-com:vml" Requires="v">
                <p:oleObj name="Equation" r:id="rId2" imgW="3200400" imgH="203200" progId="Equation.3">
                  <p:embed/>
                </p:oleObj>
              </mc:Choice>
              <mc:Fallback>
                <p:oleObj name="Equation" r:id="rId2" imgW="3200400" imgH="203200" progId="Equation.3">
                  <p:embed/>
                  <p:pic>
                    <p:nvPicPr>
                      <p:cNvPr id="18552" name="Object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209800"/>
                        <a:ext cx="5735638" cy="3651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8553" name="Freeform 125"/>
          <p:cNvSpPr>
            <a:spLocks/>
          </p:cNvSpPr>
          <p:nvPr/>
        </p:nvSpPr>
        <p:spPr bwMode="auto">
          <a:xfrm>
            <a:off x="3657600" y="2124075"/>
            <a:ext cx="628650" cy="85725"/>
          </a:xfrm>
          <a:custGeom>
            <a:avLst/>
            <a:gdLst>
              <a:gd name="T0" fmla="*/ 0 w 396"/>
              <a:gd name="T1" fmla="*/ 2147483646 h 54"/>
              <a:gd name="T2" fmla="*/ 2147483646 w 396"/>
              <a:gd name="T3" fmla="*/ 0 h 54"/>
              <a:gd name="T4" fmla="*/ 2147483646 w 396"/>
              <a:gd name="T5" fmla="*/ 2147483646 h 54"/>
              <a:gd name="T6" fmla="*/ 0 60000 65536"/>
              <a:gd name="T7" fmla="*/ 0 60000 65536"/>
              <a:gd name="T8" fmla="*/ 0 60000 65536"/>
              <a:gd name="T9" fmla="*/ 0 w 396"/>
              <a:gd name="T10" fmla="*/ 0 h 54"/>
              <a:gd name="T11" fmla="*/ 396 w 396"/>
              <a:gd name="T12" fmla="*/ 54 h 54"/>
            </a:gdLst>
            <a:ahLst/>
            <a:cxnLst>
              <a:cxn ang="T6">
                <a:pos x="T0" y="T1"/>
              </a:cxn>
              <a:cxn ang="T7">
                <a:pos x="T2" y="T3"/>
              </a:cxn>
              <a:cxn ang="T8">
                <a:pos x="T4" y="T5"/>
              </a:cxn>
            </a:cxnLst>
            <a:rect l="T9" t="T10" r="T11" b="T12"/>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8554" name="Rectangle 11"/>
          <p:cNvSpPr>
            <a:spLocks noChangeArrowheads="1"/>
          </p:cNvSpPr>
          <p:nvPr/>
        </p:nvSpPr>
        <p:spPr bwMode="auto">
          <a:xfrm>
            <a:off x="7543800" y="1066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spTree>
    <p:extLst>
      <p:ext uri="{BB962C8B-B14F-4D97-AF65-F5344CB8AC3E}">
        <p14:creationId xmlns:p14="http://schemas.microsoft.com/office/powerpoint/2010/main" val="386192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981200" y="4343400"/>
            <a:ext cx="2133600" cy="476250"/>
          </a:xfrm>
          <a:prstGeom prst="rect">
            <a:avLst/>
          </a:prstGeom>
          <a:solidFill>
            <a:srgbClr val="FF9BAE"/>
          </a:solidFill>
          <a:ln w="19050" algn="ctr">
            <a:solidFill>
              <a:schemeClr val="tx1"/>
            </a:solidFill>
            <a:miter lim="800000"/>
            <a:headEnd/>
            <a:tailEnd/>
          </a:ln>
        </p:spPr>
        <p:txBody>
          <a:bodyPr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22531" name="Rectangle 5"/>
          <p:cNvSpPr>
            <a:spLocks noGrp="1" noChangeArrowheads="1"/>
          </p:cNvSpPr>
          <p:nvPr>
            <p:ph type="body" idx="4294967295"/>
          </p:nvPr>
        </p:nvSpPr>
        <p:spPr>
          <a:xfrm>
            <a:off x="609600" y="2514600"/>
            <a:ext cx="8077200" cy="3268780"/>
          </a:xfrm>
        </p:spPr>
        <p:txBody>
          <a:bodyPr>
            <a:spAutoFit/>
          </a:bodyPr>
          <a:lstStyle/>
          <a:p>
            <a:pPr eaLnBrk="1" hangingPunct="1">
              <a:lnSpc>
                <a:spcPct val="110000"/>
              </a:lnSpc>
              <a:spcBef>
                <a:spcPct val="40000"/>
              </a:spcBef>
            </a:pPr>
            <a:r>
              <a:rPr lang="tr-TR" altLang="en-US" sz="3200" dirty="0">
                <a:solidFill>
                  <a:srgbClr val="008000"/>
                </a:solidFill>
              </a:rPr>
              <a:t>Eğim katsayısı bağımsız değişkenden bir birimlik değişim olduğunda Y’deki değişim miktarı hakkında bilgi verir.</a:t>
            </a:r>
          </a:p>
          <a:p>
            <a:pPr marL="0" indent="0" eaLnBrk="1" hangingPunct="1">
              <a:lnSpc>
                <a:spcPct val="110000"/>
              </a:lnSpc>
              <a:spcBef>
                <a:spcPct val="40000"/>
              </a:spcBef>
              <a:buNone/>
            </a:pPr>
            <a:r>
              <a:rPr lang="en-US" altLang="en-US" dirty="0">
                <a:solidFill>
                  <a:srgbClr val="008000"/>
                </a:solidFill>
              </a:rPr>
              <a:t> </a:t>
            </a:r>
            <a:r>
              <a:rPr lang="tr-TR" altLang="en-US" dirty="0">
                <a:solidFill>
                  <a:srgbClr val="008000"/>
                </a:solidFill>
              </a:rPr>
              <a:t>             </a:t>
            </a:r>
            <a:r>
              <a:rPr lang="en-US" altLang="en-US" dirty="0"/>
              <a:t>b</a:t>
            </a:r>
            <a:r>
              <a:rPr lang="en-US" altLang="en-US" baseline="-25000" dirty="0"/>
              <a:t>1</a:t>
            </a:r>
            <a:r>
              <a:rPr lang="en-US" altLang="en-US" dirty="0"/>
              <a:t> = 0.10977</a:t>
            </a:r>
            <a:r>
              <a:rPr lang="tr-TR" altLang="en-US" dirty="0"/>
              <a:t> evin alanının 1 metrekarelik değişiminin fiyatta ortalama nasıl bir değişime neden olacağını gösterir.</a:t>
            </a:r>
            <a:endParaRPr lang="en-US" altLang="en-US" dirty="0">
              <a:solidFill>
                <a:srgbClr val="008000"/>
              </a:solidFill>
            </a:endParaRPr>
          </a:p>
        </p:txBody>
      </p:sp>
      <p:sp>
        <p:nvSpPr>
          <p:cNvPr id="22532" name="Rectangle 2"/>
          <p:cNvSpPr>
            <a:spLocks noChangeArrowheads="1"/>
          </p:cNvSpPr>
          <p:nvPr/>
        </p:nvSpPr>
        <p:spPr bwMode="auto">
          <a:xfrm>
            <a:off x="4800600" y="1746250"/>
            <a:ext cx="1524000" cy="469900"/>
          </a:xfrm>
          <a:prstGeom prst="rect">
            <a:avLst/>
          </a:prstGeom>
          <a:solidFill>
            <a:srgbClr val="FF9BAE"/>
          </a:solidFill>
          <a:ln w="12700" algn="ctr">
            <a:solidFill>
              <a:schemeClr val="tx1"/>
            </a:solidFill>
            <a:miter lim="800000"/>
            <a:headEnd/>
            <a:tailEnd/>
          </a:ln>
        </p:spPr>
        <p:txBody>
          <a:bodyPr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graphicFrame>
        <p:nvGraphicFramePr>
          <p:cNvPr id="22533" name="Object 7"/>
          <p:cNvGraphicFramePr>
            <a:graphicFrameLocks noChangeAspect="1"/>
          </p:cNvGraphicFramePr>
          <p:nvPr/>
        </p:nvGraphicFramePr>
        <p:xfrm>
          <a:off x="571500" y="1762125"/>
          <a:ext cx="8001000" cy="509588"/>
        </p:xfrm>
        <a:graphic>
          <a:graphicData uri="http://schemas.openxmlformats.org/presentationml/2006/ole">
            <mc:AlternateContent xmlns:mc="http://schemas.openxmlformats.org/markup-compatibility/2006">
              <mc:Choice xmlns:v="urn:schemas-microsoft-com:vml" Requires="v">
                <p:oleObj name="Equation" r:id="rId2" imgW="3200400" imgH="203200" progId="Equation.3">
                  <p:embed/>
                </p:oleObj>
              </mc:Choice>
              <mc:Fallback>
                <p:oleObj name="Equation" r:id="rId2" imgW="3200400" imgH="203200" progId="Equation.3">
                  <p:embed/>
                  <p:pic>
                    <p:nvPicPr>
                      <p:cNvPr id="22533"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762125"/>
                        <a:ext cx="8001000" cy="50958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4" name="Rectangle 4"/>
          <p:cNvSpPr>
            <a:spLocks noGrp="1" noChangeArrowheads="1"/>
          </p:cNvSpPr>
          <p:nvPr>
            <p:ph type="title" idx="4294967295"/>
          </p:nvPr>
        </p:nvSpPr>
        <p:spPr>
          <a:xfrm>
            <a:off x="1143000" y="304800"/>
            <a:ext cx="7793038" cy="1066800"/>
          </a:xfrm>
        </p:spPr>
        <p:txBody>
          <a:bodyPr/>
          <a:lstStyle/>
          <a:p>
            <a:pPr eaLnBrk="1" hangingPunct="1">
              <a:lnSpc>
                <a:spcPct val="80000"/>
              </a:lnSpc>
            </a:pPr>
            <a:r>
              <a:rPr lang="en-US" altLang="en-US"/>
              <a:t>Simple Linear Regression Example:  Interpreting b</a:t>
            </a:r>
            <a:r>
              <a:rPr lang="en-US" altLang="en-US" baseline="-25000"/>
              <a:t>1</a:t>
            </a:r>
          </a:p>
        </p:txBody>
      </p:sp>
      <p:sp>
        <p:nvSpPr>
          <p:cNvPr id="22535" name="Freeform 7"/>
          <p:cNvSpPr>
            <a:spLocks/>
          </p:cNvSpPr>
          <p:nvPr/>
        </p:nvSpPr>
        <p:spPr bwMode="auto">
          <a:xfrm>
            <a:off x="1219200" y="1676400"/>
            <a:ext cx="628650" cy="85725"/>
          </a:xfrm>
          <a:custGeom>
            <a:avLst/>
            <a:gdLst>
              <a:gd name="T0" fmla="*/ 0 w 396"/>
              <a:gd name="T1" fmla="*/ 2147483646 h 54"/>
              <a:gd name="T2" fmla="*/ 2147483646 w 396"/>
              <a:gd name="T3" fmla="*/ 0 h 54"/>
              <a:gd name="T4" fmla="*/ 2147483646 w 396"/>
              <a:gd name="T5" fmla="*/ 2147483646 h 54"/>
              <a:gd name="T6" fmla="*/ 0 60000 65536"/>
              <a:gd name="T7" fmla="*/ 0 60000 65536"/>
              <a:gd name="T8" fmla="*/ 0 60000 65536"/>
              <a:gd name="T9" fmla="*/ 0 w 396"/>
              <a:gd name="T10" fmla="*/ 0 h 54"/>
              <a:gd name="T11" fmla="*/ 396 w 396"/>
              <a:gd name="T12" fmla="*/ 54 h 54"/>
            </a:gdLst>
            <a:ahLst/>
            <a:cxnLst>
              <a:cxn ang="T6">
                <a:pos x="T0" y="T1"/>
              </a:cxn>
              <a:cxn ang="T7">
                <a:pos x="T2" y="T3"/>
              </a:cxn>
              <a:cxn ang="T8">
                <a:pos x="T4" y="T5"/>
              </a:cxn>
            </a:cxnLst>
            <a:rect l="T9" t="T10" r="T11" b="T12"/>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2536" name="Rectangle 8"/>
          <p:cNvSpPr>
            <a:spLocks noChangeArrowheads="1"/>
          </p:cNvSpPr>
          <p:nvPr/>
        </p:nvSpPr>
        <p:spPr bwMode="auto">
          <a:xfrm>
            <a:off x="457200" y="1447800"/>
            <a:ext cx="8305800" cy="914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22537" name="Rectangle 11"/>
          <p:cNvSpPr>
            <a:spLocks noChangeArrowheads="1"/>
          </p:cNvSpPr>
          <p:nvPr/>
        </p:nvSpPr>
        <p:spPr bwMode="auto">
          <a:xfrm>
            <a:off x="7543800" y="9144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spTree>
    <p:extLst>
      <p:ext uri="{BB962C8B-B14F-4D97-AF65-F5344CB8AC3E}">
        <p14:creationId xmlns:p14="http://schemas.microsoft.com/office/powerpoint/2010/main" val="4214798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4"/>
          <p:cNvGraphicFramePr>
            <a:graphicFrameLocks noChangeAspect="1"/>
          </p:cNvGraphicFramePr>
          <p:nvPr/>
        </p:nvGraphicFramePr>
        <p:xfrm>
          <a:off x="1558925" y="3024608"/>
          <a:ext cx="5984875" cy="1793034"/>
        </p:xfrm>
        <a:graphic>
          <a:graphicData uri="http://schemas.openxmlformats.org/presentationml/2006/ole">
            <mc:AlternateContent xmlns:mc="http://schemas.openxmlformats.org/markup-compatibility/2006">
              <mc:Choice xmlns:v="urn:schemas-microsoft-com:vml" Requires="v">
                <p:oleObj name="Equation" r:id="rId2" imgW="2235200" imgH="660400" progId="Equation.DSMT4">
                  <p:embed/>
                </p:oleObj>
              </mc:Choice>
              <mc:Fallback>
                <p:oleObj name="Equation" r:id="rId2" imgW="2235200" imgH="660400" progId="Equation.DSMT4">
                  <p:embed/>
                  <p:pic>
                    <p:nvPicPr>
                      <p:cNvPr id="2355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3024608"/>
                        <a:ext cx="5984875" cy="1793034"/>
                      </a:xfrm>
                      <a:prstGeom prst="rect">
                        <a:avLst/>
                      </a:prstGeom>
                      <a:noFill/>
                      <a:ln>
                        <a:noFill/>
                      </a:ln>
                    </p:spPr>
                  </p:pic>
                </p:oleObj>
              </mc:Fallback>
            </mc:AlternateContent>
          </a:graphicData>
        </a:graphic>
      </p:graphicFrame>
      <p:sp>
        <p:nvSpPr>
          <p:cNvPr id="23555" name="Freeform 4"/>
          <p:cNvSpPr>
            <a:spLocks/>
          </p:cNvSpPr>
          <p:nvPr/>
        </p:nvSpPr>
        <p:spPr bwMode="auto">
          <a:xfrm>
            <a:off x="2000250" y="3009900"/>
            <a:ext cx="628650" cy="85725"/>
          </a:xfrm>
          <a:custGeom>
            <a:avLst/>
            <a:gdLst>
              <a:gd name="T0" fmla="*/ 0 w 396"/>
              <a:gd name="T1" fmla="*/ 2147483646 h 54"/>
              <a:gd name="T2" fmla="*/ 2147483646 w 396"/>
              <a:gd name="T3" fmla="*/ 0 h 54"/>
              <a:gd name="T4" fmla="*/ 2147483646 w 396"/>
              <a:gd name="T5" fmla="*/ 2147483646 h 54"/>
              <a:gd name="T6" fmla="*/ 0 60000 65536"/>
              <a:gd name="T7" fmla="*/ 0 60000 65536"/>
              <a:gd name="T8" fmla="*/ 0 60000 65536"/>
              <a:gd name="T9" fmla="*/ 0 w 396"/>
              <a:gd name="T10" fmla="*/ 0 h 54"/>
              <a:gd name="T11" fmla="*/ 396 w 396"/>
              <a:gd name="T12" fmla="*/ 54 h 54"/>
            </a:gdLst>
            <a:ahLst/>
            <a:cxnLst>
              <a:cxn ang="T6">
                <a:pos x="T0" y="T1"/>
              </a:cxn>
              <a:cxn ang="T7">
                <a:pos x="T2" y="T3"/>
              </a:cxn>
              <a:cxn ang="T8">
                <a:pos x="T4" y="T5"/>
              </a:cxn>
            </a:cxnLst>
            <a:rect l="T9" t="T10" r="T11" b="T12"/>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3556" name="Rectangle 6"/>
          <p:cNvSpPr>
            <a:spLocks noChangeArrowheads="1"/>
          </p:cNvSpPr>
          <p:nvPr/>
        </p:nvSpPr>
        <p:spPr bwMode="auto">
          <a:xfrm>
            <a:off x="2209800" y="1600200"/>
            <a:ext cx="4876800" cy="982320"/>
          </a:xfrm>
          <a:prstGeom prst="rect">
            <a:avLst/>
          </a:prstGeom>
          <a:solidFill>
            <a:srgbClr val="00E200"/>
          </a:solidFill>
          <a:ln w="12700">
            <a:solidFill>
              <a:schemeClr val="tx1"/>
            </a:solidFill>
            <a:miter lim="800000"/>
            <a:headEnd/>
            <a:tailEnd/>
          </a:ln>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tr-TR" altLang="en-US" sz="2900" dirty="0"/>
              <a:t>2000 metrekarelik bir evin fiyatını tahmin edelim</a:t>
            </a:r>
            <a:endParaRPr lang="en-US" altLang="en-US" sz="2900" dirty="0"/>
          </a:p>
        </p:txBody>
      </p:sp>
      <p:sp>
        <p:nvSpPr>
          <p:cNvPr id="23558" name="Rectangle 10"/>
          <p:cNvSpPr>
            <a:spLocks noGrp="1" noChangeArrowheads="1"/>
          </p:cNvSpPr>
          <p:nvPr>
            <p:ph type="title" idx="4294967295"/>
          </p:nvPr>
        </p:nvSpPr>
        <p:spPr>
          <a:xfrm>
            <a:off x="1600200" y="304800"/>
            <a:ext cx="6934200" cy="1066800"/>
          </a:xfrm>
        </p:spPr>
        <p:txBody>
          <a:bodyPr/>
          <a:lstStyle/>
          <a:p>
            <a:pPr eaLnBrk="1" hangingPunct="1">
              <a:lnSpc>
                <a:spcPct val="80000"/>
              </a:lnSpc>
            </a:pPr>
            <a:r>
              <a:rPr lang="tr-TR" altLang="en-US" dirty="0"/>
              <a:t>Tahmin</a:t>
            </a:r>
            <a:endParaRPr lang="en-US" altLang="en-US" dirty="0"/>
          </a:p>
        </p:txBody>
      </p:sp>
      <p:sp>
        <p:nvSpPr>
          <p:cNvPr id="23559" name="Rectangle 9"/>
          <p:cNvSpPr>
            <a:spLocks noChangeArrowheads="1"/>
          </p:cNvSpPr>
          <p:nvPr/>
        </p:nvSpPr>
        <p:spPr bwMode="auto">
          <a:xfrm>
            <a:off x="7543800" y="13049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spTree>
    <p:extLst>
      <p:ext uri="{BB962C8B-B14F-4D97-AF65-F5344CB8AC3E}">
        <p14:creationId xmlns:p14="http://schemas.microsoft.com/office/powerpoint/2010/main" val="199557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0" y="228600"/>
            <a:ext cx="4343400" cy="457200"/>
          </a:xfrm>
        </p:spPr>
        <p:txBody>
          <a:bodyPr/>
          <a:lstStyle/>
          <a:p>
            <a:r>
              <a:rPr lang="tr-TR" altLang="en-US" sz="2400" dirty="0"/>
              <a:t>Katsayıların bulunması</a:t>
            </a:r>
            <a:endParaRPr lang="en-US" altLang="en-US" sz="2400" dirty="0"/>
          </a:p>
        </p:txBody>
      </p:sp>
      <p:sp>
        <p:nvSpPr>
          <p:cNvPr id="25603" name="Rectangle 15"/>
          <p:cNvSpPr>
            <a:spLocks noChangeArrowheads="1"/>
          </p:cNvSpPr>
          <p:nvPr/>
        </p:nvSpPr>
        <p:spPr bwMode="auto">
          <a:xfrm>
            <a:off x="7543800" y="609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graphicFrame>
        <p:nvGraphicFramePr>
          <p:cNvPr id="25605" name="Object 4"/>
          <p:cNvGraphicFramePr>
            <a:graphicFrameLocks noChangeAspect="1"/>
          </p:cNvGraphicFramePr>
          <p:nvPr/>
        </p:nvGraphicFramePr>
        <p:xfrm>
          <a:off x="1814513" y="1604963"/>
          <a:ext cx="1592262" cy="863600"/>
        </p:xfrm>
        <a:graphic>
          <a:graphicData uri="http://schemas.openxmlformats.org/presentationml/2006/ole">
            <mc:AlternateContent xmlns:mc="http://schemas.openxmlformats.org/markup-compatibility/2006">
              <mc:Choice xmlns:v="urn:schemas-microsoft-com:vml" Requires="v">
                <p:oleObj name="Equation" r:id="rId2" imgW="748975" imgH="406224" progId="Equation.DSMT4">
                  <p:embed/>
                </p:oleObj>
              </mc:Choice>
              <mc:Fallback>
                <p:oleObj name="Equation" r:id="rId2" imgW="748975" imgH="406224" progId="Equation.DSMT4">
                  <p:embed/>
                  <p:pic>
                    <p:nvPicPr>
                      <p:cNvPr id="2560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1604963"/>
                        <a:ext cx="15922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6"/>
          <p:cNvGraphicFramePr>
            <a:graphicFrameLocks noChangeAspect="1"/>
          </p:cNvGraphicFramePr>
          <p:nvPr/>
        </p:nvGraphicFramePr>
        <p:xfrm>
          <a:off x="1814513" y="2575719"/>
          <a:ext cx="6899275" cy="3627438"/>
        </p:xfrm>
        <a:graphic>
          <a:graphicData uri="http://schemas.openxmlformats.org/presentationml/2006/ole">
            <mc:AlternateContent xmlns:mc="http://schemas.openxmlformats.org/markup-compatibility/2006">
              <mc:Choice xmlns:v="urn:schemas-microsoft-com:vml" Requires="v">
                <p:oleObj name="Equation" r:id="rId4" imgW="3670300" imgH="1930400" progId="Equation.DSMT4">
                  <p:embed/>
                </p:oleObj>
              </mc:Choice>
              <mc:Fallback>
                <p:oleObj name="Equation" r:id="rId4" imgW="3670300" imgH="1930400" progId="Equation.DSMT4">
                  <p:embed/>
                  <p:pic>
                    <p:nvPicPr>
                      <p:cNvPr id="2560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513" y="2575719"/>
                        <a:ext cx="6899275"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8" name="Object 7"/>
          <p:cNvGraphicFramePr>
            <a:graphicFrameLocks noChangeAspect="1"/>
          </p:cNvGraphicFramePr>
          <p:nvPr/>
        </p:nvGraphicFramePr>
        <p:xfrm>
          <a:off x="4675188" y="1681163"/>
          <a:ext cx="2211387" cy="636587"/>
        </p:xfrm>
        <a:graphic>
          <a:graphicData uri="http://schemas.openxmlformats.org/presentationml/2006/ole">
            <mc:AlternateContent xmlns:mc="http://schemas.openxmlformats.org/markup-compatibility/2006">
              <mc:Choice xmlns:v="urn:schemas-microsoft-com:vml" Requires="v">
                <p:oleObj name="Equation" r:id="rId6" imgW="838200" imgH="241300" progId="Equation.DSMT4">
                  <p:embed/>
                </p:oleObj>
              </mc:Choice>
              <mc:Fallback>
                <p:oleObj name="Equation" r:id="rId6" imgW="838200" imgH="241300" progId="Equation.DSMT4">
                  <p:embed/>
                  <p:pic>
                    <p:nvPicPr>
                      <p:cNvPr id="2560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188" y="1681163"/>
                        <a:ext cx="221138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6824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66800" y="152400"/>
            <a:ext cx="7383463" cy="481013"/>
          </a:xfrm>
        </p:spPr>
        <p:txBody>
          <a:bodyPr/>
          <a:lstStyle/>
          <a:p>
            <a:r>
              <a:rPr lang="tr-TR" altLang="en-US" sz="3600" dirty="0"/>
              <a:t>Katsayıların bulunması</a:t>
            </a:r>
            <a:endParaRPr lang="en-US" altLang="en-US" sz="3600" dirty="0"/>
          </a:p>
        </p:txBody>
      </p:sp>
      <p:sp>
        <p:nvSpPr>
          <p:cNvPr id="26627" name="Rectangle 15"/>
          <p:cNvSpPr>
            <a:spLocks noChangeArrowheads="1"/>
          </p:cNvSpPr>
          <p:nvPr/>
        </p:nvSpPr>
        <p:spPr bwMode="auto">
          <a:xfrm>
            <a:off x="7726363" y="6334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graphicFrame>
        <p:nvGraphicFramePr>
          <p:cNvPr id="6" name="Table 5"/>
          <p:cNvGraphicFramePr>
            <a:graphicFrameLocks noGrp="1"/>
          </p:cNvGraphicFramePr>
          <p:nvPr/>
        </p:nvGraphicFramePr>
        <p:xfrm>
          <a:off x="2217738" y="762000"/>
          <a:ext cx="5080000" cy="2752725"/>
        </p:xfrm>
        <a:graphic>
          <a:graphicData uri="http://schemas.openxmlformats.org/drawingml/2006/table">
            <a:tbl>
              <a:tblPr>
                <a:tableStyleId>{5C22544A-7EE6-4342-B048-85BDC9FD1C3A}</a:tableStyleId>
              </a:tblPr>
              <a:tblGrid>
                <a:gridCol w="634603">
                  <a:extLst>
                    <a:ext uri="{9D8B030D-6E8A-4147-A177-3AD203B41FA5}">
                      <a16:colId xmlns:a16="http://schemas.microsoft.com/office/drawing/2014/main" val="20000"/>
                    </a:ext>
                  </a:extLst>
                </a:gridCol>
                <a:gridCol w="1056615">
                  <a:extLst>
                    <a:ext uri="{9D8B030D-6E8A-4147-A177-3AD203B41FA5}">
                      <a16:colId xmlns:a16="http://schemas.microsoft.com/office/drawing/2014/main" val="20001"/>
                    </a:ext>
                  </a:extLst>
                </a:gridCol>
                <a:gridCol w="863061">
                  <a:extLst>
                    <a:ext uri="{9D8B030D-6E8A-4147-A177-3AD203B41FA5}">
                      <a16:colId xmlns:a16="http://schemas.microsoft.com/office/drawing/2014/main" val="20002"/>
                    </a:ext>
                  </a:extLst>
                </a:gridCol>
                <a:gridCol w="926521">
                  <a:extLst>
                    <a:ext uri="{9D8B030D-6E8A-4147-A177-3AD203B41FA5}">
                      <a16:colId xmlns:a16="http://schemas.microsoft.com/office/drawing/2014/main" val="20003"/>
                    </a:ext>
                  </a:extLst>
                </a:gridCol>
                <a:gridCol w="761524">
                  <a:extLst>
                    <a:ext uri="{9D8B030D-6E8A-4147-A177-3AD203B41FA5}">
                      <a16:colId xmlns:a16="http://schemas.microsoft.com/office/drawing/2014/main" val="20004"/>
                    </a:ext>
                  </a:extLst>
                </a:gridCol>
                <a:gridCol w="837676">
                  <a:extLst>
                    <a:ext uri="{9D8B030D-6E8A-4147-A177-3AD203B41FA5}">
                      <a16:colId xmlns:a16="http://schemas.microsoft.com/office/drawing/2014/main" val="20005"/>
                    </a:ext>
                  </a:extLst>
                </a:gridCol>
              </a:tblGrid>
              <a:tr h="428625">
                <a:tc>
                  <a:txBody>
                    <a:bodyPr/>
                    <a:lstStyle/>
                    <a:p>
                      <a:pPr algn="ctr" rtl="0" fontAlgn="ctr"/>
                      <a:r>
                        <a:rPr lang="en-US" sz="1200" u="none" strike="noStrike" dirty="0">
                          <a:effectLst/>
                        </a:rPr>
                        <a:t>House</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House Price in $1000s (Y)</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Square Feet (X)</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X</a:t>
                      </a:r>
                      <a:r>
                        <a:rPr lang="en-US" sz="1200" u="none" strike="noStrike" baseline="30000">
                          <a:effectLst/>
                        </a:rPr>
                        <a:t>2</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Y</a:t>
                      </a:r>
                      <a:r>
                        <a:rPr lang="en-US" sz="1200" u="none" strike="noStrike" baseline="30000">
                          <a:effectLst/>
                        </a:rPr>
                        <a:t>2</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XY</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0"/>
                  </a:ext>
                </a:extLst>
              </a:tr>
              <a:tr h="219075">
                <a:tc>
                  <a:txBody>
                    <a:bodyPr/>
                    <a:lstStyle/>
                    <a:p>
                      <a:pPr algn="ctr" rtl="0" fontAlgn="ctr"/>
                      <a:r>
                        <a:rPr lang="en-US" sz="1200" u="none" strike="noStrike">
                          <a:effectLst/>
                        </a:rPr>
                        <a:t>1</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245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1,400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1,960,000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60,025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343,000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209550">
                <a:tc>
                  <a:txBody>
                    <a:bodyPr/>
                    <a:lstStyle/>
                    <a:p>
                      <a:pPr algn="ctr" rtl="0" fontAlgn="ctr"/>
                      <a:r>
                        <a:rPr lang="en-US" sz="1200" u="none" strike="noStrike">
                          <a:effectLst/>
                        </a:rPr>
                        <a:t>2</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312</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1,600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2,560,000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dirty="0">
                          <a:effectLst/>
                        </a:rPr>
                        <a:t>97,344</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499,200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2"/>
                  </a:ext>
                </a:extLst>
              </a:tr>
              <a:tr h="209550">
                <a:tc>
                  <a:txBody>
                    <a:bodyPr/>
                    <a:lstStyle/>
                    <a:p>
                      <a:pPr algn="ctr" rtl="0" fontAlgn="ctr"/>
                      <a:r>
                        <a:rPr lang="en-US" sz="1200" u="none" strike="noStrike">
                          <a:effectLst/>
                        </a:rPr>
                        <a:t>3</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279</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1,700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2,890,000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77,841</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474,300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209550">
                <a:tc>
                  <a:txBody>
                    <a:bodyPr/>
                    <a:lstStyle/>
                    <a:p>
                      <a:pPr algn="ctr" rtl="0" fontAlgn="ctr"/>
                      <a:r>
                        <a:rPr lang="en-US" sz="1200" u="none" strike="noStrike">
                          <a:effectLst/>
                        </a:rPr>
                        <a:t>4</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308</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1,875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3,515,625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94,864</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577,500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r h="209550">
                <a:tc>
                  <a:txBody>
                    <a:bodyPr/>
                    <a:lstStyle/>
                    <a:p>
                      <a:pPr algn="ctr" rtl="0" fontAlgn="ctr"/>
                      <a:r>
                        <a:rPr lang="en-US" sz="1200" u="none" strike="noStrike">
                          <a:effectLst/>
                        </a:rPr>
                        <a:t>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199</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1,100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1,210,000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39,601</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218,900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5"/>
                  </a:ext>
                </a:extLst>
              </a:tr>
              <a:tr h="209550">
                <a:tc>
                  <a:txBody>
                    <a:bodyPr/>
                    <a:lstStyle/>
                    <a:p>
                      <a:pPr algn="ctr" rtl="0" fontAlgn="ctr"/>
                      <a:r>
                        <a:rPr lang="en-US" sz="1200" u="none" strike="noStrike">
                          <a:effectLst/>
                        </a:rPr>
                        <a:t>6</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219</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1,550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2,402,500</a:t>
                      </a:r>
                      <a:endParaRPr lang="en-US" sz="1200" b="1" i="0" u="none" strike="noStrike" dirty="0">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47,961</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339,450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6"/>
                  </a:ext>
                </a:extLst>
              </a:tr>
              <a:tr h="209550">
                <a:tc>
                  <a:txBody>
                    <a:bodyPr/>
                    <a:lstStyle/>
                    <a:p>
                      <a:pPr algn="ctr" rtl="0" fontAlgn="ctr"/>
                      <a:r>
                        <a:rPr lang="en-US" sz="1200" u="none" strike="noStrike">
                          <a:effectLst/>
                        </a:rPr>
                        <a:t>7</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405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2,350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5,522,500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164,025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951,750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7"/>
                  </a:ext>
                </a:extLst>
              </a:tr>
              <a:tr h="209550">
                <a:tc>
                  <a:txBody>
                    <a:bodyPr/>
                    <a:lstStyle/>
                    <a:p>
                      <a:pPr algn="ctr" rtl="0" fontAlgn="ctr"/>
                      <a:r>
                        <a:rPr lang="en-US" sz="1200" u="none" strike="noStrike">
                          <a:effectLst/>
                        </a:rPr>
                        <a:t>8</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324</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2,450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6,002,500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104,976</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793,800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8"/>
                  </a:ext>
                </a:extLst>
              </a:tr>
              <a:tr h="209550">
                <a:tc>
                  <a:txBody>
                    <a:bodyPr/>
                    <a:lstStyle/>
                    <a:p>
                      <a:pPr algn="ctr" rtl="0" fontAlgn="ctr"/>
                      <a:r>
                        <a:rPr lang="en-US" sz="1200" u="none" strike="noStrike">
                          <a:effectLst/>
                        </a:rPr>
                        <a:t>9</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319</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1,425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2,030,625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101,761</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454,575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9"/>
                  </a:ext>
                </a:extLst>
              </a:tr>
              <a:tr h="209550">
                <a:tc>
                  <a:txBody>
                    <a:bodyPr/>
                    <a:lstStyle/>
                    <a:p>
                      <a:pPr algn="ctr" rtl="0" fontAlgn="ctr"/>
                      <a:r>
                        <a:rPr lang="en-US" sz="1200" u="none" strike="noStrike">
                          <a:effectLst/>
                        </a:rPr>
                        <a:t>10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255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1,700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2,890,000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65,025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433,500 </a:t>
                      </a:r>
                      <a:endParaRPr lang="en-US" sz="12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10"/>
                  </a:ext>
                </a:extLst>
              </a:tr>
              <a:tr h="219075">
                <a:tc>
                  <a:txBody>
                    <a:bodyPr/>
                    <a:lstStyle/>
                    <a:p>
                      <a:pPr algn="ctr" rtl="0" fontAlgn="ctr"/>
                      <a:r>
                        <a:rPr lang="en-US" sz="1200" u="none" strike="noStrike">
                          <a:effectLst/>
                        </a:rPr>
                        <a:t>Total</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2865</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17,150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30,983,750</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r" rtl="0" fontAlgn="ctr"/>
                      <a:r>
                        <a:rPr lang="en-US" sz="1200" u="none" strike="noStrike">
                          <a:effectLst/>
                        </a:rPr>
                        <a:t>853,423</a:t>
                      </a:r>
                      <a:endParaRPr lang="en-US" sz="12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 5,085,975 </a:t>
                      </a:r>
                      <a:endParaRPr lang="en-US" sz="12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graphicFrame>
        <p:nvGraphicFramePr>
          <p:cNvPr id="26721" name="Object 6"/>
          <p:cNvGraphicFramePr>
            <a:graphicFrameLocks noChangeAspect="1"/>
          </p:cNvGraphicFramePr>
          <p:nvPr/>
        </p:nvGraphicFramePr>
        <p:xfrm>
          <a:off x="1154113" y="3568700"/>
          <a:ext cx="7207250" cy="2779713"/>
        </p:xfrm>
        <a:graphic>
          <a:graphicData uri="http://schemas.openxmlformats.org/presentationml/2006/ole">
            <mc:AlternateContent xmlns:mc="http://schemas.openxmlformats.org/markup-compatibility/2006">
              <mc:Choice xmlns:v="urn:schemas-microsoft-com:vml" Requires="v">
                <p:oleObj name="Equation" r:id="rId2" imgW="5003800" imgH="1930400" progId="Equation.DSMT4">
                  <p:embed/>
                </p:oleObj>
              </mc:Choice>
              <mc:Fallback>
                <p:oleObj name="Equation" r:id="rId2" imgW="5003800" imgH="1930400" progId="Equation.DSMT4">
                  <p:embed/>
                  <p:pic>
                    <p:nvPicPr>
                      <p:cNvPr id="26721"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13" y="3568700"/>
                        <a:ext cx="720725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81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5"/>
          <p:cNvSpPr>
            <a:spLocks noChangeArrowheads="1"/>
          </p:cNvSpPr>
          <p:nvPr/>
        </p:nvSpPr>
        <p:spPr bwMode="auto">
          <a:xfrm>
            <a:off x="7726363" y="6334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DCOV</a:t>
            </a:r>
            <a:r>
              <a:rPr lang="en-US" altLang="en-US" sz="2400" u="sng">
                <a:solidFill>
                  <a:srgbClr val="A50021"/>
                </a:solidFill>
              </a:rPr>
              <a:t>A</a:t>
            </a:r>
          </a:p>
        </p:txBody>
      </p:sp>
      <p:graphicFrame>
        <p:nvGraphicFramePr>
          <p:cNvPr id="27652" name="Object 6"/>
          <p:cNvGraphicFramePr>
            <a:graphicFrameLocks noChangeAspect="1"/>
          </p:cNvGraphicFramePr>
          <p:nvPr/>
        </p:nvGraphicFramePr>
        <p:xfrm>
          <a:off x="456406" y="866775"/>
          <a:ext cx="8231188" cy="3175000"/>
        </p:xfrm>
        <a:graphic>
          <a:graphicData uri="http://schemas.openxmlformats.org/presentationml/2006/ole">
            <mc:AlternateContent xmlns:mc="http://schemas.openxmlformats.org/markup-compatibility/2006">
              <mc:Choice xmlns:v="urn:schemas-microsoft-com:vml" Requires="v">
                <p:oleObj name="Equation" r:id="rId2" imgW="5003800" imgH="1930400" progId="Equation.DSMT4">
                  <p:embed/>
                </p:oleObj>
              </mc:Choice>
              <mc:Fallback>
                <p:oleObj name="Equation" r:id="rId2" imgW="5003800" imgH="1930400" progId="Equation.DSMT4">
                  <p:embed/>
                  <p:pic>
                    <p:nvPicPr>
                      <p:cNvPr id="2765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06" y="866775"/>
                        <a:ext cx="8231188"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4"/>
          <p:cNvGraphicFramePr>
            <a:graphicFrameLocks noChangeAspect="1"/>
          </p:cNvGraphicFramePr>
          <p:nvPr/>
        </p:nvGraphicFramePr>
        <p:xfrm>
          <a:off x="914400" y="4191000"/>
          <a:ext cx="4587875" cy="917575"/>
        </p:xfrm>
        <a:graphic>
          <a:graphicData uri="http://schemas.openxmlformats.org/presentationml/2006/ole">
            <mc:AlternateContent xmlns:mc="http://schemas.openxmlformats.org/markup-compatibility/2006">
              <mc:Choice xmlns:v="urn:schemas-microsoft-com:vml" Requires="v">
                <p:oleObj name="Equation" r:id="rId4" imgW="2159000" imgH="431800" progId="Equation.DSMT4">
                  <p:embed/>
                </p:oleObj>
              </mc:Choice>
              <mc:Fallback>
                <p:oleObj name="Equation" r:id="rId4" imgW="2159000" imgH="431800" progId="Equation.DSMT4">
                  <p:embed/>
                  <p:pic>
                    <p:nvPicPr>
                      <p:cNvPr id="2765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191000"/>
                        <a:ext cx="45878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7"/>
          <p:cNvGraphicFramePr>
            <a:graphicFrameLocks noChangeAspect="1"/>
          </p:cNvGraphicFramePr>
          <p:nvPr/>
        </p:nvGraphicFramePr>
        <p:xfrm>
          <a:off x="914400" y="5257800"/>
          <a:ext cx="6964363" cy="569913"/>
        </p:xfrm>
        <a:graphic>
          <a:graphicData uri="http://schemas.openxmlformats.org/presentationml/2006/ole">
            <mc:AlternateContent xmlns:mc="http://schemas.openxmlformats.org/markup-compatibility/2006">
              <mc:Choice xmlns:v="urn:schemas-microsoft-com:vml" Requires="v">
                <p:oleObj name="Equation" r:id="rId6" imgW="2946400" imgH="241300" progId="Equation.DSMT4">
                  <p:embed/>
                </p:oleObj>
              </mc:Choice>
              <mc:Fallback>
                <p:oleObj name="Equation" r:id="rId6" imgW="2946400" imgH="241300" progId="Equation.DSMT4">
                  <p:embed/>
                  <p:pic>
                    <p:nvPicPr>
                      <p:cNvPr id="27654"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257800"/>
                        <a:ext cx="6964363"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050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8E6AA186-9BDC-43F2-8CB7-BFB6CE2B9968}" type="slidenum">
              <a:rPr lang="tr-TR" smtClean="0"/>
              <a:pPr/>
              <a:t>27</a:t>
            </a:fld>
            <a:endParaRPr lang="tr-TR"/>
          </a:p>
        </p:txBody>
      </p:sp>
      <p:sp>
        <p:nvSpPr>
          <p:cNvPr id="5" name="Text Placeholder 4"/>
          <p:cNvSpPr>
            <a:spLocks noGrp="1"/>
          </p:cNvSpPr>
          <p:nvPr>
            <p:ph type="body" sz="quarter" idx="14"/>
          </p:nvPr>
        </p:nvSpPr>
        <p:spPr/>
        <p:txBody>
          <a:bodyPr/>
          <a:lstStyle/>
          <a:p>
            <a:pPr algn="just"/>
            <a:r>
              <a:rPr lang="tr-TR" dirty="0"/>
              <a:t>Regresyon analizi değişkenler arasındaki ilişkinin araştırılmasında kullanılan istatistiksel bir araçtır. Bu araçla, bir değişkenin diğer değişken üzerindeki nedensel ilişkisi araştırılır. İncelenen ilişkideki değişkenler aralarındaki ilişki göz önüne alınarak değişkenler bağımlı ve bağımsız olarak isimlendirilir.</a:t>
            </a:r>
          </a:p>
          <a:p>
            <a:pPr algn="just"/>
            <a:r>
              <a:rPr lang="tr-TR" dirty="0"/>
              <a:t>İstatistiğin öncelikli ilgi alanını rastlantı değişkeninin davranışını bir modelle tahmin etmek oluşturur. Davranışı tahmin edilecek olan rastlantı değişkeni bir diğer değişken(</a:t>
            </a:r>
            <a:r>
              <a:rPr lang="tr-TR" dirty="0" err="1"/>
              <a:t>ler</a:t>
            </a:r>
            <a:r>
              <a:rPr lang="tr-TR" dirty="0"/>
              <a:t>)in fonksiyonu olarak gösterilebilir ve bu değişken bağımlı olarak isimlendirilir ve Y ile gösterilir. Bağımlı değişkeni etkileyen değişken ise X ile gösterilir ve bağımsız değişken olarak isimlendirilir. </a:t>
            </a:r>
          </a:p>
          <a:p>
            <a:endParaRPr lang="tr-TR" dirty="0"/>
          </a:p>
        </p:txBody>
      </p:sp>
    </p:spTree>
    <p:extLst>
      <p:ext uri="{BB962C8B-B14F-4D97-AF65-F5344CB8AC3E}">
        <p14:creationId xmlns:p14="http://schemas.microsoft.com/office/powerpoint/2010/main" val="167572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156754" y="1201784"/>
            <a:ext cx="8829244" cy="5106942"/>
          </a:xfrm>
        </p:spPr>
        <p:txBody>
          <a:bodyPr>
            <a:normAutofit fontScale="92500"/>
          </a:bodyPr>
          <a:lstStyle/>
          <a:p>
            <a:pPr algn="just"/>
            <a:r>
              <a:rPr lang="tr-TR" dirty="0"/>
              <a:t>Bağımlı değişken, bağımsız değişken(</a:t>
            </a:r>
            <a:r>
              <a:rPr lang="tr-TR" dirty="0" err="1"/>
              <a:t>ler</a:t>
            </a:r>
            <a:r>
              <a:rPr lang="tr-TR" dirty="0"/>
              <a:t>) tarafından açıklanmaya çalışılır ve açıklayıcı değişkenlerin modelde bilinen sabitler olduğu varsayılır.</a:t>
            </a:r>
          </a:p>
          <a:p>
            <a:pPr algn="just"/>
            <a:r>
              <a:rPr lang="tr-TR" dirty="0"/>
              <a:t>Model şu şekilde gösterilir;    </a:t>
            </a:r>
          </a:p>
          <a:p>
            <a:pPr algn="just"/>
            <a:endParaRPr lang="tr-TR" dirty="0"/>
          </a:p>
          <a:p>
            <a:pPr algn="just"/>
            <a:endParaRPr lang="tr-TR" dirty="0"/>
          </a:p>
          <a:p>
            <a:pPr algn="just"/>
            <a:r>
              <a:rPr lang="tr-TR" dirty="0"/>
              <a:t>burada b</a:t>
            </a:r>
            <a:r>
              <a:rPr lang="tr-TR" baseline="-25000" dirty="0"/>
              <a:t>0</a:t>
            </a:r>
            <a:r>
              <a:rPr lang="tr-TR" dirty="0"/>
              <a:t> sabit katsayıyı gösterir buna  başlangıç parametresi de denir, b</a:t>
            </a:r>
            <a:r>
              <a:rPr lang="tr-TR" baseline="-25000" dirty="0"/>
              <a:t>1  </a:t>
            </a:r>
            <a:r>
              <a:rPr lang="tr-TR" dirty="0"/>
              <a:t>ise eğim parametresidir. </a:t>
            </a:r>
            <a:r>
              <a:rPr lang="tr-TR" dirty="0" err="1"/>
              <a:t>X’deki</a:t>
            </a:r>
            <a:r>
              <a:rPr lang="tr-TR" dirty="0"/>
              <a:t> 1 birimlik değişmenin Y üzerinde nasıl bir değişim yaptığını gösterir. Denklemdeki  ise daha sonra da açıklanacağı gibi hata terimine karşılık gelir. </a:t>
            </a:r>
          </a:p>
          <a:p>
            <a:pPr algn="just"/>
            <a:r>
              <a:rPr lang="tr-TR" dirty="0"/>
              <a:t>Örneğin, tüketim ve gelir üzerine yapılan bir çalışmada bağımsız değişken gelir, bağımlı değişkense tüketimdir ya da bir hastaya uygulanan ilacın dozu ve hastanın iyileşme süreci çalışmasında bağımsız değişken ilacın dozu ve bağımlı değişkense hastanın  iyileşme süreci olur.  </a:t>
            </a:r>
          </a:p>
          <a:p>
            <a:endParaRPr lang="tr-TR" dirty="0"/>
          </a:p>
        </p:txBody>
      </p:sp>
      <p:sp>
        <p:nvSpPr>
          <p:cNvPr id="2" name="Slide Number Placeholder 1"/>
          <p:cNvSpPr>
            <a:spLocks noGrp="1"/>
          </p:cNvSpPr>
          <p:nvPr>
            <p:ph type="sldNum" sz="quarter" idx="13"/>
          </p:nvPr>
        </p:nvSpPr>
        <p:spPr/>
        <p:txBody>
          <a:bodyPr/>
          <a:lstStyle/>
          <a:p>
            <a:fld id="{8E6AA186-9BDC-43F2-8CB7-BFB6CE2B9968}" type="slidenum">
              <a:rPr lang="tr-TR" smtClean="0"/>
              <a:pPr/>
              <a:t>28</a:t>
            </a:fld>
            <a:endParaRPr lang="tr-TR"/>
          </a:p>
        </p:txBody>
      </p:sp>
      <p:graphicFrame>
        <p:nvGraphicFramePr>
          <p:cNvPr id="1026" name="Object 2"/>
          <p:cNvGraphicFramePr>
            <a:graphicFrameLocks noChangeAspect="1"/>
          </p:cNvGraphicFramePr>
          <p:nvPr/>
        </p:nvGraphicFramePr>
        <p:xfrm>
          <a:off x="3021873" y="2521131"/>
          <a:ext cx="2794003" cy="598715"/>
        </p:xfrm>
        <a:graphic>
          <a:graphicData uri="http://schemas.openxmlformats.org/presentationml/2006/ole">
            <mc:AlternateContent xmlns:mc="http://schemas.openxmlformats.org/markup-compatibility/2006">
              <mc:Choice xmlns:v="urn:schemas-microsoft-com:vml" Requires="v">
                <p:oleObj name="Equation" r:id="rId2" imgW="1066800" imgH="228600" progId="Equation.DSMT4">
                  <p:embed/>
                </p:oleObj>
              </mc:Choice>
              <mc:Fallback>
                <p:oleObj name="Equation" r:id="rId2" imgW="1066800" imgH="228600" progId="Equation.DSMT4">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873" y="2521131"/>
                        <a:ext cx="2794003" cy="598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718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628650" y="76200"/>
            <a:ext cx="7886700" cy="65094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tr-TR" sz="3200" b="1" dirty="0">
                <a:solidFill>
                  <a:srgbClr val="FF9900"/>
                </a:solidFill>
                <a:latin typeface="Arial"/>
                <a:ea typeface="Arial"/>
                <a:cs typeface="Arial"/>
                <a:sym typeface="Arial"/>
              </a:rPr>
              <a:t>Korelasyon Analizi</a:t>
            </a:r>
            <a:endParaRPr dirty="0"/>
          </a:p>
        </p:txBody>
      </p:sp>
      <p:sp>
        <p:nvSpPr>
          <p:cNvPr id="85" name="Google Shape;85;p12"/>
          <p:cNvSpPr txBox="1">
            <a:spLocks noGrp="1"/>
          </p:cNvSpPr>
          <p:nvPr>
            <p:ph type="body" idx="1"/>
          </p:nvPr>
        </p:nvSpPr>
        <p:spPr>
          <a:xfrm>
            <a:off x="628650" y="685800"/>
            <a:ext cx="7886700" cy="54911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tr-TR" sz="2800" b="1" dirty="0"/>
              <a:t>Korelasyon Analizi iki değişken arasındaki ilişkinin yönünü ve büyüklüğünü değerlendirir.</a:t>
            </a:r>
            <a:endParaRPr dirty="0"/>
          </a:p>
          <a:p>
            <a:pPr marL="514350" lvl="1" indent="-177800" algn="l" rtl="0">
              <a:lnSpc>
                <a:spcPct val="90000"/>
              </a:lnSpc>
              <a:spcBef>
                <a:spcPts val="375"/>
              </a:spcBef>
              <a:spcAft>
                <a:spcPts val="0"/>
              </a:spcAft>
              <a:buClr>
                <a:schemeClr val="dk1"/>
              </a:buClr>
              <a:buSzPts val="2800"/>
              <a:buChar char="•"/>
            </a:pPr>
            <a:r>
              <a:rPr lang="tr-TR" dirty="0"/>
              <a:t>Serpilme Diyagramı yardımıyla değişkenler arasındaki ilişkinin yapısı görülebilir.</a:t>
            </a:r>
          </a:p>
          <a:p>
            <a:pPr marL="336550" lvl="1" indent="0" algn="l" rtl="0">
              <a:lnSpc>
                <a:spcPct val="90000"/>
              </a:lnSpc>
              <a:spcBef>
                <a:spcPts val="375"/>
              </a:spcBef>
              <a:spcAft>
                <a:spcPts val="0"/>
              </a:spcAft>
              <a:buClr>
                <a:schemeClr val="dk1"/>
              </a:buClr>
              <a:buSzPts val="2800"/>
              <a:buNone/>
            </a:pPr>
            <a:endParaRPr dirty="0"/>
          </a:p>
        </p:txBody>
      </p:sp>
      <p:cxnSp>
        <p:nvCxnSpPr>
          <p:cNvPr id="86" name="Google Shape;86;p12"/>
          <p:cNvCxnSpPr/>
          <p:nvPr/>
        </p:nvCxnSpPr>
        <p:spPr>
          <a:xfrm>
            <a:off x="1143000" y="4648200"/>
            <a:ext cx="0" cy="1524000"/>
          </a:xfrm>
          <a:prstGeom prst="straightConnector1">
            <a:avLst/>
          </a:prstGeom>
          <a:noFill/>
          <a:ln w="25400" cap="flat" cmpd="sng">
            <a:solidFill>
              <a:schemeClr val="dk1"/>
            </a:solidFill>
            <a:prstDash val="solid"/>
            <a:round/>
            <a:headEnd type="triangle" w="med" len="med"/>
            <a:tailEnd type="none" w="sm" len="sm"/>
          </a:ln>
        </p:spPr>
      </p:cxnSp>
      <p:sp>
        <p:nvSpPr>
          <p:cNvPr id="87" name="Google Shape;87;p12"/>
          <p:cNvSpPr/>
          <p:nvPr/>
        </p:nvSpPr>
        <p:spPr>
          <a:xfrm rot="-7282380">
            <a:off x="1234443" y="59216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12"/>
          <p:cNvSpPr/>
          <p:nvPr/>
        </p:nvSpPr>
        <p:spPr>
          <a:xfrm rot="-7282380">
            <a:off x="1463043" y="56168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12"/>
          <p:cNvSpPr/>
          <p:nvPr/>
        </p:nvSpPr>
        <p:spPr>
          <a:xfrm rot="-7282380">
            <a:off x="3139443" y="45500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12"/>
          <p:cNvSpPr/>
          <p:nvPr/>
        </p:nvSpPr>
        <p:spPr>
          <a:xfrm rot="-7282380">
            <a:off x="3291843" y="49310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12"/>
          <p:cNvSpPr/>
          <p:nvPr/>
        </p:nvSpPr>
        <p:spPr>
          <a:xfrm rot="-7282380">
            <a:off x="1691643" y="57692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12"/>
          <p:cNvSpPr/>
          <p:nvPr/>
        </p:nvSpPr>
        <p:spPr>
          <a:xfrm rot="-7282380">
            <a:off x="3444243" y="47024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12"/>
          <p:cNvSpPr/>
          <p:nvPr/>
        </p:nvSpPr>
        <p:spPr>
          <a:xfrm rot="-7282380">
            <a:off x="2606043" y="52358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12"/>
          <p:cNvSpPr/>
          <p:nvPr/>
        </p:nvSpPr>
        <p:spPr>
          <a:xfrm rot="-7282380">
            <a:off x="2678484" y="4834836"/>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12"/>
          <p:cNvSpPr/>
          <p:nvPr/>
        </p:nvSpPr>
        <p:spPr>
          <a:xfrm rot="-7282380">
            <a:off x="2987043" y="49310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12"/>
          <p:cNvSpPr/>
          <p:nvPr/>
        </p:nvSpPr>
        <p:spPr>
          <a:xfrm rot="-7282380">
            <a:off x="2396436" y="50834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12"/>
          <p:cNvSpPr/>
          <p:nvPr/>
        </p:nvSpPr>
        <p:spPr>
          <a:xfrm rot="-7282380">
            <a:off x="1691643" y="54644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12"/>
          <p:cNvSpPr/>
          <p:nvPr/>
        </p:nvSpPr>
        <p:spPr>
          <a:xfrm rot="-7282380">
            <a:off x="1920243" y="5347004"/>
            <a:ext cx="182880" cy="182880"/>
          </a:xfrm>
          <a:prstGeom prst="ellipse">
            <a:avLst/>
          </a:prstGeom>
          <a:solidFill>
            <a:srgbClr val="00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txBox="1"/>
          <p:nvPr/>
        </p:nvSpPr>
        <p:spPr>
          <a:xfrm rot="-1882380">
            <a:off x="1947007" y="5373782"/>
            <a:ext cx="129316" cy="1293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00" name="Google Shape;100;p12"/>
          <p:cNvSpPr/>
          <p:nvPr/>
        </p:nvSpPr>
        <p:spPr>
          <a:xfrm rot="-7282380">
            <a:off x="2834643" y="52358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12"/>
          <p:cNvSpPr/>
          <p:nvPr/>
        </p:nvSpPr>
        <p:spPr>
          <a:xfrm rot="-7282380">
            <a:off x="2301243" y="53120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12"/>
          <p:cNvSpPr/>
          <p:nvPr/>
        </p:nvSpPr>
        <p:spPr>
          <a:xfrm rot="-7282380">
            <a:off x="2072643" y="5616879"/>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12"/>
          <p:cNvSpPr txBox="1"/>
          <p:nvPr/>
        </p:nvSpPr>
        <p:spPr>
          <a:xfrm>
            <a:off x="754063" y="4465638"/>
            <a:ext cx="312737" cy="400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y</a:t>
            </a:r>
            <a:endParaRPr/>
          </a:p>
        </p:txBody>
      </p:sp>
      <p:cxnSp>
        <p:nvCxnSpPr>
          <p:cNvPr id="104" name="Google Shape;104;p12"/>
          <p:cNvCxnSpPr/>
          <p:nvPr/>
        </p:nvCxnSpPr>
        <p:spPr>
          <a:xfrm>
            <a:off x="1143000" y="6172200"/>
            <a:ext cx="2286000" cy="0"/>
          </a:xfrm>
          <a:prstGeom prst="straightConnector1">
            <a:avLst/>
          </a:prstGeom>
          <a:noFill/>
          <a:ln w="25400" cap="flat" cmpd="sng">
            <a:solidFill>
              <a:schemeClr val="dk1"/>
            </a:solidFill>
            <a:prstDash val="solid"/>
            <a:round/>
            <a:headEnd type="none" w="sm" len="sm"/>
            <a:tailEnd type="triangle" w="med" len="med"/>
          </a:ln>
        </p:spPr>
      </p:cxnSp>
      <p:sp>
        <p:nvSpPr>
          <p:cNvPr id="105" name="Google Shape;105;p12"/>
          <p:cNvSpPr txBox="1"/>
          <p:nvPr/>
        </p:nvSpPr>
        <p:spPr>
          <a:xfrm>
            <a:off x="3405188" y="6065838"/>
            <a:ext cx="312737" cy="400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x</a:t>
            </a:r>
            <a:endParaRPr/>
          </a:p>
        </p:txBody>
      </p:sp>
      <p:cxnSp>
        <p:nvCxnSpPr>
          <p:cNvPr id="106" name="Google Shape;106;p12"/>
          <p:cNvCxnSpPr/>
          <p:nvPr/>
        </p:nvCxnSpPr>
        <p:spPr>
          <a:xfrm rot="10800000" flipH="1">
            <a:off x="1219200" y="4419600"/>
            <a:ext cx="2057400" cy="1295400"/>
          </a:xfrm>
          <a:prstGeom prst="straightConnector1">
            <a:avLst/>
          </a:prstGeom>
          <a:noFill/>
          <a:ln w="9525" cap="flat" cmpd="sng">
            <a:solidFill>
              <a:schemeClr val="dk1"/>
            </a:solidFill>
            <a:prstDash val="dash"/>
            <a:miter lim="800000"/>
            <a:headEnd type="none" w="med" len="med"/>
            <a:tailEnd type="none" w="med" len="med"/>
          </a:ln>
        </p:spPr>
      </p:cxnSp>
      <p:cxnSp>
        <p:nvCxnSpPr>
          <p:cNvPr id="107" name="Google Shape;107;p12"/>
          <p:cNvCxnSpPr/>
          <p:nvPr/>
        </p:nvCxnSpPr>
        <p:spPr>
          <a:xfrm rot="10800000" flipH="1">
            <a:off x="1752600" y="4876800"/>
            <a:ext cx="2057400" cy="1295400"/>
          </a:xfrm>
          <a:prstGeom prst="straightConnector1">
            <a:avLst/>
          </a:prstGeom>
          <a:noFill/>
          <a:ln w="9525" cap="flat" cmpd="sng">
            <a:solidFill>
              <a:schemeClr val="dk1"/>
            </a:solidFill>
            <a:prstDash val="dash"/>
            <a:miter lim="800000"/>
            <a:headEnd type="none" w="med" len="med"/>
            <a:tailEnd type="none" w="med" len="med"/>
          </a:ln>
        </p:spPr>
      </p:cxnSp>
      <p:cxnSp>
        <p:nvCxnSpPr>
          <p:cNvPr id="108" name="Google Shape;108;p12"/>
          <p:cNvCxnSpPr/>
          <p:nvPr/>
        </p:nvCxnSpPr>
        <p:spPr>
          <a:xfrm>
            <a:off x="5715000" y="4724400"/>
            <a:ext cx="0" cy="1447800"/>
          </a:xfrm>
          <a:prstGeom prst="straightConnector1">
            <a:avLst/>
          </a:prstGeom>
          <a:noFill/>
          <a:ln w="25400" cap="flat" cmpd="sng">
            <a:solidFill>
              <a:schemeClr val="dk1"/>
            </a:solidFill>
            <a:prstDash val="solid"/>
            <a:round/>
            <a:headEnd type="triangle" w="med" len="med"/>
            <a:tailEnd type="none" w="sm" len="sm"/>
          </a:ln>
        </p:spPr>
      </p:cxnSp>
      <p:sp>
        <p:nvSpPr>
          <p:cNvPr id="109" name="Google Shape;109;p12"/>
          <p:cNvSpPr/>
          <p:nvPr/>
        </p:nvSpPr>
        <p:spPr>
          <a:xfrm rot="-7282380">
            <a:off x="7857493" y="5913742"/>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12"/>
          <p:cNvSpPr/>
          <p:nvPr/>
        </p:nvSpPr>
        <p:spPr>
          <a:xfrm rot="-7282380">
            <a:off x="7873022" y="5520186"/>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Google Shape;111;p12"/>
          <p:cNvSpPr/>
          <p:nvPr/>
        </p:nvSpPr>
        <p:spPr>
          <a:xfrm rot="-7282380">
            <a:off x="5952493" y="4659684"/>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2"/>
          <p:cNvSpPr/>
          <p:nvPr/>
        </p:nvSpPr>
        <p:spPr>
          <a:xfrm rot="-7282380">
            <a:off x="6104893" y="4923142"/>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Google Shape;113;p12"/>
          <p:cNvSpPr/>
          <p:nvPr/>
        </p:nvSpPr>
        <p:spPr>
          <a:xfrm rot="-7282380">
            <a:off x="7449506" y="5673036"/>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12"/>
          <p:cNvSpPr/>
          <p:nvPr/>
        </p:nvSpPr>
        <p:spPr>
          <a:xfrm rot="-7282380">
            <a:off x="5800093" y="5063436"/>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12"/>
          <p:cNvSpPr/>
          <p:nvPr/>
        </p:nvSpPr>
        <p:spPr>
          <a:xfrm rot="-7282380">
            <a:off x="7135181" y="5650217"/>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2"/>
          <p:cNvSpPr/>
          <p:nvPr/>
        </p:nvSpPr>
        <p:spPr>
          <a:xfrm rot="-7282380">
            <a:off x="6435036" y="4888284"/>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12"/>
          <p:cNvSpPr/>
          <p:nvPr/>
        </p:nvSpPr>
        <p:spPr>
          <a:xfrm rot="-7282380">
            <a:off x="6768391" y="5107590"/>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12"/>
          <p:cNvSpPr/>
          <p:nvPr/>
        </p:nvSpPr>
        <p:spPr>
          <a:xfrm rot="-7282380">
            <a:off x="7628893" y="5348746"/>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12"/>
          <p:cNvSpPr/>
          <p:nvPr/>
        </p:nvSpPr>
        <p:spPr>
          <a:xfrm rot="-7282380">
            <a:off x="6181093" y="5247432"/>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12"/>
          <p:cNvSpPr/>
          <p:nvPr/>
        </p:nvSpPr>
        <p:spPr>
          <a:xfrm rot="-7282380">
            <a:off x="7297106" y="5345484"/>
            <a:ext cx="182880" cy="182880"/>
          </a:xfrm>
          <a:prstGeom prst="ellipse">
            <a:avLst/>
          </a:prstGeom>
          <a:solidFill>
            <a:srgbClr val="00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2"/>
          <p:cNvSpPr txBox="1"/>
          <p:nvPr/>
        </p:nvSpPr>
        <p:spPr>
          <a:xfrm rot="-1882380">
            <a:off x="7323882" y="5372257"/>
            <a:ext cx="129316" cy="1293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22" name="Google Shape;122;p12"/>
          <p:cNvSpPr/>
          <p:nvPr/>
        </p:nvSpPr>
        <p:spPr>
          <a:xfrm rot="-7282380">
            <a:off x="6485893" y="5227942"/>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12"/>
          <p:cNvSpPr/>
          <p:nvPr/>
        </p:nvSpPr>
        <p:spPr>
          <a:xfrm rot="-7282380">
            <a:off x="6992306" y="5208892"/>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12"/>
          <p:cNvSpPr/>
          <p:nvPr/>
        </p:nvSpPr>
        <p:spPr>
          <a:xfrm rot="-7282380">
            <a:off x="6717084" y="5444436"/>
            <a:ext cx="182880" cy="182880"/>
          </a:xfrm>
          <a:prstGeom prst="ellipse">
            <a:avLst/>
          </a:prstGeom>
          <a:solidFill>
            <a:srgbClr val="00B4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25" name="Google Shape;125;p12"/>
          <p:cNvCxnSpPr/>
          <p:nvPr/>
        </p:nvCxnSpPr>
        <p:spPr>
          <a:xfrm>
            <a:off x="5715000" y="6172200"/>
            <a:ext cx="2362200" cy="0"/>
          </a:xfrm>
          <a:prstGeom prst="straightConnector1">
            <a:avLst/>
          </a:prstGeom>
          <a:noFill/>
          <a:ln w="25400" cap="flat" cmpd="sng">
            <a:solidFill>
              <a:schemeClr val="dk1"/>
            </a:solidFill>
            <a:prstDash val="solid"/>
            <a:round/>
            <a:headEnd type="none" w="sm" len="sm"/>
            <a:tailEnd type="triangle" w="med" len="med"/>
          </a:ln>
        </p:spPr>
      </p:cxnSp>
      <p:sp>
        <p:nvSpPr>
          <p:cNvPr id="126" name="Google Shape;126;p12"/>
          <p:cNvSpPr txBox="1"/>
          <p:nvPr/>
        </p:nvSpPr>
        <p:spPr>
          <a:xfrm>
            <a:off x="5334000" y="4476750"/>
            <a:ext cx="312738" cy="400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y</a:t>
            </a:r>
            <a:endParaRPr/>
          </a:p>
        </p:txBody>
      </p:sp>
      <p:sp>
        <p:nvSpPr>
          <p:cNvPr id="127" name="Google Shape;127;p12"/>
          <p:cNvSpPr txBox="1"/>
          <p:nvPr/>
        </p:nvSpPr>
        <p:spPr>
          <a:xfrm>
            <a:off x="8053388" y="6076950"/>
            <a:ext cx="312737" cy="400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x</a:t>
            </a:r>
            <a:endParaRPr/>
          </a:p>
        </p:txBody>
      </p:sp>
      <p:cxnSp>
        <p:nvCxnSpPr>
          <p:cNvPr id="128" name="Google Shape;128;p12"/>
          <p:cNvCxnSpPr/>
          <p:nvPr/>
        </p:nvCxnSpPr>
        <p:spPr>
          <a:xfrm>
            <a:off x="5867400" y="4541837"/>
            <a:ext cx="2247900" cy="944563"/>
          </a:xfrm>
          <a:prstGeom prst="straightConnector1">
            <a:avLst/>
          </a:prstGeom>
          <a:noFill/>
          <a:ln w="9525" cap="flat" cmpd="sng">
            <a:solidFill>
              <a:schemeClr val="dk1"/>
            </a:solidFill>
            <a:prstDash val="dash"/>
            <a:miter lim="800000"/>
            <a:headEnd type="none" w="med" len="med"/>
            <a:tailEnd type="none" w="med" len="med"/>
          </a:ln>
        </p:spPr>
      </p:cxnSp>
      <p:cxnSp>
        <p:nvCxnSpPr>
          <p:cNvPr id="129" name="Google Shape;129;p12"/>
          <p:cNvCxnSpPr/>
          <p:nvPr/>
        </p:nvCxnSpPr>
        <p:spPr>
          <a:xfrm>
            <a:off x="5715000" y="5203901"/>
            <a:ext cx="2249462" cy="934893"/>
          </a:xfrm>
          <a:prstGeom prst="straightConnector1">
            <a:avLst/>
          </a:prstGeom>
          <a:noFill/>
          <a:ln w="9525" cap="flat" cmpd="sng">
            <a:solidFill>
              <a:schemeClr val="dk1"/>
            </a:solidFill>
            <a:prstDash val="dash"/>
            <a:miter lim="800000"/>
            <a:headEnd type="none" w="med" len="med"/>
            <a:tailEnd type="none" w="med" len="med"/>
          </a:ln>
        </p:spPr>
      </p:cxnSp>
      <p:pic>
        <p:nvPicPr>
          <p:cNvPr id="47106" name="Picture 2" descr="Correlation - Overview, Formula, and Practical Example">
            <a:extLst>
              <a:ext uri="{FF2B5EF4-FFF2-40B4-BE49-F238E27FC236}">
                <a16:creationId xmlns:a16="http://schemas.microsoft.com/office/drawing/2014/main" id="{C819F7C4-9C8E-4CA4-8C0F-9B93CBD0EF7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23081" y="2679327"/>
            <a:ext cx="4069978" cy="1035828"/>
          </a:xfrm>
          <a:prstGeom prst="rect">
            <a:avLst/>
          </a:prstGeom>
          <a:noFill/>
          <a:extLst>
            <a:ext uri="{909E8E84-426E-40DD-AFC4-6F175D3DCCD1}">
              <a14:hiddenFill xmlns:a14="http://schemas.microsoft.com/office/drawing/2010/main">
                <a:solidFill>
                  <a:srgbClr val="FFFFFF"/>
                </a:solidFill>
              </a14:hiddenFill>
            </a:ext>
          </a:extLst>
        </p:spPr>
      </p:pic>
      <p:pic>
        <p:nvPicPr>
          <p:cNvPr id="47108" name="Picture 4" descr="Correlation Coefficient: Simple Definition, Formula, Easy Calculation Steps">
            <a:extLst>
              <a:ext uri="{FF2B5EF4-FFF2-40B4-BE49-F238E27FC236}">
                <a16:creationId xmlns:a16="http://schemas.microsoft.com/office/drawing/2014/main" id="{AAD2776F-A1B3-4D20-9F10-80A2EB3BE7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107" y="2581377"/>
            <a:ext cx="3456812" cy="1800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8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2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235130" y="1175658"/>
            <a:ext cx="8750867" cy="5133068"/>
          </a:xfrm>
        </p:spPr>
        <p:txBody>
          <a:bodyPr/>
          <a:lstStyle/>
          <a:p>
            <a:pPr algn="just"/>
            <a:r>
              <a:rPr lang="tr-TR" sz="2000" dirty="0"/>
              <a:t>Serpilme diyagramı, i. gözlemin bağımlı değeri </a:t>
            </a:r>
            <a:r>
              <a:rPr lang="tr-TR" sz="2000" dirty="0" err="1"/>
              <a:t>y</a:t>
            </a:r>
            <a:r>
              <a:rPr lang="tr-TR" sz="2000" baseline="-25000" dirty="0" err="1"/>
              <a:t>i</a:t>
            </a:r>
            <a:r>
              <a:rPr lang="tr-TR" sz="2000" dirty="0"/>
              <a:t> ve bağımsız değeri </a:t>
            </a:r>
            <a:r>
              <a:rPr lang="tr-TR" sz="2000" dirty="0" err="1"/>
              <a:t>x</a:t>
            </a:r>
            <a:r>
              <a:rPr lang="tr-TR" sz="2000" baseline="-25000" dirty="0" err="1"/>
              <a:t>i</a:t>
            </a:r>
            <a:r>
              <a:rPr lang="tr-TR" sz="2000" dirty="0"/>
              <a:t> olmak üzere tüm gözlem çiftleri üzerinden,  her ikili yani Y ve X değişkenlerinin aldığı tüm değerler birer nokta ile temsil edilecek şekilde çizilir. Diyagramdaki dağılıma bakılarak uygun model belirlenir.</a:t>
            </a:r>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29</a:t>
            </a:fld>
            <a:endParaRPr lang="tr-TR"/>
          </a:p>
        </p:txBody>
      </p:sp>
      <p:pic>
        <p:nvPicPr>
          <p:cNvPr id="6" name="5 Resim"/>
          <p:cNvPicPr/>
          <p:nvPr/>
        </p:nvPicPr>
        <p:blipFill>
          <a:blip r:embed="rId2" cstate="print"/>
          <a:srcRect/>
          <a:stretch>
            <a:fillRect/>
          </a:stretch>
        </p:blipFill>
        <p:spPr bwMode="auto">
          <a:xfrm>
            <a:off x="3652837" y="2624137"/>
            <a:ext cx="1838325" cy="1609725"/>
          </a:xfrm>
          <a:prstGeom prst="rect">
            <a:avLst/>
          </a:prstGeom>
          <a:noFill/>
          <a:ln w="9525">
            <a:noFill/>
            <a:miter lim="800000"/>
            <a:headEnd/>
            <a:tailEnd/>
          </a:ln>
        </p:spPr>
      </p:pic>
      <p:pic>
        <p:nvPicPr>
          <p:cNvPr id="7" name="6 Resim"/>
          <p:cNvPicPr/>
          <p:nvPr/>
        </p:nvPicPr>
        <p:blipFill>
          <a:blip r:embed="rId3" cstate="print"/>
          <a:srcRect/>
          <a:stretch>
            <a:fillRect/>
          </a:stretch>
        </p:blipFill>
        <p:spPr bwMode="auto">
          <a:xfrm>
            <a:off x="1371600" y="2819400"/>
            <a:ext cx="2009775" cy="1495425"/>
          </a:xfrm>
          <a:prstGeom prst="rect">
            <a:avLst/>
          </a:prstGeom>
          <a:noFill/>
          <a:ln w="9525">
            <a:noFill/>
            <a:miter lim="800000"/>
            <a:headEnd/>
            <a:tailEnd/>
          </a:ln>
        </p:spPr>
      </p:pic>
      <p:pic>
        <p:nvPicPr>
          <p:cNvPr id="8" name="7 Resim"/>
          <p:cNvPicPr/>
          <p:nvPr/>
        </p:nvPicPr>
        <p:blipFill>
          <a:blip r:embed="rId4" cstate="print"/>
          <a:srcRect/>
          <a:stretch>
            <a:fillRect/>
          </a:stretch>
        </p:blipFill>
        <p:spPr bwMode="auto">
          <a:xfrm>
            <a:off x="6324600" y="2667000"/>
            <a:ext cx="2152650" cy="1628775"/>
          </a:xfrm>
          <a:prstGeom prst="rect">
            <a:avLst/>
          </a:prstGeom>
          <a:noFill/>
          <a:ln w="9525">
            <a:noFill/>
            <a:miter lim="800000"/>
            <a:headEnd/>
            <a:tailEnd/>
          </a:ln>
        </p:spPr>
      </p:pic>
      <p:pic>
        <p:nvPicPr>
          <p:cNvPr id="9" name="8 Resim"/>
          <p:cNvPicPr/>
          <p:nvPr/>
        </p:nvPicPr>
        <p:blipFill>
          <a:blip r:embed="rId5" cstate="print"/>
          <a:srcRect/>
          <a:stretch>
            <a:fillRect/>
          </a:stretch>
        </p:blipFill>
        <p:spPr bwMode="auto">
          <a:xfrm>
            <a:off x="3581400" y="4724400"/>
            <a:ext cx="2286000" cy="15430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180000" y="1345474"/>
            <a:ext cx="8805998" cy="4963251"/>
          </a:xfrm>
        </p:spPr>
        <p:txBody>
          <a:bodyPr/>
          <a:lstStyle/>
          <a:p>
            <a:pPr algn="just"/>
            <a:r>
              <a:rPr lang="tr-TR" dirty="0"/>
              <a:t>Yukarıdaki serpilme diyagramlarında noktaların ortasından geçecek olan eğri dikkate alınır ve bu eğri incelenen ilişki biçimi hakkında bilgi verir. Buna göre, ilk çizimde noktaların bir doğru etrafında toplandığı söylenebilir ve değişkenler arasında aynı yönlü doğrusal bir ilişkinin varlığından söz edilebilir. </a:t>
            </a:r>
          </a:p>
          <a:p>
            <a:pPr algn="just"/>
            <a:r>
              <a:rPr lang="tr-TR" dirty="0"/>
              <a:t>İkinci çizimse ters yönlü doğrusal bir ilişkinin varlığını gösterir. Üçüncü çizimde doğrusal olmayan bir ilişkinin varlığı söz konusudur. Son çizim dikkate alındığında ise bir eğri oluşturmak mümkün görünmemektedir, değişkenler arasında bir ilişkinin olmadığı sonucuna varılır.</a:t>
            </a:r>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30</a:t>
            </a:fld>
            <a:endParaRPr lang="tr-T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195942" y="1149532"/>
            <a:ext cx="8790055" cy="5159194"/>
          </a:xfrm>
        </p:spPr>
        <p:txBody>
          <a:bodyPr/>
          <a:lstStyle/>
          <a:p>
            <a:pPr algn="just"/>
            <a:r>
              <a:rPr lang="tr-TR" dirty="0"/>
              <a:t>Serpilme diyagramı çizimi sonrasında uygun modele karar verilir ve modeldeki parametreler En küçük Kareler yöntemi ile tahmin edilir. </a:t>
            </a:r>
          </a:p>
          <a:p>
            <a:pPr algn="just"/>
            <a:r>
              <a:rPr lang="tr-TR" dirty="0"/>
              <a:t>En Küçük Kareler Yöntemi  ile bulunacak eğrinin her (</a:t>
            </a:r>
            <a:r>
              <a:rPr lang="tr-TR" dirty="0" err="1"/>
              <a:t>xi</a:t>
            </a:r>
            <a:r>
              <a:rPr lang="tr-TR" dirty="0"/>
              <a:t>,</a:t>
            </a:r>
            <a:r>
              <a:rPr lang="tr-TR" dirty="0" err="1"/>
              <a:t>yi</a:t>
            </a:r>
            <a:r>
              <a:rPr lang="tr-TR" dirty="0"/>
              <a:t>)  gözlem çiftine karşılık gelen nokta ile bu noktanın EKK ile elde edilecek eğri üzerindeki dik izdüşümü arasındaki farklar toplamı sıfır olmalıdır. Bu farklar, yani </a:t>
            </a:r>
            <a:r>
              <a:rPr lang="tr-TR" dirty="0" err="1"/>
              <a:t>Y</a:t>
            </a:r>
            <a:r>
              <a:rPr lang="tr-TR" baseline="-25000" dirty="0" err="1"/>
              <a:t>i</a:t>
            </a:r>
            <a:r>
              <a:rPr lang="tr-TR" dirty="0"/>
              <a:t> değerlerinin regresyon doğrusuna olan uzaklığı, daha sonrada bahsedileceği gibi ‘hata’ olarak isimlendirilir. </a:t>
            </a:r>
            <a:r>
              <a:rPr lang="tr-TR" dirty="0" err="1"/>
              <a:t>Y</a:t>
            </a:r>
            <a:r>
              <a:rPr lang="tr-TR" baseline="-25000" dirty="0" err="1"/>
              <a:t>i</a:t>
            </a:r>
            <a:r>
              <a:rPr lang="tr-TR" dirty="0"/>
              <a:t> değerlerinin regresyon doğrusu üzerindeki görüntüsü    (tahmini </a:t>
            </a:r>
            <a:r>
              <a:rPr lang="tr-TR" dirty="0" err="1"/>
              <a:t>Y</a:t>
            </a:r>
            <a:r>
              <a:rPr lang="tr-TR" baseline="-25000" dirty="0" err="1"/>
              <a:t>i</a:t>
            </a:r>
            <a:r>
              <a:rPr lang="tr-TR" dirty="0"/>
              <a:t>) ile arasındaki fark hataya karşılık gelir. İdeal regresyon doğrusu, bu farkların karelerinin toplamını           , minimum verenle elde edilir</a:t>
            </a:r>
            <a:r>
              <a:rPr lang="tr-TR" sz="2000" dirty="0"/>
              <a:t>.</a:t>
            </a:r>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31</a:t>
            </a:fld>
            <a:endParaRPr lang="tr-TR"/>
          </a:p>
        </p:txBody>
      </p:sp>
      <p:graphicFrame>
        <p:nvGraphicFramePr>
          <p:cNvPr id="2050" name="Object 2"/>
          <p:cNvGraphicFramePr>
            <a:graphicFrameLocks noChangeAspect="1"/>
          </p:cNvGraphicFramePr>
          <p:nvPr/>
        </p:nvGraphicFramePr>
        <p:xfrm>
          <a:off x="5331823" y="3521146"/>
          <a:ext cx="285206" cy="513371"/>
        </p:xfrm>
        <a:graphic>
          <a:graphicData uri="http://schemas.openxmlformats.org/presentationml/2006/ole">
            <mc:AlternateContent xmlns:mc="http://schemas.openxmlformats.org/markup-compatibility/2006">
              <mc:Choice xmlns:v="urn:schemas-microsoft-com:vml" Requires="v">
                <p:oleObj name="Equation" r:id="rId2" imgW="139639" imgH="253890" progId="Equation.DSMT4">
                  <p:embed/>
                </p:oleObj>
              </mc:Choice>
              <mc:Fallback>
                <p:oleObj name="Equation" r:id="rId2" imgW="139639" imgH="25389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823" y="3521146"/>
                        <a:ext cx="285206" cy="513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2917371" y="4308625"/>
          <a:ext cx="870858" cy="496058"/>
        </p:xfrm>
        <a:graphic>
          <a:graphicData uri="http://schemas.openxmlformats.org/presentationml/2006/ole">
            <mc:AlternateContent xmlns:mc="http://schemas.openxmlformats.org/markup-compatibility/2006">
              <mc:Choice xmlns:v="urn:schemas-microsoft-com:vml" Requires="v">
                <p:oleObj name="Equation" r:id="rId4" imgW="748975" imgH="431613" progId="Equation.DSMT4">
                  <p:embed/>
                </p:oleObj>
              </mc:Choice>
              <mc:Fallback>
                <p:oleObj name="Equation" r:id="rId4" imgW="748975" imgH="431613"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7371" y="4308625"/>
                        <a:ext cx="870858" cy="496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180000" y="1267098"/>
            <a:ext cx="8805998" cy="5041628"/>
          </a:xfrm>
        </p:spPr>
        <p:txBody>
          <a:bodyPr/>
          <a:lstStyle/>
          <a:p>
            <a:pPr algn="just"/>
            <a:r>
              <a:rPr lang="tr-TR" dirty="0"/>
              <a:t>Basit Regresyon denkleminin EKK ile tahmin sürecine notlarda detaylı bir şekilde değinilmiştir. Sabit ve Eğim parametrelerinin tahmininde kullanılacak olan eşitlikler şöyledir:</a:t>
            </a:r>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32</a:t>
            </a:fld>
            <a:endParaRPr lang="tr-TR"/>
          </a:p>
        </p:txBody>
      </p:sp>
      <p:graphicFrame>
        <p:nvGraphicFramePr>
          <p:cNvPr id="3074" name="Object 2"/>
          <p:cNvGraphicFramePr>
            <a:graphicFrameLocks noChangeAspect="1"/>
          </p:cNvGraphicFramePr>
          <p:nvPr/>
        </p:nvGraphicFramePr>
        <p:xfrm>
          <a:off x="941115" y="2704375"/>
          <a:ext cx="3190875" cy="1003300"/>
        </p:xfrm>
        <a:graphic>
          <a:graphicData uri="http://schemas.openxmlformats.org/presentationml/2006/ole">
            <mc:AlternateContent xmlns:mc="http://schemas.openxmlformats.org/markup-compatibility/2006">
              <mc:Choice xmlns:v="urn:schemas-microsoft-com:vml" Requires="v">
                <p:oleObj name="Equation" r:id="rId2" imgW="1536700" imgH="482600" progId="Equation.DSMT4">
                  <p:embed/>
                </p:oleObj>
              </mc:Choice>
              <mc:Fallback>
                <p:oleObj name="Equation" r:id="rId2" imgW="1536700" imgH="4826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115" y="2704375"/>
                        <a:ext cx="319087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4628924" y="2806699"/>
          <a:ext cx="3546036" cy="929277"/>
        </p:xfrm>
        <a:graphic>
          <a:graphicData uri="http://schemas.openxmlformats.org/presentationml/2006/ole">
            <mc:AlternateContent xmlns:mc="http://schemas.openxmlformats.org/markup-compatibility/2006">
              <mc:Choice xmlns:v="urn:schemas-microsoft-com:vml" Requires="v">
                <p:oleObj name="Equation" r:id="rId4" imgW="1841500" imgH="482600" progId="Equation.DSMT4">
                  <p:embed/>
                </p:oleObj>
              </mc:Choice>
              <mc:Fallback>
                <p:oleObj name="Equation" r:id="rId4" imgW="1841500" imgH="4826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924" y="2806699"/>
                        <a:ext cx="3546036" cy="929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182880" y="992778"/>
            <a:ext cx="8803118" cy="5315948"/>
          </a:xfrm>
        </p:spPr>
        <p:txBody>
          <a:bodyPr/>
          <a:lstStyle/>
          <a:p>
            <a:pPr algn="just"/>
            <a:r>
              <a:rPr lang="tr-TR" dirty="0"/>
              <a:t>Eğim ve sabit parametre tahminlerini ortalamadan sapmalar üzerinden giderekte belirlemek mümkündür:</a:t>
            </a:r>
          </a:p>
          <a:p>
            <a:r>
              <a:rPr lang="tr-TR" dirty="0"/>
              <a:t> </a:t>
            </a:r>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33</a:t>
            </a:fld>
            <a:endParaRPr lang="tr-TR"/>
          </a:p>
        </p:txBody>
      </p:sp>
      <p:graphicFrame>
        <p:nvGraphicFramePr>
          <p:cNvPr id="4098" name="Object 2"/>
          <p:cNvGraphicFramePr>
            <a:graphicFrameLocks noChangeAspect="1"/>
          </p:cNvGraphicFramePr>
          <p:nvPr/>
        </p:nvGraphicFramePr>
        <p:xfrm>
          <a:off x="1345474" y="1905000"/>
          <a:ext cx="1803400" cy="533400"/>
        </p:xfrm>
        <a:graphic>
          <a:graphicData uri="http://schemas.openxmlformats.org/presentationml/2006/ole">
            <mc:AlternateContent xmlns:mc="http://schemas.openxmlformats.org/markup-compatibility/2006">
              <mc:Choice xmlns:v="urn:schemas-microsoft-com:vml" Requires="v">
                <p:oleObj name="Equation" r:id="rId2" imgW="672808" imgH="203112" progId="Equation.DSMT4">
                  <p:embed/>
                </p:oleObj>
              </mc:Choice>
              <mc:Fallback>
                <p:oleObj name="Equation" r:id="rId2" imgW="672808" imgH="203112" progId="Equation.DSMT4">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474" y="1905000"/>
                        <a:ext cx="180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4504508" y="1924594"/>
          <a:ext cx="1444625" cy="533400"/>
        </p:xfrm>
        <a:graphic>
          <a:graphicData uri="http://schemas.openxmlformats.org/presentationml/2006/ole">
            <mc:AlternateContent xmlns:mc="http://schemas.openxmlformats.org/markup-compatibility/2006">
              <mc:Choice xmlns:v="urn:schemas-microsoft-com:vml" Requires="v">
                <p:oleObj name="Equation" r:id="rId4" imgW="622030" imgH="228501" progId="Equation.DSMT4">
                  <p:embed/>
                </p:oleObj>
              </mc:Choice>
              <mc:Fallback>
                <p:oleObj name="Equation" r:id="rId4" imgW="622030" imgH="228501"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4508" y="1924594"/>
                        <a:ext cx="14446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790304" y="4826726"/>
          <a:ext cx="1354138" cy="1465263"/>
        </p:xfrm>
        <a:graphic>
          <a:graphicData uri="http://schemas.openxmlformats.org/presentationml/2006/ole">
            <mc:AlternateContent xmlns:mc="http://schemas.openxmlformats.org/markup-compatibility/2006">
              <mc:Choice xmlns:v="urn:schemas-microsoft-com:vml" Requires="v">
                <p:oleObj name="Equation" r:id="rId6" imgW="660113" imgH="710891" progId="Equation.DSMT4">
                  <p:embed/>
                </p:oleObj>
              </mc:Choice>
              <mc:Fallback>
                <p:oleObj name="Equation" r:id="rId6" imgW="660113" imgH="710891"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304" y="4826726"/>
                        <a:ext cx="1354138" cy="146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5"/>
          <p:cNvGraphicFramePr>
            <a:graphicFrameLocks noChangeAspect="1"/>
          </p:cNvGraphicFramePr>
          <p:nvPr/>
        </p:nvGraphicFramePr>
        <p:xfrm>
          <a:off x="3555274" y="4981303"/>
          <a:ext cx="2505075" cy="990600"/>
        </p:xfrm>
        <a:graphic>
          <a:graphicData uri="http://schemas.openxmlformats.org/presentationml/2006/ole">
            <mc:AlternateContent xmlns:mc="http://schemas.openxmlformats.org/markup-compatibility/2006">
              <mc:Choice xmlns:v="urn:schemas-microsoft-com:vml" Requires="v">
                <p:oleObj name="Equation" r:id="rId8" imgW="1231366" imgH="482391" progId="Equation.DSMT4">
                  <p:embed/>
                </p:oleObj>
              </mc:Choice>
              <mc:Fallback>
                <p:oleObj name="Equation" r:id="rId8" imgW="1231366" imgH="482391" progId="Equation.DSMT4">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5274" y="4981303"/>
                        <a:ext cx="25050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6"/>
          <p:cNvGraphicFramePr>
            <a:graphicFrameLocks noChangeAspect="1"/>
          </p:cNvGraphicFramePr>
          <p:nvPr/>
        </p:nvGraphicFramePr>
        <p:xfrm>
          <a:off x="646610" y="2834639"/>
          <a:ext cx="1752600" cy="1584325"/>
        </p:xfrm>
        <a:graphic>
          <a:graphicData uri="http://schemas.openxmlformats.org/presentationml/2006/ole">
            <mc:AlternateContent xmlns:mc="http://schemas.openxmlformats.org/markup-compatibility/2006">
              <mc:Choice xmlns:v="urn:schemas-microsoft-com:vml" Requires="v">
                <p:oleObj name="Equation" r:id="rId10" imgW="787400" imgH="711200" progId="Equation.DSMT4">
                  <p:embed/>
                </p:oleObj>
              </mc:Choice>
              <mc:Fallback>
                <p:oleObj name="Equation" r:id="rId10" imgW="787400" imgH="711200" progId="Equation.DSMT4">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6610" y="2834639"/>
                        <a:ext cx="1752600"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248194" y="1084218"/>
            <a:ext cx="8737804" cy="5224508"/>
          </a:xfrm>
        </p:spPr>
        <p:txBody>
          <a:bodyPr/>
          <a:lstStyle/>
          <a:p>
            <a:pPr algn="just"/>
            <a:r>
              <a:rPr lang="tr-TR" b="1" dirty="0"/>
              <a:t>ÖRNEK: </a:t>
            </a:r>
            <a:r>
              <a:rPr lang="tr-TR" dirty="0"/>
              <a:t>Aşağıda bir sınıftaki öğrencilerin muhasebe ve matematik derslerine ait veri bulunmaktadır. Muhasebe dersinden başarının matematik dersinden başarıya bağımlı olup olmadığını sınamak için regresyon denklemini oluşturunuz.</a:t>
            </a:r>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34</a:t>
            </a:fld>
            <a:endParaRPr lang="tr-TR"/>
          </a:p>
        </p:txBody>
      </p:sp>
      <p:graphicFrame>
        <p:nvGraphicFramePr>
          <p:cNvPr id="6" name="5 Tablo"/>
          <p:cNvGraphicFramePr>
            <a:graphicFrameLocks noGrp="1"/>
          </p:cNvGraphicFramePr>
          <p:nvPr/>
        </p:nvGraphicFramePr>
        <p:xfrm>
          <a:off x="3030584" y="2534194"/>
          <a:ext cx="2686594" cy="3342639"/>
        </p:xfrm>
        <a:graphic>
          <a:graphicData uri="http://schemas.openxmlformats.org/drawingml/2006/table">
            <a:tbl>
              <a:tblPr/>
              <a:tblGrid>
                <a:gridCol w="1343297">
                  <a:extLst>
                    <a:ext uri="{9D8B030D-6E8A-4147-A177-3AD203B41FA5}">
                      <a16:colId xmlns:a16="http://schemas.microsoft.com/office/drawing/2014/main" val="20000"/>
                    </a:ext>
                  </a:extLst>
                </a:gridCol>
                <a:gridCol w="1343297">
                  <a:extLst>
                    <a:ext uri="{9D8B030D-6E8A-4147-A177-3AD203B41FA5}">
                      <a16:colId xmlns:a16="http://schemas.microsoft.com/office/drawing/2014/main" val="20001"/>
                    </a:ext>
                  </a:extLst>
                </a:gridCol>
              </a:tblGrid>
              <a:tr h="378823">
                <a:tc>
                  <a:txBody>
                    <a:bodyPr/>
                    <a:lstStyle/>
                    <a:p>
                      <a:pPr marL="226695" indent="-226695" algn="ctr">
                        <a:lnSpc>
                          <a:spcPct val="150000"/>
                        </a:lnSpc>
                        <a:spcAft>
                          <a:spcPts val="0"/>
                        </a:spcAft>
                      </a:pPr>
                      <a:r>
                        <a:rPr lang="tr-TR" sz="1800" b="1" dirty="0">
                          <a:latin typeface="Arial"/>
                          <a:ea typeface="Calibri"/>
                          <a:cs typeface="Times New Roman"/>
                        </a:rPr>
                        <a:t>Muhasebe</a:t>
                      </a:r>
                      <a:endParaRPr lang="tr-TR" sz="18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ctr">
                        <a:lnSpc>
                          <a:spcPct val="150000"/>
                        </a:lnSpc>
                        <a:spcAft>
                          <a:spcPts val="0"/>
                        </a:spcAft>
                      </a:pPr>
                      <a:r>
                        <a:rPr lang="tr-TR" sz="1800" b="1">
                          <a:latin typeface="Arial"/>
                          <a:ea typeface="Calibri"/>
                          <a:cs typeface="Times New Roman"/>
                        </a:rPr>
                        <a:t>Matematik</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0477">
                <a:tc>
                  <a:txBody>
                    <a:bodyPr/>
                    <a:lstStyle/>
                    <a:p>
                      <a:pPr marL="226695" indent="-226695" algn="ctr">
                        <a:lnSpc>
                          <a:spcPct val="150000"/>
                        </a:lnSpc>
                        <a:spcAft>
                          <a:spcPts val="0"/>
                        </a:spcAft>
                      </a:pPr>
                      <a:r>
                        <a:rPr lang="tr-TR" sz="1800" dirty="0">
                          <a:latin typeface="Arial"/>
                          <a:ea typeface="Calibri"/>
                          <a:cs typeface="Times New Roman"/>
                        </a:rPr>
                        <a:t>1</a:t>
                      </a:r>
                      <a:endParaRPr lang="tr-TR" sz="18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ctr">
                        <a:lnSpc>
                          <a:spcPct val="150000"/>
                        </a:lnSpc>
                        <a:spcAft>
                          <a:spcPts val="0"/>
                        </a:spcAft>
                      </a:pPr>
                      <a:r>
                        <a:rPr lang="tr-TR" sz="1800">
                          <a:latin typeface="Arial"/>
                          <a:ea typeface="Calibri"/>
                          <a:cs typeface="Times New Roman"/>
                        </a:rPr>
                        <a:t>2</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0477">
                <a:tc>
                  <a:txBody>
                    <a:bodyPr/>
                    <a:lstStyle/>
                    <a:p>
                      <a:pPr marL="226695" indent="-226695" algn="ctr">
                        <a:lnSpc>
                          <a:spcPct val="150000"/>
                        </a:lnSpc>
                        <a:spcAft>
                          <a:spcPts val="0"/>
                        </a:spcAft>
                      </a:pPr>
                      <a:r>
                        <a:rPr lang="tr-TR" sz="1800" dirty="0">
                          <a:latin typeface="Arial"/>
                          <a:ea typeface="Calibri"/>
                          <a:cs typeface="Times New Roman"/>
                        </a:rPr>
                        <a:t>2</a:t>
                      </a:r>
                      <a:endParaRPr lang="tr-TR" sz="18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ctr">
                        <a:lnSpc>
                          <a:spcPct val="150000"/>
                        </a:lnSpc>
                        <a:spcAft>
                          <a:spcPts val="0"/>
                        </a:spcAft>
                      </a:pPr>
                      <a:r>
                        <a:rPr lang="tr-TR" sz="1800">
                          <a:latin typeface="Arial"/>
                          <a:ea typeface="Calibri"/>
                          <a:cs typeface="Times New Roman"/>
                        </a:rPr>
                        <a:t>3</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0477">
                <a:tc>
                  <a:txBody>
                    <a:bodyPr/>
                    <a:lstStyle/>
                    <a:p>
                      <a:pPr marL="226695" indent="-226695" algn="ctr">
                        <a:lnSpc>
                          <a:spcPct val="150000"/>
                        </a:lnSpc>
                        <a:spcAft>
                          <a:spcPts val="0"/>
                        </a:spcAft>
                      </a:pPr>
                      <a:r>
                        <a:rPr lang="tr-TR" sz="1800">
                          <a:latin typeface="Arial"/>
                          <a:ea typeface="Calibri"/>
                          <a:cs typeface="Times New Roman"/>
                        </a:rPr>
                        <a:t>3</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ctr">
                        <a:lnSpc>
                          <a:spcPct val="150000"/>
                        </a:lnSpc>
                        <a:spcAft>
                          <a:spcPts val="0"/>
                        </a:spcAft>
                      </a:pPr>
                      <a:r>
                        <a:rPr lang="tr-TR" sz="1800">
                          <a:latin typeface="Arial"/>
                          <a:ea typeface="Calibri"/>
                          <a:cs typeface="Times New Roman"/>
                        </a:rPr>
                        <a:t>5</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0477">
                <a:tc>
                  <a:txBody>
                    <a:bodyPr/>
                    <a:lstStyle/>
                    <a:p>
                      <a:pPr marL="226695" indent="-226695" algn="ctr">
                        <a:lnSpc>
                          <a:spcPct val="150000"/>
                        </a:lnSpc>
                        <a:spcAft>
                          <a:spcPts val="0"/>
                        </a:spcAft>
                      </a:pPr>
                      <a:r>
                        <a:rPr lang="tr-TR" sz="1800">
                          <a:latin typeface="Arial"/>
                          <a:ea typeface="Calibri"/>
                          <a:cs typeface="Times New Roman"/>
                        </a:rPr>
                        <a:t>5</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ctr">
                        <a:lnSpc>
                          <a:spcPct val="150000"/>
                        </a:lnSpc>
                        <a:spcAft>
                          <a:spcPts val="0"/>
                        </a:spcAft>
                      </a:pPr>
                      <a:r>
                        <a:rPr lang="tr-TR" sz="1800">
                          <a:latin typeface="Arial"/>
                          <a:ea typeface="Calibri"/>
                          <a:cs typeface="Times New Roman"/>
                        </a:rPr>
                        <a:t>6</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0477">
                <a:tc>
                  <a:txBody>
                    <a:bodyPr/>
                    <a:lstStyle/>
                    <a:p>
                      <a:pPr marL="226695" indent="-226695" algn="ctr">
                        <a:lnSpc>
                          <a:spcPct val="150000"/>
                        </a:lnSpc>
                        <a:spcAft>
                          <a:spcPts val="0"/>
                        </a:spcAft>
                      </a:pPr>
                      <a:r>
                        <a:rPr lang="tr-TR" sz="1800">
                          <a:latin typeface="Arial"/>
                          <a:ea typeface="Calibri"/>
                          <a:cs typeface="Times New Roman"/>
                        </a:rPr>
                        <a:t>6</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ctr">
                        <a:lnSpc>
                          <a:spcPct val="150000"/>
                        </a:lnSpc>
                        <a:spcAft>
                          <a:spcPts val="0"/>
                        </a:spcAft>
                      </a:pPr>
                      <a:r>
                        <a:rPr lang="tr-TR" sz="1800">
                          <a:latin typeface="Arial"/>
                          <a:ea typeface="Calibri"/>
                          <a:cs typeface="Times New Roman"/>
                        </a:rPr>
                        <a:t>7</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0477">
                <a:tc>
                  <a:txBody>
                    <a:bodyPr/>
                    <a:lstStyle/>
                    <a:p>
                      <a:pPr marL="226695" indent="-226695" algn="ctr">
                        <a:lnSpc>
                          <a:spcPct val="150000"/>
                        </a:lnSpc>
                        <a:spcAft>
                          <a:spcPts val="0"/>
                        </a:spcAft>
                      </a:pPr>
                      <a:r>
                        <a:rPr lang="tr-TR" sz="1800">
                          <a:latin typeface="Arial"/>
                          <a:ea typeface="Calibri"/>
                          <a:cs typeface="Times New Roman"/>
                        </a:rPr>
                        <a:t>7</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ctr">
                        <a:lnSpc>
                          <a:spcPct val="150000"/>
                        </a:lnSpc>
                        <a:spcAft>
                          <a:spcPts val="0"/>
                        </a:spcAft>
                      </a:pPr>
                      <a:r>
                        <a:rPr lang="tr-TR" sz="1800">
                          <a:latin typeface="Arial"/>
                          <a:ea typeface="Calibri"/>
                          <a:cs typeface="Times New Roman"/>
                        </a:rPr>
                        <a:t>10</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0477">
                <a:tc>
                  <a:txBody>
                    <a:bodyPr/>
                    <a:lstStyle/>
                    <a:p>
                      <a:pPr marL="226695" indent="-226695" algn="ctr">
                        <a:lnSpc>
                          <a:spcPct val="150000"/>
                        </a:lnSpc>
                        <a:spcAft>
                          <a:spcPts val="0"/>
                        </a:spcAft>
                      </a:pPr>
                      <a:r>
                        <a:rPr lang="tr-TR" sz="1800">
                          <a:latin typeface="Arial"/>
                          <a:ea typeface="Calibri"/>
                          <a:cs typeface="Times New Roman"/>
                        </a:rPr>
                        <a:t>8</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ctr">
                        <a:lnSpc>
                          <a:spcPct val="150000"/>
                        </a:lnSpc>
                        <a:spcAft>
                          <a:spcPts val="0"/>
                        </a:spcAft>
                      </a:pPr>
                      <a:r>
                        <a:rPr lang="tr-TR" sz="1800">
                          <a:latin typeface="Arial"/>
                          <a:ea typeface="Calibri"/>
                          <a:cs typeface="Times New Roman"/>
                        </a:rPr>
                        <a:t>7</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0477">
                <a:tc>
                  <a:txBody>
                    <a:bodyPr/>
                    <a:lstStyle/>
                    <a:p>
                      <a:pPr marL="226695" indent="-226695" algn="ctr">
                        <a:lnSpc>
                          <a:spcPct val="150000"/>
                        </a:lnSpc>
                        <a:spcAft>
                          <a:spcPts val="0"/>
                        </a:spcAft>
                      </a:pPr>
                      <a:r>
                        <a:rPr lang="tr-TR" sz="1800">
                          <a:latin typeface="Arial"/>
                          <a:ea typeface="Calibri"/>
                          <a:cs typeface="Times New Roman"/>
                        </a:rPr>
                        <a:t>8</a:t>
                      </a:r>
                      <a:endParaRPr lang="tr-TR" sz="18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ctr">
                        <a:lnSpc>
                          <a:spcPct val="150000"/>
                        </a:lnSpc>
                        <a:spcAft>
                          <a:spcPts val="0"/>
                        </a:spcAft>
                      </a:pPr>
                      <a:r>
                        <a:rPr lang="tr-TR" sz="1800" dirty="0">
                          <a:latin typeface="Arial"/>
                          <a:ea typeface="Calibri"/>
                          <a:cs typeface="Times New Roman"/>
                        </a:rPr>
                        <a:t>8</a:t>
                      </a:r>
                      <a:endParaRPr lang="tr-TR" sz="18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0" y="1110344"/>
            <a:ext cx="8985998" cy="5198382"/>
          </a:xfrm>
        </p:spPr>
        <p:txBody>
          <a:bodyPr/>
          <a:lstStyle/>
          <a:p>
            <a:pPr fontAlgn="b"/>
            <a:r>
              <a:rPr lang="tr-TR" b="1" dirty="0"/>
              <a:t>Yort=5</a:t>
            </a:r>
            <a:endParaRPr lang="tr-TR" dirty="0"/>
          </a:p>
          <a:p>
            <a:pPr fontAlgn="b"/>
            <a:r>
              <a:rPr lang="tr-TR" b="1" dirty="0"/>
              <a:t>Xort=6</a:t>
            </a:r>
            <a:endParaRPr lang="tr-TR" dirty="0"/>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35</a:t>
            </a:fld>
            <a:endParaRPr lang="tr-TR"/>
          </a:p>
        </p:txBody>
      </p:sp>
      <p:graphicFrame>
        <p:nvGraphicFramePr>
          <p:cNvPr id="6" name="4 İçerik Yer Tutucusu"/>
          <p:cNvGraphicFramePr>
            <a:graphicFrameLocks/>
          </p:cNvGraphicFramePr>
          <p:nvPr/>
        </p:nvGraphicFramePr>
        <p:xfrm>
          <a:off x="729342" y="2092230"/>
          <a:ext cx="8114211" cy="3682210"/>
        </p:xfrm>
        <a:graphic>
          <a:graphicData uri="http://schemas.openxmlformats.org/drawingml/2006/table">
            <a:tbl>
              <a:tblPr/>
              <a:tblGrid>
                <a:gridCol w="901579">
                  <a:extLst>
                    <a:ext uri="{9D8B030D-6E8A-4147-A177-3AD203B41FA5}">
                      <a16:colId xmlns:a16="http://schemas.microsoft.com/office/drawing/2014/main" val="20000"/>
                    </a:ext>
                  </a:extLst>
                </a:gridCol>
                <a:gridCol w="901579">
                  <a:extLst>
                    <a:ext uri="{9D8B030D-6E8A-4147-A177-3AD203B41FA5}">
                      <a16:colId xmlns:a16="http://schemas.microsoft.com/office/drawing/2014/main" val="20001"/>
                    </a:ext>
                  </a:extLst>
                </a:gridCol>
                <a:gridCol w="901579">
                  <a:extLst>
                    <a:ext uri="{9D8B030D-6E8A-4147-A177-3AD203B41FA5}">
                      <a16:colId xmlns:a16="http://schemas.microsoft.com/office/drawing/2014/main" val="20002"/>
                    </a:ext>
                  </a:extLst>
                </a:gridCol>
                <a:gridCol w="901579">
                  <a:extLst>
                    <a:ext uri="{9D8B030D-6E8A-4147-A177-3AD203B41FA5}">
                      <a16:colId xmlns:a16="http://schemas.microsoft.com/office/drawing/2014/main" val="20003"/>
                    </a:ext>
                  </a:extLst>
                </a:gridCol>
                <a:gridCol w="901579">
                  <a:extLst>
                    <a:ext uri="{9D8B030D-6E8A-4147-A177-3AD203B41FA5}">
                      <a16:colId xmlns:a16="http://schemas.microsoft.com/office/drawing/2014/main" val="20004"/>
                    </a:ext>
                  </a:extLst>
                </a:gridCol>
                <a:gridCol w="901579">
                  <a:extLst>
                    <a:ext uri="{9D8B030D-6E8A-4147-A177-3AD203B41FA5}">
                      <a16:colId xmlns:a16="http://schemas.microsoft.com/office/drawing/2014/main" val="20005"/>
                    </a:ext>
                  </a:extLst>
                </a:gridCol>
                <a:gridCol w="901579">
                  <a:extLst>
                    <a:ext uri="{9D8B030D-6E8A-4147-A177-3AD203B41FA5}">
                      <a16:colId xmlns:a16="http://schemas.microsoft.com/office/drawing/2014/main" val="20006"/>
                    </a:ext>
                  </a:extLst>
                </a:gridCol>
                <a:gridCol w="901579">
                  <a:extLst>
                    <a:ext uri="{9D8B030D-6E8A-4147-A177-3AD203B41FA5}">
                      <a16:colId xmlns:a16="http://schemas.microsoft.com/office/drawing/2014/main" val="20007"/>
                    </a:ext>
                  </a:extLst>
                </a:gridCol>
                <a:gridCol w="901579">
                  <a:extLst>
                    <a:ext uri="{9D8B030D-6E8A-4147-A177-3AD203B41FA5}">
                      <a16:colId xmlns:a16="http://schemas.microsoft.com/office/drawing/2014/main" val="20008"/>
                    </a:ext>
                  </a:extLst>
                </a:gridCol>
              </a:tblGrid>
              <a:tr h="368221">
                <a:tc>
                  <a:txBody>
                    <a:bodyPr/>
                    <a:lstStyle/>
                    <a:p>
                      <a:pPr marL="226695" indent="-226695" algn="just">
                        <a:lnSpc>
                          <a:spcPct val="150000"/>
                        </a:lnSpc>
                        <a:spcAft>
                          <a:spcPts val="0"/>
                        </a:spcAft>
                      </a:pPr>
                      <a:r>
                        <a:rPr lang="tr-TR" sz="1600" b="1" dirty="0">
                          <a:latin typeface="Arial"/>
                          <a:ea typeface="Calibri"/>
                          <a:cs typeface="Times New Roman"/>
                        </a:rPr>
                        <a:t>Y</a:t>
                      </a:r>
                      <a:endParaRPr lang="tr-TR" sz="1600" dirty="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X</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Y^2 </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X^2</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YX</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X-Xort=x</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Y-Yort=y</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xy</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x^2</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8221">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2</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2</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16</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16</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8221">
                <a:tc>
                  <a:txBody>
                    <a:bodyPr/>
                    <a:lstStyle/>
                    <a:p>
                      <a:pPr marL="226695" indent="-226695" algn="just">
                        <a:lnSpc>
                          <a:spcPct val="150000"/>
                        </a:lnSpc>
                        <a:spcAft>
                          <a:spcPts val="0"/>
                        </a:spcAft>
                      </a:pPr>
                      <a:r>
                        <a:rPr lang="tr-TR" sz="1600">
                          <a:latin typeface="Arial"/>
                          <a:ea typeface="Calibri"/>
                          <a:cs typeface="Times New Roman"/>
                        </a:rPr>
                        <a:t>2</a:t>
                      </a:r>
                      <a:endParaRPr lang="tr-TR" sz="160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3</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9</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6</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-3</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-3</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9</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9</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8221">
                <a:tc>
                  <a:txBody>
                    <a:bodyPr/>
                    <a:lstStyle/>
                    <a:p>
                      <a:pPr marL="226695" indent="-226695" algn="just">
                        <a:lnSpc>
                          <a:spcPct val="150000"/>
                        </a:lnSpc>
                        <a:spcAft>
                          <a:spcPts val="0"/>
                        </a:spcAft>
                      </a:pPr>
                      <a:r>
                        <a:rPr lang="tr-TR" sz="1600">
                          <a:latin typeface="Arial"/>
                          <a:ea typeface="Calibri"/>
                          <a:cs typeface="Times New Roman"/>
                        </a:rPr>
                        <a:t>3</a:t>
                      </a:r>
                      <a:endParaRPr lang="tr-TR" sz="160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5</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9</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25</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15</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-2</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2</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8221">
                <a:tc>
                  <a:txBody>
                    <a:bodyPr/>
                    <a:lstStyle/>
                    <a:p>
                      <a:pPr marL="226695" indent="-226695" algn="just">
                        <a:lnSpc>
                          <a:spcPct val="150000"/>
                        </a:lnSpc>
                        <a:spcAft>
                          <a:spcPts val="0"/>
                        </a:spcAft>
                      </a:pPr>
                      <a:r>
                        <a:rPr lang="tr-TR" sz="1600">
                          <a:latin typeface="Arial"/>
                          <a:ea typeface="Calibri"/>
                          <a:cs typeface="Times New Roman"/>
                        </a:rPr>
                        <a:t>5</a:t>
                      </a:r>
                      <a:endParaRPr lang="tr-TR" sz="160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6</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25</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36</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30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8221">
                <a:tc>
                  <a:txBody>
                    <a:bodyPr/>
                    <a:lstStyle/>
                    <a:p>
                      <a:pPr marL="226695" indent="-226695" algn="just">
                        <a:lnSpc>
                          <a:spcPct val="150000"/>
                        </a:lnSpc>
                        <a:spcAft>
                          <a:spcPts val="0"/>
                        </a:spcAft>
                      </a:pPr>
                      <a:r>
                        <a:rPr lang="tr-TR" sz="1600">
                          <a:latin typeface="Arial"/>
                          <a:ea typeface="Calibri"/>
                          <a:cs typeface="Times New Roman"/>
                        </a:rPr>
                        <a:t>6</a:t>
                      </a:r>
                      <a:endParaRPr lang="tr-TR" sz="160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7</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36</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49</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42</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8221">
                <a:tc>
                  <a:txBody>
                    <a:bodyPr/>
                    <a:lstStyle/>
                    <a:p>
                      <a:pPr marL="226695" indent="-226695" algn="just">
                        <a:lnSpc>
                          <a:spcPct val="150000"/>
                        </a:lnSpc>
                        <a:spcAft>
                          <a:spcPts val="0"/>
                        </a:spcAft>
                      </a:pPr>
                      <a:r>
                        <a:rPr lang="tr-TR" sz="1600">
                          <a:latin typeface="Arial"/>
                          <a:ea typeface="Calibri"/>
                          <a:cs typeface="Times New Roman"/>
                        </a:rPr>
                        <a:t>7</a:t>
                      </a:r>
                      <a:endParaRPr lang="tr-TR" sz="160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49</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100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70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2</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8</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16</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8221">
                <a:tc>
                  <a:txBody>
                    <a:bodyPr/>
                    <a:lstStyle/>
                    <a:p>
                      <a:pPr marL="226695" indent="-226695" algn="just">
                        <a:lnSpc>
                          <a:spcPct val="150000"/>
                        </a:lnSpc>
                        <a:spcAft>
                          <a:spcPts val="0"/>
                        </a:spcAft>
                      </a:pPr>
                      <a:r>
                        <a:rPr lang="tr-TR" sz="1600">
                          <a:latin typeface="Arial"/>
                          <a:ea typeface="Calibri"/>
                          <a:cs typeface="Times New Roman"/>
                        </a:rPr>
                        <a:t>8</a:t>
                      </a:r>
                      <a:endParaRPr lang="tr-TR" sz="160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7</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64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49</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56</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dirty="0">
                          <a:latin typeface="Arial"/>
                          <a:ea typeface="Calibri"/>
                          <a:cs typeface="Times New Roman"/>
                        </a:rPr>
                        <a:t>3</a:t>
                      </a:r>
                      <a:endParaRPr lang="tr-TR" sz="1600" dirty="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3</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1</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8221">
                <a:tc>
                  <a:txBody>
                    <a:bodyPr/>
                    <a:lstStyle/>
                    <a:p>
                      <a:pPr marL="226695" indent="-226695" algn="just">
                        <a:lnSpc>
                          <a:spcPct val="150000"/>
                        </a:lnSpc>
                        <a:spcAft>
                          <a:spcPts val="0"/>
                        </a:spcAft>
                      </a:pPr>
                      <a:r>
                        <a:rPr lang="tr-TR" sz="1600">
                          <a:latin typeface="Arial"/>
                          <a:ea typeface="Calibri"/>
                          <a:cs typeface="Times New Roman"/>
                        </a:rPr>
                        <a:t>8</a:t>
                      </a:r>
                      <a:endParaRPr lang="tr-TR" sz="160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8</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64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64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64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2</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3</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6</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a:latin typeface="Arial"/>
                          <a:ea typeface="Calibri"/>
                          <a:cs typeface="Times New Roman"/>
                        </a:rPr>
                        <a:t>4</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8221">
                <a:tc>
                  <a:txBody>
                    <a:bodyPr/>
                    <a:lstStyle/>
                    <a:p>
                      <a:pPr marL="226695" indent="-226695" algn="just">
                        <a:lnSpc>
                          <a:spcPct val="150000"/>
                        </a:lnSpc>
                        <a:spcAft>
                          <a:spcPts val="0"/>
                        </a:spcAft>
                      </a:pPr>
                      <a:r>
                        <a:rPr lang="tr-TR" sz="1600" b="1">
                          <a:latin typeface="Arial"/>
                          <a:ea typeface="Calibri"/>
                          <a:cs typeface="Times New Roman"/>
                        </a:rPr>
                        <a:t>40</a:t>
                      </a:r>
                      <a:endParaRPr lang="tr-TR" sz="16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48</a:t>
                      </a:r>
                      <a:endParaRPr lang="tr-TR" sz="16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252</a:t>
                      </a:r>
                      <a:endParaRPr lang="tr-TR" sz="160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336</a:t>
                      </a:r>
                      <a:endParaRPr lang="tr-TR" sz="1600">
                        <a:latin typeface="Calibri"/>
                        <a:ea typeface="Calibri"/>
                        <a:cs typeface="Times New Roman"/>
                      </a:endParaRPr>
                    </a:p>
                  </a:txBody>
                  <a:tcPr marL="9525" marR="952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285</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0</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a:latin typeface="Arial"/>
                          <a:ea typeface="Calibri"/>
                          <a:cs typeface="Times New Roman"/>
                        </a:rPr>
                        <a:t>45</a:t>
                      </a:r>
                      <a:endParaRPr lang="tr-TR" sz="16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6695" indent="-226695" algn="just">
                        <a:lnSpc>
                          <a:spcPct val="150000"/>
                        </a:lnSpc>
                        <a:spcAft>
                          <a:spcPts val="0"/>
                        </a:spcAft>
                      </a:pPr>
                      <a:r>
                        <a:rPr lang="tr-TR" sz="1600" b="1" dirty="0">
                          <a:latin typeface="Arial"/>
                          <a:ea typeface="Calibri"/>
                          <a:cs typeface="Times New Roman"/>
                        </a:rPr>
                        <a:t>48</a:t>
                      </a:r>
                      <a:endParaRPr lang="tr-TR" sz="1600" dirty="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36</a:t>
            </a:fld>
            <a:endParaRPr lang="tr-TR"/>
          </a:p>
        </p:txBody>
      </p:sp>
      <p:sp>
        <p:nvSpPr>
          <p:cNvPr id="4" name="3 Başlık"/>
          <p:cNvSpPr>
            <a:spLocks noGrp="1"/>
          </p:cNvSpPr>
          <p:nvPr>
            <p:ph type="title"/>
          </p:nvPr>
        </p:nvSpPr>
        <p:spPr>
          <a:xfrm>
            <a:off x="180000" y="1141755"/>
            <a:ext cx="7674664" cy="424732"/>
          </a:xfrm>
        </p:spPr>
        <p:txBody>
          <a:bodyPr/>
          <a:lstStyle/>
          <a:p>
            <a:r>
              <a:rPr lang="tr-TR" dirty="0"/>
              <a:t>Şu sonuçlara ulaşılır:</a:t>
            </a:r>
          </a:p>
        </p:txBody>
      </p:sp>
      <p:pic>
        <p:nvPicPr>
          <p:cNvPr id="6" name="5 Resim"/>
          <p:cNvPicPr/>
          <p:nvPr/>
        </p:nvPicPr>
        <p:blipFill>
          <a:blip r:embed="rId2" cstate="print"/>
          <a:srcRect/>
          <a:stretch>
            <a:fillRect/>
          </a:stretch>
        </p:blipFill>
        <p:spPr bwMode="auto">
          <a:xfrm>
            <a:off x="337457" y="1567542"/>
            <a:ext cx="2575560" cy="953589"/>
          </a:xfrm>
          <a:prstGeom prst="rect">
            <a:avLst/>
          </a:prstGeom>
          <a:noFill/>
          <a:ln w="9525">
            <a:noFill/>
            <a:miter lim="800000"/>
            <a:headEnd/>
            <a:tailEnd/>
          </a:ln>
        </p:spPr>
      </p:pic>
      <p:graphicFrame>
        <p:nvGraphicFramePr>
          <p:cNvPr id="7" name="Object 1"/>
          <p:cNvGraphicFramePr>
            <a:graphicFrameLocks noChangeAspect="1"/>
          </p:cNvGraphicFramePr>
          <p:nvPr/>
        </p:nvGraphicFramePr>
        <p:xfrm>
          <a:off x="3783873" y="1695994"/>
          <a:ext cx="3671455" cy="762000"/>
        </p:xfrm>
        <a:graphic>
          <a:graphicData uri="http://schemas.openxmlformats.org/presentationml/2006/ole">
            <mc:AlternateContent xmlns:mc="http://schemas.openxmlformats.org/markup-compatibility/2006">
              <mc:Choice xmlns:v="urn:schemas-microsoft-com:vml" Requires="v">
                <p:oleObj name="Equation" r:id="rId3" imgW="2019300" imgH="419100" progId="Equation.DSMT4">
                  <p:embed/>
                </p:oleObj>
              </mc:Choice>
              <mc:Fallback>
                <p:oleObj name="Equation" r:id="rId3" imgW="2019300" imgH="41910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3873" y="1695994"/>
                        <a:ext cx="367145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396240" y="2745378"/>
          <a:ext cx="2438400" cy="772412"/>
        </p:xfrm>
        <a:graphic>
          <a:graphicData uri="http://schemas.openxmlformats.org/presentationml/2006/ole">
            <mc:AlternateContent xmlns:mc="http://schemas.openxmlformats.org/markup-compatibility/2006">
              <mc:Choice xmlns:v="urn:schemas-microsoft-com:vml" Requires="v">
                <p:oleObj name="Equation" r:id="rId5" imgW="1536700" imgH="482600" progId="Equation.DSMT4">
                  <p:embed/>
                </p:oleObj>
              </mc:Choice>
              <mc:Fallback>
                <p:oleObj name="Equation" r:id="rId5" imgW="1536700" imgH="4826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 y="2745378"/>
                        <a:ext cx="2438400" cy="77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p:cNvGraphicFramePr>
            <a:graphicFrameLocks noChangeAspect="1"/>
          </p:cNvGraphicFramePr>
          <p:nvPr/>
        </p:nvGraphicFramePr>
        <p:xfrm>
          <a:off x="3958046" y="2854236"/>
          <a:ext cx="3342409" cy="762000"/>
        </p:xfrm>
        <a:graphic>
          <a:graphicData uri="http://schemas.openxmlformats.org/presentationml/2006/ole">
            <mc:AlternateContent xmlns:mc="http://schemas.openxmlformats.org/markup-compatibility/2006">
              <mc:Choice xmlns:v="urn:schemas-microsoft-com:vml" Requires="v">
                <p:oleObj name="Equation" r:id="rId7" imgW="1841500" imgH="419100" progId="Equation.DSMT4">
                  <p:embed/>
                </p:oleObj>
              </mc:Choice>
              <mc:Fallback>
                <p:oleObj name="Equation" r:id="rId7" imgW="1841500" imgH="41910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8046" y="2854236"/>
                        <a:ext cx="3342409"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
          <p:cNvGraphicFramePr>
            <a:graphicFrameLocks noChangeAspect="1"/>
          </p:cNvGraphicFramePr>
          <p:nvPr/>
        </p:nvGraphicFramePr>
        <p:xfrm>
          <a:off x="4517572" y="3812177"/>
          <a:ext cx="2695388" cy="838200"/>
        </p:xfrm>
        <a:graphic>
          <a:graphicData uri="http://schemas.openxmlformats.org/presentationml/2006/ole">
            <mc:AlternateContent xmlns:mc="http://schemas.openxmlformats.org/markup-compatibility/2006">
              <mc:Choice xmlns:v="urn:schemas-microsoft-com:vml" Requires="v">
                <p:oleObj name="Equation" r:id="rId9" imgW="1562100" imgH="482600" progId="Equation.DSMT4">
                  <p:embed/>
                </p:oleObj>
              </mc:Choice>
              <mc:Fallback>
                <p:oleObj name="Equation" r:id="rId9" imgW="1562100" imgH="482600" progId="Equation.DSMT4">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7572" y="3812177"/>
                        <a:ext cx="26953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9"/>
          <p:cNvGraphicFramePr>
            <a:graphicFrameLocks noChangeAspect="1"/>
          </p:cNvGraphicFramePr>
          <p:nvPr/>
        </p:nvGraphicFramePr>
        <p:xfrm>
          <a:off x="383177" y="4058194"/>
          <a:ext cx="3703320" cy="381000"/>
        </p:xfrm>
        <a:graphic>
          <a:graphicData uri="http://schemas.openxmlformats.org/presentationml/2006/ole">
            <mc:AlternateContent xmlns:mc="http://schemas.openxmlformats.org/markup-compatibility/2006">
              <mc:Choice xmlns:v="urn:schemas-microsoft-com:vml" Requires="v">
                <p:oleObj name="Equation" r:id="rId11" imgW="2311400" imgH="241300" progId="Equation.DSMT4">
                  <p:embed/>
                </p:oleObj>
              </mc:Choice>
              <mc:Fallback>
                <p:oleObj name="Equation" r:id="rId11" imgW="2311400" imgH="241300" progId="Equation.DSMT4">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177" y="4058194"/>
                        <a:ext cx="370332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2" name="Object 11"/>
              <p:cNvSpPr txBox="1"/>
              <p:nvPr/>
            </p:nvSpPr>
            <p:spPr bwMode="auto">
              <a:xfrm>
                <a:off x="2466975" y="5086350"/>
                <a:ext cx="3281363" cy="520700"/>
              </a:xfrm>
              <a:prstGeom prst="rect">
                <a:avLst/>
              </a:prstGeom>
              <a:noFill/>
            </p:spPr>
            <p:txBody>
              <a:bodyPr>
                <a:normAutofit/>
              </a:bodyPr>
              <a:lstStyle/>
              <a:p>
                <a14:m>
                  <m:oMath xmlns:m="http://schemas.openxmlformats.org/officeDocument/2006/math">
                    <m:acc>
                      <m:accPr>
                        <m:chr m:val="̂"/>
                        <m:ctrlPr>
                          <a:rPr lang="tr-TR" i="1">
                            <a:solidFill>
                              <a:srgbClr val="000000"/>
                            </a:solidFill>
                            <a:latin typeface="Cambria Math" panose="02040503050406030204" pitchFamily="18" charset="0"/>
                          </a:rPr>
                        </m:ctrlPr>
                      </m:accPr>
                      <m:e>
                        <m:r>
                          <a:rPr lang="tr-TR" i="1">
                            <a:solidFill>
                              <a:srgbClr val="000000"/>
                            </a:solidFill>
                            <a:latin typeface="Cambria Math" panose="02040503050406030204" pitchFamily="18" charset="0"/>
                          </a:rPr>
                          <m:t>𝑦</m:t>
                        </m:r>
                      </m:e>
                    </m:acc>
                    <m:r>
                      <a:rPr lang="tr-TR" i="1">
                        <a:solidFill>
                          <a:srgbClr val="000000"/>
                        </a:solidFill>
                        <a:latin typeface="Cambria Math" panose="02040503050406030204" pitchFamily="18" charset="0"/>
                      </a:rPr>
                      <m:t>=−0.625+0.9375</m:t>
                    </m:r>
                  </m:oMath>
                </a14:m>
                <a:r>
                  <a:rPr lang="tr-TR" dirty="0"/>
                  <a:t>x</a:t>
                </a:r>
              </a:p>
            </p:txBody>
          </p:sp>
        </mc:Choice>
        <mc:Fallback xmlns="">
          <p:sp>
            <p:nvSpPr>
              <p:cNvPr id="12" name="Object 11"/>
              <p:cNvSpPr txBox="1">
                <a:spLocks noRot="1" noChangeAspect="1" noMove="1" noResize="1" noEditPoints="1" noAdjustHandles="1" noChangeArrowheads="1" noChangeShapeType="1" noTextEdit="1"/>
              </p:cNvSpPr>
              <p:nvPr/>
            </p:nvSpPr>
            <p:spPr bwMode="auto">
              <a:xfrm>
                <a:off x="2466975" y="5086350"/>
                <a:ext cx="3281363" cy="520700"/>
              </a:xfrm>
              <a:prstGeom prst="rect">
                <a:avLst/>
              </a:prstGeom>
              <a:blipFill>
                <a:blip r:embed="rId14"/>
                <a:stretch>
                  <a:fillRect t="-5814"/>
                </a:stretch>
              </a:blipFill>
            </p:spPr>
            <p:txBody>
              <a:bodyPr/>
              <a:lstStyle/>
              <a:p>
                <a:r>
                  <a:rPr lang="tr-TR">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37</a:t>
            </a:fld>
            <a:endParaRPr lang="tr-TR"/>
          </a:p>
        </p:txBody>
      </p:sp>
      <p:pic>
        <p:nvPicPr>
          <p:cNvPr id="6146" name="Picture 2"/>
          <p:cNvPicPr>
            <a:picLocks noChangeAspect="1" noChangeArrowheads="1"/>
          </p:cNvPicPr>
          <p:nvPr/>
        </p:nvPicPr>
        <p:blipFill>
          <a:blip r:embed="rId2" cstate="print"/>
          <a:srcRect/>
          <a:stretch>
            <a:fillRect/>
          </a:stretch>
        </p:blipFill>
        <p:spPr bwMode="auto">
          <a:xfrm>
            <a:off x="311891" y="1214846"/>
            <a:ext cx="8165903" cy="4244948"/>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38</a:t>
            </a:fld>
            <a:endParaRPr lang="tr-TR"/>
          </a:p>
        </p:txBody>
      </p:sp>
      <p:pic>
        <p:nvPicPr>
          <p:cNvPr id="7170" name="Picture 2"/>
          <p:cNvPicPr>
            <a:picLocks noChangeAspect="1" noChangeArrowheads="1"/>
          </p:cNvPicPr>
          <p:nvPr/>
        </p:nvPicPr>
        <p:blipFill>
          <a:blip r:embed="rId2" cstate="print"/>
          <a:srcRect/>
          <a:stretch>
            <a:fillRect/>
          </a:stretch>
        </p:blipFill>
        <p:spPr bwMode="auto">
          <a:xfrm>
            <a:off x="444137" y="1099726"/>
            <a:ext cx="7914052" cy="373725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628650" y="76200"/>
            <a:ext cx="78867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tr-TR" dirty="0"/>
              <a:t>Korelasyon Katsayısı</a:t>
            </a:r>
            <a:endParaRPr dirty="0"/>
          </a:p>
        </p:txBody>
      </p:sp>
      <p:sp>
        <p:nvSpPr>
          <p:cNvPr id="166" name="Google Shape;166;p17"/>
          <p:cNvSpPr txBox="1">
            <a:spLocks noGrp="1"/>
          </p:cNvSpPr>
          <p:nvPr>
            <p:ph type="body" idx="1"/>
          </p:nvPr>
        </p:nvSpPr>
        <p:spPr>
          <a:xfrm>
            <a:off x="628650" y="1371600"/>
            <a:ext cx="7886700" cy="48053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Arial"/>
              <a:buNone/>
            </a:pPr>
            <a:r>
              <a:rPr lang="tr-TR" dirty="0"/>
              <a:t>Korelasyon </a:t>
            </a:r>
            <a:r>
              <a:rPr lang="tr-TR" dirty="0" err="1"/>
              <a:t>katsayısı,r</a:t>
            </a:r>
            <a:r>
              <a:rPr lang="tr-TR" dirty="0"/>
              <a:t>, iki değişken arasındaki ilişkinin yönünü ve büyüklüğünü gösterir.</a:t>
            </a:r>
            <a:endParaRPr dirty="0"/>
          </a:p>
          <a:p>
            <a:pPr marL="457200" lvl="0" indent="-457200" algn="l" rtl="0">
              <a:lnSpc>
                <a:spcPct val="90000"/>
              </a:lnSpc>
              <a:spcBef>
                <a:spcPts val="750"/>
              </a:spcBef>
              <a:spcAft>
                <a:spcPts val="0"/>
              </a:spcAft>
              <a:buClr>
                <a:schemeClr val="dk1"/>
              </a:buClr>
              <a:buSzPts val="3200"/>
              <a:buFont typeface="Arial"/>
              <a:buChar char="•"/>
            </a:pPr>
            <a:endParaRPr lang="tr-TR" dirty="0"/>
          </a:p>
          <a:p>
            <a:pPr marL="457200" lvl="0" indent="-457200" algn="l" rtl="0">
              <a:lnSpc>
                <a:spcPct val="90000"/>
              </a:lnSpc>
              <a:spcBef>
                <a:spcPts val="750"/>
              </a:spcBef>
              <a:spcAft>
                <a:spcPts val="0"/>
              </a:spcAft>
              <a:buClr>
                <a:schemeClr val="dk1"/>
              </a:buClr>
              <a:buSzPts val="3200"/>
              <a:buFont typeface="Arial"/>
              <a:buChar char="•"/>
            </a:pPr>
            <a:r>
              <a:rPr lang="tr-TR" dirty="0"/>
              <a:t>-1&lt;r&lt;1 (korelasyon katsayısı -1 ve +1(dahil) arasında değerler alır</a:t>
            </a:r>
          </a:p>
          <a:p>
            <a:pPr marL="457200" lvl="0" indent="-457200" algn="l" rtl="0">
              <a:lnSpc>
                <a:spcPct val="90000"/>
              </a:lnSpc>
              <a:spcBef>
                <a:spcPts val="750"/>
              </a:spcBef>
              <a:spcAft>
                <a:spcPts val="0"/>
              </a:spcAft>
              <a:buClr>
                <a:schemeClr val="dk1"/>
              </a:buClr>
              <a:buSzPts val="3200"/>
              <a:buFont typeface="Arial"/>
              <a:buChar char="•"/>
            </a:pPr>
            <a:r>
              <a:rPr lang="tr-TR" dirty="0"/>
              <a:t>Eğer</a:t>
            </a:r>
            <a:r>
              <a:rPr lang="en-US" dirty="0"/>
              <a:t> </a:t>
            </a:r>
            <a:r>
              <a:rPr lang="en-US" i="1" dirty="0"/>
              <a:t>r </a:t>
            </a:r>
            <a:r>
              <a:rPr lang="en-US" dirty="0"/>
              <a:t>= 0</a:t>
            </a:r>
            <a:r>
              <a:rPr lang="tr-TR" dirty="0"/>
              <a:t> ise x ve y arasında doğrusal bir ilişki yoktur. Eğer ‘r’  +1 değerine yakınsa aynı yönlü güçlü bir ilişki, -1 değerine yakınsa ters yönlü zayıf bir ilişkinin varlığından söz edilir. </a:t>
            </a:r>
            <a:endParaRPr dirty="0"/>
          </a:p>
        </p:txBody>
      </p:sp>
    </p:spTree>
    <p:extLst>
      <p:ext uri="{BB962C8B-B14F-4D97-AF65-F5344CB8AC3E}">
        <p14:creationId xmlns:p14="http://schemas.microsoft.com/office/powerpoint/2010/main" val="339902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39</a:t>
            </a:fld>
            <a:endParaRPr lang="tr-TR"/>
          </a:p>
        </p:txBody>
      </p:sp>
      <p:pic>
        <p:nvPicPr>
          <p:cNvPr id="8194" name="Picture 2"/>
          <p:cNvPicPr>
            <a:picLocks noChangeAspect="1" noChangeArrowheads="1"/>
          </p:cNvPicPr>
          <p:nvPr/>
        </p:nvPicPr>
        <p:blipFill>
          <a:blip r:embed="rId2" cstate="print"/>
          <a:srcRect/>
          <a:stretch>
            <a:fillRect/>
          </a:stretch>
        </p:blipFill>
        <p:spPr bwMode="auto">
          <a:xfrm>
            <a:off x="470264" y="324984"/>
            <a:ext cx="7234782" cy="6167256"/>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40</a:t>
            </a:fld>
            <a:endParaRPr lang="tr-TR"/>
          </a:p>
        </p:txBody>
      </p:sp>
      <p:pic>
        <p:nvPicPr>
          <p:cNvPr id="9218" name="Picture 2"/>
          <p:cNvPicPr>
            <a:picLocks noChangeAspect="1" noChangeArrowheads="1"/>
          </p:cNvPicPr>
          <p:nvPr/>
        </p:nvPicPr>
        <p:blipFill>
          <a:blip r:embed="rId2" cstate="print"/>
          <a:srcRect/>
          <a:stretch>
            <a:fillRect/>
          </a:stretch>
        </p:blipFill>
        <p:spPr bwMode="auto">
          <a:xfrm>
            <a:off x="120657" y="1240971"/>
            <a:ext cx="8579206" cy="421552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p:txBody>
          <a:bodyPr/>
          <a:lstStyle/>
          <a:p>
            <a:endParaRPr lang="tr-TR" dirty="0"/>
          </a:p>
          <a:p>
            <a:r>
              <a:rPr lang="tr-TR" dirty="0"/>
              <a:t> </a:t>
            </a:r>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41</a:t>
            </a:fld>
            <a:endParaRPr lang="tr-TR"/>
          </a:p>
        </p:txBody>
      </p:sp>
      <p:graphicFrame>
        <p:nvGraphicFramePr>
          <p:cNvPr id="10244" name="Object 4"/>
          <p:cNvGraphicFramePr>
            <a:graphicFrameLocks noChangeAspect="1"/>
          </p:cNvGraphicFramePr>
          <p:nvPr/>
        </p:nvGraphicFramePr>
        <p:xfrm>
          <a:off x="182881" y="1293223"/>
          <a:ext cx="4506686" cy="1808325"/>
        </p:xfrm>
        <a:graphic>
          <a:graphicData uri="http://schemas.openxmlformats.org/presentationml/2006/ole">
            <mc:AlternateContent xmlns:mc="http://schemas.openxmlformats.org/markup-compatibility/2006">
              <mc:Choice xmlns:v="urn:schemas-microsoft-com:vml" Requires="v">
                <p:oleObj name="Equation" r:id="rId2" imgW="2590800" imgH="1041400" progId="Equation.DSMT4">
                  <p:embed/>
                </p:oleObj>
              </mc:Choice>
              <mc:Fallback>
                <p:oleObj name="Equation" r:id="rId2" imgW="2590800" imgH="1041400" progId="Equation.DSMT4">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1" y="1293223"/>
                        <a:ext cx="4506686" cy="180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95941" y="3335383"/>
          <a:ext cx="2438269" cy="1471748"/>
        </p:xfrm>
        <a:graphic>
          <a:graphicData uri="http://schemas.openxmlformats.org/presentationml/2006/ole">
            <mc:AlternateContent xmlns:mc="http://schemas.openxmlformats.org/markup-compatibility/2006">
              <mc:Choice xmlns:v="urn:schemas-microsoft-com:vml" Requires="v">
                <p:oleObj name="Equation" r:id="rId4" imgW="1663700" imgH="1003300" progId="Equation.DSMT4">
                  <p:embed/>
                </p:oleObj>
              </mc:Choice>
              <mc:Fallback>
                <p:oleObj name="Equation" r:id="rId4" imgW="1663700" imgH="10033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941" y="3335383"/>
                        <a:ext cx="2438269" cy="1471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246" name="Rectangle 6"/>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11" name="10 Dikdörtgen"/>
          <p:cNvSpPr/>
          <p:nvPr/>
        </p:nvSpPr>
        <p:spPr>
          <a:xfrm>
            <a:off x="339635" y="5143640"/>
            <a:ext cx="6335486" cy="369332"/>
          </a:xfrm>
          <a:prstGeom prst="rect">
            <a:avLst/>
          </a:prstGeom>
        </p:spPr>
        <p:txBody>
          <a:bodyPr wrap="square">
            <a:spAutoFit/>
          </a:bodyPr>
          <a:lstStyle/>
          <a:p>
            <a:r>
              <a:rPr lang="tr-TR" dirty="0"/>
              <a:t>Reklam harcamaları 1 birim artarsa satış 4.37 birim artar.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3"/>
          </p:nvPr>
        </p:nvSpPr>
        <p:spPr/>
        <p:txBody>
          <a:bodyPr/>
          <a:lstStyle/>
          <a:p>
            <a:fld id="{8E6AA186-9BDC-43F2-8CB7-BFB6CE2B9968}" type="slidenum">
              <a:rPr lang="tr-TR" smtClean="0"/>
              <a:pPr/>
              <a:t>42</a:t>
            </a:fld>
            <a:endParaRPr lang="tr-TR"/>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3793" name="Object 1"/>
          <p:cNvGraphicFramePr>
            <a:graphicFrameLocks noChangeAspect="1"/>
          </p:cNvGraphicFramePr>
          <p:nvPr/>
        </p:nvGraphicFramePr>
        <p:xfrm>
          <a:off x="548640" y="1685109"/>
          <a:ext cx="6003198" cy="2246811"/>
        </p:xfrm>
        <a:graphic>
          <a:graphicData uri="http://schemas.openxmlformats.org/presentationml/2006/ole">
            <mc:AlternateContent xmlns:mc="http://schemas.openxmlformats.org/markup-compatibility/2006">
              <mc:Choice xmlns:v="urn:schemas-microsoft-com:vml" Requires="v">
                <p:oleObj name="Equation" r:id="rId2" imgW="3251200" imgH="1219200" progId="Equation.DSMT4">
                  <p:embed/>
                </p:oleObj>
              </mc:Choice>
              <mc:Fallback>
                <p:oleObj name="Equation" r:id="rId2" imgW="3251200" imgH="12192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1685109"/>
                        <a:ext cx="6003198" cy="2246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180000" y="1066800"/>
            <a:ext cx="8805998" cy="5241925"/>
          </a:xfrm>
        </p:spPr>
        <p:txBody>
          <a:bodyPr/>
          <a:lstStyle/>
          <a:p>
            <a:r>
              <a:rPr lang="tr-TR" b="1" dirty="0"/>
              <a:t>Örnek: </a:t>
            </a:r>
            <a:r>
              <a:rPr lang="tr-TR" dirty="0"/>
              <a:t>Aşağıdaki x,y serilerinden hareketle regresyon denklemini bularak yorumlayınız.</a:t>
            </a:r>
          </a:p>
          <a:p>
            <a:endParaRPr lang="tr-TR" dirty="0"/>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43</a:t>
            </a:fld>
            <a:endParaRPr lang="tr-TR"/>
          </a:p>
        </p:txBody>
      </p:sp>
      <p:graphicFrame>
        <p:nvGraphicFramePr>
          <p:cNvPr id="6" name="5 Tablo"/>
          <p:cNvGraphicFramePr>
            <a:graphicFrameLocks noGrp="1"/>
          </p:cNvGraphicFramePr>
          <p:nvPr/>
        </p:nvGraphicFramePr>
        <p:xfrm>
          <a:off x="402771" y="2220688"/>
          <a:ext cx="1600200" cy="1725384"/>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287564">
                <a:tc>
                  <a:txBody>
                    <a:bodyPr/>
                    <a:lstStyle/>
                    <a:p>
                      <a:pPr algn="ctr" fontAlgn="b"/>
                      <a:r>
                        <a:rPr lang="tr-TR" sz="1600" b="1" i="0" u="none" strike="noStrike" dirty="0">
                          <a:solidFill>
                            <a:srgbClr val="000000"/>
                          </a:solidFill>
                          <a:latin typeface="Calibri"/>
                        </a:rPr>
                        <a:t>x</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tr-TR" sz="1600" b="1" i="0" u="none" strike="noStrike">
                          <a:solidFill>
                            <a:srgbClr val="000000"/>
                          </a:solidFill>
                          <a:latin typeface="Calibri"/>
                        </a:rPr>
                        <a:t>y</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87564">
                <a:tc>
                  <a:txBody>
                    <a:bodyPr/>
                    <a:lstStyle/>
                    <a:p>
                      <a:pPr algn="ctr" fontAlgn="b"/>
                      <a:r>
                        <a:rPr lang="tr-TR" sz="16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600" b="0" i="0" u="none" strike="noStrike">
                          <a:solidFill>
                            <a:srgbClr val="000000"/>
                          </a:solidFill>
                          <a:latin typeface="Calibri"/>
                        </a:rPr>
                        <a:t>12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87564">
                <a:tc>
                  <a:txBody>
                    <a:bodyPr/>
                    <a:lstStyle/>
                    <a:p>
                      <a:pPr algn="ctr" fontAlgn="b"/>
                      <a:r>
                        <a:rPr lang="tr-TR" sz="1600" b="0" i="0" u="none" strike="noStrike" dirty="0">
                          <a:solidFill>
                            <a:srgbClr val="000000"/>
                          </a:solidFill>
                          <a:latin typeface="Calibri"/>
                        </a:rPr>
                        <a:t>19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600" b="0" i="0" u="none" strike="noStrike" dirty="0">
                          <a:solidFill>
                            <a:srgbClr val="000000"/>
                          </a:solidFill>
                          <a:latin typeface="Calibri"/>
                        </a:rPr>
                        <a:t>10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87564">
                <a:tc>
                  <a:txBody>
                    <a:bodyPr/>
                    <a:lstStyle/>
                    <a:p>
                      <a:pPr algn="ctr" fontAlgn="b"/>
                      <a:r>
                        <a:rPr lang="tr-TR" sz="1600" b="0" i="0" u="none" strike="noStrike">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600" b="0" i="0" u="none" strike="noStrike" dirty="0">
                          <a:solidFill>
                            <a:srgbClr val="000000"/>
                          </a:solidFill>
                          <a:latin typeface="Calibri"/>
                        </a:rPr>
                        <a:t>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87564">
                <a:tc>
                  <a:txBody>
                    <a:bodyPr/>
                    <a:lstStyle/>
                    <a:p>
                      <a:pPr algn="ctr" fontAlgn="b"/>
                      <a:r>
                        <a:rPr lang="tr-TR" sz="16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600" b="0" i="0" u="none" strike="noStrike" dirty="0">
                          <a:solidFill>
                            <a:srgbClr val="000000"/>
                          </a:solidFill>
                          <a:latin typeface="Calibri"/>
                        </a:rPr>
                        <a:t>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87564">
                <a:tc>
                  <a:txBody>
                    <a:bodyPr/>
                    <a:lstStyle/>
                    <a:p>
                      <a:pPr algn="ctr" fontAlgn="b"/>
                      <a:r>
                        <a:rPr lang="tr-TR" sz="16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tr-TR" sz="1600" b="0" i="0" u="none" strike="noStrike" dirty="0">
                          <a:solidFill>
                            <a:srgbClr val="000000"/>
                          </a:solidFill>
                          <a:latin typeface="Calibri"/>
                        </a:rPr>
                        <a:t>6</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6865" name="Object 1"/>
          <p:cNvGraphicFramePr>
            <a:graphicFrameLocks noChangeAspect="1"/>
          </p:cNvGraphicFramePr>
          <p:nvPr/>
        </p:nvGraphicFramePr>
        <p:xfrm>
          <a:off x="3213100" y="2603499"/>
          <a:ext cx="4333548" cy="2632529"/>
        </p:xfrm>
        <a:graphic>
          <a:graphicData uri="http://schemas.openxmlformats.org/presentationml/2006/ole">
            <mc:AlternateContent xmlns:mc="http://schemas.openxmlformats.org/markup-compatibility/2006">
              <mc:Choice xmlns:v="urn:schemas-microsoft-com:vml" Requires="v">
                <p:oleObj name="Equation" r:id="rId2" imgW="2717640" imgH="1650960" progId="Equation.DSMT4">
                  <p:embed/>
                </p:oleObj>
              </mc:Choice>
              <mc:Fallback>
                <p:oleObj name="Equation" r:id="rId2" imgW="2717640" imgH="165096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100" y="2603499"/>
                        <a:ext cx="4333548" cy="2632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180000" y="1110344"/>
            <a:ext cx="8805998" cy="5198382"/>
          </a:xfrm>
        </p:spPr>
        <p:txBody>
          <a:bodyPr/>
          <a:lstStyle/>
          <a:p>
            <a:r>
              <a:rPr lang="tr-TR" dirty="0">
                <a:solidFill>
                  <a:schemeClr val="tx1"/>
                </a:solidFill>
              </a:rPr>
              <a:t>Örnek:Aşağıda verilen x,y ikilisinden hareketle regresyon denklemini bulunuz.</a:t>
            </a:r>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44</a:t>
            </a:fld>
            <a:endParaRPr lang="tr-TR"/>
          </a:p>
        </p:txBody>
      </p:sp>
      <p:graphicFrame>
        <p:nvGraphicFramePr>
          <p:cNvPr id="6" name="5 Tablo"/>
          <p:cNvGraphicFramePr>
            <a:graphicFrameLocks noGrp="1"/>
          </p:cNvGraphicFramePr>
          <p:nvPr/>
        </p:nvGraphicFramePr>
        <p:xfrm>
          <a:off x="696686" y="1904999"/>
          <a:ext cx="2286000" cy="1747158"/>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91193">
                <a:tc>
                  <a:txBody>
                    <a:bodyPr/>
                    <a:lstStyle/>
                    <a:p>
                      <a:pPr algn="ctr" fontAlgn="b"/>
                      <a:r>
                        <a:rPr lang="tr-TR" sz="1800" b="1" i="0" u="none" strike="noStrike" dirty="0">
                          <a:solidFill>
                            <a:srgbClr val="000000"/>
                          </a:solidFill>
                          <a:latin typeface="Calibri"/>
                        </a:rPr>
                        <a:t>x</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tr-TR" sz="1800" b="1" i="0" u="none" strike="noStrike">
                          <a:solidFill>
                            <a:srgbClr val="000000"/>
                          </a:solidFill>
                          <a:latin typeface="Calibri"/>
                        </a:rPr>
                        <a:t>y</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91193">
                <a:tc>
                  <a:txBody>
                    <a:bodyPr/>
                    <a:lstStyle/>
                    <a:p>
                      <a:pPr algn="ctr" fontAlgn="b"/>
                      <a:r>
                        <a:rPr lang="tr-TR" sz="1800" b="0" i="0" u="none" strike="noStrike" dirty="0">
                          <a:solidFill>
                            <a:srgbClr val="000000"/>
                          </a:solidFill>
                          <a:latin typeface="Calibri"/>
                        </a:rPr>
                        <a:t>10.2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800" b="0" i="0" u="none" strike="noStrike">
                          <a:solidFill>
                            <a:srgbClr val="000000"/>
                          </a:solidFill>
                          <a:latin typeface="Calibri"/>
                        </a:rPr>
                        <a:t>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91193">
                <a:tc>
                  <a:txBody>
                    <a:bodyPr/>
                    <a:lstStyle/>
                    <a:p>
                      <a:pPr algn="ctr" fontAlgn="b"/>
                      <a:r>
                        <a:rPr lang="tr-TR" sz="1800" b="0" i="0" u="none" strike="noStrike" dirty="0">
                          <a:solidFill>
                            <a:srgbClr val="000000"/>
                          </a:solidFill>
                          <a:latin typeface="Calibri"/>
                        </a:rPr>
                        <a:t>8.4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800" b="0" i="0" u="none" strike="noStrike">
                          <a:solidFill>
                            <a:srgbClr val="000000"/>
                          </a:solidFill>
                          <a:latin typeface="Calibri"/>
                        </a:rPr>
                        <a:t>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91193">
                <a:tc>
                  <a:txBody>
                    <a:bodyPr/>
                    <a:lstStyle/>
                    <a:p>
                      <a:pPr algn="ctr" fontAlgn="b"/>
                      <a:r>
                        <a:rPr lang="tr-TR" sz="1800" b="0" i="0" u="none" strike="noStrike" dirty="0">
                          <a:solidFill>
                            <a:srgbClr val="000000"/>
                          </a:solidFill>
                          <a:latin typeface="Calibri"/>
                        </a:rPr>
                        <a:t>6.2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800" b="0" i="0" u="none" strike="noStrike">
                          <a:solidFill>
                            <a:srgbClr val="000000"/>
                          </a:solidFill>
                          <a:latin typeface="Calibri"/>
                        </a:rPr>
                        <a:t>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91193">
                <a:tc>
                  <a:txBody>
                    <a:bodyPr/>
                    <a:lstStyle/>
                    <a:p>
                      <a:pPr algn="ctr" fontAlgn="b"/>
                      <a:r>
                        <a:rPr lang="tr-TR" sz="1800" b="0" i="0" u="none" strike="noStrike">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800" b="0" i="0" u="none" strike="noStrike" dirty="0">
                          <a:solidFill>
                            <a:srgbClr val="000000"/>
                          </a:solidFill>
                          <a:latin typeface="Calibri"/>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91193">
                <a:tc>
                  <a:txBody>
                    <a:bodyPr/>
                    <a:lstStyle/>
                    <a:p>
                      <a:pPr algn="ctr" fontAlgn="b"/>
                      <a:r>
                        <a:rPr lang="tr-TR" sz="18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dirty="0">
                          <a:solidFill>
                            <a:srgbClr val="000000"/>
                          </a:solidFill>
                          <a:latin typeface="Calibri"/>
                        </a:rPr>
                        <a:t>8</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4817" name="Object 1"/>
          <p:cNvGraphicFramePr>
            <a:graphicFrameLocks noChangeAspect="1"/>
          </p:cNvGraphicFramePr>
          <p:nvPr/>
        </p:nvGraphicFramePr>
        <p:xfrm>
          <a:off x="3340281" y="1826259"/>
          <a:ext cx="4884964" cy="3510407"/>
        </p:xfrm>
        <a:graphic>
          <a:graphicData uri="http://schemas.openxmlformats.org/presentationml/2006/ole">
            <mc:AlternateContent xmlns:mc="http://schemas.openxmlformats.org/markup-compatibility/2006">
              <mc:Choice xmlns:v="urn:schemas-microsoft-com:vml" Requires="v">
                <p:oleObj name="Equation" r:id="rId2" imgW="2933640" imgH="2108160" progId="Equation.DSMT4">
                  <p:embed/>
                </p:oleObj>
              </mc:Choice>
              <mc:Fallback>
                <p:oleObj name="Equation" r:id="rId2" imgW="2933640" imgH="210816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281" y="1826259"/>
                        <a:ext cx="4884964" cy="3510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Metin Yer Tutucusu"/>
          <p:cNvSpPr>
            <a:spLocks noGrp="1"/>
          </p:cNvSpPr>
          <p:nvPr>
            <p:ph type="body" sz="quarter" idx="14"/>
          </p:nvPr>
        </p:nvSpPr>
        <p:spPr>
          <a:xfrm>
            <a:off x="180000" y="1110344"/>
            <a:ext cx="8805998" cy="5198382"/>
          </a:xfrm>
        </p:spPr>
        <p:txBody>
          <a:bodyPr/>
          <a:lstStyle/>
          <a:p>
            <a:r>
              <a:rPr lang="tr-TR" b="1" dirty="0"/>
              <a:t>Örnek: </a:t>
            </a:r>
            <a:r>
              <a:rPr lang="tr-TR" dirty="0"/>
              <a:t>Aşağıdaki veriden hareketle regresyon denklemini bulunuz</a:t>
            </a:r>
          </a:p>
          <a:p>
            <a:endParaRPr lang="tr-TR" dirty="0"/>
          </a:p>
          <a:p>
            <a:endParaRPr lang="tr-TR" dirty="0"/>
          </a:p>
        </p:txBody>
      </p:sp>
      <p:sp>
        <p:nvSpPr>
          <p:cNvPr id="3" name="2 Slayt Numarası Yer Tutucusu"/>
          <p:cNvSpPr>
            <a:spLocks noGrp="1"/>
          </p:cNvSpPr>
          <p:nvPr>
            <p:ph type="sldNum" sz="quarter" idx="13"/>
          </p:nvPr>
        </p:nvSpPr>
        <p:spPr/>
        <p:txBody>
          <a:bodyPr/>
          <a:lstStyle/>
          <a:p>
            <a:fld id="{8E6AA186-9BDC-43F2-8CB7-BFB6CE2B9968}" type="slidenum">
              <a:rPr lang="tr-TR" smtClean="0"/>
              <a:pPr/>
              <a:t>45</a:t>
            </a:fld>
            <a:endParaRPr lang="tr-TR"/>
          </a:p>
        </p:txBody>
      </p:sp>
      <p:graphicFrame>
        <p:nvGraphicFramePr>
          <p:cNvPr id="6" name="5 Tablo"/>
          <p:cNvGraphicFramePr>
            <a:graphicFrameLocks noGrp="1"/>
          </p:cNvGraphicFramePr>
          <p:nvPr/>
        </p:nvGraphicFramePr>
        <p:xfrm>
          <a:off x="500743" y="1698170"/>
          <a:ext cx="1676400" cy="170307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240393">
                <a:tc>
                  <a:txBody>
                    <a:bodyPr/>
                    <a:lstStyle/>
                    <a:p>
                      <a:pPr algn="ctr" fontAlgn="b"/>
                      <a:r>
                        <a:rPr lang="tr-TR" sz="1800" b="1" i="0" u="none" strike="noStrike" dirty="0">
                          <a:solidFill>
                            <a:schemeClr val="tx1"/>
                          </a:solidFill>
                          <a:latin typeface="Calibri"/>
                        </a:rPr>
                        <a:t>x</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tr-TR" sz="1800" b="1" i="0" u="none" strike="noStrike">
                          <a:solidFill>
                            <a:schemeClr val="tx1"/>
                          </a:solidFill>
                          <a:latin typeface="Calibri"/>
                        </a:rPr>
                        <a:t>y</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40393">
                <a:tc>
                  <a:txBody>
                    <a:bodyPr/>
                    <a:lstStyle/>
                    <a:p>
                      <a:pPr algn="ctr" fontAlgn="b"/>
                      <a:r>
                        <a:rPr lang="tr-TR" sz="1800" b="0" i="0" u="none" strike="noStrike" dirty="0">
                          <a:solidFill>
                            <a:schemeClr val="tx1"/>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800" b="0" i="0" u="none" strike="noStrike" dirty="0">
                          <a:solidFill>
                            <a:schemeClr val="tx1"/>
                          </a:solidFill>
                          <a:latin typeface="Calibri"/>
                        </a:rPr>
                        <a:t>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40393">
                <a:tc>
                  <a:txBody>
                    <a:bodyPr/>
                    <a:lstStyle/>
                    <a:p>
                      <a:pPr algn="ctr" fontAlgn="b"/>
                      <a:r>
                        <a:rPr lang="tr-TR" sz="1800" b="0" i="0" u="none" strike="noStrike">
                          <a:solidFill>
                            <a:schemeClr val="tx1"/>
                          </a:solidFill>
                          <a:latin typeface="Calibri"/>
                        </a:rPr>
                        <a:t>19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800" b="0" i="0" u="none" strike="noStrike" dirty="0">
                          <a:solidFill>
                            <a:schemeClr val="tx1"/>
                          </a:solidFill>
                          <a:latin typeface="Calibri"/>
                        </a:rPr>
                        <a:t>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40393">
                <a:tc>
                  <a:txBody>
                    <a:bodyPr/>
                    <a:lstStyle/>
                    <a:p>
                      <a:pPr algn="ctr" fontAlgn="b"/>
                      <a:r>
                        <a:rPr lang="tr-TR" sz="1800" b="0" i="0" u="none" strike="noStrike">
                          <a:solidFill>
                            <a:schemeClr val="tx1"/>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800" b="0" i="0" u="none" strike="noStrike" dirty="0">
                          <a:solidFill>
                            <a:schemeClr val="tx1"/>
                          </a:solidFill>
                          <a:latin typeface="Calibri"/>
                        </a:rPr>
                        <a:t>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40393">
                <a:tc>
                  <a:txBody>
                    <a:bodyPr/>
                    <a:lstStyle/>
                    <a:p>
                      <a:pPr algn="ctr" fontAlgn="b"/>
                      <a:r>
                        <a:rPr lang="tr-TR" sz="1800" b="0" i="0" u="none" strike="noStrike">
                          <a:solidFill>
                            <a:schemeClr val="tx1"/>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tr-TR" sz="1800" b="0" i="0" u="none" strike="noStrike" dirty="0">
                          <a:solidFill>
                            <a:schemeClr val="tx1"/>
                          </a:solidFill>
                          <a:latin typeface="Calibri"/>
                        </a:rPr>
                        <a:t>10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40393">
                <a:tc>
                  <a:txBody>
                    <a:bodyPr/>
                    <a:lstStyle/>
                    <a:p>
                      <a:pPr algn="ctr" fontAlgn="b"/>
                      <a:r>
                        <a:rPr lang="tr-TR" sz="1800" b="0" i="0" u="none" strike="noStrike">
                          <a:solidFill>
                            <a:schemeClr val="tx1"/>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dirty="0">
                          <a:solidFill>
                            <a:schemeClr val="tx1"/>
                          </a:solidFill>
                          <a:latin typeface="Calibri"/>
                        </a:rPr>
                        <a:t>12</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5841" name="Object 1"/>
          <p:cNvGraphicFramePr>
            <a:graphicFrameLocks noChangeAspect="1"/>
          </p:cNvGraphicFramePr>
          <p:nvPr/>
        </p:nvGraphicFramePr>
        <p:xfrm>
          <a:off x="3323953" y="1780539"/>
          <a:ext cx="4152774" cy="2534557"/>
        </p:xfrm>
        <a:graphic>
          <a:graphicData uri="http://schemas.openxmlformats.org/presentationml/2006/ole">
            <mc:AlternateContent xmlns:mc="http://schemas.openxmlformats.org/markup-compatibility/2006">
              <mc:Choice xmlns:v="urn:schemas-microsoft-com:vml" Requires="v">
                <p:oleObj name="Equation" r:id="rId2" imgW="2705040" imgH="1650960" progId="Equation.DSMT4">
                  <p:embed/>
                </p:oleObj>
              </mc:Choice>
              <mc:Fallback>
                <p:oleObj name="Equation" r:id="rId2" imgW="2705040" imgH="165096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953" y="1780539"/>
                        <a:ext cx="4152774" cy="253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432800" y="6356350"/>
            <a:ext cx="711200" cy="365125"/>
          </a:xfrm>
          <a:prstGeom prst="rect">
            <a:avLst/>
          </a:prstGeom>
        </p:spPr>
        <p:txBody>
          <a:bodyPr/>
          <a:lstStyle/>
          <a:p>
            <a:fld id="{8E6AA186-9BDC-43F2-8CB7-BFB6CE2B9968}" type="slidenum">
              <a:rPr lang="tr-TR" smtClean="0"/>
              <a:pPr/>
              <a:t>46</a:t>
            </a:fld>
            <a:endParaRPr lang="tr-TR"/>
          </a:p>
        </p:txBody>
      </p:sp>
    </p:spTree>
    <p:extLst>
      <p:ext uri="{BB962C8B-B14F-4D97-AF65-F5344CB8AC3E}">
        <p14:creationId xmlns:p14="http://schemas.microsoft.com/office/powerpoint/2010/main" val="304191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628650" y="76200"/>
            <a:ext cx="78867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tr-TR" dirty="0"/>
              <a:t>Korelasyon Katsayısı</a:t>
            </a:r>
            <a:endParaRPr dirty="0"/>
          </a:p>
        </p:txBody>
      </p:sp>
      <p:pic>
        <p:nvPicPr>
          <p:cNvPr id="173" name="Google Shape;173;p18"/>
          <p:cNvPicPr preferRelativeResize="0"/>
          <p:nvPr/>
        </p:nvPicPr>
        <p:blipFill rotWithShape="1">
          <a:blip r:embed="rId3">
            <a:alphaModFix/>
          </a:blip>
          <a:srcRect/>
          <a:stretch/>
        </p:blipFill>
        <p:spPr>
          <a:xfrm>
            <a:off x="76200" y="1704975"/>
            <a:ext cx="4724400" cy="2028825"/>
          </a:xfrm>
          <a:prstGeom prst="rect">
            <a:avLst/>
          </a:prstGeom>
          <a:noFill/>
          <a:ln>
            <a:noFill/>
          </a:ln>
        </p:spPr>
      </p:pic>
      <p:pic>
        <p:nvPicPr>
          <p:cNvPr id="174" name="Google Shape;174;p18"/>
          <p:cNvPicPr preferRelativeResize="0"/>
          <p:nvPr/>
        </p:nvPicPr>
        <p:blipFill rotWithShape="1">
          <a:blip r:embed="rId4">
            <a:alphaModFix/>
          </a:blip>
          <a:srcRect/>
          <a:stretch/>
        </p:blipFill>
        <p:spPr>
          <a:xfrm>
            <a:off x="1371600" y="3971925"/>
            <a:ext cx="5867400" cy="2362200"/>
          </a:xfrm>
          <a:prstGeom prst="rect">
            <a:avLst/>
          </a:prstGeom>
          <a:noFill/>
          <a:ln>
            <a:noFill/>
          </a:ln>
        </p:spPr>
      </p:pic>
      <p:sp>
        <p:nvSpPr>
          <p:cNvPr id="2" name="İçerik Yer Tutucusu 1">
            <a:extLst>
              <a:ext uri="{FF2B5EF4-FFF2-40B4-BE49-F238E27FC236}">
                <a16:creationId xmlns:a16="http://schemas.microsoft.com/office/drawing/2014/main" id="{62C480F1-57C9-4097-967E-6E35865EC934}"/>
              </a:ext>
            </a:extLst>
          </p:cNvPr>
          <p:cNvSpPr>
            <a:spLocks noGrp="1"/>
          </p:cNvSpPr>
          <p:nvPr>
            <p:ph idx="1"/>
          </p:nvPr>
        </p:nvSpPr>
        <p:spPr>
          <a:xfrm>
            <a:off x="381000" y="1066800"/>
            <a:ext cx="8305800" cy="5294313"/>
          </a:xfrm>
        </p:spPr>
        <p:txBody>
          <a:bodyPr/>
          <a:lstStyle/>
          <a:p>
            <a:r>
              <a:rPr lang="tr-TR" dirty="0"/>
              <a:t>Farklı değerlerdeki korelasyon katsayıları</a:t>
            </a:r>
          </a:p>
        </p:txBody>
      </p:sp>
    </p:spTree>
    <p:extLst>
      <p:ext uri="{BB962C8B-B14F-4D97-AF65-F5344CB8AC3E}">
        <p14:creationId xmlns:p14="http://schemas.microsoft.com/office/powerpoint/2010/main" val="337191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628650" y="76200"/>
            <a:ext cx="78867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tr-TR" dirty="0"/>
              <a:t>Korelasyon Katsayısı</a:t>
            </a:r>
            <a:endParaRPr dirty="0"/>
          </a:p>
        </p:txBody>
      </p:sp>
      <p:sp>
        <p:nvSpPr>
          <p:cNvPr id="135" name="Google Shape;135;p13"/>
          <p:cNvSpPr txBox="1">
            <a:spLocks noGrp="1"/>
          </p:cNvSpPr>
          <p:nvPr>
            <p:ph type="body" idx="1"/>
          </p:nvPr>
        </p:nvSpPr>
        <p:spPr>
          <a:xfrm>
            <a:off x="457200" y="1295400"/>
            <a:ext cx="8229600" cy="495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Arial"/>
              <a:buNone/>
            </a:pPr>
            <a:r>
              <a:rPr lang="tr-TR" b="1" dirty="0"/>
              <a:t>Örnek</a:t>
            </a:r>
            <a:r>
              <a:rPr lang="en-US" sz="2800" b="1" dirty="0"/>
              <a:t>:  </a:t>
            </a:r>
            <a:r>
              <a:rPr lang="tr-TR" sz="2800" dirty="0"/>
              <a:t>Bir satıcı, haftalık olarak televizyonda gösterilen reklam sayısı ile haftalık araba satışı arasındaki ilişkiyi araştırmaktadır. 6 haftaya ait veriler şöyledir:</a:t>
            </a:r>
            <a:endParaRPr dirty="0"/>
          </a:p>
        </p:txBody>
      </p:sp>
      <p:graphicFrame>
        <p:nvGraphicFramePr>
          <p:cNvPr id="4" name="Google Shape;141;p14">
            <a:extLst>
              <a:ext uri="{FF2B5EF4-FFF2-40B4-BE49-F238E27FC236}">
                <a16:creationId xmlns:a16="http://schemas.microsoft.com/office/drawing/2014/main" id="{553B3A0C-B7EC-479C-9C64-173E3263701B}"/>
              </a:ext>
            </a:extLst>
          </p:cNvPr>
          <p:cNvGraphicFramePr/>
          <p:nvPr/>
        </p:nvGraphicFramePr>
        <p:xfrm>
          <a:off x="838200" y="2895600"/>
          <a:ext cx="3733801" cy="3516002"/>
        </p:xfrm>
        <a:graphic>
          <a:graphicData uri="http://schemas.openxmlformats.org/drawingml/2006/table">
            <a:tbl>
              <a:tblPr>
                <a:noFill/>
              </a:tblPr>
              <a:tblGrid>
                <a:gridCol w="945032">
                  <a:extLst>
                    <a:ext uri="{9D8B030D-6E8A-4147-A177-3AD203B41FA5}">
                      <a16:colId xmlns:a16="http://schemas.microsoft.com/office/drawing/2014/main" val="20000"/>
                    </a:ext>
                  </a:extLst>
                </a:gridCol>
                <a:gridCol w="1346164">
                  <a:extLst>
                    <a:ext uri="{9D8B030D-6E8A-4147-A177-3AD203B41FA5}">
                      <a16:colId xmlns:a16="http://schemas.microsoft.com/office/drawing/2014/main" val="20001"/>
                    </a:ext>
                  </a:extLst>
                </a:gridCol>
                <a:gridCol w="1442605">
                  <a:extLst>
                    <a:ext uri="{9D8B030D-6E8A-4147-A177-3AD203B41FA5}">
                      <a16:colId xmlns:a16="http://schemas.microsoft.com/office/drawing/2014/main" val="20002"/>
                    </a:ext>
                  </a:extLst>
                </a:gridCol>
              </a:tblGrid>
              <a:tr h="1269008">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tr-TR" sz="1800" b="0" i="0" u="none" strike="noStrike" cap="none" dirty="0">
                          <a:solidFill>
                            <a:schemeClr val="dk1"/>
                          </a:solidFill>
                          <a:latin typeface="Arial"/>
                          <a:cs typeface="Arial"/>
                          <a:sym typeface="Arial"/>
                        </a:rPr>
                        <a:t>Hafta</a:t>
                      </a:r>
                      <a:endParaRPr dirty="0"/>
                    </a:p>
                  </a:txBody>
                  <a:tcPr marL="91425" marR="91425" marT="45725" marB="45725" anchor="b">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tr-TR" sz="1800" b="0" i="1" u="none" strike="noStrike" cap="none" dirty="0">
                          <a:solidFill>
                            <a:schemeClr val="dk1"/>
                          </a:solidFill>
                          <a:latin typeface="Arial"/>
                          <a:cs typeface="Arial"/>
                          <a:sym typeface="Arial"/>
                        </a:rPr>
                        <a:t>TV’de reklam sayısı</a:t>
                      </a:r>
                      <a:endParaRPr dirty="0"/>
                    </a:p>
                    <a:p>
                      <a:pPr marL="0" marR="0" lvl="0" indent="0" algn="ctr" rtl="0">
                        <a:lnSpc>
                          <a:spcPct val="100000"/>
                        </a:lnSpc>
                        <a:spcBef>
                          <a:spcPts val="360"/>
                        </a:spcBef>
                        <a:spcAft>
                          <a:spcPts val="0"/>
                        </a:spcAft>
                        <a:buClr>
                          <a:schemeClr val="folHlink"/>
                        </a:buClr>
                        <a:buSzPts val="1080"/>
                        <a:buFont typeface="Noto Sans Symbols"/>
                        <a:buNone/>
                      </a:pPr>
                      <a:r>
                        <a:rPr lang="en-US" sz="1800" b="0" i="1" u="none" strike="noStrike" cap="none" dirty="0">
                          <a:solidFill>
                            <a:schemeClr val="dk1"/>
                          </a:solidFill>
                          <a:latin typeface="Arial"/>
                          <a:ea typeface="Arial"/>
                          <a:cs typeface="Arial"/>
                          <a:sym typeface="Arial"/>
                        </a:rPr>
                        <a:t>x</a:t>
                      </a:r>
                      <a:endParaRPr dirty="0"/>
                    </a:p>
                  </a:txBody>
                  <a:tcPr marL="91425" marR="91425" marT="45725" marB="4572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tr-TR" sz="1800" b="0" i="1" u="none" strike="noStrike" cap="none" dirty="0">
                          <a:solidFill>
                            <a:schemeClr val="dk1"/>
                          </a:solidFill>
                          <a:latin typeface="Arial"/>
                          <a:ea typeface="Arial"/>
                          <a:cs typeface="Arial"/>
                          <a:sym typeface="Arial"/>
                        </a:rPr>
                        <a:t>Satılan araba sayısı</a:t>
                      </a:r>
                      <a:endParaRPr dirty="0"/>
                    </a:p>
                    <a:p>
                      <a:pPr marL="0" marR="0" lvl="0" indent="0" algn="ctr" rtl="0">
                        <a:lnSpc>
                          <a:spcPct val="100000"/>
                        </a:lnSpc>
                        <a:spcBef>
                          <a:spcPts val="360"/>
                        </a:spcBef>
                        <a:spcAft>
                          <a:spcPts val="0"/>
                        </a:spcAft>
                        <a:buClr>
                          <a:schemeClr val="folHlink"/>
                        </a:buClr>
                        <a:buSzPts val="1080"/>
                        <a:buFont typeface="Noto Sans Symbols"/>
                        <a:buNone/>
                      </a:pPr>
                      <a:r>
                        <a:rPr lang="en-US" sz="1800" b="0" i="1" u="none" strike="noStrike" cap="none" dirty="0">
                          <a:solidFill>
                            <a:schemeClr val="dk1"/>
                          </a:solidFill>
                          <a:latin typeface="Arial"/>
                          <a:ea typeface="Arial"/>
                          <a:cs typeface="Arial"/>
                          <a:sym typeface="Arial"/>
                        </a:rPr>
                        <a:t>y</a:t>
                      </a:r>
                      <a:endParaRPr dirty="0"/>
                    </a:p>
                  </a:txBody>
                  <a:tcPr marL="91425" marR="91425" marT="45725" marB="45725" anchor="b">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extLst>
                  <a:ext uri="{0D108BD9-81ED-4DB2-BD59-A6C34878D82A}">
                    <a16:rowId xmlns:a16="http://schemas.microsoft.com/office/drawing/2014/main" val="10000"/>
                  </a:ext>
                </a:extLst>
              </a:tr>
              <a:tr h="374499">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1</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13</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4499">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2</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31</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4499">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3</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19</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4499">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4</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27</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4499">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5</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23</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74499">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6</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dirty="0">
                          <a:solidFill>
                            <a:srgbClr val="000000"/>
                          </a:solidFill>
                          <a:latin typeface="Arial"/>
                          <a:ea typeface="Arial"/>
                          <a:cs typeface="Arial"/>
                          <a:sym typeface="Arial"/>
                        </a:rPr>
                        <a:t>3</a:t>
                      </a:r>
                      <a:endParaRPr dirty="0"/>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dirty="0">
                          <a:solidFill>
                            <a:srgbClr val="000000"/>
                          </a:solidFill>
                          <a:latin typeface="Arial"/>
                          <a:ea typeface="Arial"/>
                          <a:cs typeface="Arial"/>
                          <a:sym typeface="Arial"/>
                        </a:rPr>
                        <a:t>19</a:t>
                      </a:r>
                      <a:endParaRPr dirty="0"/>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66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628650" y="76200"/>
            <a:ext cx="78867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tr-TR" dirty="0"/>
              <a:t>Korelasyon Analizi</a:t>
            </a:r>
            <a:endParaRPr dirty="0"/>
          </a:p>
        </p:txBody>
      </p:sp>
      <p:graphicFrame>
        <p:nvGraphicFramePr>
          <p:cNvPr id="141" name="Google Shape;141;p14"/>
          <p:cNvGraphicFramePr/>
          <p:nvPr/>
        </p:nvGraphicFramePr>
        <p:xfrm>
          <a:off x="152400" y="2124075"/>
          <a:ext cx="3352800" cy="3271125"/>
        </p:xfrm>
        <a:graphic>
          <a:graphicData uri="http://schemas.openxmlformats.org/drawingml/2006/table">
            <a:tbl>
              <a:tblPr>
                <a:noFill/>
              </a:tblPr>
              <a:tblGrid>
                <a:gridCol w="848600">
                  <a:extLst>
                    <a:ext uri="{9D8B030D-6E8A-4147-A177-3AD203B41FA5}">
                      <a16:colId xmlns:a16="http://schemas.microsoft.com/office/drawing/2014/main" val="20000"/>
                    </a:ext>
                  </a:extLst>
                </a:gridCol>
                <a:gridCol w="1208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1076325">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tr-TR" sz="1800" b="0" i="0" u="none" strike="noStrike" cap="none" dirty="0">
                          <a:solidFill>
                            <a:schemeClr val="dk1"/>
                          </a:solidFill>
                          <a:latin typeface="Arial"/>
                          <a:ea typeface="Arial"/>
                          <a:cs typeface="Arial"/>
                          <a:sym typeface="Arial"/>
                        </a:rPr>
                        <a:t>Hafta</a:t>
                      </a:r>
                      <a:endParaRPr dirty="0"/>
                    </a:p>
                  </a:txBody>
                  <a:tcPr marL="91425" marR="91425" marT="45725" marB="45725" anchor="b">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tc>
                  <a:txBody>
                    <a:bodyPr/>
                    <a:lstStyle/>
                    <a:p>
                      <a:pPr marL="0" marR="0" lvl="0" indent="0" algn="ctr" rtl="0">
                        <a:lnSpc>
                          <a:spcPct val="100000"/>
                        </a:lnSpc>
                        <a:spcBef>
                          <a:spcPts val="360"/>
                        </a:spcBef>
                        <a:spcAft>
                          <a:spcPts val="0"/>
                        </a:spcAft>
                        <a:buClr>
                          <a:schemeClr val="folHlink"/>
                        </a:buClr>
                        <a:buSzPts val="1080"/>
                        <a:buFont typeface="Noto Sans Symbols"/>
                        <a:buNone/>
                      </a:pPr>
                      <a:r>
                        <a:rPr lang="en-US" sz="1800" b="0" i="1" u="none" strike="noStrike" cap="none" dirty="0">
                          <a:solidFill>
                            <a:schemeClr val="dk1"/>
                          </a:solidFill>
                          <a:latin typeface="Arial"/>
                          <a:ea typeface="Arial"/>
                          <a:cs typeface="Arial"/>
                          <a:sym typeface="Arial"/>
                        </a:rPr>
                        <a:t>x</a:t>
                      </a:r>
                      <a:endParaRPr dirty="0"/>
                    </a:p>
                  </a:txBody>
                  <a:tcPr marL="91425" marR="91425" marT="45725" marB="4572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tc>
                  <a:txBody>
                    <a:bodyPr/>
                    <a:lstStyle/>
                    <a:p>
                      <a:pPr marL="0" marR="0" lvl="0" indent="0" algn="ctr" rtl="0">
                        <a:lnSpc>
                          <a:spcPct val="100000"/>
                        </a:lnSpc>
                        <a:spcBef>
                          <a:spcPts val="360"/>
                        </a:spcBef>
                        <a:spcAft>
                          <a:spcPts val="0"/>
                        </a:spcAft>
                        <a:buClr>
                          <a:schemeClr val="folHlink"/>
                        </a:buClr>
                        <a:buSzPts val="1080"/>
                        <a:buFont typeface="Noto Sans Symbols"/>
                        <a:buNone/>
                      </a:pPr>
                      <a:r>
                        <a:rPr lang="en-US" sz="1800" b="0" i="1" u="none" strike="noStrike" cap="none" dirty="0">
                          <a:solidFill>
                            <a:schemeClr val="dk1"/>
                          </a:solidFill>
                          <a:latin typeface="Arial"/>
                          <a:ea typeface="Arial"/>
                          <a:cs typeface="Arial"/>
                          <a:sym typeface="Arial"/>
                        </a:rPr>
                        <a:t>y</a:t>
                      </a:r>
                      <a:endParaRPr dirty="0"/>
                    </a:p>
                  </a:txBody>
                  <a:tcPr marL="91425" marR="91425" marT="45725" marB="45725" anchor="b">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extLst>
                  <a:ext uri="{0D108BD9-81ED-4DB2-BD59-A6C34878D82A}">
                    <a16:rowId xmlns:a16="http://schemas.microsoft.com/office/drawing/2014/main" val="10000"/>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1</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13</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2</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31</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3</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19</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4</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27</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5</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23</a:t>
                      </a:r>
                      <a:endParaRPr/>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6</a:t>
                      </a:r>
                      <a:endParaRPr/>
                    </a:p>
                  </a:txBody>
                  <a:tcPr marL="91425" marR="914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dirty="0">
                          <a:solidFill>
                            <a:srgbClr val="000000"/>
                          </a:solidFill>
                          <a:latin typeface="Arial"/>
                          <a:ea typeface="Arial"/>
                          <a:cs typeface="Arial"/>
                          <a:sym typeface="Arial"/>
                        </a:rPr>
                        <a:t>19</a:t>
                      </a:r>
                      <a:endParaRPr dirty="0"/>
                    </a:p>
                  </a:txBody>
                  <a:tcPr marL="9525" marR="9525" marT="9525" marB="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42" name="Google Shape;142;p14"/>
          <p:cNvSpPr/>
          <p:nvPr/>
        </p:nvSpPr>
        <p:spPr>
          <a:xfrm>
            <a:off x="4419600" y="1600200"/>
            <a:ext cx="4478338" cy="400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tr-TR" sz="2000" dirty="0">
                <a:solidFill>
                  <a:schemeClr val="dk1"/>
                </a:solidFill>
                <a:latin typeface="Arial"/>
                <a:ea typeface="Arial"/>
                <a:cs typeface="Arial"/>
                <a:sym typeface="Arial"/>
              </a:rPr>
              <a:t>Serpilme Diyagramı</a:t>
            </a:r>
            <a:endParaRPr dirty="0"/>
          </a:p>
        </p:txBody>
      </p:sp>
      <p:pic>
        <p:nvPicPr>
          <p:cNvPr id="143" name="Google Shape;143;p14"/>
          <p:cNvPicPr preferRelativeResize="0"/>
          <p:nvPr/>
        </p:nvPicPr>
        <p:blipFill rotWithShape="1">
          <a:blip r:embed="rId3">
            <a:alphaModFix/>
          </a:blip>
          <a:srcRect/>
          <a:stretch/>
        </p:blipFill>
        <p:spPr>
          <a:xfrm>
            <a:off x="3962400" y="2133600"/>
            <a:ext cx="5105400" cy="3898900"/>
          </a:xfrm>
          <a:prstGeom prst="rect">
            <a:avLst/>
          </a:prstGeom>
          <a:noFill/>
          <a:ln>
            <a:noFill/>
          </a:ln>
        </p:spPr>
      </p:pic>
      <p:sp>
        <p:nvSpPr>
          <p:cNvPr id="144" name="Google Shape;144;p14"/>
          <p:cNvSpPr/>
          <p:nvPr/>
        </p:nvSpPr>
        <p:spPr>
          <a:xfrm>
            <a:off x="3581400" y="3733800"/>
            <a:ext cx="457200" cy="349250"/>
          </a:xfrm>
          <a:prstGeom prst="rightArrow">
            <a:avLst>
              <a:gd name="adj1" fmla="val 50000"/>
              <a:gd name="adj2" fmla="val 50000"/>
            </a:avLst>
          </a:prstGeom>
          <a:solidFill>
            <a:srgbClr val="00B4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44239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628650" y="76200"/>
            <a:ext cx="78867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tr-TR" dirty="0"/>
              <a:t>Korelasyon Analizi</a:t>
            </a:r>
            <a:endParaRPr dirty="0"/>
          </a:p>
        </p:txBody>
      </p:sp>
      <p:graphicFrame>
        <p:nvGraphicFramePr>
          <p:cNvPr id="152" name="Google Shape;152;p15"/>
          <p:cNvGraphicFramePr/>
          <p:nvPr/>
        </p:nvGraphicFramePr>
        <p:xfrm>
          <a:off x="762000" y="2286000"/>
          <a:ext cx="7848600" cy="3859200"/>
        </p:xfrm>
        <a:graphic>
          <a:graphicData uri="http://schemas.openxmlformats.org/drawingml/2006/table">
            <a:tbl>
              <a:tblPr>
                <a:noFill/>
              </a:tblPr>
              <a:tblGrid>
                <a:gridCol w="13081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08100">
                  <a:extLst>
                    <a:ext uri="{9D8B030D-6E8A-4147-A177-3AD203B41FA5}">
                      <a16:colId xmlns:a16="http://schemas.microsoft.com/office/drawing/2014/main" val="20003"/>
                    </a:ext>
                  </a:extLst>
                </a:gridCol>
                <a:gridCol w="1308100">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tblGrid>
              <a:tr h="969375">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tr-TR" sz="1800" b="0" i="0" u="none" strike="noStrike" cap="none" dirty="0">
                          <a:solidFill>
                            <a:schemeClr val="dk1"/>
                          </a:solidFill>
                          <a:latin typeface="Arial"/>
                          <a:ea typeface="Arial"/>
                          <a:cs typeface="Arial"/>
                          <a:sym typeface="Arial"/>
                        </a:rPr>
                        <a:t>hafta</a:t>
                      </a:r>
                      <a:endParaRPr dirty="0"/>
                    </a:p>
                  </a:txBody>
                  <a:tcPr marL="91450" marR="91450" marT="45725" marB="45725" anchor="b">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tc>
                  <a:txBody>
                    <a:bodyPr/>
                    <a:lstStyle/>
                    <a:p>
                      <a:pPr marL="0" marR="0" lvl="0" indent="0" algn="ctr" rtl="0">
                        <a:lnSpc>
                          <a:spcPct val="100000"/>
                        </a:lnSpc>
                        <a:spcBef>
                          <a:spcPts val="360"/>
                        </a:spcBef>
                        <a:spcAft>
                          <a:spcPts val="0"/>
                        </a:spcAft>
                        <a:buClr>
                          <a:schemeClr val="folHlink"/>
                        </a:buClr>
                        <a:buSzPts val="1080"/>
                        <a:buFont typeface="Noto Sans Symbols"/>
                        <a:buNone/>
                      </a:pPr>
                      <a:r>
                        <a:rPr lang="en-US" sz="1800" b="0" i="1" u="none" strike="noStrike" cap="none" dirty="0">
                          <a:solidFill>
                            <a:schemeClr val="dk1"/>
                          </a:solidFill>
                          <a:latin typeface="Arial"/>
                          <a:ea typeface="Arial"/>
                          <a:cs typeface="Arial"/>
                          <a:sym typeface="Arial"/>
                        </a:rPr>
                        <a:t>x</a:t>
                      </a:r>
                      <a:endParaRPr dirty="0"/>
                    </a:p>
                  </a:txBody>
                  <a:tcPr marL="91450" marR="91450" marT="45725" marB="4572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tc>
                  <a:txBody>
                    <a:bodyPr/>
                    <a:lstStyle/>
                    <a:p>
                      <a:pPr marL="0" marR="0" lvl="0" indent="0" algn="ctr" rtl="0">
                        <a:lnSpc>
                          <a:spcPct val="100000"/>
                        </a:lnSpc>
                        <a:spcBef>
                          <a:spcPts val="360"/>
                        </a:spcBef>
                        <a:spcAft>
                          <a:spcPts val="0"/>
                        </a:spcAft>
                        <a:buClr>
                          <a:schemeClr val="folHlink"/>
                        </a:buClr>
                        <a:buSzPts val="1080"/>
                        <a:buFont typeface="Noto Sans Symbols"/>
                        <a:buNone/>
                      </a:pPr>
                      <a:r>
                        <a:rPr lang="en-US" sz="1800" b="0" i="1" u="none" strike="noStrike" cap="none" dirty="0">
                          <a:solidFill>
                            <a:schemeClr val="dk1"/>
                          </a:solidFill>
                          <a:latin typeface="Arial"/>
                          <a:ea typeface="Arial"/>
                          <a:cs typeface="Arial"/>
                          <a:sym typeface="Arial"/>
                        </a:rPr>
                        <a:t>y</a:t>
                      </a:r>
                      <a:endParaRPr dirty="0"/>
                    </a:p>
                  </a:txBody>
                  <a:tcPr marL="91450" marR="91450" marT="45725" marB="4572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1" u="none" strike="noStrike" cap="none">
                          <a:solidFill>
                            <a:schemeClr val="dk1"/>
                          </a:solidFill>
                          <a:latin typeface="Arial"/>
                          <a:ea typeface="Arial"/>
                          <a:cs typeface="Arial"/>
                          <a:sym typeface="Arial"/>
                        </a:rPr>
                        <a:t>xy</a:t>
                      </a:r>
                      <a:endParaRPr/>
                    </a:p>
                  </a:txBody>
                  <a:tcPr marL="91450" marR="91450" marT="45725" marB="4572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1" u="none" strike="noStrike" cap="none">
                          <a:solidFill>
                            <a:schemeClr val="dk1"/>
                          </a:solidFill>
                          <a:latin typeface="Arial"/>
                          <a:ea typeface="Arial"/>
                          <a:cs typeface="Arial"/>
                          <a:sym typeface="Arial"/>
                        </a:rPr>
                        <a:t>x</a:t>
                      </a:r>
                      <a:r>
                        <a:rPr lang="en-US" sz="1800" b="0" i="0" u="none" strike="noStrike" cap="none" baseline="30000">
                          <a:solidFill>
                            <a:schemeClr val="dk1"/>
                          </a:solidFill>
                          <a:latin typeface="Arial"/>
                          <a:ea typeface="Arial"/>
                          <a:cs typeface="Arial"/>
                          <a:sym typeface="Arial"/>
                        </a:rPr>
                        <a:t>2</a:t>
                      </a:r>
                      <a:endParaRPr/>
                    </a:p>
                  </a:txBody>
                  <a:tcPr marL="91450" marR="91450" marT="45725" marB="4572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1" u="none" strike="noStrike" cap="none">
                          <a:solidFill>
                            <a:schemeClr val="dk1"/>
                          </a:solidFill>
                          <a:latin typeface="Arial"/>
                          <a:ea typeface="Arial"/>
                          <a:cs typeface="Arial"/>
                          <a:sym typeface="Arial"/>
                        </a:rPr>
                        <a:t>y</a:t>
                      </a:r>
                      <a:r>
                        <a:rPr lang="en-US" sz="1800" b="0" i="0" u="none" strike="noStrike" cap="none" baseline="30000">
                          <a:solidFill>
                            <a:schemeClr val="dk1"/>
                          </a:solidFill>
                          <a:latin typeface="Arial"/>
                          <a:ea typeface="Arial"/>
                          <a:cs typeface="Arial"/>
                          <a:sym typeface="Arial"/>
                        </a:rPr>
                        <a:t>2</a:t>
                      </a:r>
                      <a:endParaRPr/>
                    </a:p>
                  </a:txBody>
                  <a:tcPr marL="91450" marR="91450" marT="45725" marB="45725" anchor="b">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D3F0FD"/>
                    </a:solidFill>
                  </a:tcPr>
                </a:tc>
                <a:extLst>
                  <a:ext uri="{0D108BD9-81ED-4DB2-BD59-A6C34878D82A}">
                    <a16:rowId xmlns:a16="http://schemas.microsoft.com/office/drawing/2014/main" val="10000"/>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13 </a:t>
                      </a:r>
                      <a:endParaRPr sz="1800" b="0" i="0" u="none" strike="noStrike" cap="none">
                        <a:solidFill>
                          <a:srgbClr val="000000"/>
                        </a:solidFill>
                        <a:latin typeface="Arial"/>
                        <a:ea typeface="Arial"/>
                        <a:cs typeface="Arial"/>
                        <a:sym typeface="Arial"/>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  39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 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169</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31</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186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36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961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4</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19</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  76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16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361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5</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27</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135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729</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6</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23</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138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36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529</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800">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7A7"/>
                    </a:solidFill>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3</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Arial"/>
                          <a:ea typeface="Arial"/>
                          <a:cs typeface="Arial"/>
                          <a:sym typeface="Arial"/>
                        </a:rPr>
                        <a:t>19</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  57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 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Arial"/>
                          <a:ea typeface="Arial"/>
                          <a:cs typeface="Arial"/>
                          <a:sym typeface="Arial"/>
                        </a:rPr>
                        <a:t>361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695025">
                <a:tc>
                  <a:txBody>
                    <a:bodyPr/>
                    <a:lstStyle/>
                    <a:p>
                      <a:pPr marL="0" marR="0" lvl="0" indent="0" algn="ctr" rtl="0">
                        <a:lnSpc>
                          <a:spcPct val="100000"/>
                        </a:lnSpc>
                        <a:spcBef>
                          <a:spcPts val="0"/>
                        </a:spcBef>
                        <a:spcAft>
                          <a:spcPts val="0"/>
                        </a:spcAft>
                        <a:buClr>
                          <a:schemeClr val="folHlink"/>
                        </a:buClr>
                        <a:buSzPts val="1080"/>
                        <a:buFont typeface="Noto Sans Symbols"/>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360"/>
                        </a:spcBef>
                        <a:spcAft>
                          <a:spcPts val="0"/>
                        </a:spcAft>
                        <a:buClr>
                          <a:schemeClr val="folHlink"/>
                        </a:buClr>
                        <a:buSzPts val="1080"/>
                        <a:buFont typeface="Noto Sans Symbols"/>
                        <a:buNone/>
                      </a:pPr>
                      <a:endParaRPr sz="1800" b="0" i="0" u="none" strike="noStrike" cap="none">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200"/>
                        <a:buFont typeface="Noto Sans Symbols"/>
                        <a:buNone/>
                      </a:pPr>
                      <a:r>
                        <a:rPr lang="en-US" sz="2000" b="1" i="0" u="none" strike="noStrike" cap="none">
                          <a:solidFill>
                            <a:schemeClr val="dk1"/>
                          </a:solidFill>
                          <a:latin typeface="Arial"/>
                          <a:ea typeface="Arial"/>
                          <a:cs typeface="Arial"/>
                          <a:sym typeface="Arial"/>
                        </a:rPr>
                        <a:t>Σ</a:t>
                      </a:r>
                      <a:r>
                        <a:rPr lang="en-US" sz="1800" b="0" i="1" u="none" strike="noStrike" cap="none">
                          <a:solidFill>
                            <a:schemeClr val="dk1"/>
                          </a:solidFill>
                          <a:latin typeface="Arial"/>
                          <a:ea typeface="Arial"/>
                          <a:cs typeface="Arial"/>
                          <a:sym typeface="Arial"/>
                        </a:rPr>
                        <a:t>x </a:t>
                      </a:r>
                      <a:r>
                        <a:rPr lang="en-US" sz="1800" b="0" i="0" u="none" strike="noStrike" cap="none">
                          <a:solidFill>
                            <a:schemeClr val="dk1"/>
                          </a:solidFill>
                          <a:latin typeface="Arial"/>
                          <a:ea typeface="Arial"/>
                          <a:cs typeface="Arial"/>
                          <a:sym typeface="Arial"/>
                        </a:rPr>
                        <a:t>= 27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200"/>
                        <a:buFont typeface="Noto Sans Symbols"/>
                        <a:buNone/>
                      </a:pPr>
                      <a:r>
                        <a:rPr lang="en-US" sz="2000" b="1" i="0" u="none" strike="noStrike" cap="none">
                          <a:solidFill>
                            <a:schemeClr val="dk1"/>
                          </a:solidFill>
                          <a:latin typeface="Arial"/>
                          <a:ea typeface="Arial"/>
                          <a:cs typeface="Arial"/>
                          <a:sym typeface="Arial"/>
                        </a:rPr>
                        <a:t>Σ</a:t>
                      </a:r>
                      <a:r>
                        <a:rPr lang="en-US" sz="1800" b="0" i="1" u="none" strike="noStrike" cap="none">
                          <a:solidFill>
                            <a:schemeClr val="dk1"/>
                          </a:solidFill>
                          <a:latin typeface="Arial"/>
                          <a:ea typeface="Arial"/>
                          <a:cs typeface="Arial"/>
                          <a:sym typeface="Arial"/>
                        </a:rPr>
                        <a:t>y </a:t>
                      </a:r>
                      <a:r>
                        <a:rPr lang="en-US" sz="1800" b="0" i="0" u="none" strike="noStrike" cap="none">
                          <a:solidFill>
                            <a:schemeClr val="dk1"/>
                          </a:solidFill>
                          <a:latin typeface="Arial"/>
                          <a:ea typeface="Arial"/>
                          <a:cs typeface="Arial"/>
                          <a:sym typeface="Arial"/>
                        </a:rPr>
                        <a:t>= 132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200"/>
                        <a:buFont typeface="Noto Sans Symbols"/>
                        <a:buNone/>
                      </a:pPr>
                      <a:r>
                        <a:rPr lang="en-US" sz="2000" b="1" i="0" u="none" strike="noStrike" cap="none">
                          <a:solidFill>
                            <a:schemeClr val="dk1"/>
                          </a:solidFill>
                          <a:latin typeface="Arial"/>
                          <a:ea typeface="Arial"/>
                          <a:cs typeface="Arial"/>
                          <a:sym typeface="Arial"/>
                        </a:rPr>
                        <a:t>Σ</a:t>
                      </a:r>
                      <a:r>
                        <a:rPr lang="en-US" sz="1800" b="0" i="1" u="none" strike="noStrike" cap="none">
                          <a:solidFill>
                            <a:schemeClr val="dk1"/>
                          </a:solidFill>
                          <a:latin typeface="Arial"/>
                          <a:ea typeface="Arial"/>
                          <a:cs typeface="Arial"/>
                          <a:sym typeface="Arial"/>
                        </a:rPr>
                        <a:t>xy </a:t>
                      </a:r>
                      <a:r>
                        <a:rPr lang="en-US" sz="1800" b="0" i="0" u="none" strike="noStrike" cap="none">
                          <a:solidFill>
                            <a:schemeClr val="dk1"/>
                          </a:solidFill>
                          <a:latin typeface="Arial"/>
                          <a:ea typeface="Arial"/>
                          <a:cs typeface="Arial"/>
                          <a:sym typeface="Arial"/>
                        </a:rPr>
                        <a:t>= 631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200"/>
                        <a:buFont typeface="Noto Sans Symbols"/>
                        <a:buNone/>
                      </a:pPr>
                      <a:r>
                        <a:rPr lang="en-US" sz="2000" b="1" i="0" u="none" strike="noStrike" cap="none">
                          <a:solidFill>
                            <a:schemeClr val="dk1"/>
                          </a:solidFill>
                          <a:latin typeface="Arial"/>
                          <a:ea typeface="Arial"/>
                          <a:cs typeface="Arial"/>
                          <a:sym typeface="Arial"/>
                        </a:rPr>
                        <a:t>Σ</a:t>
                      </a:r>
                      <a:r>
                        <a:rPr lang="en-US" sz="1800" b="0" i="1" u="none" strike="noStrike" cap="none">
                          <a:solidFill>
                            <a:schemeClr val="dk1"/>
                          </a:solidFill>
                          <a:latin typeface="Arial"/>
                          <a:ea typeface="Arial"/>
                          <a:cs typeface="Arial"/>
                          <a:sym typeface="Arial"/>
                        </a:rPr>
                        <a:t>x</a:t>
                      </a:r>
                      <a:r>
                        <a:rPr lang="en-US" sz="1800" b="0" i="0" u="none" strike="noStrike" cap="none" baseline="30000">
                          <a:solidFill>
                            <a:schemeClr val="dk1"/>
                          </a:solidFill>
                          <a:latin typeface="Arial"/>
                          <a:ea typeface="Arial"/>
                          <a:cs typeface="Arial"/>
                          <a:sym typeface="Arial"/>
                        </a:rPr>
                        <a:t>2</a:t>
                      </a:r>
                      <a:r>
                        <a:rPr lang="en-US" sz="1800" b="0" i="0" u="none" strike="noStrike" cap="none">
                          <a:solidFill>
                            <a:schemeClr val="dk1"/>
                          </a:solidFill>
                          <a:latin typeface="Arial"/>
                          <a:ea typeface="Arial"/>
                          <a:cs typeface="Arial"/>
                          <a:sym typeface="Arial"/>
                        </a:rPr>
                        <a:t> = 131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200"/>
                        <a:buFont typeface="Noto Sans Symbols"/>
                        <a:buNone/>
                      </a:pPr>
                      <a:r>
                        <a:rPr lang="en-US" sz="2000" b="1" i="0" u="none" strike="noStrike" cap="none" dirty="0">
                          <a:solidFill>
                            <a:schemeClr val="dk1"/>
                          </a:solidFill>
                          <a:latin typeface="Arial"/>
                          <a:ea typeface="Arial"/>
                          <a:cs typeface="Arial"/>
                          <a:sym typeface="Arial"/>
                        </a:rPr>
                        <a:t>Σ</a:t>
                      </a:r>
                      <a:r>
                        <a:rPr lang="en-US" sz="1800" b="0" i="1" u="none" strike="noStrike" cap="none" dirty="0">
                          <a:solidFill>
                            <a:schemeClr val="dk1"/>
                          </a:solidFill>
                          <a:latin typeface="Arial"/>
                          <a:ea typeface="Arial"/>
                          <a:cs typeface="Arial"/>
                          <a:sym typeface="Arial"/>
                        </a:rPr>
                        <a:t>y</a:t>
                      </a:r>
                      <a:r>
                        <a:rPr lang="en-US" sz="1800" b="0" i="0" u="none" strike="noStrike" cap="none" baseline="30000" dirty="0">
                          <a:solidFill>
                            <a:schemeClr val="dk1"/>
                          </a:solidFill>
                          <a:latin typeface="Arial"/>
                          <a:ea typeface="Arial"/>
                          <a:cs typeface="Arial"/>
                          <a:sym typeface="Arial"/>
                        </a:rPr>
                        <a:t>2</a:t>
                      </a:r>
                      <a:r>
                        <a:rPr lang="en-US" sz="1800" b="0" i="0" u="none" strike="noStrike" cap="none" dirty="0">
                          <a:solidFill>
                            <a:schemeClr val="dk1"/>
                          </a:solidFill>
                          <a:latin typeface="Arial"/>
                          <a:ea typeface="Arial"/>
                          <a:cs typeface="Arial"/>
                          <a:sym typeface="Arial"/>
                        </a:rPr>
                        <a:t> = 3110</a:t>
                      </a:r>
                      <a:endParaRPr dirty="0"/>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53" name="Google Shape;153;p15"/>
          <p:cNvSpPr/>
          <p:nvPr/>
        </p:nvSpPr>
        <p:spPr>
          <a:xfrm>
            <a:off x="2133600" y="5562600"/>
            <a:ext cx="6400800" cy="45720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335656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628650" y="76200"/>
            <a:ext cx="78867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tr-TR" dirty="0"/>
              <a:t>Korelasyon Katsayısı</a:t>
            </a:r>
            <a:endParaRPr dirty="0"/>
          </a:p>
        </p:txBody>
      </p:sp>
      <p:sp>
        <p:nvSpPr>
          <p:cNvPr id="181" name="Google Shape;181;p19"/>
          <p:cNvSpPr txBox="1">
            <a:spLocks noGrp="1"/>
          </p:cNvSpPr>
          <p:nvPr>
            <p:ph type="body" idx="1"/>
          </p:nvPr>
        </p:nvSpPr>
        <p:spPr>
          <a:xfrm>
            <a:off x="457200" y="1219200"/>
            <a:ext cx="8229600" cy="518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200"/>
              </a:spcBef>
              <a:spcAft>
                <a:spcPts val="0"/>
              </a:spcAft>
              <a:buClr>
                <a:schemeClr val="dk1"/>
              </a:buClr>
              <a:buSzPts val="2400"/>
              <a:buFont typeface="Arial"/>
              <a:buNone/>
            </a:pPr>
            <a:endParaRPr sz="2400" dirty="0"/>
          </a:p>
          <a:p>
            <a:pPr marL="0" lvl="0" indent="0" algn="l" rtl="0">
              <a:lnSpc>
                <a:spcPct val="90000"/>
              </a:lnSpc>
              <a:spcBef>
                <a:spcPts val="1200"/>
              </a:spcBef>
              <a:spcAft>
                <a:spcPts val="0"/>
              </a:spcAft>
              <a:buClr>
                <a:schemeClr val="dk1"/>
              </a:buClr>
              <a:buSzPts val="2400"/>
              <a:buFont typeface="Arial"/>
              <a:buNone/>
            </a:pPr>
            <a:endParaRPr sz="2400" dirty="0"/>
          </a:p>
          <a:p>
            <a:pPr marL="0" lvl="0" indent="0" algn="l" rtl="0">
              <a:lnSpc>
                <a:spcPct val="90000"/>
              </a:lnSpc>
              <a:spcBef>
                <a:spcPts val="1200"/>
              </a:spcBef>
              <a:spcAft>
                <a:spcPts val="0"/>
              </a:spcAft>
              <a:buClr>
                <a:schemeClr val="dk1"/>
              </a:buClr>
              <a:buSzPts val="1050"/>
              <a:buFont typeface="Arial"/>
              <a:buNone/>
            </a:pPr>
            <a:endParaRPr sz="1050" dirty="0"/>
          </a:p>
          <a:p>
            <a:pPr marL="0" lvl="0" indent="0" algn="l" rtl="0">
              <a:lnSpc>
                <a:spcPct val="90000"/>
              </a:lnSpc>
              <a:spcBef>
                <a:spcPts val="1800"/>
              </a:spcBef>
              <a:spcAft>
                <a:spcPts val="0"/>
              </a:spcAft>
              <a:buClr>
                <a:schemeClr val="dk1"/>
              </a:buClr>
              <a:buSzPts val="2400"/>
              <a:buFont typeface="Arial"/>
              <a:buNone/>
            </a:pPr>
            <a:r>
              <a:rPr lang="tr-TR" sz="2400" dirty="0"/>
              <a:t>Serilerin değeri formüle yerleştirilirse:</a:t>
            </a:r>
            <a:endParaRPr dirty="0"/>
          </a:p>
          <a:p>
            <a:pPr marL="0" lvl="0" indent="0" algn="l" rtl="0">
              <a:lnSpc>
                <a:spcPct val="90000"/>
              </a:lnSpc>
              <a:spcBef>
                <a:spcPts val="1200"/>
              </a:spcBef>
              <a:spcAft>
                <a:spcPts val="0"/>
              </a:spcAft>
              <a:buClr>
                <a:schemeClr val="dk1"/>
              </a:buClr>
              <a:buSzPts val="2400"/>
              <a:buFont typeface="Arial"/>
              <a:buNone/>
            </a:pPr>
            <a:endParaRPr sz="2400" dirty="0"/>
          </a:p>
          <a:p>
            <a:pPr marL="0" lvl="0" indent="0" algn="l" rtl="0">
              <a:lnSpc>
                <a:spcPct val="90000"/>
              </a:lnSpc>
              <a:spcBef>
                <a:spcPts val="1200"/>
              </a:spcBef>
              <a:spcAft>
                <a:spcPts val="0"/>
              </a:spcAft>
              <a:buClr>
                <a:schemeClr val="dk1"/>
              </a:buClr>
              <a:buSzPts val="2400"/>
              <a:buFont typeface="Arial"/>
              <a:buNone/>
            </a:pPr>
            <a:endParaRPr sz="2400" dirty="0"/>
          </a:p>
          <a:p>
            <a:pPr marL="0" lvl="0" indent="0" algn="l" rtl="0">
              <a:lnSpc>
                <a:spcPct val="90000"/>
              </a:lnSpc>
              <a:spcBef>
                <a:spcPts val="1200"/>
              </a:spcBef>
              <a:spcAft>
                <a:spcPts val="0"/>
              </a:spcAft>
              <a:buClr>
                <a:schemeClr val="dk1"/>
              </a:buClr>
              <a:buSzPts val="2400"/>
              <a:buFont typeface="Arial"/>
              <a:buNone/>
            </a:pPr>
            <a:endParaRPr sz="2400" dirty="0"/>
          </a:p>
          <a:p>
            <a:pPr marL="0" lvl="0" indent="0" algn="l" rtl="0">
              <a:lnSpc>
                <a:spcPct val="90000"/>
              </a:lnSpc>
              <a:spcBef>
                <a:spcPts val="1200"/>
              </a:spcBef>
              <a:spcAft>
                <a:spcPts val="0"/>
              </a:spcAft>
              <a:buClr>
                <a:schemeClr val="dk1"/>
              </a:buClr>
              <a:buSzPts val="2400"/>
              <a:buFont typeface="Arial"/>
              <a:buNone/>
            </a:pPr>
            <a:endParaRPr sz="2400" dirty="0"/>
          </a:p>
          <a:p>
            <a:pPr marL="0" lvl="0" indent="0" algn="l" rtl="0">
              <a:lnSpc>
                <a:spcPct val="90000"/>
              </a:lnSpc>
              <a:spcBef>
                <a:spcPts val="1200"/>
              </a:spcBef>
              <a:spcAft>
                <a:spcPts val="0"/>
              </a:spcAft>
              <a:buClr>
                <a:schemeClr val="dk1"/>
              </a:buClr>
              <a:buSzPts val="800"/>
              <a:buFont typeface="Arial"/>
              <a:buNone/>
            </a:pPr>
            <a:endParaRPr sz="800" dirty="0"/>
          </a:p>
          <a:p>
            <a:pPr marL="0" lvl="0" indent="0" algn="l" rtl="0">
              <a:lnSpc>
                <a:spcPct val="90000"/>
              </a:lnSpc>
              <a:spcBef>
                <a:spcPts val="750"/>
              </a:spcBef>
              <a:spcAft>
                <a:spcPts val="0"/>
              </a:spcAft>
              <a:buClr>
                <a:schemeClr val="dk1"/>
              </a:buClr>
              <a:buSzPts val="2000"/>
              <a:buFont typeface="Arial"/>
              <a:buNone/>
            </a:pPr>
            <a:r>
              <a:rPr lang="tr-TR" sz="2000" dirty="0"/>
              <a:t>Araba satışı ve reklam sayısı arasında aynı yönlü ve güçlü bir ilişki vardır  r=0.836</a:t>
            </a:r>
            <a:endParaRPr sz="2000" dirty="0"/>
          </a:p>
        </p:txBody>
      </p:sp>
      <p:pic>
        <p:nvPicPr>
          <p:cNvPr id="182" name="Google Shape;182;p19"/>
          <p:cNvPicPr preferRelativeResize="0"/>
          <p:nvPr/>
        </p:nvPicPr>
        <p:blipFill rotWithShape="1">
          <a:blip r:embed="rId3">
            <a:alphaModFix/>
          </a:blip>
          <a:srcRect/>
          <a:stretch/>
        </p:blipFill>
        <p:spPr>
          <a:xfrm>
            <a:off x="1981200" y="1295400"/>
            <a:ext cx="4641273" cy="1145886"/>
          </a:xfrm>
          <a:prstGeom prst="rect">
            <a:avLst/>
          </a:prstGeom>
          <a:solidFill>
            <a:srgbClr val="D3F0FD"/>
          </a:solidFill>
          <a:ln w="9525" cap="flat" cmpd="sng">
            <a:solidFill>
              <a:schemeClr val="dk1"/>
            </a:solidFill>
            <a:prstDash val="solid"/>
            <a:miter lim="800000"/>
            <a:headEnd type="none" w="sm" len="sm"/>
            <a:tailEnd type="none" w="sm" len="sm"/>
          </a:ln>
        </p:spPr>
      </p:pic>
      <p:pic>
        <p:nvPicPr>
          <p:cNvPr id="183" name="Google Shape;183;p19"/>
          <p:cNvPicPr preferRelativeResize="0"/>
          <p:nvPr/>
        </p:nvPicPr>
        <p:blipFill rotWithShape="1">
          <a:blip r:embed="rId4">
            <a:alphaModFix/>
          </a:blip>
          <a:srcRect/>
          <a:stretch/>
        </p:blipFill>
        <p:spPr>
          <a:xfrm>
            <a:off x="504825" y="3126949"/>
            <a:ext cx="8134350" cy="1905000"/>
          </a:xfrm>
          <a:prstGeom prst="rect">
            <a:avLst/>
          </a:prstGeom>
          <a:solidFill>
            <a:schemeClr val="lt1"/>
          </a:solidFill>
          <a:ln w="9525" cap="flat" cmpd="sng">
            <a:solidFill>
              <a:schemeClr val="dk1"/>
            </a:solidFill>
            <a:prstDash val="solid"/>
            <a:miter lim="800000"/>
            <a:headEnd type="none" w="sm" len="sm"/>
            <a:tailEnd type="none" w="sm" len="sm"/>
          </a:ln>
        </p:spPr>
      </p:pic>
      <p:sp>
        <p:nvSpPr>
          <p:cNvPr id="184" name="Google Shape;184;p19"/>
          <p:cNvSpPr/>
          <p:nvPr/>
        </p:nvSpPr>
        <p:spPr>
          <a:xfrm>
            <a:off x="7201946" y="4800600"/>
            <a:ext cx="685800" cy="533400"/>
          </a:xfrm>
          <a:prstGeom prst="ellipse">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326801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nchor="t" anchorCtr="0">
        <a:normAutofit/>
      </a:bodyPr>
      <a:lstStyle>
        <a:defPPr>
          <a:defRPr dirty="0">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7410583CCB02994C9F17F3D6C44D5B81" ma:contentTypeVersion="0" ma:contentTypeDescription="Yeni belge oluşturun." ma:contentTypeScope="" ma:versionID="f9ff07e399d4e58a16f7f29d9098f335">
  <xsd:schema xmlns:xsd="http://www.w3.org/2001/XMLSchema" xmlns:xs="http://www.w3.org/2001/XMLSchema" xmlns:p="http://schemas.microsoft.com/office/2006/metadata/properties" xmlns:ns2="05416b08-9f3d-4873-966f-a14cbcd5b464" targetNamespace="http://schemas.microsoft.com/office/2006/metadata/properties" ma:root="true" ma:fieldsID="c63a06593cbc894d5cf7590decace6bb" ns2:_="">
    <xsd:import namespace="05416b08-9f3d-4873-966f-a14cbcd5b46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416b08-9f3d-4873-966f-a14cbcd5b464" elementFormDefault="qualified">
    <xsd:import namespace="http://schemas.microsoft.com/office/2006/documentManagement/types"/>
    <xsd:import namespace="http://schemas.microsoft.com/office/infopath/2007/PartnerControls"/>
    <xsd:element name="_dlc_DocId" ma:index="8" nillable="true" ma:displayName="Belge Kimliği Değeri" ma:description="Bu öğeye atanan belge kimliğinin değeri." ma:internalName="_dlc_DocId" ma:readOnly="true">
      <xsd:simpleType>
        <xsd:restriction base="dms:Text"/>
      </xsd:simpleType>
    </xsd:element>
    <xsd:element name="_dlc_DocIdUrl" ma:index="9" nillable="true" ma:displayName="Belge Kimliği" ma:description="Bu belgeye yönelik kalıcı bağlantı."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05416b08-9f3d-4873-966f-a14cbcd5b464">4XWCX7D3QY77-2-849</_dlc_DocId>
    <_dlc_DocIdUrl xmlns="05416b08-9f3d-4873-966f-a14cbcd5b464">
      <Url>https://auzefportal.istanbul.edu.tr/sites/BelgeMerkezi/_layouts/15/DocIdRedir.aspx?ID=4XWCX7D3QY77-2-849</Url>
      <Description>4XWCX7D3QY77-2-849</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5F5C664-1733-4BD5-B3DD-2BA01FE89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416b08-9f3d-4873-966f-a14cbcd5b4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A9D539-8B0C-4B42-B5A3-E4FF2A5350F8}">
  <ds:schemaRefs>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05416b08-9f3d-4873-966f-a14cbcd5b464"/>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87743D7-83F3-458B-8647-8644E8074EF9}">
  <ds:schemaRefs>
    <ds:schemaRef ds:uri="http://schemas.microsoft.com/sharepoint/v3/contenttype/forms"/>
  </ds:schemaRefs>
</ds:datastoreItem>
</file>

<file path=customXml/itemProps4.xml><?xml version="1.0" encoding="utf-8"?>
<ds:datastoreItem xmlns:ds="http://schemas.openxmlformats.org/officeDocument/2006/customXml" ds:itemID="{B87F5DD5-DD99-4F3C-BC91-27B8F83670E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Adjacency.thmx</Template>
  <TotalTime>1500</TotalTime>
  <Words>1688</Words>
  <Application>Microsoft Office PowerPoint</Application>
  <PresentationFormat>Ekran Gösterisi (4:3)</PresentationFormat>
  <Paragraphs>576</Paragraphs>
  <Slides>47</Slides>
  <Notes>11</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2</vt:i4>
      </vt:variant>
      <vt:variant>
        <vt:lpstr>Slayt Başlıkları</vt:lpstr>
      </vt:variant>
      <vt:variant>
        <vt:i4>47</vt:i4>
      </vt:variant>
    </vt:vector>
  </HeadingPairs>
  <TitlesOfParts>
    <vt:vector size="56" baseType="lpstr">
      <vt:lpstr>Arial</vt:lpstr>
      <vt:lpstr>Calibri</vt:lpstr>
      <vt:lpstr>Cambria Math</vt:lpstr>
      <vt:lpstr>Noto Sans Symbols</vt:lpstr>
      <vt:lpstr>Times New Roman</vt:lpstr>
      <vt:lpstr>Wingdings</vt:lpstr>
      <vt:lpstr>Office Teması</vt:lpstr>
      <vt:lpstr>Equation</vt:lpstr>
      <vt:lpstr>Chart</vt:lpstr>
      <vt:lpstr>Korelasyon ve regresyon analizi</vt:lpstr>
      <vt:lpstr>Bağımlı ve Bağımsız Değişkenler</vt:lpstr>
      <vt:lpstr>Korelasyon Analizi</vt:lpstr>
      <vt:lpstr>Korelasyon Katsayısı</vt:lpstr>
      <vt:lpstr>Korelasyon Katsayısı</vt:lpstr>
      <vt:lpstr>Korelasyon Katsayısı</vt:lpstr>
      <vt:lpstr>Korelasyon Analizi</vt:lpstr>
      <vt:lpstr>Korelasyon Analizi</vt:lpstr>
      <vt:lpstr>Korelasyon Katsayısı</vt:lpstr>
      <vt:lpstr>Korelasyon katsayısının anlamlılığının testi:</vt:lpstr>
      <vt:lpstr>PowerPoint Sunusu</vt:lpstr>
      <vt:lpstr>PowerPoint Sunusu</vt:lpstr>
      <vt:lpstr>İlişki türlerine göre serpilme diyagramı</vt:lpstr>
      <vt:lpstr>Regresyon Analizi Değişkenler Arasındaki  İlişkinin Değerlendirilmesi için Kullanılır!</vt:lpstr>
      <vt:lpstr>Basit Regresyon Modeli</vt:lpstr>
      <vt:lpstr>Basit Regresyon Modeli</vt:lpstr>
      <vt:lpstr>Basit Regresyon Modeli</vt:lpstr>
      <vt:lpstr>Tahmin edilen regresyon doğrusu</vt:lpstr>
      <vt:lpstr>En Küçük Kareler Yöntemi</vt:lpstr>
      <vt:lpstr>Örnek: </vt:lpstr>
      <vt:lpstr>Serpilme Diyagramı</vt:lpstr>
      <vt:lpstr>Excel çıktısı</vt:lpstr>
      <vt:lpstr>Simple Linear Regression Example:  Interpreting b1</vt:lpstr>
      <vt:lpstr>Tahmin</vt:lpstr>
      <vt:lpstr>Katsayıların bulunması</vt:lpstr>
      <vt:lpstr>Katsayıların bulunması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Şu sonuçlara ulaşılır: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TOSUN</dc:creator>
  <cp:lastModifiedBy>ozlem yorulmaz</cp:lastModifiedBy>
  <cp:revision>428</cp:revision>
  <dcterms:modified xsi:type="dcterms:W3CDTF">2021-05-21T11:26:27Z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0x0101007410583CCB02994C9F17F3D6C44D5B81</vt:lpwstr>
  </property>
  <property fmtid="{D5CDD505-2E9C-101B-9397-08002B2CF9AE}" pid="3" name="_dlc_DocIdItemGuid">
    <vt:lpwstr>997e2a88-f91b-44b2-bd16-a0174c7f7db3</vt:lpwstr>
  </property>
</Properties>
</file>