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63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E23"/>
    <a:srgbClr val="9DA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49AE6-9530-4382-B69B-98B315541137}" type="datetimeFigureOut">
              <a:rPr lang="tr-TR" smtClean="0"/>
              <a:pPr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1A24-48A3-442B-B757-5CE62D58407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175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E3326-967D-4615-B237-2FBC87BBACE6}" type="datetimeFigureOut">
              <a:rPr lang="tr-TR" smtClean="0"/>
              <a:pPr/>
              <a:t>28.05.2021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7D42-81FA-4105-AFFB-890702A6AE4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36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/>
          </p:cNvSpPr>
          <p:nvPr userDrawn="1"/>
        </p:nvSpPr>
        <p:spPr>
          <a:xfrm>
            <a:off x="502386" y="2501029"/>
            <a:ext cx="8146333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tr-TR" sz="2000" b="1">
                <a:solidFill>
                  <a:srgbClr val="425E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İSTANBUL ÜNİVERSİTESİ AÇIK VE UZAKTAN EĞİTİM FAKÜLTESİ</a:t>
            </a:r>
            <a:endParaRPr lang="en-US" sz="2000" b="1">
              <a:solidFill>
                <a:srgbClr val="425E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4189" y="3030713"/>
            <a:ext cx="7958376" cy="676275"/>
          </a:xfrm>
        </p:spPr>
        <p:txBody>
          <a:bodyPr>
            <a:normAutofit/>
          </a:bodyPr>
          <a:lstStyle>
            <a:lvl1pPr algn="ctr">
              <a:buFontTx/>
              <a:buNone/>
              <a:defRPr lang="tr-TR" sz="2200" b="1" i="0" kern="1200" cap="all" baseline="0" dirty="0">
                <a:solidFill>
                  <a:srgbClr val="425E2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tr-TR" dirty="0"/>
              <a:t>PROGRAM ADI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4188" y="3748246"/>
            <a:ext cx="7959600" cy="63817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tr-TR" sz="2100" cap="all" baseline="0" dirty="0">
                <a:ln>
                  <a:noFill/>
                </a:ln>
                <a:solidFill>
                  <a:srgbClr val="42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tr-TR" dirty="0"/>
              <a:t>DERS ADI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4188" y="4423999"/>
            <a:ext cx="7959600" cy="6381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tr-TR" sz="2100" cap="all" baseline="0" dirty="0">
                <a:solidFill>
                  <a:srgbClr val="42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tr-TR" dirty="0"/>
              <a:t>Öğretim üyesi adı-soyadı</a:t>
            </a:r>
          </a:p>
        </p:txBody>
      </p:sp>
    </p:spTree>
    <p:extLst>
      <p:ext uri="{BB962C8B-B14F-4D97-AF65-F5344CB8AC3E}">
        <p14:creationId xmlns:p14="http://schemas.microsoft.com/office/powerpoint/2010/main" val="8201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İçindeki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0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7"/>
          <p:cNvSpPr/>
          <p:nvPr userDrawn="1"/>
        </p:nvSpPr>
        <p:spPr>
          <a:xfrm>
            <a:off x="0" y="1579847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Unvan 15"/>
          <p:cNvSpPr>
            <a:spLocks noGrp="1"/>
          </p:cNvSpPr>
          <p:nvPr>
            <p:ph type="title" hasCustomPrompt="1"/>
          </p:nvPr>
        </p:nvSpPr>
        <p:spPr>
          <a:xfrm>
            <a:off x="389118" y="946945"/>
            <a:ext cx="7626002" cy="58477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Dersin Bölüm Başlığını Yazınız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74691" y="1795382"/>
            <a:ext cx="8826434" cy="4513343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l">
              <a:buFont typeface="Arial" panose="020B0604020202020204" pitchFamily="34" charset="0"/>
              <a:buChar char="•"/>
              <a:defRPr lang="tr-TR" sz="2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 algn="l">
              <a:lnSpc>
                <a:spcPct val="120000"/>
              </a:lnSpc>
            </a:pPr>
            <a:r>
              <a:rPr lang="tr-TR" dirty="0"/>
              <a:t>Konu başlığı</a:t>
            </a:r>
          </a:p>
          <a:p>
            <a:pPr marL="342900" lvl="0" indent="-342900" algn="l">
              <a:lnSpc>
                <a:spcPct val="120000"/>
              </a:lnSpc>
            </a:pPr>
            <a:r>
              <a:rPr lang="tr-TR" dirty="0"/>
              <a:t>Konu başlığı</a:t>
            </a:r>
          </a:p>
          <a:p>
            <a:pPr marL="342900" lvl="0" indent="-342900" algn="l">
              <a:lnSpc>
                <a:spcPct val="120000"/>
              </a:lnSpc>
            </a:pPr>
            <a:r>
              <a:rPr lang="tr-TR" dirty="0"/>
              <a:t>Konu başlığı</a:t>
            </a:r>
          </a:p>
          <a:p>
            <a:pPr marL="342900" lvl="0" indent="-342900" algn="l">
              <a:lnSpc>
                <a:spcPct val="120000"/>
              </a:lnSpc>
            </a:pPr>
            <a:r>
              <a:rPr lang="tr-TR" dirty="0"/>
              <a:t>Konu başlığı</a:t>
            </a:r>
          </a:p>
          <a:p>
            <a:pPr marL="342900" lvl="0" indent="-342900" algn="l">
              <a:lnSpc>
                <a:spcPct val="120000"/>
              </a:lnSpc>
            </a:pPr>
            <a:endParaRPr lang="tr-TR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56351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83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0" userDrawn="1">
          <p15:clr>
            <a:srgbClr val="FBAE40"/>
          </p15:clr>
        </p15:guide>
        <p15:guide id="2" pos="56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aşlik+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3" name="Rectangle 5"/>
          <p:cNvSpPr/>
          <p:nvPr userDrawn="1"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56351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1136469"/>
            <a:ext cx="8805998" cy="5172257"/>
          </a:xfr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İçeriğiniz için bu alanı kullanabilirsiniz.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79999" y="496800"/>
            <a:ext cx="7675200" cy="583200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7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70">
          <p15:clr>
            <a:srgbClr val="FBAE40"/>
          </p15:clr>
        </p15:guide>
        <p15:guide id="4" pos="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aşlık+Alt Başlık+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3" name="Rectangle 5"/>
          <p:cNvSpPr/>
          <p:nvPr userDrawn="1"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1701400"/>
            <a:ext cx="8805998" cy="4607325"/>
          </a:xfr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 sz="2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İçeriğiniz için bu alanı kullanabilirsiniz.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95540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180000" y="1090800"/>
            <a:ext cx="7674664" cy="526642"/>
          </a:xfrm>
        </p:spPr>
        <p:txBody>
          <a:bodyPr wrap="square">
            <a:spAutoFit/>
          </a:bodyPr>
          <a:lstStyle>
            <a:lvl1pPr algn="l">
              <a:defRPr sz="2400">
                <a:solidFill>
                  <a:srgbClr val="435E23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tr-TR" sz="2400" dirty="0">
                <a:solidFill>
                  <a:srgbClr val="435E23"/>
                </a:solidFill>
              </a:rPr>
              <a:t>1.1 Alt Başlık</a:t>
            </a:r>
          </a:p>
        </p:txBody>
      </p:sp>
      <p:sp>
        <p:nvSpPr>
          <p:cNvPr id="7" name="Text Placeholder 6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80000" y="498331"/>
            <a:ext cx="7674664" cy="584775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dirty="0"/>
              <a:t>Başlık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670" userDrawn="1">
          <p15:clr>
            <a:srgbClr val="FBAE40"/>
          </p15:clr>
        </p15:guide>
        <p15:guide id="5" pos="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aşlık + Dik Resim +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3" name="Rectangle 5"/>
          <p:cNvSpPr/>
          <p:nvPr userDrawn="1"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16584" y="1090800"/>
            <a:ext cx="3660178" cy="5105034"/>
          </a:xfrm>
          <a:noFill/>
        </p:spPr>
        <p:txBody>
          <a:bodyPr anchor="t">
            <a:normAutofit/>
          </a:bodyPr>
          <a:lstStyle>
            <a:lvl1pPr algn="l">
              <a:buFontTx/>
              <a:buNone/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tr-TR" dirty="0"/>
              <a:t>İçeriğiniz için bu alanı yazabilirsiniz.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79388" y="1090800"/>
            <a:ext cx="4927600" cy="464054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Görsel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79387" y="5756564"/>
            <a:ext cx="4925101" cy="480586"/>
          </a:xfrm>
          <a:noFill/>
        </p:spPr>
        <p:txBody>
          <a:bodyPr>
            <a:noAutofit/>
          </a:bodyPr>
          <a:lstStyle>
            <a:lvl1pPr algn="l">
              <a:buFontTx/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Görselin etiket bilgisini yazınız.</a:t>
            </a:r>
            <a:endParaRPr lang="tr-TR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95540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ext Placehold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80000" y="496800"/>
            <a:ext cx="7675200" cy="584775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0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0" userDrawn="1">
          <p15:clr>
            <a:srgbClr val="FBAE40"/>
          </p15:clr>
        </p15:guide>
        <p15:guide id="2" pos="56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aşlık +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3" name="Rectangle 5"/>
          <p:cNvSpPr/>
          <p:nvPr userDrawn="1"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9387" y="1090800"/>
            <a:ext cx="8821737" cy="4619771"/>
          </a:xfrm>
        </p:spPr>
        <p:txBody>
          <a:bodyPr/>
          <a:lstStyle/>
          <a:p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79387" y="5756564"/>
            <a:ext cx="8821738" cy="480586"/>
          </a:xfrm>
          <a:noFill/>
        </p:spPr>
        <p:txBody>
          <a:bodyPr>
            <a:noAutofit/>
          </a:bodyPr>
          <a:lstStyle>
            <a:lvl1pPr algn="l">
              <a:buFontTx/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Görselin etiket bilgisini yazınız.</a:t>
            </a:r>
            <a:endParaRPr lang="tr-TR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95540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80000" y="496800"/>
            <a:ext cx="7675200" cy="583200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23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0" userDrawn="1">
          <p15:clr>
            <a:srgbClr val="FBAE40"/>
          </p15:clr>
        </p15:guide>
        <p15:guide id="2" pos="567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aşlık +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Untitled-2-0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1" y="82550"/>
            <a:ext cx="1016000" cy="1016000"/>
          </a:xfrm>
          <a:prstGeom prst="rect">
            <a:avLst/>
          </a:prstGeom>
        </p:spPr>
      </p:pic>
      <p:sp>
        <p:nvSpPr>
          <p:cNvPr id="13" name="Rectangle 5"/>
          <p:cNvSpPr/>
          <p:nvPr userDrawn="1"/>
        </p:nvSpPr>
        <p:spPr>
          <a:xfrm>
            <a:off x="0" y="2"/>
            <a:ext cx="9144000" cy="45719"/>
          </a:xfrm>
          <a:prstGeom prst="rect">
            <a:avLst/>
          </a:prstGeom>
          <a:solidFill>
            <a:srgbClr val="F9D7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6"/>
          <p:cNvSpPr/>
          <p:nvPr userDrawn="1"/>
        </p:nvSpPr>
        <p:spPr>
          <a:xfrm>
            <a:off x="0" y="6809742"/>
            <a:ext cx="9144000" cy="45719"/>
          </a:xfrm>
          <a:prstGeom prst="rect">
            <a:avLst/>
          </a:prstGeom>
          <a:solidFill>
            <a:srgbClr val="435E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1090800"/>
            <a:ext cx="8805998" cy="5158423"/>
          </a:xfrm>
        </p:spPr>
        <p:txBody>
          <a:bodyPr vert="horz" lIns="91440" tIns="45720" rIns="91440" bIns="45720" rtlCol="0" anchor="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tr-TR" sz="2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dirty="0"/>
              <a:t>  Madde 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dirty="0"/>
              <a:t>  Madde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dirty="0"/>
              <a:t>  Madde 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dirty="0"/>
              <a:t>  Madde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8442542" y="6395540"/>
            <a:ext cx="711634" cy="365125"/>
          </a:xfrm>
          <a:prstGeom prst="rect">
            <a:avLst/>
          </a:prstGeom>
          <a:noFill/>
        </p:spPr>
        <p:txBody>
          <a:bodyPr/>
          <a:lstStyle>
            <a:lvl1pPr algn="l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6AA186-9BDC-43F2-8CB7-BFB6CE2B996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Text Placeholder 10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180000" y="496799"/>
            <a:ext cx="7675200" cy="583200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435E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80000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317747"/>
            <a:ext cx="9144000" cy="0"/>
          </a:xfrm>
          <a:prstGeom prst="line">
            <a:avLst/>
          </a:prstGeom>
          <a:ln>
            <a:solidFill>
              <a:srgbClr val="F9D702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1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70">
          <p15:clr>
            <a:srgbClr val="FBAE40"/>
          </p15:clr>
        </p15:guide>
        <p15:guide id="4" pos="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rka Kap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ZEF LOGO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32" y="1110932"/>
            <a:ext cx="2521587" cy="252158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579552" y="4472578"/>
            <a:ext cx="4216400" cy="43905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>
                <a:solidFill>
                  <a:schemeClr val="bg2">
                    <a:lumMod val="50000"/>
                  </a:schemeClr>
                </a:solidFill>
                <a:latin typeface="+mj-lt"/>
              </a:rPr>
              <a:t>auzef.istanbul.edu.tr</a:t>
            </a:r>
          </a:p>
          <a:p>
            <a:pPr algn="ctr">
              <a:lnSpc>
                <a:spcPct val="110000"/>
              </a:lnSpc>
            </a:pPr>
            <a:endParaRPr lang="tr-TR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85900" y="4978400"/>
            <a:ext cx="660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485900" y="4381500"/>
            <a:ext cx="660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664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2300" b="1" dirty="0">
                <a:solidFill>
                  <a:srgbClr val="425E23"/>
                </a:solidFill>
              </a:rPr>
              <a:t>İSTANBUL ÜNİVERSİTESİ AÇIK VE UZAKTAN EĞİTİM FAKÜLTESİ</a:t>
            </a:r>
            <a:br>
              <a:rPr lang="tr-TR" sz="2300" b="1" dirty="0">
                <a:solidFill>
                  <a:srgbClr val="425E23"/>
                </a:solidFill>
              </a:rPr>
            </a:br>
            <a:br>
              <a:rPr lang="tr-TR" sz="2300" b="1" dirty="0">
                <a:solidFill>
                  <a:srgbClr val="425E23"/>
                </a:solidFill>
              </a:rPr>
            </a:br>
            <a:r>
              <a:rPr lang="en-US" sz="2400" b="1" dirty="0">
                <a:solidFill>
                  <a:srgbClr val="425E23"/>
                </a:solidFill>
              </a:rPr>
              <a:t>PROGRAM 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717055"/>
            <a:ext cx="7886700" cy="135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425E23"/>
                </a:solidFill>
              </a:rPr>
              <a:t>DERS ADI</a:t>
            </a:r>
            <a:endParaRPr lang="tr-TR" sz="2400" dirty="0">
              <a:solidFill>
                <a:srgbClr val="425E23"/>
              </a:solidFill>
            </a:endParaRPr>
          </a:p>
          <a:p>
            <a:pPr algn="ctr"/>
            <a:r>
              <a:rPr lang="en-US" sz="2400" dirty="0" err="1">
                <a:solidFill>
                  <a:srgbClr val="425E23"/>
                </a:solidFill>
              </a:rPr>
              <a:t>Öğretim</a:t>
            </a:r>
            <a:r>
              <a:rPr lang="en-US" sz="2400" dirty="0">
                <a:solidFill>
                  <a:srgbClr val="425E23"/>
                </a:solidFill>
              </a:rPr>
              <a:t> </a:t>
            </a:r>
            <a:r>
              <a:rPr lang="en-US" sz="2400" dirty="0" err="1">
                <a:solidFill>
                  <a:srgbClr val="425E23"/>
                </a:solidFill>
              </a:rPr>
              <a:t>üyesi</a:t>
            </a:r>
            <a:r>
              <a:rPr lang="en-US" sz="2400" dirty="0">
                <a:solidFill>
                  <a:srgbClr val="425E23"/>
                </a:solidFill>
              </a:rPr>
              <a:t> </a:t>
            </a:r>
            <a:r>
              <a:rPr lang="en-US" sz="2400" dirty="0" err="1">
                <a:solidFill>
                  <a:srgbClr val="425E23"/>
                </a:solidFill>
              </a:rPr>
              <a:t>adı-soyadı</a:t>
            </a:r>
            <a:endParaRPr lang="en-US" sz="2400" dirty="0">
              <a:solidFill>
                <a:srgbClr val="425E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6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8" r:id="rId3"/>
    <p:sldLayoutId id="2147483661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REGRESYON ANALİZİ-II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tr-TR" dirty="0"/>
              <a:t>Bu bölümde tahmin edilen  anakütle regresyon parametrelerinin istatistiksel olarak anlamlılığını sınayacağız.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34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52" y="1045029"/>
            <a:ext cx="8314788" cy="54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11" y="1005841"/>
            <a:ext cx="8376158" cy="557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948" y="1079083"/>
            <a:ext cx="8033657" cy="529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3" y="186436"/>
            <a:ext cx="8242662" cy="641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070" y="1121143"/>
            <a:ext cx="6933974" cy="52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108960" y="1436914"/>
          <a:ext cx="1672045" cy="63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588" imgH="444307" progId="Equation.DSMT4">
                  <p:embed/>
                </p:oleObj>
              </mc:Choice>
              <mc:Fallback>
                <p:oleObj name="Equation" r:id="rId3" imgW="1180588" imgH="44430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60" y="1436914"/>
                        <a:ext cx="1672045" cy="633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10819" y="1364300"/>
          <a:ext cx="3335640" cy="7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95300" progId="Equation.DSMT4">
                  <p:embed/>
                </p:oleObj>
              </mc:Choice>
              <mc:Fallback>
                <p:oleObj name="Equation" r:id="rId5" imgW="2324100" imgH="495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819" y="1364300"/>
                        <a:ext cx="3335640" cy="710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135087" y="2382725"/>
            <a:ext cx="59763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olacağından  %99 </a:t>
            </a:r>
            <a:r>
              <a:rPr lang="tr-TR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güvenle eğim parametresinin sınırları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ş</a:t>
            </a:r>
            <a:r>
              <a:rPr kumimoji="0" 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ö</a:t>
            </a:r>
            <a:r>
              <a:rPr kumimoji="0" 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yledir:</a:t>
            </a:r>
            <a:endParaRPr kumimoji="0" 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0094" y="3275674"/>
            <a:ext cx="9512431" cy="212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01" y="274320"/>
            <a:ext cx="7353935" cy="68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332" y="1214845"/>
            <a:ext cx="7949714" cy="375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296" y="1240971"/>
            <a:ext cx="8200258" cy="405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947" y="1226955"/>
            <a:ext cx="8326709" cy="457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Yer Tutucusu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18</a:t>
            </a:fld>
            <a:endParaRPr lang="tr-TR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31074" y="1097281"/>
          <a:ext cx="3789542" cy="23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1752600" progId="Equation.DSMT4">
                  <p:embed/>
                </p:oleObj>
              </mc:Choice>
              <mc:Fallback>
                <p:oleObj name="Equation" r:id="rId2" imgW="2882900" imgH="175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74" y="1097281"/>
                        <a:ext cx="3789542" cy="2301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65760" y="3789818"/>
          <a:ext cx="5012414" cy="152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863600" progId="Equation.DSMT4">
                  <p:embed/>
                </p:oleObj>
              </mc:Choice>
              <mc:Fallback>
                <p:oleObj name="Equation" r:id="rId4" imgW="2819400" imgH="863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" y="3789818"/>
                        <a:ext cx="5012414" cy="1524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209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61257" y="5271590"/>
            <a:ext cx="84647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Eğim parametresi anlamlıdır, güven aralığı sıfırı kapsamadığı gibi hesaplanan t istatistik değeri de tablo değerinden büyüktür (9.6&gt; 3.82)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666" y="1123405"/>
            <a:ext cx="8344952" cy="458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572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Yer Tutucusu"/>
          <p:cNvSpPr>
            <a:spLocks noGrp="1"/>
          </p:cNvSpPr>
          <p:nvPr>
            <p:ph type="body" sz="quarter" idx="14"/>
          </p:nvPr>
        </p:nvSpPr>
        <p:spPr>
          <a:xfrm>
            <a:off x="0" y="1201784"/>
            <a:ext cx="8985998" cy="5106942"/>
          </a:xfrm>
        </p:spPr>
        <p:txBody>
          <a:bodyPr/>
          <a:lstStyle/>
          <a:p>
            <a:r>
              <a:rPr lang="tr-TR" dirty="0"/>
              <a:t>Sabit parametresi ise anlamsızdır. Aralık sıfırı kapsar ve test istatistiği sonucu kritik değerden küçük çıkmıştır.</a:t>
            </a:r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254034" y="2717073"/>
          <a:ext cx="3752234" cy="120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700" imgH="863600" progId="Equation.DSMT4">
                  <p:embed/>
                </p:oleObj>
              </mc:Choice>
              <mc:Fallback>
                <p:oleObj name="Equation" r:id="rId2" imgW="2679700" imgH="863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034" y="2717073"/>
                        <a:ext cx="3752234" cy="1201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Yer Tutucusu"/>
          <p:cNvSpPr>
            <a:spLocks noGrp="1"/>
          </p:cNvSpPr>
          <p:nvPr>
            <p:ph type="body" sz="quarter" idx="14"/>
          </p:nvPr>
        </p:nvSpPr>
        <p:spPr>
          <a:xfrm>
            <a:off x="180000" y="1110344"/>
            <a:ext cx="8805998" cy="5198382"/>
          </a:xfrm>
        </p:spPr>
        <p:txBody>
          <a:bodyPr/>
          <a:lstStyle/>
          <a:p>
            <a:pPr algn="just"/>
            <a:r>
              <a:rPr lang="tr-TR" b="1" dirty="0"/>
              <a:t>Örnek: </a:t>
            </a:r>
            <a:r>
              <a:rPr lang="tr-TR" dirty="0">
                <a:solidFill>
                  <a:schemeClr val="tx1"/>
                </a:solidFill>
              </a:rPr>
              <a:t>Aşağıdaki veriden hareketle regresyon denklemi eğim katsayısının anlamlılığını  değerlendiriniz.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20</a:t>
            </a:fld>
            <a:endParaRPr lang="tr-TR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642257" y="2627810"/>
          <a:ext cx="1676400" cy="170307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9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778976" y="2570842"/>
          <a:ext cx="4152774" cy="25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1650960" progId="Equation.DSMT4">
                  <p:embed/>
                </p:oleObj>
              </mc:Choice>
              <mc:Fallback>
                <p:oleObj name="Equation" r:id="rId2" imgW="270504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976" y="2570842"/>
                        <a:ext cx="4152774" cy="2534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Yer Tutucusu"/>
          <p:cNvSpPr>
            <a:spLocks noGrp="1"/>
          </p:cNvSpPr>
          <p:nvPr>
            <p:ph type="body" sz="quarter" idx="14"/>
          </p:nvPr>
        </p:nvSpPr>
        <p:spPr>
          <a:xfrm>
            <a:off x="248194" y="1110344"/>
            <a:ext cx="8737804" cy="5198382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Tahmini y değerleri ve hata kareler toplamı şöyledir: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3 </a:t>
            </a:r>
            <a:r>
              <a:rPr lang="tr-TR" dirty="0" err="1">
                <a:solidFill>
                  <a:schemeClr val="tx1"/>
                </a:solidFill>
              </a:rPr>
              <a:t>sd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li</a:t>
            </a:r>
            <a:r>
              <a:rPr lang="tr-TR" dirty="0">
                <a:solidFill>
                  <a:schemeClr val="tx1"/>
                </a:solidFill>
              </a:rPr>
              <a:t> t tablo değeri -3.82 olduğundan eğim parametresinin anlamsız olduğunu ifade eden sıfır hipotezi reddedilir.</a:t>
            </a: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21</a:t>
            </a:fld>
            <a:endParaRPr lang="tr-TR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261257" y="1807030"/>
          <a:ext cx="4103915" cy="1986915"/>
        </p:xfrm>
        <a:graphic>
          <a:graphicData uri="http://schemas.openxmlformats.org/drawingml/2006/table">
            <a:tbl>
              <a:tblPr/>
              <a:tblGrid>
                <a:gridCol w="82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ytah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e^2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56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-3.6E-15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4904920" y="1807935"/>
          <a:ext cx="2388507" cy="344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1739880" progId="Equation.DSMT4">
                  <p:embed/>
                </p:oleObj>
              </mc:Choice>
              <mc:Fallback>
                <p:oleObj name="Equation" r:id="rId2" imgW="1206360" imgH="1739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920" y="1807935"/>
                        <a:ext cx="2388507" cy="3444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32800" y="6356350"/>
            <a:ext cx="711200" cy="365125"/>
          </a:xfrm>
          <a:prstGeom prst="rect">
            <a:avLst/>
          </a:prstGeom>
        </p:spPr>
        <p:txBody>
          <a:bodyPr/>
          <a:lstStyle/>
          <a:p>
            <a:fld id="{8E6AA186-9BDC-43F2-8CB7-BFB6CE2B9968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91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54" y="1384663"/>
            <a:ext cx="8441612" cy="410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71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45" y="1528354"/>
            <a:ext cx="8521018" cy="368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284502" y="1148992"/>
            <a:ext cx="8559051" cy="1202323"/>
          </a:xfrm>
        </p:spPr>
        <p:txBody>
          <a:bodyPr/>
          <a:lstStyle/>
          <a:p>
            <a:r>
              <a:rPr lang="tr-TR" dirty="0"/>
              <a:t>Gözlenen </a:t>
            </a:r>
            <a:r>
              <a:rPr lang="tr-TR" dirty="0" err="1"/>
              <a:t>Y</a:t>
            </a:r>
            <a:r>
              <a:rPr lang="tr-TR" baseline="-25000" dirty="0" err="1"/>
              <a:t>i</a:t>
            </a:r>
            <a:r>
              <a:rPr lang="tr-TR" dirty="0"/>
              <a:t>, tahmini </a:t>
            </a:r>
            <a:r>
              <a:rPr lang="tr-TR" dirty="0" err="1"/>
              <a:t>Y</a:t>
            </a:r>
            <a:r>
              <a:rPr lang="tr-TR" baseline="-25000" dirty="0" err="1"/>
              <a:t>i</a:t>
            </a:r>
            <a:r>
              <a:rPr lang="tr-TR" dirty="0"/>
              <a:t> ve hata arasındaki ilişki aşağıdaki temsili çizimde de görülebilmektedir.</a:t>
            </a:r>
            <a:br>
              <a:rPr lang="tr-TR" dirty="0"/>
            </a:br>
            <a:endParaRPr lang="tr-TR" dirty="0"/>
          </a:p>
        </p:txBody>
      </p:sp>
      <p:pic>
        <p:nvPicPr>
          <p:cNvPr id="6" name="5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930989"/>
            <a:ext cx="4990012" cy="401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327" y="1567543"/>
            <a:ext cx="8280159" cy="291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38" y="1127336"/>
            <a:ext cx="8216535" cy="540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74" y="1432560"/>
            <a:ext cx="829491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E6AA186-9BDC-43F2-8CB7-BFB6CE2B9968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24" y="1003663"/>
            <a:ext cx="8516464" cy="603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 anchorCtr="0">
        <a:norm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410583CCB02994C9F17F3D6C44D5B81" ma:contentTypeVersion="0" ma:contentTypeDescription="Yeni belge oluşturun." ma:contentTypeScope="" ma:versionID="f9ff07e399d4e58a16f7f29d9098f335">
  <xsd:schema xmlns:xsd="http://www.w3.org/2001/XMLSchema" xmlns:xs="http://www.w3.org/2001/XMLSchema" xmlns:p="http://schemas.microsoft.com/office/2006/metadata/properties" xmlns:ns2="05416b08-9f3d-4873-966f-a14cbcd5b464" targetNamespace="http://schemas.microsoft.com/office/2006/metadata/properties" ma:root="true" ma:fieldsID="c63a06593cbc894d5cf7590decace6bb" ns2:_="">
    <xsd:import namespace="05416b08-9f3d-4873-966f-a14cbcd5b46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16b08-9f3d-4873-966f-a14cbcd5b4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Belge Kimliği Değeri" ma:description="Bu öğeye atanan belge kimliğinin değeri." ma:internalName="_dlc_DocId" ma:readOnly="true">
      <xsd:simpleType>
        <xsd:restriction base="dms:Text"/>
      </xsd:simpleType>
    </xsd:element>
    <xsd:element name="_dlc_DocIdUrl" ma:index="9" nillable="true" ma:displayName="Belge Kimliği" ma:description="Bu belgeye yönelik kalıcı bağlantı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5416b08-9f3d-4873-966f-a14cbcd5b464">4XWCX7D3QY77-2-849</_dlc_DocId>
    <_dlc_DocIdUrl xmlns="05416b08-9f3d-4873-966f-a14cbcd5b464">
      <Url>https://auzefportal.istanbul.edu.tr/sites/BelgeMerkezi/_layouts/15/DocIdRedir.aspx?ID=4XWCX7D3QY77-2-849</Url>
      <Description>4XWCX7D3QY77-2-849</Description>
    </_dlc_DocIdUrl>
  </documentManagement>
</p:properties>
</file>

<file path=customXml/itemProps1.xml><?xml version="1.0" encoding="utf-8"?>
<ds:datastoreItem xmlns:ds="http://schemas.openxmlformats.org/officeDocument/2006/customXml" ds:itemID="{E87743D7-83F3-458B-8647-8644E8074E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F5DD5-DD99-4F3C-BC91-27B8F83670E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5F5C664-1733-4BD5-B3DD-2BA01FE89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416b08-9f3d-4873-966f-a14cbcd5b4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CA9D539-8B0C-4B42-B5A3-E4FF2A5350F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5416b08-9f3d-4873-966f-a14cbcd5b46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1216</TotalTime>
  <Words>193</Words>
  <Application>Microsoft Office PowerPoint</Application>
  <PresentationFormat>Ekran Gösterisi (4:3)</PresentationFormat>
  <Paragraphs>88</Paragraphs>
  <Slides>23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Teması</vt:lpstr>
      <vt:lpstr>Equation</vt:lpstr>
      <vt:lpstr>REGRESYON ANALİZİ-II</vt:lpstr>
      <vt:lpstr>PowerPoint Sunusu</vt:lpstr>
      <vt:lpstr>PowerPoint Sunusu</vt:lpstr>
      <vt:lpstr>PowerPoint Sunusu</vt:lpstr>
      <vt:lpstr>Gözlenen Yi, tahmini Yi ve hata arasındaki ilişki aşağıdaki temsili çizimde de görülebilmektedir.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TOSUN</dc:creator>
  <cp:lastModifiedBy>ozlem yorulmaz</cp:lastModifiedBy>
  <cp:revision>422</cp:revision>
  <dcterms:modified xsi:type="dcterms:W3CDTF">2021-05-28T12:25:38Z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0x0101007410583CCB02994C9F17F3D6C44D5B81</vt:lpwstr>
  </property>
  <property fmtid="{D5CDD505-2E9C-101B-9397-08002B2CF9AE}" pid="3" name="_dlc_DocIdItemGuid">
    <vt:lpwstr>997e2a88-f91b-44b2-bd16-a0174c7f7db3</vt:lpwstr>
  </property>
</Properties>
</file>