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52"/>
  </p:notesMasterIdLst>
  <p:sldIdLst>
    <p:sldId id="341" r:id="rId2"/>
    <p:sldId id="319" r:id="rId3"/>
    <p:sldId id="257" r:id="rId4"/>
    <p:sldId id="258" r:id="rId5"/>
    <p:sldId id="259" r:id="rId6"/>
    <p:sldId id="318" r:id="rId7"/>
    <p:sldId id="261" r:id="rId8"/>
    <p:sldId id="263" r:id="rId9"/>
    <p:sldId id="264" r:id="rId10"/>
    <p:sldId id="265" r:id="rId11"/>
    <p:sldId id="266" r:id="rId12"/>
    <p:sldId id="267" r:id="rId13"/>
    <p:sldId id="300" r:id="rId14"/>
    <p:sldId id="301" r:id="rId15"/>
    <p:sldId id="269" r:id="rId16"/>
    <p:sldId id="270" r:id="rId17"/>
    <p:sldId id="320" r:id="rId18"/>
    <p:sldId id="271" r:id="rId19"/>
    <p:sldId id="272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321" r:id="rId28"/>
    <p:sldId id="290" r:id="rId29"/>
    <p:sldId id="291" r:id="rId30"/>
    <p:sldId id="273" r:id="rId31"/>
    <p:sldId id="274" r:id="rId32"/>
    <p:sldId id="322" r:id="rId33"/>
    <p:sldId id="323" r:id="rId34"/>
    <p:sldId id="292" r:id="rId35"/>
    <p:sldId id="293" r:id="rId36"/>
    <p:sldId id="309" r:id="rId37"/>
    <p:sldId id="324" r:id="rId38"/>
    <p:sldId id="310" r:id="rId39"/>
    <p:sldId id="311" r:id="rId40"/>
    <p:sldId id="275" r:id="rId41"/>
    <p:sldId id="325" r:id="rId42"/>
    <p:sldId id="326" r:id="rId43"/>
    <p:sldId id="327" r:id="rId44"/>
    <p:sldId id="277" r:id="rId45"/>
    <p:sldId id="276" r:id="rId46"/>
    <p:sldId id="302" r:id="rId47"/>
    <p:sldId id="303" r:id="rId48"/>
    <p:sldId id="304" r:id="rId49"/>
    <p:sldId id="305" r:id="rId50"/>
    <p:sldId id="330" r:id="rId5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961EE-DF61-4E41-942D-0E1C47C2D8B3}" v="2" dt="2022-02-15T08:18:30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18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FF2961EE-DF61-4E41-942D-0E1C47C2D8B3}"/>
    <pc:docChg chg="undo custSel addSld delSld modSld">
      <pc:chgData name="Sándor Pecsora" userId="810b1d013327c237" providerId="LiveId" clId="{FF2961EE-DF61-4E41-942D-0E1C47C2D8B3}" dt="2022-02-15T08:18:30.691" v="5"/>
      <pc:docMkLst>
        <pc:docMk/>
      </pc:docMkLst>
      <pc:sldChg chg="del">
        <pc:chgData name="Sándor Pecsora" userId="810b1d013327c237" providerId="LiveId" clId="{FF2961EE-DF61-4E41-942D-0E1C47C2D8B3}" dt="2022-02-15T08:18:18.839" v="4" actId="47"/>
        <pc:sldMkLst>
          <pc:docMk/>
          <pc:sldMk cId="1180060703" sldId="256"/>
        </pc:sldMkLst>
      </pc:sldChg>
      <pc:sldChg chg="add">
        <pc:chgData name="Sándor Pecsora" userId="810b1d013327c237" providerId="LiveId" clId="{FF2961EE-DF61-4E41-942D-0E1C47C2D8B3}" dt="2022-02-15T08:18:30.691" v="5"/>
        <pc:sldMkLst>
          <pc:docMk/>
          <pc:sldMk cId="811959074" sldId="330"/>
        </pc:sldMkLst>
      </pc:sldChg>
      <pc:sldChg chg="modSp add mod">
        <pc:chgData name="Sándor Pecsora" userId="810b1d013327c237" providerId="LiveId" clId="{FF2961EE-DF61-4E41-942D-0E1C47C2D8B3}" dt="2022-02-15T08:18:16.916" v="3"/>
        <pc:sldMkLst>
          <pc:docMk/>
          <pc:sldMk cId="3735662663" sldId="341"/>
        </pc:sldMkLst>
        <pc:spChg chg="mod">
          <ac:chgData name="Sándor Pecsora" userId="810b1d013327c237" providerId="LiveId" clId="{FF2961EE-DF61-4E41-942D-0E1C47C2D8B3}" dt="2022-02-15T08:18:16.916" v="3"/>
          <ac:spMkLst>
            <pc:docMk/>
            <pc:sldMk cId="3735662663" sldId="34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8E7B75-CA56-4A12-982D-56D34FF5A031}" type="slidenum">
              <a:rPr lang="tr-TR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tr-TR" sz="18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64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30BEB6-04BD-407D-9293-1C88AAEE60E7}" type="slidenum">
              <a:rPr lang="tr-TR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tr-TR" sz="180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32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A013FE-0B0F-4765-91C0-B5302C6A3DB4}" type="slidenum">
              <a:rPr lang="tr-TR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tr-TR" sz="180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53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87503E-87BB-4AB0-8013-5A33F7F7DF6A}" type="slidenum">
              <a:rPr lang="tr-TR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tr-TR" sz="180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834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8835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en-US" sz="4000" dirty="0"/>
              <a:t>Applied Statistics,</a:t>
            </a:r>
            <a:br>
              <a:rPr lang="en-US" sz="4000" dirty="0"/>
            </a:br>
            <a:r>
              <a:rPr lang="en-US" sz="4000" dirty="0"/>
              <a:t>Probability theory and mathematical statistics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Matlab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65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István Fazekas, Attila Barta, Sándor Pecsora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”</a:t>
            </a:r>
            <a:r>
              <a:rPr lang="en-US" sz="1400" dirty="0"/>
              <a:t>This work was supported by the construction EFOP-3.4.3-16-2016-00021. The project was supported by the European Union, co-financed by the European Social Fund.”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3566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</a:rPr>
              <a:t>Arrays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7866" indent="-67866"/>
                <a:r>
                  <a:rPr lang="en-US" sz="1600" dirty="0">
                    <a:latin typeface="Arial" panose="020B0604020202020204" pitchFamily="34" charset="0"/>
                  </a:rPr>
                  <a:t>The numbers 0, 0.1, 0.2, …, 10 can be assigned to the variable </a:t>
                </a:r>
                <a:r>
                  <a:rPr lang="en-US" sz="1600" dirty="0">
                    <a:latin typeface="Courier"/>
                  </a:rPr>
                  <a:t>u</a:t>
                </a:r>
                <a:r>
                  <a:rPr lang="en-US" sz="1600" dirty="0">
                    <a:latin typeface="Arial" panose="020B0604020202020204" pitchFamily="34" charset="0"/>
                  </a:rPr>
                  <a:t> by typing</a:t>
                </a:r>
                <a:endParaRPr lang="hu-HU" sz="1600" dirty="0">
                  <a:latin typeface="Arial" panose="020B0604020202020204" pitchFamily="34" charset="0"/>
                </a:endParaRPr>
              </a:p>
              <a:p>
                <a:r>
                  <a:rPr lang="en-US" sz="1600" dirty="0">
                    <a:latin typeface="Courier"/>
                  </a:rPr>
                  <a:t>u = 0:0.1:10.</a:t>
                </a:r>
              </a:p>
              <a:p>
                <a:r>
                  <a:rPr lang="en-US" sz="1600" dirty="0">
                    <a:latin typeface="Arial" panose="020B0604020202020204" pitchFamily="34" charset="0"/>
                  </a:rPr>
                  <a:t>To compute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=5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=0, 0.1, 0.2,…, 10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, the session is:</a:t>
                </a:r>
              </a:p>
              <a:p>
                <a:r>
                  <a:rPr lang="en-US" sz="1600" dirty="0">
                    <a:latin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Courier"/>
                  </a:rPr>
                  <a:t>u = 0:0.1:10;</a:t>
                </a:r>
              </a:p>
              <a:p>
                <a:r>
                  <a:rPr lang="en-US" sz="1600" dirty="0">
                    <a:latin typeface="Courier"/>
                  </a:rPr>
                  <a:t>w = 5*sin(u);</a:t>
                </a:r>
              </a:p>
              <a:p>
                <a:r>
                  <a:rPr lang="en-US" sz="1600" dirty="0">
                    <a:latin typeface="Arial" panose="020B0604020202020204" pitchFamily="34" charset="0"/>
                  </a:rPr>
                  <a:t>The single line, </a:t>
                </a:r>
                <a:r>
                  <a:rPr lang="en-US" sz="1600" dirty="0">
                    <a:latin typeface="Courier"/>
                  </a:rPr>
                  <a:t>w = 5*sin(u),</a:t>
                </a:r>
                <a:r>
                  <a:rPr lang="en-US" sz="1600" dirty="0">
                    <a:latin typeface="Arial" panose="020B0604020202020204" pitchFamily="34" charset="0"/>
                  </a:rPr>
                  <a:t> computed the formula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=5</m:t>
                    </m:r>
                    <m:func>
                      <m:func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 101 times. 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8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Array Index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urier"/>
              </a:rPr>
              <a:t>u(7)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0.6000</a:t>
            </a:r>
          </a:p>
          <a:p>
            <a:r>
              <a:rPr lang="en-US" sz="1600" dirty="0">
                <a:latin typeface="Courier"/>
              </a:rPr>
              <a:t>w(7)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2.8232</a:t>
            </a:r>
            <a:endParaRPr lang="hu-HU" sz="1600" dirty="0">
              <a:latin typeface="Courier"/>
            </a:endParaRPr>
          </a:p>
          <a:p>
            <a:endParaRPr lang="en-US" sz="1600" dirty="0">
              <a:latin typeface="Courier"/>
            </a:endParaRPr>
          </a:p>
          <a:p>
            <a:r>
              <a:rPr lang="en-US" sz="1600" dirty="0">
                <a:latin typeface="Times" panose="02020603050405020304" pitchFamily="18" charset="0"/>
              </a:rPr>
              <a:t> </a:t>
            </a:r>
            <a:r>
              <a:rPr lang="en-US" sz="1600" dirty="0">
                <a:latin typeface="Arial" panose="020B0604020202020204" pitchFamily="34" charset="0"/>
              </a:rPr>
              <a:t>Use the</a:t>
            </a:r>
            <a:r>
              <a:rPr lang="en-US" sz="1600" dirty="0">
                <a:latin typeface="Times" panose="02020603050405020304" pitchFamily="18" charset="0"/>
              </a:rPr>
              <a:t> </a:t>
            </a:r>
            <a:r>
              <a:rPr lang="en-US" sz="1600" dirty="0">
                <a:latin typeface="Courier"/>
              </a:rPr>
              <a:t>length</a:t>
            </a:r>
            <a:r>
              <a:rPr lang="en-US" sz="1600" dirty="0">
                <a:latin typeface="Times" panose="02020603050405020304" pitchFamily="18" charset="0"/>
              </a:rPr>
              <a:t> </a:t>
            </a:r>
            <a:r>
              <a:rPr lang="en-US" sz="1600" dirty="0">
                <a:latin typeface="Arial" panose="020B0604020202020204" pitchFamily="34" charset="0"/>
              </a:rPr>
              <a:t>function to determine how many values are in an array.</a:t>
            </a:r>
          </a:p>
          <a:p>
            <a:r>
              <a:rPr lang="en-US" sz="1600" dirty="0">
                <a:latin typeface="Courier"/>
              </a:rPr>
              <a:t>m = length(w)</a:t>
            </a:r>
          </a:p>
          <a:p>
            <a:r>
              <a:rPr lang="en-US" sz="1600" dirty="0">
                <a:latin typeface="Courier"/>
              </a:rPr>
              <a:t>m =</a:t>
            </a:r>
          </a:p>
          <a:p>
            <a:r>
              <a:rPr lang="en-US" sz="1600" dirty="0">
                <a:latin typeface="Courier"/>
              </a:rPr>
              <a:t>   101</a:t>
            </a:r>
            <a:endParaRPr lang="en-US" sz="1600" dirty="0">
              <a:latin typeface="Times" panose="02020603050405020304" pitchFamily="18" charset="0"/>
            </a:endParaRPr>
          </a:p>
          <a:p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31085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Some commonly used mathematical functions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449246"/>
                  </p:ext>
                </p:extLst>
              </p:nvPr>
            </p:nvGraphicFramePr>
            <p:xfrm>
              <a:off x="1524000" y="2254249"/>
              <a:ext cx="6096000" cy="37517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en-GB" sz="1600" noProof="0" dirty="0"/>
                            <a:t>Function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err="1"/>
                            <a:t>Matlab</a:t>
                          </a:r>
                          <a:r>
                            <a:rPr lang="en-GB" sz="1600" noProof="0" dirty="0"/>
                            <a:t> syntax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err="1">
                              <a:latin typeface="Courier"/>
                            </a:rPr>
                            <a:t>exp</a:t>
                          </a:r>
                          <a:r>
                            <a:rPr lang="en-GB" sz="1600" noProof="0" dirty="0">
                              <a:latin typeface="Courier"/>
                            </a:rPr>
                            <a:t>(x)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err="1">
                              <a:latin typeface="Courier"/>
                            </a:rPr>
                            <a:t>sqrt</a:t>
                          </a:r>
                          <a:r>
                            <a:rPr lang="en-GB" sz="1600" noProof="0" dirty="0">
                              <a:latin typeface="Courier"/>
                            </a:rPr>
                            <a:t>(x)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noProof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>
                              <a:latin typeface="Courier"/>
                            </a:rPr>
                            <a:t>log(x)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600" b="0" i="0" noProof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>
                              <a:latin typeface="Courier"/>
                            </a:rPr>
                            <a:t>log10(x)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noProof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err="1">
                              <a:latin typeface="Courier"/>
                            </a:rPr>
                            <a:t>cos</a:t>
                          </a:r>
                          <a:r>
                            <a:rPr lang="en-GB" sz="1600" noProof="0" dirty="0">
                              <a:latin typeface="Courier"/>
                            </a:rPr>
                            <a:t>(x)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noProof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>
                              <a:latin typeface="Courier"/>
                            </a:rPr>
                            <a:t>sin(x)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noProof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>
                              <a:latin typeface="Courier"/>
                            </a:rPr>
                            <a:t>tan(x)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600" b="0" i="0" noProof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err="1">
                              <a:latin typeface="Courier"/>
                            </a:rPr>
                            <a:t>acos</a:t>
                          </a:r>
                          <a:r>
                            <a:rPr lang="en-GB" sz="1600" noProof="0" dirty="0">
                              <a:latin typeface="Courier"/>
                            </a:rPr>
                            <a:t>(x)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600" b="0" i="0" noProof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err="1">
                              <a:latin typeface="Courier"/>
                            </a:rPr>
                            <a:t>asin</a:t>
                          </a:r>
                          <a:r>
                            <a:rPr lang="en-GB" sz="1600" noProof="0" dirty="0">
                              <a:latin typeface="Courier"/>
                            </a:rPr>
                            <a:t>(x)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600" b="0" i="0" noProof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GB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err="1">
                              <a:latin typeface="Courier"/>
                            </a:rPr>
                            <a:t>atan</a:t>
                          </a:r>
                          <a:r>
                            <a:rPr lang="en-GB" sz="1600" noProof="0" dirty="0">
                              <a:latin typeface="Courier"/>
                            </a:rPr>
                            <a:t>(x)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78130">
                    <a:tc gridSpan="2">
                      <a:txBody>
                        <a:bodyPr/>
                        <a:lstStyle/>
                        <a:p>
                          <a:r>
                            <a:rPr lang="en-GB" sz="1600" noProof="0" dirty="0"/>
                            <a:t>Important!</a:t>
                          </a:r>
                          <a:r>
                            <a:rPr lang="en-GB" sz="1600" baseline="0" noProof="0" dirty="0"/>
                            <a:t> The </a:t>
                          </a:r>
                          <a:r>
                            <a:rPr lang="en-GB" sz="1600" baseline="0" noProof="0" dirty="0" err="1"/>
                            <a:t>Matlab</a:t>
                          </a:r>
                          <a:r>
                            <a:rPr lang="en-GB" sz="1600" baseline="0" noProof="0" dirty="0"/>
                            <a:t> trigonometric functions use radian measure.</a:t>
                          </a:r>
                          <a:endParaRPr lang="en-GB" sz="1600" noProof="0" dirty="0"/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449246"/>
                  </p:ext>
                </p:extLst>
              </p:nvPr>
            </p:nvGraphicFramePr>
            <p:xfrm>
              <a:off x="1524000" y="2254249"/>
              <a:ext cx="6096000" cy="37517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12420">
                    <a:tc>
                      <a:txBody>
                        <a:bodyPr/>
                        <a:lstStyle/>
                        <a:p>
                          <a:r>
                            <a:rPr lang="en-GB" sz="1600" noProof="0" dirty="0" smtClean="0"/>
                            <a:t>Function</a:t>
                          </a:r>
                          <a:endParaRPr lang="en-GB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err="1" smtClean="0"/>
                            <a:t>Matlab</a:t>
                          </a:r>
                          <a:r>
                            <a:rPr lang="en-GB" sz="1600" noProof="0" dirty="0" smtClean="0"/>
                            <a:t> syntax</a:t>
                          </a:r>
                          <a:endParaRPr lang="en-GB" sz="1600" noProof="0" dirty="0"/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400" t="-105769" r="-101000" b="-10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err="1" smtClean="0">
                              <a:latin typeface="Courier"/>
                            </a:rPr>
                            <a:t>exp</a:t>
                          </a:r>
                          <a:r>
                            <a:rPr lang="en-GB" sz="1600" noProof="0" dirty="0" smtClean="0">
                              <a:latin typeface="Courier"/>
                            </a:rPr>
                            <a:t>(x)</a:t>
                          </a:r>
                          <a:endParaRPr lang="en-GB" sz="1600" noProof="0" dirty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</a:tr>
                  <a:tr h="315151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400" t="-205769" r="-101000" b="-9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err="1" smtClean="0">
                              <a:latin typeface="Courier"/>
                            </a:rPr>
                            <a:t>sqrt</a:t>
                          </a:r>
                          <a:r>
                            <a:rPr lang="en-GB" sz="1600" noProof="0" dirty="0" smtClean="0">
                              <a:latin typeface="Courier"/>
                            </a:rPr>
                            <a:t>(x)</a:t>
                          </a:r>
                          <a:endParaRPr lang="en-GB" sz="1600" noProof="0" dirty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400" t="-311765" r="-101000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smtClean="0">
                              <a:latin typeface="Courier"/>
                            </a:rPr>
                            <a:t>log(x)</a:t>
                          </a:r>
                          <a:endParaRPr lang="en-GB" sz="1600" noProof="0" dirty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400" t="-411765" r="-101000" b="-7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smtClean="0">
                              <a:latin typeface="Courier"/>
                            </a:rPr>
                            <a:t>log10(x)</a:t>
                          </a:r>
                          <a:endParaRPr lang="en-GB" sz="1600" noProof="0" dirty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400" t="-501923" r="-101000" b="-6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err="1" smtClean="0">
                              <a:latin typeface="Courier"/>
                            </a:rPr>
                            <a:t>cos</a:t>
                          </a:r>
                          <a:r>
                            <a:rPr lang="en-GB" sz="1600" noProof="0" dirty="0" smtClean="0">
                              <a:latin typeface="Courier"/>
                            </a:rPr>
                            <a:t>(x)</a:t>
                          </a:r>
                          <a:endParaRPr lang="en-GB" sz="1600" noProof="0" dirty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400" t="-613725" r="-101000" b="-531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smtClean="0">
                              <a:latin typeface="Courier"/>
                            </a:rPr>
                            <a:t>sin(x)</a:t>
                          </a:r>
                          <a:endParaRPr lang="en-GB" sz="1600" noProof="0" dirty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400" t="-713725" r="-101000" b="-431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smtClean="0">
                              <a:latin typeface="Courier"/>
                            </a:rPr>
                            <a:t>tan(x)</a:t>
                          </a:r>
                          <a:endParaRPr lang="en-GB" sz="1600" noProof="0" dirty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400" t="-798077" r="-101000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err="1" smtClean="0">
                              <a:latin typeface="Courier"/>
                            </a:rPr>
                            <a:t>acos</a:t>
                          </a:r>
                          <a:r>
                            <a:rPr lang="en-GB" sz="1600" noProof="0" dirty="0" smtClean="0">
                              <a:latin typeface="Courier"/>
                            </a:rPr>
                            <a:t>(x)</a:t>
                          </a:r>
                          <a:endParaRPr lang="en-GB" sz="1600" noProof="0" dirty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400" t="-915686" r="-101000" b="-2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err="1" smtClean="0">
                              <a:latin typeface="Courier"/>
                            </a:rPr>
                            <a:t>asin</a:t>
                          </a:r>
                          <a:r>
                            <a:rPr lang="en-GB" sz="1600" noProof="0" dirty="0" smtClean="0">
                              <a:latin typeface="Courier"/>
                            </a:rPr>
                            <a:t>(x)</a:t>
                          </a:r>
                          <a:endParaRPr lang="en-GB" sz="1600" noProof="0" dirty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400" t="-996154" r="-101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noProof="0" dirty="0" err="1" smtClean="0">
                              <a:latin typeface="Courier"/>
                            </a:rPr>
                            <a:t>atan</a:t>
                          </a:r>
                          <a:r>
                            <a:rPr lang="en-GB" sz="1600" noProof="0" dirty="0" smtClean="0">
                              <a:latin typeface="Courier"/>
                            </a:rPr>
                            <a:t>(x)</a:t>
                          </a:r>
                          <a:endParaRPr lang="en-GB" sz="1600" noProof="0" dirty="0">
                            <a:latin typeface="Courier"/>
                          </a:endParaRPr>
                        </a:p>
                      </a:txBody>
                      <a:tcPr marL="68580" marR="68580" marT="34290" marB="34290"/>
                    </a:tc>
                  </a:tr>
                  <a:tr h="312420">
                    <a:tc gridSpan="2">
                      <a:txBody>
                        <a:bodyPr/>
                        <a:lstStyle/>
                        <a:p>
                          <a:r>
                            <a:rPr lang="en-GB" sz="1600" noProof="0" dirty="0" smtClean="0"/>
                            <a:t>Important!</a:t>
                          </a:r>
                          <a:r>
                            <a:rPr lang="en-GB" sz="1600" baseline="0" noProof="0" dirty="0" smtClean="0"/>
                            <a:t> The </a:t>
                          </a:r>
                          <a:r>
                            <a:rPr lang="en-GB" sz="1600" baseline="0" noProof="0" dirty="0" err="1" smtClean="0"/>
                            <a:t>Matlab</a:t>
                          </a:r>
                          <a:r>
                            <a:rPr lang="en-GB" sz="1600" baseline="0" noProof="0" dirty="0" smtClean="0"/>
                            <a:t> trigonometric functions use radian measure.</a:t>
                          </a:r>
                          <a:endParaRPr lang="en-GB" sz="1600" noProof="0" dirty="0"/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840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7766" y="0"/>
            <a:ext cx="7628467" cy="7281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Built-in functions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46061"/>
              </p:ext>
            </p:extLst>
          </p:nvPr>
        </p:nvGraphicFramePr>
        <p:xfrm>
          <a:off x="454882" y="728132"/>
          <a:ext cx="8234236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500" noProof="0" dirty="0"/>
                        <a:t>Function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500" noProof="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Courier"/>
                        </a:rPr>
                        <a:t>mean(A)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noProof="0" dirty="0">
                          <a:latin typeface="Times-Roman"/>
                        </a:rPr>
                        <a:t>Average or mean value</a:t>
                      </a:r>
                      <a:r>
                        <a:rPr lang="en-GB" sz="1500" baseline="0" noProof="0" dirty="0">
                          <a:latin typeface="Times-Roman"/>
                        </a:rPr>
                        <a:t> of </a:t>
                      </a:r>
                      <a:r>
                        <a:rPr lang="en-GB" sz="1500" noProof="0" dirty="0">
                          <a:latin typeface="Courier"/>
                        </a:rPr>
                        <a:t>A</a:t>
                      </a:r>
                      <a:endParaRPr lang="en-GB" sz="1500" noProof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Courier"/>
                        </a:rPr>
                        <a:t>max(A), min 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 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a vector, then 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min(A)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returns the smallest element of 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 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a matrix, then 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min(A)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a row vector containing the minimum value of each column. 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max(A)</a:t>
                      </a:r>
                      <a:r>
                        <a:rPr lang="en-US" sz="15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works similarly, but with the maximum of </a:t>
                      </a:r>
                      <a:r>
                        <a:rPr lang="en-US" sz="1500" kern="1200" baseline="0" dirty="0">
                          <a:solidFill>
                            <a:schemeClr val="dk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5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500" noProof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Courier"/>
                        </a:rPr>
                        <a:t>sum(A)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Times-Roman"/>
                        </a:rPr>
                        <a:t>Summation of the elements of </a:t>
                      </a:r>
                      <a:r>
                        <a:rPr lang="en-GB" sz="1500" noProof="0" dirty="0">
                          <a:latin typeface="Courier"/>
                        </a:rPr>
                        <a:t>A</a:t>
                      </a:r>
                      <a:endParaRPr lang="en-GB" sz="1500" noProof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Courier"/>
                        </a:rPr>
                        <a:t>sort(A)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Times-Roman"/>
                        </a:rPr>
                        <a:t>Sort in ascending or descending order.</a:t>
                      </a:r>
                      <a:endParaRPr lang="en-GB" sz="1500" noProof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Courier"/>
                        </a:rPr>
                        <a:t>median(A)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Times-Roman"/>
                        </a:rPr>
                        <a:t>For vectors, </a:t>
                      </a:r>
                      <a:r>
                        <a:rPr lang="en-GB" sz="1500" noProof="0" dirty="0">
                          <a:latin typeface="Courier"/>
                        </a:rPr>
                        <a:t>median(a)</a:t>
                      </a:r>
                      <a:r>
                        <a:rPr lang="en-GB" sz="1500" noProof="0" dirty="0">
                          <a:latin typeface="Times-Roman"/>
                        </a:rPr>
                        <a:t> is the median value of the elements in x. For matrices, </a:t>
                      </a:r>
                      <a:r>
                        <a:rPr lang="en-GB" sz="1500" noProof="0" dirty="0">
                          <a:latin typeface="Courier"/>
                        </a:rPr>
                        <a:t>median(A)</a:t>
                      </a:r>
                      <a:r>
                        <a:rPr lang="en-GB" sz="1500" noProof="0" dirty="0">
                          <a:latin typeface="Times-Roman"/>
                        </a:rPr>
                        <a:t> is a row vector containing the median value of each column.</a:t>
                      </a:r>
                      <a:endParaRPr lang="en-GB" sz="1500" noProof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500" noProof="0" dirty="0" err="1">
                          <a:latin typeface="Courier"/>
                        </a:rPr>
                        <a:t>std</a:t>
                      </a:r>
                      <a:r>
                        <a:rPr lang="en-GB" sz="1500" noProof="0" dirty="0">
                          <a:latin typeface="Courier"/>
                        </a:rPr>
                        <a:t>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Times-Roman"/>
                        </a:rPr>
                        <a:t>Standard deviation</a:t>
                      </a:r>
                      <a:endParaRPr lang="en-GB" sz="1500" noProof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500" noProof="0" dirty="0" err="1">
                          <a:latin typeface="Courier"/>
                        </a:rPr>
                        <a:t>det</a:t>
                      </a:r>
                      <a:r>
                        <a:rPr lang="en-GB" sz="1500" noProof="0" dirty="0">
                          <a:latin typeface="Courier"/>
                        </a:rPr>
                        <a:t>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Times-Roman"/>
                        </a:rPr>
                        <a:t>Determinant of a square matrix</a:t>
                      </a:r>
                      <a:endParaRPr lang="en-GB" sz="1500" noProof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500" noProof="0" dirty="0" err="1">
                          <a:latin typeface="Courier"/>
                        </a:rPr>
                        <a:t>inv</a:t>
                      </a:r>
                      <a:r>
                        <a:rPr lang="en-GB" sz="1500" noProof="0" dirty="0">
                          <a:latin typeface="Courier"/>
                        </a:rPr>
                        <a:t>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noProof="0" dirty="0">
                          <a:latin typeface="Times-Roman"/>
                        </a:rPr>
                        <a:t>Inverse of the square matrix </a:t>
                      </a:r>
                      <a:r>
                        <a:rPr lang="en-GB" sz="1500" noProof="0" dirty="0">
                          <a:latin typeface="Courier"/>
                        </a:rPr>
                        <a:t>A</a:t>
                      </a:r>
                      <a:endParaRPr lang="en-GB" sz="1500" noProof="0" dirty="0">
                        <a:latin typeface="Times-Roman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Courier"/>
                        </a:rPr>
                        <a:t>size(A)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noProof="0" dirty="0">
                          <a:latin typeface="Courier"/>
                        </a:rPr>
                        <a:t>D=size(A)</a:t>
                      </a:r>
                      <a:r>
                        <a:rPr lang="en-GB" sz="1500" noProof="0" dirty="0">
                          <a:latin typeface="Times-Roman"/>
                        </a:rPr>
                        <a:t>, for M-by-N matrix </a:t>
                      </a:r>
                      <a:r>
                        <a:rPr lang="en-GB" sz="1500" noProof="0" dirty="0">
                          <a:latin typeface="Courier"/>
                        </a:rPr>
                        <a:t>A</a:t>
                      </a:r>
                      <a:r>
                        <a:rPr lang="en-GB" sz="1500" noProof="0" dirty="0">
                          <a:latin typeface="Times-Roman"/>
                        </a:rPr>
                        <a:t>, returns the two-element row vector </a:t>
                      </a:r>
                      <a:r>
                        <a:rPr lang="en-GB" sz="1500" noProof="0" dirty="0">
                          <a:latin typeface="Courier"/>
                        </a:rPr>
                        <a:t>D=[M,N]</a:t>
                      </a:r>
                      <a:r>
                        <a:rPr lang="en-GB" sz="1500" noProof="0" dirty="0">
                          <a:latin typeface="Times-Roman"/>
                        </a:rPr>
                        <a:t> containing the number of rows and columns in the matrix.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Courier"/>
                        </a:rPr>
                        <a:t>length(A)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noProof="0" dirty="0">
                          <a:latin typeface="Times-Roman"/>
                        </a:rPr>
                        <a:t>Returns the length of vector </a:t>
                      </a:r>
                      <a:r>
                        <a:rPr lang="en-GB" sz="1500" noProof="0" dirty="0">
                          <a:latin typeface="Courier"/>
                        </a:rPr>
                        <a:t>A</a:t>
                      </a:r>
                      <a:r>
                        <a:rPr lang="en-GB" sz="1500" noProof="0" dirty="0">
                          <a:latin typeface="Times-Roman"/>
                        </a:rPr>
                        <a:t>.  It is equivalent to </a:t>
                      </a:r>
                      <a:r>
                        <a:rPr lang="en-GB" sz="1500" noProof="0" dirty="0">
                          <a:latin typeface="Courier"/>
                        </a:rPr>
                        <a:t>MAX(SIZE(A))</a:t>
                      </a:r>
                      <a:r>
                        <a:rPr lang="en-GB" sz="1500" noProof="0" dirty="0">
                          <a:latin typeface="Times-Roman"/>
                        </a:rPr>
                        <a:t> for non-empty arrays and 0 for empty ones.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Courier"/>
                        </a:rPr>
                        <a:t>flip(A)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500" noProof="0" dirty="0"/>
                        <a:t>Flip the order of elements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Courier"/>
                        </a:rPr>
                        <a:t>prod(A)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500" noProof="0" dirty="0">
                          <a:latin typeface="Courier"/>
                        </a:rPr>
                        <a:t>P=prod(A)</a:t>
                      </a:r>
                      <a:r>
                        <a:rPr lang="en-GB" sz="1500" noProof="0" dirty="0"/>
                        <a:t>is the product of the elements of the vector </a:t>
                      </a:r>
                      <a:r>
                        <a:rPr lang="en-GB" sz="1500" noProof="0" dirty="0">
                          <a:latin typeface="Courier"/>
                        </a:rPr>
                        <a:t>A</a:t>
                      </a:r>
                      <a:r>
                        <a:rPr lang="en-GB" sz="1500" noProof="0" dirty="0"/>
                        <a:t>. If </a:t>
                      </a:r>
                      <a:r>
                        <a:rPr lang="en-GB" sz="1500" noProof="0" dirty="0">
                          <a:latin typeface="Courier"/>
                        </a:rPr>
                        <a:t>A</a:t>
                      </a:r>
                      <a:r>
                        <a:rPr lang="en-GB" sz="1500" noProof="0" dirty="0"/>
                        <a:t> is a matrix, </a:t>
                      </a:r>
                      <a:r>
                        <a:rPr lang="en-GB" sz="1500" noProof="0" dirty="0">
                          <a:latin typeface="Courier"/>
                        </a:rPr>
                        <a:t>P</a:t>
                      </a:r>
                      <a:r>
                        <a:rPr lang="en-GB" sz="1500" noProof="0" dirty="0"/>
                        <a:t> is a row vector with the product over each column.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4340">
                <a:tc gridSpan="2">
                  <a:txBody>
                    <a:bodyPr/>
                    <a:lstStyle/>
                    <a:p>
                      <a:r>
                        <a:rPr lang="en-GB" sz="1500" noProof="0" dirty="0">
                          <a:latin typeface="+mn-lt"/>
                        </a:rPr>
                        <a:t>Important! If </a:t>
                      </a:r>
                      <a:r>
                        <a:rPr lang="en-GB" sz="1500" noProof="0" dirty="0">
                          <a:latin typeface="Courier"/>
                        </a:rPr>
                        <a:t>A</a:t>
                      </a:r>
                      <a:r>
                        <a:rPr lang="en-GB" sz="1500" noProof="0" dirty="0">
                          <a:latin typeface="+mn-lt"/>
                        </a:rPr>
                        <a:t> is a matrix,</a:t>
                      </a:r>
                      <a:r>
                        <a:rPr lang="en-GB" sz="1500" baseline="0" noProof="0" dirty="0">
                          <a:latin typeface="+mn-lt"/>
                        </a:rPr>
                        <a:t> then some of these functions work differently, please check the helper.</a:t>
                      </a:r>
                      <a:endParaRPr lang="en-GB" sz="1500" noProof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GB" sz="1600" noProof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50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2787" y="286604"/>
            <a:ext cx="8624146" cy="14507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Operators (relational, logical)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11783"/>
              </p:ext>
            </p:extLst>
          </p:nvPr>
        </p:nvGraphicFramePr>
        <p:xfrm>
          <a:off x="2614613" y="2844801"/>
          <a:ext cx="3914775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Operator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Courier"/>
                        </a:rPr>
                        <a:t>==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Equal to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Courier"/>
                        </a:rPr>
                        <a:t>~=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Not equal to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Courier"/>
                        </a:rPr>
                        <a:t>&lt;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Strictly smaller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Courier"/>
                        </a:rPr>
                        <a:t>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Strictly greater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Courier"/>
                        </a:rPr>
                        <a:t>&lt;=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Smaller than or equal to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Courier"/>
                        </a:rPr>
                        <a:t>&gt;=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Greater than or equal to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Courier"/>
                        </a:rPr>
                        <a:t>&amp;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And operator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Courier"/>
                        </a:rPr>
                        <a:t>|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Or operator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44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101600"/>
            <a:ext cx="7886700" cy="1670049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Vectors</a:t>
            </a:r>
            <a:br>
              <a:rPr lang="en-GB" dirty="0">
                <a:latin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</a:rPr>
              <a:t>(One dimensional arrays)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3666067"/>
            <a:ext cx="3943350" cy="264160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You can create a </a:t>
            </a:r>
            <a:r>
              <a:rPr lang="en-US" sz="1600" i="1" dirty="0">
                <a:latin typeface="Arial" panose="020B0604020202020204" pitchFamily="34" charset="0"/>
              </a:rPr>
              <a:t>column</a:t>
            </a:r>
            <a:r>
              <a:rPr lang="en-US" sz="1600" dirty="0">
                <a:latin typeface="Arial" panose="020B0604020202020204" pitchFamily="34" charset="0"/>
              </a:rPr>
              <a:t> vector by using the </a:t>
            </a:r>
            <a:r>
              <a:rPr lang="en-US" sz="1600" i="1" dirty="0">
                <a:latin typeface="Arial" panose="020B0604020202020204" pitchFamily="34" charset="0"/>
              </a:rPr>
              <a:t>transpose</a:t>
            </a:r>
            <a:r>
              <a:rPr lang="en-US" sz="1600" dirty="0">
                <a:latin typeface="Arial" panose="020B0604020202020204" pitchFamily="34" charset="0"/>
              </a:rPr>
              <a:t> notation (').</a:t>
            </a:r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</a:rPr>
              <a:t>p = [3,7,9]'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p =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3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7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 9</a:t>
            </a:r>
            <a:endParaRPr lang="en-US" sz="1600" dirty="0">
              <a:latin typeface="Arial" panose="020B0604020202020204" pitchFamily="34" charset="0"/>
            </a:endParaRPr>
          </a:p>
          <a:p>
            <a:endParaRPr lang="hu-HU" sz="1600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876801" y="3606800"/>
            <a:ext cx="3943350" cy="239394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You can also create a column vector by separating the elements by semicolons.  For example,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g = [3;7;9]</a:t>
            </a:r>
          </a:p>
          <a:p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g =</a:t>
            </a:r>
          </a:p>
          <a:p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3</a:t>
            </a:r>
          </a:p>
          <a:p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7</a:t>
            </a:r>
          </a:p>
          <a:p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9</a:t>
            </a:r>
          </a:p>
          <a:p>
            <a:endParaRPr lang="hu-HU" sz="16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28650" y="1771649"/>
            <a:ext cx="7886700" cy="165735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Arial" panose="020B0604020202020204" pitchFamily="34" charset="0"/>
              </a:rPr>
              <a:t>To create a </a:t>
            </a:r>
            <a:r>
              <a:rPr lang="en-GB" sz="1600" i="1" dirty="0">
                <a:latin typeface="Arial" panose="020B0604020202020204" pitchFamily="34" charset="0"/>
              </a:rPr>
              <a:t>row </a:t>
            </a:r>
            <a:r>
              <a:rPr lang="en-GB" sz="1600" dirty="0">
                <a:latin typeface="Arial" panose="020B0604020202020204" pitchFamily="34" charset="0"/>
              </a:rPr>
              <a:t>vector, separate the elements by commas</a:t>
            </a:r>
            <a:r>
              <a:rPr lang="hu-HU" sz="1600" dirty="0">
                <a:latin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</a:rPr>
              <a:t>or</a:t>
            </a:r>
            <a:r>
              <a:rPr lang="hu-HU" sz="1600" dirty="0">
                <a:latin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</a:rPr>
              <a:t>spaces</a:t>
            </a:r>
            <a:r>
              <a:rPr lang="en-GB" sz="1600" dirty="0">
                <a:latin typeface="Arial" panose="020B0604020202020204" pitchFamily="34" charset="0"/>
              </a:rPr>
              <a:t>.  Use square brackets:</a:t>
            </a:r>
          </a:p>
          <a:p>
            <a:r>
              <a:rPr lang="en-GB" sz="1600" dirty="0">
                <a:latin typeface="Courier New" panose="02070309020205020404" pitchFamily="49" charset="0"/>
              </a:rPr>
              <a:t>p = [3,7,9]</a:t>
            </a:r>
          </a:p>
          <a:p>
            <a:r>
              <a:rPr lang="en-GB" sz="1600" dirty="0">
                <a:latin typeface="Courier New" panose="02070309020205020404" pitchFamily="49" charset="0"/>
              </a:rPr>
              <a:t>p =</a:t>
            </a:r>
          </a:p>
          <a:p>
            <a:r>
              <a:rPr lang="en-GB" sz="1600" dirty="0">
                <a:latin typeface="Courier New" panose="02070309020205020404" pitchFamily="49" charset="0"/>
              </a:rPr>
              <a:t>   3   7   9</a:t>
            </a:r>
            <a:endParaRPr lang="en-GB" sz="1600" dirty="0"/>
          </a:p>
        </p:txBody>
      </p:sp>
      <p:cxnSp>
        <p:nvCxnSpPr>
          <p:cNvPr id="7" name="Egyenes összekötő 6"/>
          <p:cNvCxnSpPr/>
          <p:nvPr/>
        </p:nvCxnSpPr>
        <p:spPr>
          <a:xfrm>
            <a:off x="787400" y="3429000"/>
            <a:ext cx="756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39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8534"/>
            <a:ext cx="8382000" cy="161882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You can create row</a:t>
            </a:r>
            <a:r>
              <a:rPr lang="hu-HU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vectors by ''appending'' one vector to another.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For example, to create the row vector 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whose first three columns contain the values of</a:t>
            </a:r>
            <a:endParaRPr lang="hu-HU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r = [2,4,20]</a:t>
            </a:r>
            <a:endParaRPr lang="hu-HU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and whose fourth, fifth, and sixth columns contain the values of</a:t>
            </a:r>
            <a:endParaRPr lang="hu-HU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w = [9,-6,3]</a:t>
            </a:r>
            <a:endParaRPr lang="hu-HU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you type</a:t>
            </a:r>
            <a:endParaRPr lang="hu-HU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u = [</a:t>
            </a:r>
            <a:r>
              <a:rPr 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r,w</a:t>
            </a:r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hu-HU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The result is the vector</a:t>
            </a:r>
            <a:endParaRPr lang="hu-HU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u = [2,4,20,9,-6,3]</a:t>
            </a:r>
            <a:endParaRPr 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338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0520" y="286604"/>
            <a:ext cx="848868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You can create</a:t>
            </a:r>
            <a:r>
              <a:rPr lang="hu-HU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column vectors by ''appending'' one vector to another.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Times New Roman" panose="02020603050405020304" pitchFamily="18" charset="0"/>
              </a:rPr>
              <a:t>For example, to create the column vector </a:t>
            </a: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u</a:t>
            </a:r>
            <a:r>
              <a:rPr lang="en-GB" dirty="0">
                <a:latin typeface="Arial" panose="020B0604020202020204" pitchFamily="34" charset="0"/>
                <a:cs typeface="Times New Roman" panose="02020603050405020304" pitchFamily="18" charset="0"/>
              </a:rPr>
              <a:t> whose first three rows contain the values of</a:t>
            </a:r>
          </a:p>
          <a:p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r = [2;4;20]</a:t>
            </a:r>
            <a:endParaRPr lang="en-GB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Arial" panose="020B0604020202020204" pitchFamily="34" charset="0"/>
                <a:cs typeface="Times New Roman" panose="02020603050405020304" pitchFamily="18" charset="0"/>
              </a:rPr>
              <a:t>and whose fourth, fifth, and sixth rows contain the values of</a:t>
            </a:r>
          </a:p>
          <a:p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w = [9;-6;3]</a:t>
            </a:r>
            <a:endParaRPr lang="en-GB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Arial" panose="020B0604020202020204" pitchFamily="34" charset="0"/>
                <a:cs typeface="Times New Roman" panose="02020603050405020304" pitchFamily="18" charset="0"/>
              </a:rPr>
              <a:t>you type</a:t>
            </a:r>
          </a:p>
          <a:p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u = [</a:t>
            </a:r>
            <a:r>
              <a:rPr lang="en-GB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r;w</a:t>
            </a: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en-GB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Arial" panose="020B0604020202020204" pitchFamily="34" charset="0"/>
                <a:cs typeface="Times New Roman" panose="02020603050405020304" pitchFamily="18" charset="0"/>
              </a:rPr>
              <a:t>The result is the vector</a:t>
            </a:r>
          </a:p>
          <a:p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u = [2;4;20;9;-6;3]</a:t>
            </a:r>
            <a:endParaRPr lang="en-GB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84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The colon operator (:)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1737360"/>
            <a:ext cx="7448973" cy="4587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cs typeface="Times New Roman" panose="02020603050405020304" pitchFamily="18" charset="0"/>
              </a:rPr>
              <a:t>The colon operator (:) easily generates a large vector of regularly spaced elements.</a:t>
            </a:r>
          </a:p>
          <a:p>
            <a:pPr marL="0" indent="0">
              <a:buNone/>
            </a:pPr>
            <a:r>
              <a:rPr lang="en-US" sz="1600" dirty="0">
                <a:cs typeface="Times New Roman" panose="02020603050405020304" pitchFamily="18" charset="0"/>
              </a:rPr>
              <a:t>Typing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x = m:q:n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or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x = 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m:q:n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cs typeface="Times New Roman" panose="02020603050405020304" pitchFamily="18" charset="0"/>
              </a:rPr>
              <a:t>creates a vector 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of values with a spacing 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q</a:t>
            </a:r>
            <a:r>
              <a:rPr lang="en-US" sz="1600" dirty="0">
                <a:cs typeface="Times New Roman" panose="02020603050405020304" pitchFamily="18" charset="0"/>
              </a:rPr>
              <a:t>. The first value is 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cs typeface="Times New Roman" panose="02020603050405020304" pitchFamily="18" charset="0"/>
              </a:rPr>
              <a:t>. The last value is 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if</a:t>
            </a:r>
            <a:r>
              <a:rPr 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m-n</a:t>
            </a:r>
            <a:r>
              <a:rPr 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is an integer multiple of 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q</a:t>
            </a:r>
            <a:r>
              <a:rPr 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cs typeface="Times New Roman" panose="02020603050405020304" pitchFamily="18" charset="0"/>
              </a:rPr>
              <a:t>If not, the last value is less than 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/>
              <a:t>For example, typing </a:t>
            </a:r>
            <a:r>
              <a:rPr lang="en-US" sz="1600" dirty="0">
                <a:latin typeface="Courier New" panose="02070309020205020404" pitchFamily="49" charset="0"/>
              </a:rPr>
              <a:t>x = 0:2:8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/>
              <a:t>creates the vector  </a:t>
            </a:r>
            <a:r>
              <a:rPr lang="en-US" sz="1600" dirty="0">
                <a:latin typeface="Courier New" panose="02070309020205020404" pitchFamily="49" charset="0"/>
              </a:rPr>
              <a:t>x = [0,2,4,6,8]</a:t>
            </a:r>
            <a:r>
              <a:rPr lang="en-US" sz="1600" dirty="0"/>
              <a:t>, whereas typing </a:t>
            </a:r>
            <a:r>
              <a:rPr lang="en-US" sz="1600" dirty="0">
                <a:latin typeface="Courier New" panose="02070309020205020404" pitchFamily="49" charset="0"/>
              </a:rPr>
              <a:t>x = 0:2:7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/>
              <a:t>creates the vector </a:t>
            </a:r>
            <a:r>
              <a:rPr lang="en-US" sz="1600" dirty="0">
                <a:latin typeface="Courier New" panose="02070309020205020404" pitchFamily="49" charset="0"/>
              </a:rPr>
              <a:t>x = [0,2,4,6]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To create a row vector </a:t>
            </a:r>
            <a:r>
              <a:rPr lang="en-US" sz="1600" dirty="0">
                <a:latin typeface="Courier New" panose="02070309020205020404" pitchFamily="49" charset="0"/>
              </a:rPr>
              <a:t>z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/>
              <a:t>consisting of the values from 5 to 8 in steps of 0.1, type</a:t>
            </a:r>
            <a:br>
              <a:rPr lang="hu-HU" sz="1600" dirty="0"/>
            </a:br>
            <a:r>
              <a:rPr lang="en-US" sz="1600" dirty="0">
                <a:latin typeface="Courier New" panose="02070309020205020404" pitchFamily="49" charset="0"/>
              </a:rPr>
              <a:t>z = 5:0.1:8</a:t>
            </a:r>
          </a:p>
          <a:p>
            <a:pPr marL="0" indent="0">
              <a:buNone/>
            </a:pPr>
            <a:r>
              <a:rPr lang="en-US" sz="1600" dirty="0"/>
              <a:t>If the increment q is omitted, it is presumed to be 1. Thus typing </a:t>
            </a:r>
            <a:r>
              <a:rPr lang="en-US" sz="1600" dirty="0">
                <a:latin typeface="Courier New" panose="02070309020205020404" pitchFamily="49" charset="0"/>
              </a:rPr>
              <a:t>y = -3:2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/>
              <a:t>produces the vector  </a:t>
            </a:r>
            <a:r>
              <a:rPr lang="en-US" sz="1600" dirty="0">
                <a:latin typeface="Courier New" panose="02070309020205020404" pitchFamily="49" charset="0"/>
              </a:rPr>
              <a:t>y = [-3,-2,-1,0,1,2].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90275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Creating vectors with the </a:t>
            </a: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en-GB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n-GB"/>
              <a:t>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87333"/>
          </a:xfrm>
        </p:spPr>
        <p:txBody>
          <a:bodyPr>
            <a:normAutofit lnSpcReduction="10000"/>
          </a:bodyPr>
          <a:lstStyle/>
          <a:p>
            <a:r>
              <a:rPr lang="en-GB" sz="1600" dirty="0">
                <a:cs typeface="Times New Roman" panose="02020603050405020304" pitchFamily="18" charset="0"/>
              </a:rPr>
              <a:t>The </a:t>
            </a:r>
            <a:r>
              <a:rPr lang="en-GB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en-GB" sz="16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cs typeface="Times New Roman" panose="02020603050405020304" pitchFamily="18" charset="0"/>
              </a:rPr>
              <a:t>command also creates a linearly spaced row vector, but instead you specify the number of values rather than the increment. </a:t>
            </a:r>
          </a:p>
          <a:p>
            <a:endParaRPr lang="en-GB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cs typeface="Times New Roman" panose="02020603050405020304" pitchFamily="18" charset="0"/>
              </a:rPr>
              <a:t>The syntax is </a:t>
            </a:r>
            <a:r>
              <a:rPr lang="en-GB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en-GB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(x1,x2,n)</a:t>
            </a:r>
            <a:r>
              <a:rPr lang="en-GB" sz="1600" dirty="0">
                <a:cs typeface="Times New Roman" panose="02020603050405020304" pitchFamily="18" charset="0"/>
              </a:rPr>
              <a:t>, where </a:t>
            </a:r>
            <a:r>
              <a:rPr lang="en-GB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x1</a:t>
            </a:r>
            <a:r>
              <a:rPr lang="en-GB" sz="1600" dirty="0">
                <a:cs typeface="Times New Roman" panose="02020603050405020304" pitchFamily="18" charset="0"/>
              </a:rPr>
              <a:t> and </a:t>
            </a:r>
            <a:r>
              <a:rPr lang="en-GB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x2</a:t>
            </a:r>
            <a:r>
              <a:rPr lang="en-GB" sz="1600" dirty="0">
                <a:cs typeface="Times New Roman" panose="02020603050405020304" pitchFamily="18" charset="0"/>
              </a:rPr>
              <a:t> are the lower and upper limits and </a:t>
            </a:r>
            <a:r>
              <a:rPr lang="en-GB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GB" sz="1600" dirty="0">
                <a:cs typeface="Times New Roman" panose="02020603050405020304" pitchFamily="18" charset="0"/>
              </a:rPr>
              <a:t> is the number of points.</a:t>
            </a:r>
          </a:p>
          <a:p>
            <a:endParaRPr lang="en-GB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cs typeface="Times New Roman" panose="02020603050405020304" pitchFamily="18" charset="0"/>
              </a:rPr>
              <a:t>For example, </a:t>
            </a:r>
            <a:r>
              <a:rPr lang="en-GB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en-GB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(5,8,31)</a:t>
            </a:r>
            <a:r>
              <a:rPr lang="en-GB" sz="1600" dirty="0">
                <a:cs typeface="Times New Roman" panose="02020603050405020304" pitchFamily="18" charset="0"/>
              </a:rPr>
              <a:t> is equivalent to </a:t>
            </a:r>
            <a:r>
              <a:rPr lang="en-GB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5:0.1:8</a:t>
            </a:r>
            <a:r>
              <a:rPr lang="en-GB" sz="1600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GB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Times New Roman" panose="02020603050405020304" pitchFamily="18" charset="0"/>
              </a:rPr>
              <a:t>linspace</a:t>
            </a:r>
            <a:r>
              <a:rPr lang="en-US" sz="1600" dirty="0">
                <a:cs typeface="Times New Roman" panose="02020603050405020304" pitchFamily="18" charset="0"/>
              </a:rPr>
              <a:t> Linearly spaced vector.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Times New Roman" panose="02020603050405020304" pitchFamily="18" charset="0"/>
              </a:rPr>
              <a:t>linspace</a:t>
            </a:r>
            <a:r>
              <a:rPr lang="en-US" sz="1600" dirty="0">
                <a:latin typeface="Courier"/>
                <a:cs typeface="Times New Roman" panose="02020603050405020304" pitchFamily="18" charset="0"/>
              </a:rPr>
              <a:t>(X1, X2) </a:t>
            </a:r>
            <a:r>
              <a:rPr lang="en-US" sz="1600" dirty="0">
                <a:cs typeface="Times New Roman" panose="02020603050405020304" pitchFamily="18" charset="0"/>
              </a:rPr>
              <a:t>generates a row vector of 100 linearly equally spaced points between </a:t>
            </a:r>
            <a:r>
              <a:rPr lang="en-US" sz="1600" dirty="0">
                <a:latin typeface="Courier"/>
                <a:cs typeface="Times New Roman" panose="02020603050405020304" pitchFamily="18" charset="0"/>
              </a:rPr>
              <a:t>X1</a:t>
            </a:r>
            <a:r>
              <a:rPr lang="en-US" sz="1600" dirty="0">
                <a:cs typeface="Times New Roman" panose="02020603050405020304" pitchFamily="18" charset="0"/>
              </a:rPr>
              <a:t> and </a:t>
            </a:r>
            <a:r>
              <a:rPr lang="en-US" sz="1600" dirty="0">
                <a:latin typeface="Courier"/>
                <a:cs typeface="Times New Roman" panose="02020603050405020304" pitchFamily="18" charset="0"/>
              </a:rPr>
              <a:t>X2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Times New Roman" panose="02020603050405020304" pitchFamily="18" charset="0"/>
              </a:rPr>
              <a:t>linspace</a:t>
            </a:r>
            <a:r>
              <a:rPr lang="en-US" sz="1600" dirty="0">
                <a:latin typeface="Courier"/>
                <a:cs typeface="Times New Roman" panose="02020603050405020304" pitchFamily="18" charset="0"/>
              </a:rPr>
              <a:t>(X1, X2, N) </a:t>
            </a:r>
            <a:r>
              <a:rPr lang="en-US" sz="1600" dirty="0">
                <a:cs typeface="Times New Roman" panose="02020603050405020304" pitchFamily="18" charset="0"/>
              </a:rPr>
              <a:t>generates </a:t>
            </a:r>
            <a:r>
              <a:rPr lang="en-US" sz="1600" dirty="0">
                <a:latin typeface="Courier"/>
                <a:cs typeface="Times New Roman" panose="02020603050405020304" pitchFamily="18" charset="0"/>
              </a:rPr>
              <a:t>N</a:t>
            </a:r>
            <a:r>
              <a:rPr lang="en-US" sz="1600" dirty="0">
                <a:cs typeface="Times New Roman" panose="02020603050405020304" pitchFamily="18" charset="0"/>
              </a:rPr>
              <a:t> points between </a:t>
            </a:r>
            <a:r>
              <a:rPr lang="en-US" sz="1600" dirty="0">
                <a:latin typeface="Courier"/>
                <a:cs typeface="Times New Roman" panose="02020603050405020304" pitchFamily="18" charset="0"/>
              </a:rPr>
              <a:t>X1</a:t>
            </a:r>
            <a:r>
              <a:rPr lang="en-US" sz="1600" dirty="0">
                <a:cs typeface="Times New Roman" panose="02020603050405020304" pitchFamily="18" charset="0"/>
              </a:rPr>
              <a:t> and </a:t>
            </a:r>
            <a:r>
              <a:rPr lang="en-US" sz="1600" dirty="0">
                <a:latin typeface="Courier"/>
                <a:cs typeface="Times New Roman" panose="02020603050405020304" pitchFamily="18" charset="0"/>
              </a:rPr>
              <a:t>X2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cs typeface="Times New Roman" panose="02020603050405020304" pitchFamily="18" charset="0"/>
              </a:rPr>
              <a:t>For </a:t>
            </a:r>
            <a:r>
              <a:rPr lang="en-US" sz="1600" dirty="0">
                <a:latin typeface="Courier"/>
                <a:cs typeface="Times New Roman" panose="02020603050405020304" pitchFamily="18" charset="0"/>
              </a:rPr>
              <a:t>N = 1</a:t>
            </a:r>
            <a:r>
              <a:rPr lang="en-US" sz="1600" dirty="0"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"/>
                <a:cs typeface="Times New Roman" panose="02020603050405020304" pitchFamily="18" charset="0"/>
              </a:rPr>
              <a:t>linspace</a:t>
            </a:r>
            <a:r>
              <a:rPr lang="en-US" sz="1600" dirty="0">
                <a:cs typeface="Times New Roman" panose="02020603050405020304" pitchFamily="18" charset="0"/>
              </a:rPr>
              <a:t> returns </a:t>
            </a:r>
            <a:r>
              <a:rPr lang="en-US" sz="1600" dirty="0">
                <a:latin typeface="Courier"/>
                <a:cs typeface="Times New Roman" panose="02020603050405020304" pitchFamily="18" charset="0"/>
              </a:rPr>
              <a:t>X2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5594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737362"/>
            <a:ext cx="8636000" cy="4942838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solidFill>
                  <a:schemeClr val="tx1"/>
                </a:solidFill>
              </a:rPr>
              <a:t>Valid Names </a:t>
            </a:r>
            <a:r>
              <a:rPr lang="en-US" sz="1600" dirty="0">
                <a:solidFill>
                  <a:schemeClr val="tx1"/>
                </a:solidFill>
              </a:rPr>
              <a:t>- A valid variable name starts with a letter, followed by letters, digits, or underscores. MATLAB® is case sensitive, so </a:t>
            </a:r>
            <a:r>
              <a:rPr lang="en-US" sz="1600" i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i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chemeClr val="tx1"/>
                </a:solidFill>
              </a:rPr>
              <a:t> are not the same variable. The maximum length of a variable name is the value that the </a:t>
            </a:r>
            <a:r>
              <a:rPr lang="en-US" sz="1600" dirty="0" err="1">
                <a:solidFill>
                  <a:schemeClr val="tx1"/>
                </a:solidFill>
                <a:latin typeface="Courier"/>
              </a:rPr>
              <a:t>namelengthmax</a:t>
            </a:r>
            <a:r>
              <a:rPr lang="en-US" sz="1600" dirty="0">
                <a:solidFill>
                  <a:schemeClr val="tx1"/>
                </a:solidFill>
              </a:rPr>
              <a:t> command returns. You cannot define variables with the same names as MATLAB keywords, such as if or end. For a complete list, run the </a:t>
            </a:r>
            <a:r>
              <a:rPr lang="en-US" sz="1600" dirty="0" err="1">
                <a:solidFill>
                  <a:schemeClr val="tx1"/>
                </a:solidFill>
                <a:latin typeface="Courier"/>
              </a:rPr>
              <a:t>iskeyword</a:t>
            </a:r>
            <a:r>
              <a:rPr lang="en-US" sz="1600" dirty="0">
                <a:solidFill>
                  <a:schemeClr val="tx1"/>
                </a:solidFill>
              </a:rPr>
              <a:t> command.</a:t>
            </a:r>
          </a:p>
          <a:p>
            <a:pPr lvl="0" algn="just"/>
            <a:r>
              <a:rPr lang="en-US" sz="1600" b="1" dirty="0">
                <a:solidFill>
                  <a:schemeClr val="tx1"/>
                </a:solidFill>
              </a:rPr>
              <a:t>Create Variables - </a:t>
            </a:r>
            <a:r>
              <a:rPr lang="en-US" sz="1600" dirty="0">
                <a:solidFill>
                  <a:schemeClr val="tx1"/>
                </a:solidFill>
              </a:rPr>
              <a:t>To create a new variable, enter the variable name in the Command Window, followed by an equal sign (=) and the value you want to assign to the variable. For example, if you run these statements, MATLAB adds the three variables </a:t>
            </a:r>
            <a:r>
              <a:rPr lang="en-US" sz="1600" dirty="0">
                <a:solidFill>
                  <a:schemeClr val="tx1"/>
                </a:solidFill>
                <a:latin typeface="Courier"/>
              </a:rPr>
              <a:t>x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urier"/>
              </a:rPr>
              <a:t>A</a:t>
            </a:r>
            <a:r>
              <a:rPr lang="en-US" sz="1600" dirty="0">
                <a:solidFill>
                  <a:schemeClr val="tx1"/>
                </a:solidFill>
              </a:rPr>
              <a:t>, and </a:t>
            </a:r>
            <a:r>
              <a:rPr lang="en-US" sz="1600" dirty="0">
                <a:solidFill>
                  <a:schemeClr val="tx1"/>
                </a:solidFill>
                <a:latin typeface="Courier"/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to the workspace:</a:t>
            </a:r>
          </a:p>
          <a:p>
            <a:pPr lvl="0" algn="just"/>
            <a:r>
              <a:rPr lang="en-US" sz="1600" dirty="0">
                <a:solidFill>
                  <a:schemeClr val="tx1"/>
                </a:solidFill>
                <a:latin typeface="Courier"/>
              </a:rPr>
              <a:t>x = </a:t>
            </a:r>
            <a:r>
              <a:rPr lang="hu-HU" sz="1600" dirty="0">
                <a:solidFill>
                  <a:schemeClr val="tx1"/>
                </a:solidFill>
                <a:latin typeface="Courier"/>
              </a:rPr>
              <a:t>8.16</a:t>
            </a:r>
            <a:r>
              <a:rPr lang="en-US" sz="1600" dirty="0">
                <a:solidFill>
                  <a:schemeClr val="tx1"/>
                </a:solidFill>
                <a:latin typeface="Courier"/>
              </a:rPr>
              <a:t>;</a:t>
            </a:r>
          </a:p>
          <a:p>
            <a:pPr lvl="0" algn="just"/>
            <a:r>
              <a:rPr lang="en-US" sz="1600" dirty="0">
                <a:solidFill>
                  <a:schemeClr val="tx1"/>
                </a:solidFill>
                <a:latin typeface="Courier"/>
              </a:rPr>
              <a:t>A = [1 2 3; 4 5 6; 7 8 9];</a:t>
            </a:r>
          </a:p>
          <a:p>
            <a:pPr lvl="0" algn="just"/>
            <a:r>
              <a:rPr lang="en-US" sz="1600" dirty="0">
                <a:solidFill>
                  <a:schemeClr val="tx1"/>
                </a:solidFill>
                <a:latin typeface="Courier"/>
              </a:rPr>
              <a:t>I = x</a:t>
            </a:r>
            <a:r>
              <a:rPr lang="hu-HU" sz="1600" dirty="0">
                <a:solidFill>
                  <a:schemeClr val="tx1"/>
                </a:solidFill>
                <a:latin typeface="Courier"/>
              </a:rPr>
              <a:t>*</a:t>
            </a:r>
            <a:r>
              <a:rPr lang="en-US" sz="1600" dirty="0">
                <a:solidFill>
                  <a:schemeClr val="tx1"/>
                </a:solidFill>
                <a:latin typeface="Courier"/>
              </a:rPr>
              <a:t>A;</a:t>
            </a:r>
          </a:p>
          <a:p>
            <a:pPr algn="just"/>
            <a:endParaRPr lang="en-US" sz="1600" b="1" dirty="0">
              <a:solidFill>
                <a:schemeClr val="tx1"/>
              </a:solidFill>
            </a:endParaRPr>
          </a:p>
          <a:p>
            <a:pPr algn="just"/>
            <a:endParaRPr lang="en-US" sz="1600" b="1" dirty="0">
              <a:solidFill>
                <a:schemeClr val="tx1"/>
              </a:solidFill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You do not have to declare variables before assigning values to them. If you do not end the assignment statement with a semicolon (;), MATLAB displays the result in the Command Window.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22809"/>
            <a:ext cx="3838095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50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Arial" panose="020B0604020202020204" pitchFamily="34" charset="0"/>
              </a:rPr>
              <a:t>Matrices</a:t>
            </a:r>
            <a:br>
              <a:rPr lang="en-GB">
                <a:latin typeface="Arial" panose="020B0604020202020204" pitchFamily="34" charset="0"/>
              </a:rPr>
            </a:br>
            <a:r>
              <a:rPr lang="en-GB">
                <a:latin typeface="Arial" panose="020B0604020202020204" pitchFamily="34" charset="0"/>
              </a:rPr>
              <a:t>(Two dimensional arrays)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If the matrix is small you can type it row by row, separating the </a:t>
                </a:r>
                <a:r>
                  <a:rPr lang="en-US" sz="1600" i="1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elements</a:t>
                </a:r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in a given row with </a:t>
                </a:r>
                <a:r>
                  <a:rPr lang="en-US" sz="1600" i="1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spaces</a:t>
                </a:r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or </a:t>
                </a:r>
                <a:r>
                  <a:rPr lang="en-US" sz="1600" i="1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commas</a:t>
                </a:r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and separating the </a:t>
                </a:r>
                <a:r>
                  <a:rPr lang="en-US" sz="1600" i="1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rows</a:t>
                </a:r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with semicolons. For example, typing</a:t>
                </a:r>
              </a:p>
              <a:p>
                <a:endParaRPr lang="en-US" sz="160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 = [2,4,10;16,3,7];</a:t>
                </a:r>
              </a:p>
              <a:p>
                <a:endParaRPr lang="en-US" sz="160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creates the following matrix:</a:t>
                </a:r>
              </a:p>
              <a:p>
                <a:endParaRPr lang="en-US" sz="160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b="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           </a:t>
                </a:r>
              </a:p>
              <a:p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Remember, spaces or commas separate elements in different </a:t>
                </a:r>
                <a:r>
                  <a:rPr lang="en-US" sz="1600" i="1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columns,</a:t>
                </a:r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whereas semicolons separate elements in different </a:t>
                </a:r>
                <a:r>
                  <a:rPr lang="en-US" sz="1600" i="1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rows</a:t>
                </a:r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  <a:blipFill rotWithShape="0">
                <a:blip r:embed="rId2"/>
                <a:stretch>
                  <a:fillRect l="-404" t="-970" r="-1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376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Creating Matrices from Vectors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Suppose 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latin typeface="Courier New" panose="02070309020205020404" pitchFamily="49" charset="0"/>
              </a:rPr>
              <a:t>[1,3,5]</a:t>
            </a:r>
            <a:r>
              <a:rPr 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b </a:t>
            </a:r>
            <a:r>
              <a:rPr lang="en-US" sz="1600" dirty="0">
                <a:latin typeface="Courier New" panose="02070309020205020404" pitchFamily="49" charset="0"/>
              </a:rPr>
              <a:t>= [7,9,11]</a:t>
            </a:r>
            <a:r>
              <a:rPr 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 (row vectors).  Note the difference between the results given by 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[a b]</a:t>
            </a:r>
            <a:r>
              <a:rPr 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a;b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 in the following session:</a:t>
            </a:r>
          </a:p>
          <a:p>
            <a:endParaRPr lang="en-US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c = [a b];</a:t>
            </a:r>
          </a:p>
          <a:p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c =</a:t>
            </a:r>
          </a:p>
          <a:p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1  3  5  7  9  11</a:t>
            </a:r>
          </a:p>
          <a:p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D = [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a;b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D =</a:t>
            </a:r>
          </a:p>
          <a:p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1  3  5</a:t>
            </a:r>
          </a:p>
          <a:p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7  9  11</a:t>
            </a:r>
            <a:endParaRPr lang="en-US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44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58043"/>
            <a:ext cx="7886700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Addressing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091267"/>
            <a:ext cx="7886700" cy="4250266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GB" sz="1600" dirty="0">
                <a:latin typeface="Arial" panose="020B0604020202020204" pitchFamily="34" charset="0"/>
              </a:rPr>
              <a:t>The colon operator selects individual elements, rows, columns, or ''</a:t>
            </a:r>
            <a:r>
              <a:rPr lang="en-GB" sz="1600" dirty="0" err="1">
                <a:latin typeface="Arial" panose="020B0604020202020204" pitchFamily="34" charset="0"/>
              </a:rPr>
              <a:t>subarrays</a:t>
            </a:r>
            <a:r>
              <a:rPr lang="en-GB" sz="1600" dirty="0">
                <a:latin typeface="Arial" panose="020B0604020202020204" pitchFamily="34" charset="0"/>
              </a:rPr>
              <a:t>'' of arrays. Here are some </a:t>
            </a:r>
          </a:p>
          <a:p>
            <a:pPr>
              <a:lnSpc>
                <a:spcPct val="80000"/>
              </a:lnSpc>
            </a:pPr>
            <a:r>
              <a:rPr lang="en-GB" sz="1600" dirty="0">
                <a:latin typeface="Arial" panose="020B0604020202020204" pitchFamily="34" charset="0"/>
              </a:rPr>
              <a:t>examples: </a:t>
            </a: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</a:rPr>
              <a:t>v(:) represents all the row or column elements of the vector v.</a:t>
            </a: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</a:rPr>
              <a:t>v(2:5) represents the second through fifth elements; that is v(2), v(3), v(4), v(5). </a:t>
            </a: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Arial" panose="020B0604020202020204" pitchFamily="34" charset="0"/>
              </a:rPr>
              <a:t>A(:,3) denotes all the elements in the third column of the matrix A.</a:t>
            </a: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Arial" panose="020B0604020202020204" pitchFamily="34" charset="0"/>
              </a:rPr>
              <a:t>A(:,2:5) denotes all the elements in the second through fifth columns of A.</a:t>
            </a: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Arial" panose="020B0604020202020204" pitchFamily="34" charset="0"/>
              </a:rPr>
              <a:t>A(2:3,1:3) denotes all the elements in the second and third rows that are also in the first through third columns. </a:t>
            </a: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v = A(:) creates a vector v consisting of all the columns of A stacked from first to last.</a:t>
            </a: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A(end,:) denotes the last row in A, and A(:,end) denotes the last column.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03904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Array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You can use array indices to extract a smaller array from another array. For example, if you first create the array </a:t>
                </a:r>
                <a:r>
                  <a:rPr lang="en-US" sz="1600" b="1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B</a:t>
                </a:r>
                <a:endParaRPr lang="hu-HU" sz="1600" b="1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hu-HU" sz="1600" b="1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600" dirty="0"/>
              </a:p>
              <a:p>
                <a:endParaRPr lang="hu-HU" sz="1600" dirty="0"/>
              </a:p>
              <a:p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then type </a:t>
                </a:r>
                <a:r>
                  <a:rPr lang="en-US" sz="1600" dirty="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 = B(2:3,1:3)</a:t>
                </a:r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600" dirty="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you can produce the following array:</a:t>
                </a:r>
                <a:endParaRPr lang="hu-HU" sz="160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4" t="-1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957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Array Addition and Subtraction</a:t>
            </a:r>
            <a:endParaRPr lang="hu-H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GB" sz="1600" dirty="0">
                  <a:solidFill>
                    <a:schemeClr val="tx1"/>
                  </a:solidFill>
                </a:endParaRP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The addition shown in the equation above</a:t>
                </a:r>
                <a:r>
                  <a:rPr lang="en-GB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is performed in MATLAB as follows:</a:t>
                </a:r>
                <a:endParaRPr lang="en-GB" sz="160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 = [6,-2;10,3];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B = [9,8;-12,14]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A+B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Array subtraction is performed in a similar way.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 = [6,-2;10,3];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B = [9,8;-12,14]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A-B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4" b="-2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460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Multiplication</a:t>
            </a:r>
            <a:endParaRPr lang="hu-H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Multiplying a matrix </a:t>
                </a: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by a scalar </a:t>
                </a:r>
                <a:r>
                  <a:rPr lang="en-US" sz="16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produces a matrix whose elements are the elements of </a:t>
                </a: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multiplied by </a:t>
                </a:r>
                <a:r>
                  <a:rPr lang="en-US" sz="16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.</a:t>
                </a:r>
                <a:endParaRPr lang="hu-HU" sz="160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hu-HU" sz="160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hu-H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begChr m:val="["/>
                        <m:endChr m:val="]"/>
                        <m:ctrlPr>
                          <a:rPr lang="hu-H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  <m:r>
                      <a:rPr lang="hu-H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hu-HU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This multiplication is performed in MATLAB as follows: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 = [2, 9; 5,-7];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3*A</a:t>
                </a:r>
              </a:p>
              <a:p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ans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=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6	  27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15	 -21</a:t>
                </a:r>
              </a:p>
              <a:p>
                <a:endParaRPr lang="hu-H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  <a:blipFill rotWithShape="0">
                <a:blip r:embed="rId2"/>
                <a:stretch>
                  <a:fillRect l="-404" t="-9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39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Multiplication of two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arrays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MATLAB uses two definitions of multiplication: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Tx/>
              <a:buAutoNum type="arabicParenBoth"/>
            </a:pPr>
            <a:r>
              <a:rPr lang="hu-HU" i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multiplication (also called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element-by-element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multiplication), and </a:t>
            </a:r>
          </a:p>
          <a:p>
            <a:pPr>
              <a:buFontTx/>
              <a:buAutoNum type="arabicParenBoth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Tx/>
              <a:buAutoNum type="arabicParenBoth"/>
            </a:pPr>
            <a:r>
              <a:rPr lang="hu-HU" i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matrix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multiplication.  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20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Multiplication of two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arrays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1801" y="1845734"/>
            <a:ext cx="4140200" cy="4023360"/>
          </a:xfrm>
        </p:spPr>
        <p:txBody>
          <a:bodyPr>
            <a:normAutofit/>
          </a:bodyPr>
          <a:lstStyle/>
          <a:p>
            <a:r>
              <a:rPr lang="en-GB" sz="1600" i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Element-by-element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multiplication is performed in MATLAB as follows: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 [6,-2;10,3];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 [9,8;-12,14]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A.*B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</a:p>
          <a:p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54   -16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-120    42</a:t>
            </a:r>
          </a:p>
          <a:p>
            <a:endParaRPr lang="en-GB" sz="1600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572000" y="1845734"/>
            <a:ext cx="39370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Matrix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multiplication</a:t>
            </a:r>
            <a:r>
              <a:rPr lang="hu-HU" sz="160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 performed in MATLAB as follows:</a:t>
            </a:r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 [6,-2;10,3];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 [9,8;-12,14]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hu-HU" sz="16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Courier"/>
              </a:rPr>
              <a:t>ans =</a:t>
            </a:r>
          </a:p>
          <a:p>
            <a:endParaRPr lang="fr-FR" sz="1600" dirty="0">
              <a:latin typeface="Courier"/>
            </a:endParaRPr>
          </a:p>
          <a:p>
            <a:r>
              <a:rPr lang="fr-FR" sz="1600" dirty="0">
                <a:latin typeface="Courier"/>
              </a:rPr>
              <a:t>    78    20</a:t>
            </a:r>
          </a:p>
          <a:p>
            <a:r>
              <a:rPr lang="fr-FR" sz="1600" dirty="0">
                <a:latin typeface="Courier"/>
              </a:rPr>
              <a:t>    54   122</a:t>
            </a:r>
            <a:endParaRPr lang="en-GB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85622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Element-by-element operations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8950"/>
              </p:ext>
            </p:extLst>
          </p:nvPr>
        </p:nvGraphicFramePr>
        <p:xfrm>
          <a:off x="674878" y="2112457"/>
          <a:ext cx="779424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2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Arial" panose="020B0604020202020204" pitchFamily="34" charset="0"/>
                        </a:rPr>
                        <a:t>Scalar-array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>
                          <a:latin typeface="Courier"/>
                        </a:rPr>
                        <a:t>A+b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Courier New" panose="02070309020205020404" pitchFamily="49" charset="0"/>
                        </a:rPr>
                        <a:t>[6,3]+2=[8,5]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Arial" panose="020B0604020202020204" pitchFamily="34" charset="0"/>
                        </a:rPr>
                        <a:t>Scalar-array 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Courier New" panose="02070309020205020404" pitchFamily="49" charset="0"/>
                        </a:rPr>
                        <a:t>[8,3]-5=[3,-2]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Arial" panose="020B0604020202020204" pitchFamily="34" charset="0"/>
                        </a:rPr>
                        <a:t>Array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Courier New" panose="02070309020205020404" pitchFamily="49" charset="0"/>
                        </a:rPr>
                        <a:t>[6,5]+[4,8]=[10,13]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Arial" panose="020B0604020202020204" pitchFamily="34" charset="0"/>
                        </a:rPr>
                        <a:t>Array 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Courier New" panose="02070309020205020404" pitchFamily="49" charset="0"/>
                        </a:rPr>
                        <a:t>[6,5]-[4,8]=[2,-3]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Arial" panose="020B0604020202020204" pitchFamily="34" charset="0"/>
                        </a:rPr>
                        <a:t>Array 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A.*B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Courier New" panose="02070309020205020404" pitchFamily="49" charset="0"/>
                        </a:rPr>
                        <a:t>[3,5].*[4,8]=[12,40]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./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Arial" panose="020B0604020202020204" pitchFamily="34" charset="0"/>
                        </a:rPr>
                        <a:t>Array right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A./B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Courier New" panose="02070309020205020404" pitchFamily="49" charset="0"/>
                        </a:rPr>
                        <a:t>[2,5]./[4,8]=[2/4,5/8]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.\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Arial" panose="020B0604020202020204" pitchFamily="34" charset="0"/>
                        </a:rPr>
                        <a:t>Array left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A.\B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Courier New" panose="02070309020205020404" pitchFamily="49" charset="0"/>
                        </a:rPr>
                        <a:t>[2,5].\[4,8]=[2\4,5\8]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.^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Arial" panose="020B0604020202020204" pitchFamily="34" charset="0"/>
                        </a:rPr>
                        <a:t>Array 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Courier"/>
                        </a:rPr>
                        <a:t>A.^B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GB" sz="1800" noProof="0" dirty="0">
                          <a:latin typeface="Courier New" panose="02070309020205020404" pitchFamily="49" charset="0"/>
                        </a:rPr>
                        <a:t>2.^[3,5]=[2^3,2^5]</a:t>
                      </a:r>
                    </a:p>
                    <a:p>
                      <a:pPr eaLnBrk="1" hangingPunct="1"/>
                      <a:r>
                        <a:rPr lang="en-GB" sz="1800" noProof="0" dirty="0">
                          <a:latin typeface="Courier New" panose="02070309020205020404" pitchFamily="49" charset="0"/>
                        </a:rPr>
                        <a:t>[3,5].^[2,4]=[3^2,5^4]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459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57250"/>
            <a:ext cx="7886700" cy="6985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Matrix-Matrix Multiplication</a:t>
            </a:r>
            <a:endParaRPr lang="hu-H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758952"/>
                <a:ext cx="8883650" cy="504825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In the product of two matrices </a:t>
                </a: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AB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the number of </a:t>
                </a:r>
                <a:r>
                  <a:rPr lang="en-US" sz="1600" i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columns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in </a:t>
                </a: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 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must equal the number of </a:t>
                </a:r>
                <a:r>
                  <a:rPr lang="en-US" sz="1600" i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rows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in </a:t>
                </a: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. The product </a:t>
                </a: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AB 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has the same number of </a:t>
                </a:r>
                <a:r>
                  <a:rPr lang="en-US" sz="1600" i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rows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as </a:t>
                </a: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 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and the same number of </a:t>
                </a:r>
                <a:r>
                  <a:rPr lang="en-US" sz="1600" i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columns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as </a:t>
                </a: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. For example,</a:t>
                </a:r>
                <a:endParaRPr lang="hu-HU" sz="16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∗9+</m:t>
                                </m:r>
                                <m:d>
                                  <m:dPr>
                                    <m:ctrlP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(−5)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5∗8+</m:t>
                                </m:r>
                                <m:d>
                                  <m:dPr>
                                    <m:ctrlP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∗12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10∗9+3∗(−5)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10∗8+3∗12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4∗9+7∗(−5)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4∗8+7∗12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116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"/>
                  </a:rPr>
                  <a:t>A = [6,-2;10,3;4,7];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"/>
                  </a:rPr>
                  <a:t>B = [9,8;-5,12];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"/>
                  </a:rPr>
                  <a:t>A*B</a:t>
                </a:r>
              </a:p>
              <a:p>
                <a:r>
                  <a:rPr lang="en-US" sz="1600" dirty="0" err="1">
                    <a:solidFill>
                      <a:schemeClr val="tx1"/>
                    </a:solidFill>
                    <a:latin typeface="Courier"/>
                  </a:rPr>
                  <a:t>ans</a:t>
                </a:r>
                <a:r>
                  <a:rPr lang="en-US" sz="1600" dirty="0">
                    <a:solidFill>
                      <a:schemeClr val="tx1"/>
                    </a:solidFill>
                    <a:latin typeface="Courier"/>
                  </a:rPr>
                  <a:t> =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"/>
                  </a:rPr>
                  <a:t>     64   24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"/>
                  </a:rPr>
                  <a:t>     75   116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"/>
                  </a:rPr>
                  <a:t>     1    116</a:t>
                </a:r>
              </a:p>
              <a:p>
                <a:endParaRPr lang="hu-H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58952"/>
                <a:ext cx="8883650" cy="5048250"/>
              </a:xfrm>
              <a:blipFill rotWithShape="0">
                <a:blip r:embed="rId2"/>
                <a:stretch>
                  <a:fillRect l="-343" t="-845" r="-1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14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Scalar arithmetic operations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ábláza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3714201"/>
                  </p:ext>
                </p:extLst>
              </p:nvPr>
            </p:nvGraphicFramePr>
            <p:xfrm>
              <a:off x="2507932" y="2411063"/>
              <a:ext cx="4128136" cy="2381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4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7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434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Symbol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Operation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/>
                            <a:t>Matlab</a:t>
                          </a:r>
                          <a:r>
                            <a:rPr lang="en-US" sz="1600" noProof="0" dirty="0"/>
                            <a:t> form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^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Exponentiation: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oMath>
                          </a14:m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a^b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*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Multiplication: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oMath>
                          </a14:m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a*b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3277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/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Right division:</a:t>
                          </a:r>
                          <a:r>
                            <a:rPr lang="en-US" sz="1600" baseline="0" noProof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baseline="0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baseline="0" noProof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baseline="0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b="0" i="1" baseline="0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baseline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baseline="0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1600" b="0" i="1" baseline="0" noProof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oMath>
                          </a14:m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a/b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946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\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Left division: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a\b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+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Addition: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a+b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-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Subtraction: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a-b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ábláza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3714201"/>
                  </p:ext>
                </p:extLst>
              </p:nvPr>
            </p:nvGraphicFramePr>
            <p:xfrm>
              <a:off x="2507932" y="2411063"/>
              <a:ext cx="4128136" cy="2381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403"/>
                    <a:gridCol w="2077276"/>
                    <a:gridCol w="1243457"/>
                  </a:tblGrid>
                  <a:tr h="312420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Symbol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Operation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 smtClean="0"/>
                            <a:t>Matlab</a:t>
                          </a:r>
                          <a:r>
                            <a:rPr lang="en-US" sz="1600" noProof="0" dirty="0" smtClean="0"/>
                            <a:t> form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</a:tr>
                  <a:tr h="316802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^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9296" t="-103774" r="-60997" b="-5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a^b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*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9296" t="-211765" r="-60997" b="-4921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a*b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394843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/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9296" t="-244615" r="-60997" b="-28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a/b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419735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\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9296" t="-324638" r="-60997" b="-1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a\b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+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9296" t="-563462" r="-6099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a+b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-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9296" t="-676471" r="-60997" b="-27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a-b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363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 graphics window showing a plot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345" y="1779694"/>
            <a:ext cx="4709310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18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Courier"/>
              </a:rPr>
              <a:t>plot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command in MATLAB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822960" y="2072901"/>
            <a:ext cx="754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/>
              </a:rPr>
              <a:t>plot(X,Y)</a:t>
            </a:r>
            <a:r>
              <a:rPr lang="en-GB" sz="1600" dirty="0"/>
              <a:t> creates a 2-D line plot of the data in Y versus the corresponding values in X.</a:t>
            </a:r>
          </a:p>
          <a:p>
            <a:r>
              <a:rPr lang="en-GB" sz="1600" dirty="0"/>
              <a:t>Example:</a:t>
            </a:r>
          </a:p>
          <a:p>
            <a:r>
              <a:rPr lang="en-GB" sz="1600" dirty="0">
                <a:latin typeface="Courier"/>
              </a:rPr>
              <a:t>X=[1,2,3,4,5]</a:t>
            </a:r>
          </a:p>
          <a:p>
            <a:endParaRPr lang="en-GB" sz="1600" dirty="0">
              <a:latin typeface="Courier"/>
            </a:endParaRPr>
          </a:p>
          <a:p>
            <a:r>
              <a:rPr lang="en-GB" sz="1600" dirty="0">
                <a:latin typeface="Courier"/>
              </a:rPr>
              <a:t>X =</a:t>
            </a:r>
          </a:p>
          <a:p>
            <a:endParaRPr lang="en-GB" sz="1600" dirty="0">
              <a:latin typeface="Courier"/>
            </a:endParaRPr>
          </a:p>
          <a:p>
            <a:r>
              <a:rPr lang="en-GB" sz="1600" dirty="0">
                <a:latin typeface="Courier"/>
              </a:rPr>
              <a:t>     1     2     3     4     5</a:t>
            </a:r>
          </a:p>
          <a:p>
            <a:endParaRPr lang="en-GB" sz="1600" dirty="0">
              <a:latin typeface="Courier"/>
            </a:endParaRPr>
          </a:p>
          <a:p>
            <a:r>
              <a:rPr lang="en-GB" sz="1600" dirty="0">
                <a:latin typeface="Courier"/>
              </a:rPr>
              <a:t>Y=[1,4,9,16,25]</a:t>
            </a:r>
          </a:p>
          <a:p>
            <a:endParaRPr lang="en-GB" sz="1600" dirty="0">
              <a:latin typeface="Courier"/>
            </a:endParaRPr>
          </a:p>
          <a:p>
            <a:r>
              <a:rPr lang="en-GB" sz="1600" dirty="0">
                <a:latin typeface="Courier"/>
              </a:rPr>
              <a:t>Y =</a:t>
            </a:r>
          </a:p>
          <a:p>
            <a:endParaRPr lang="en-GB" sz="1600" dirty="0">
              <a:latin typeface="Courier"/>
            </a:endParaRPr>
          </a:p>
          <a:p>
            <a:r>
              <a:rPr lang="en-GB" sz="1600" dirty="0">
                <a:latin typeface="Courier"/>
              </a:rPr>
              <a:t>     1     4     9    16    25</a:t>
            </a:r>
          </a:p>
          <a:p>
            <a:endParaRPr lang="en-GB" sz="1600" dirty="0">
              <a:latin typeface="Courier"/>
            </a:endParaRPr>
          </a:p>
          <a:p>
            <a:r>
              <a:rPr lang="en-GB" sz="1600" dirty="0">
                <a:latin typeface="Courier"/>
              </a:rPr>
              <a:t>plot(X,Y)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188" y="2573867"/>
            <a:ext cx="4542572" cy="36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58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urier"/>
              </a:rPr>
              <a:t>plot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command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</a:rPr>
              <a:t>in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</a:rPr>
              <a:t> MATLAB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822960" y="2072901"/>
            <a:ext cx="76606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To plot the 5 point defined by X and Y, you can use for example the * marker.</a:t>
            </a:r>
          </a:p>
          <a:p>
            <a:r>
              <a:rPr lang="en-GB" sz="1600" dirty="0"/>
              <a:t>Example:</a:t>
            </a:r>
          </a:p>
          <a:p>
            <a:r>
              <a:rPr lang="en-GB" sz="1600" dirty="0">
                <a:latin typeface="Courier"/>
              </a:rPr>
              <a:t>X=[1,2,3,4,5]</a:t>
            </a:r>
          </a:p>
          <a:p>
            <a:endParaRPr lang="en-GB" sz="1600" dirty="0">
              <a:latin typeface="Courier"/>
            </a:endParaRPr>
          </a:p>
          <a:p>
            <a:r>
              <a:rPr lang="en-GB" sz="1600" dirty="0">
                <a:latin typeface="Courier"/>
              </a:rPr>
              <a:t>X =</a:t>
            </a:r>
          </a:p>
          <a:p>
            <a:endParaRPr lang="en-GB" sz="1600" dirty="0">
              <a:latin typeface="Courier"/>
            </a:endParaRPr>
          </a:p>
          <a:p>
            <a:r>
              <a:rPr lang="en-GB" sz="1600" dirty="0">
                <a:latin typeface="Courier"/>
              </a:rPr>
              <a:t>    1    2    3    4    5</a:t>
            </a:r>
          </a:p>
          <a:p>
            <a:endParaRPr lang="en-GB" sz="1600" dirty="0">
              <a:latin typeface="Courier"/>
            </a:endParaRPr>
          </a:p>
          <a:p>
            <a:r>
              <a:rPr lang="en-GB" sz="1600" dirty="0">
                <a:latin typeface="Courier"/>
              </a:rPr>
              <a:t>Y=[1,4,9,16,25]</a:t>
            </a:r>
          </a:p>
          <a:p>
            <a:endParaRPr lang="en-GB" sz="1600" dirty="0">
              <a:latin typeface="Courier"/>
            </a:endParaRPr>
          </a:p>
          <a:p>
            <a:r>
              <a:rPr lang="en-GB" sz="1600" dirty="0">
                <a:latin typeface="Courier"/>
              </a:rPr>
              <a:t>Y =</a:t>
            </a:r>
          </a:p>
          <a:p>
            <a:endParaRPr lang="en-GB" sz="1600" dirty="0">
              <a:latin typeface="Courier"/>
            </a:endParaRPr>
          </a:p>
          <a:p>
            <a:r>
              <a:rPr lang="en-GB" sz="1600" dirty="0">
                <a:latin typeface="Courier"/>
              </a:rPr>
              <a:t>    1    4    9   16   25</a:t>
            </a:r>
          </a:p>
          <a:p>
            <a:endParaRPr lang="en-GB" sz="1600" dirty="0">
              <a:latin typeface="Courier"/>
            </a:endParaRPr>
          </a:p>
          <a:p>
            <a:r>
              <a:rPr lang="en-GB" sz="1600" dirty="0">
                <a:latin typeface="Courier"/>
              </a:rPr>
              <a:t>plot(X,Y, '*')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414" y="2557131"/>
            <a:ext cx="4544627" cy="36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2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139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"/>
              </a:rPr>
              <a:t>plot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</a:rPr>
              <a:t>line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</a:rPr>
              <a:t>style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</a:rPr>
              <a:t>, marker and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</a:rPr>
              <a:t>colour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13590"/>
              </p:ext>
            </p:extLst>
          </p:nvPr>
        </p:nvGraphicFramePr>
        <p:xfrm>
          <a:off x="905934" y="1297094"/>
          <a:ext cx="2434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>
                          <a:effectLst/>
                        </a:rPr>
                        <a:t>Line </a:t>
                      </a:r>
                      <a:r>
                        <a:rPr lang="hu-HU" sz="1600" u="none" strike="noStrike" dirty="0" err="1">
                          <a:effectLst/>
                        </a:rPr>
                        <a:t>Style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 err="1">
                          <a:effectLst/>
                        </a:rPr>
                        <a:t>Description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>
                          <a:effectLst/>
                          <a:latin typeface="Courier"/>
                        </a:rPr>
                        <a:t>-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 err="1">
                          <a:effectLst/>
                        </a:rPr>
                        <a:t>Solid</a:t>
                      </a:r>
                      <a:r>
                        <a:rPr lang="hu-HU" sz="1600" u="none" strike="noStrike" dirty="0">
                          <a:effectLst/>
                        </a:rPr>
                        <a:t> line (</a:t>
                      </a:r>
                      <a:r>
                        <a:rPr lang="hu-HU" sz="1600" u="none" strike="noStrike" dirty="0" err="1">
                          <a:effectLst/>
                        </a:rPr>
                        <a:t>default</a:t>
                      </a:r>
                      <a:r>
                        <a:rPr lang="hu-HU" sz="1600" u="none" strike="noStrike" dirty="0">
                          <a:effectLst/>
                        </a:rPr>
                        <a:t>)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>
                          <a:effectLst/>
                          <a:latin typeface="Courier"/>
                        </a:rPr>
                        <a:t>--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 err="1">
                          <a:effectLst/>
                        </a:rPr>
                        <a:t>Dashed</a:t>
                      </a:r>
                      <a:r>
                        <a:rPr lang="hu-HU" sz="1600" u="none" strike="noStrike" dirty="0">
                          <a:effectLst/>
                        </a:rPr>
                        <a:t> line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>
                          <a:effectLst/>
                          <a:latin typeface="Courier"/>
                        </a:rPr>
                        <a:t>: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 err="1">
                          <a:effectLst/>
                        </a:rPr>
                        <a:t>Dotted</a:t>
                      </a:r>
                      <a:r>
                        <a:rPr lang="hu-HU" sz="1600" u="none" strike="noStrike" dirty="0">
                          <a:effectLst/>
                        </a:rPr>
                        <a:t> line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>
                          <a:effectLst/>
                          <a:latin typeface="Courier"/>
                        </a:rPr>
                        <a:t>-.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 err="1">
                          <a:effectLst/>
                        </a:rPr>
                        <a:t>Dash-dot</a:t>
                      </a:r>
                      <a:r>
                        <a:rPr lang="hu-HU" sz="1600" u="none" strike="noStrike" dirty="0">
                          <a:effectLst/>
                        </a:rPr>
                        <a:t> line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74325"/>
              </p:ext>
            </p:extLst>
          </p:nvPr>
        </p:nvGraphicFramePr>
        <p:xfrm>
          <a:off x="4902199" y="1303867"/>
          <a:ext cx="3066543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+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 sign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Asterisk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^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Upward-pointing triangle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Downward-pointing triangle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Right-pointing triangle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&lt;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Left-pointing triangle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Pentagram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Hexagram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07237"/>
              </p:ext>
            </p:extLst>
          </p:nvPr>
        </p:nvGraphicFramePr>
        <p:xfrm>
          <a:off x="914401" y="3174997"/>
          <a:ext cx="2412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600" dirty="0" err="1"/>
                        <a:t>Colour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Description</a:t>
                      </a:r>
                      <a:endParaRPr lang="hu-H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yellow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magenta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cyan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green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blue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/>
                        <a:t>white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black</a:t>
                      </a:r>
                      <a:endParaRPr lang="hu-H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382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Plotting Polynomials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74281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function </a:t>
            </a:r>
            <a:r>
              <a:rPr lang="en-US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polyval</a:t>
            </a:r>
            <a:r>
              <a:rPr lang="en-US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a,x</a:t>
            </a:r>
            <a:r>
              <a:rPr lang="en-US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evaluates a polynomial at specified values of its independent variable </a:t>
            </a:r>
            <a:r>
              <a:rPr lang="en-US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can be a matrix or a vector. The polynomial’s coefficients of descending powers are stored in the array </a:t>
            </a:r>
            <a:r>
              <a:rPr lang="en-US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result is the same size as </a:t>
            </a:r>
            <a:r>
              <a:rPr lang="en-US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90000"/>
              </a:spcBef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Example of Plotting a Polynomial</a:t>
            </a:r>
            <a:endParaRPr lang="hu-H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90000"/>
              </a:spcBef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To plot the polynomial </a:t>
            </a: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</a:rPr>
              <a:t>f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 = 9</a:t>
            </a: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US" sz="16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– 5</a:t>
            </a: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US" sz="16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+ 3</a:t>
            </a: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</a:rPr>
              <a:t>x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+ 7           for -2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</a:t>
            </a: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</a:rPr>
              <a:t>x </a:t>
            </a:r>
            <a:r>
              <a:rPr lang="en-US" sz="1600" dirty="0">
                <a:solidFill>
                  <a:schemeClr val="tx1"/>
                </a:solidFill>
                <a:latin typeface="MathematicalPi 1"/>
              </a:rPr>
              <a:t>≤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5, you type</a:t>
            </a:r>
          </a:p>
          <a:p>
            <a:pPr>
              <a:spcBef>
                <a:spcPct val="9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a = [9,-5,3,7];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x = -2:0.01:5;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f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polyval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a,x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plot(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x,f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xlabel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('x'),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ylabel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('f(x)')</a:t>
            </a:r>
            <a:endParaRPr lang="hu-HU" sz="1600" dirty="0">
              <a:solidFill>
                <a:schemeClr val="tx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283" y="4191000"/>
            <a:ext cx="2621371" cy="206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1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Plotting and label</a:t>
            </a:r>
            <a:r>
              <a:rPr lang="hu-HU" dirty="0">
                <a:solidFill>
                  <a:schemeClr val="tx1"/>
                </a:solidFill>
              </a:rPr>
              <a:t>l</a:t>
            </a:r>
            <a:r>
              <a:rPr lang="en-GB" dirty="0" err="1">
                <a:solidFill>
                  <a:schemeClr val="tx1"/>
                </a:solidFill>
              </a:rPr>
              <a:t>ing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The following MATLAB session plots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=0.4</m:t>
                    </m:r>
                    <m:rad>
                      <m:radPr>
                        <m:degHide m:val="on"/>
                        <m:ctrlPr>
                          <a:rPr lang="hu-H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1.8</m:t>
                        </m:r>
                        <m:r>
                          <a:rPr lang="hu-H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hu-HU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hu-H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≤52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where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y </a:t>
                </a:r>
                <a:r>
                  <a:rPr lang="en-US" sz="1600" dirty="0">
                    <a:solidFill>
                      <a:schemeClr val="tx1"/>
                    </a:solidFill>
                  </a:rPr>
                  <a:t>represents the height of a rocket after launch, in miles, and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x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the horizontal (downrange) distance in miles.</a:t>
                </a:r>
                <a:endParaRPr lang="hu-HU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x = 0:0.1:52;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y = 0.4*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sqrt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(1.8*x);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plot(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x,y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xlabel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('Distance (miles)')</a:t>
                </a:r>
              </a:p>
              <a:p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ylabel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('Height (miles)')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title('Rocket Height as a Function of Downrange Distance')</a:t>
                </a:r>
              </a:p>
              <a:p>
                <a:endParaRPr lang="hu-H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4" t="-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30" y="2463801"/>
            <a:ext cx="2751330" cy="22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15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Multiple Graphs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97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822960" y="2343150"/>
            <a:ext cx="7863840" cy="398145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hu-HU" sz="1600" dirty="0" err="1">
                <a:solidFill>
                  <a:schemeClr val="tx1"/>
                </a:solidFill>
              </a:rPr>
              <a:t>First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method</a:t>
            </a:r>
            <a:r>
              <a:rPr lang="hu-HU" sz="1600" dirty="0">
                <a:solidFill>
                  <a:schemeClr val="tx1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t = 0:pi/100:2*pi;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y1=sin(t);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y2=sin(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t+pi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/2);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plot(t,y1,t,y2)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grid on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grid on </a:t>
            </a:r>
            <a:r>
              <a:rPr lang="en-US" sz="1600" dirty="0">
                <a:solidFill>
                  <a:schemeClr val="tx1"/>
                </a:solidFill>
              </a:rPr>
              <a:t>adds major grid lines to the current axes.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grid off </a:t>
            </a:r>
            <a:r>
              <a:rPr lang="en-US" sz="1600" dirty="0">
                <a:solidFill>
                  <a:schemeClr val="tx1"/>
                </a:solidFill>
              </a:rPr>
              <a:t>removes major and minor grid lines from the current axes. 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26523"/>
            <a:ext cx="3685189" cy="290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47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Multiple Graphs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97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524933" y="2343149"/>
            <a:ext cx="8265656" cy="399838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hu-HU" sz="1600" dirty="0" err="1">
                <a:solidFill>
                  <a:schemeClr val="tx1"/>
                </a:solidFill>
              </a:rPr>
              <a:t>Second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method</a:t>
            </a:r>
            <a:r>
              <a:rPr lang="hu-HU" sz="1600" dirty="0">
                <a:solidFill>
                  <a:schemeClr val="tx1"/>
                </a:solidFill>
              </a:rPr>
              <a:t> (</a:t>
            </a:r>
            <a:r>
              <a:rPr lang="hu-HU" sz="1600" dirty="0" err="1">
                <a:solidFill>
                  <a:schemeClr val="tx1"/>
                </a:solidFill>
              </a:rPr>
              <a:t>using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the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>
                <a:solidFill>
                  <a:schemeClr val="tx1"/>
                </a:solidFill>
                <a:latin typeface="Courier"/>
              </a:rPr>
              <a:t>hold </a:t>
            </a:r>
            <a:r>
              <a:rPr lang="hu-HU" sz="1600" dirty="0" err="1">
                <a:solidFill>
                  <a:schemeClr val="tx1"/>
                </a:solidFill>
                <a:latin typeface="Courier"/>
              </a:rPr>
              <a:t>on</a:t>
            </a:r>
            <a:r>
              <a:rPr lang="hu-HU" sz="1600" dirty="0">
                <a:solidFill>
                  <a:schemeClr val="tx1"/>
                </a:solidFill>
                <a:latin typeface="Courier"/>
              </a:rPr>
              <a:t> </a:t>
            </a:r>
            <a:r>
              <a:rPr lang="hu-HU" sz="1600" dirty="0" err="1">
                <a:solidFill>
                  <a:schemeClr val="tx1"/>
                </a:solidFill>
              </a:rPr>
              <a:t>command</a:t>
            </a:r>
            <a:r>
              <a:rPr lang="hu-HU" sz="1600" dirty="0">
                <a:solidFill>
                  <a:schemeClr val="tx1"/>
                </a:solidFill>
              </a:rPr>
              <a:t>):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t = 0:pi/100:2*pi;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y1=sin(t);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y2=sin(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t+pi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/2);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plot(t,y1)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hu-HU" sz="1600" dirty="0">
                <a:solidFill>
                  <a:schemeClr val="tx1"/>
                </a:solidFill>
                <a:latin typeface="Courier New" panose="02070309020205020404" pitchFamily="49" charset="0"/>
              </a:rPr>
              <a:t>hold </a:t>
            </a:r>
            <a:r>
              <a:rPr lang="hu-HU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on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plot(t,y2)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grid on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Courier"/>
              </a:rPr>
              <a:t>hold </a:t>
            </a:r>
            <a:r>
              <a:rPr lang="hu-HU" sz="1600" dirty="0" err="1">
                <a:solidFill>
                  <a:schemeClr val="tx1"/>
                </a:solidFill>
                <a:latin typeface="Courier"/>
              </a:rPr>
              <a:t>on</a:t>
            </a:r>
            <a:r>
              <a:rPr lang="en-US" sz="1600" dirty="0">
                <a:solidFill>
                  <a:schemeClr val="tx1"/>
                </a:solidFill>
                <a:latin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holds the current plot and all axis properties, including the current color and </a:t>
            </a:r>
            <a:r>
              <a:rPr lang="en-US" sz="1600" dirty="0" err="1">
                <a:solidFill>
                  <a:schemeClr val="tx1"/>
                </a:solidFill>
              </a:rPr>
              <a:t>linestyle</a:t>
            </a:r>
            <a:r>
              <a:rPr lang="en-US" sz="1600" dirty="0">
                <a:solidFill>
                  <a:schemeClr val="tx1"/>
                </a:solidFill>
              </a:rPr>
              <a:t>, so that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subsequent graphing commands add to the existing graph without resetting the color and </a:t>
            </a:r>
            <a:r>
              <a:rPr lang="en-US" sz="1600" dirty="0" err="1">
                <a:solidFill>
                  <a:schemeClr val="tx1"/>
                </a:solidFill>
              </a:rPr>
              <a:t>linestyle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hu-HU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Courier"/>
              </a:rPr>
              <a:t>hold </a:t>
            </a:r>
            <a:r>
              <a:rPr lang="hu-HU" sz="1600" dirty="0" err="1">
                <a:solidFill>
                  <a:schemeClr val="tx1"/>
                </a:solidFill>
                <a:latin typeface="Courier"/>
              </a:rPr>
              <a:t>off</a:t>
            </a:r>
            <a:r>
              <a:rPr lang="en-US" sz="1600" dirty="0">
                <a:solidFill>
                  <a:schemeClr val="tx1"/>
                </a:solidFill>
                <a:latin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returns to the default mode whereby PLOT commands erase the previous plots and reset all axis </a:t>
            </a:r>
            <a:r>
              <a:rPr lang="hu-HU" sz="1600" dirty="0">
                <a:solidFill>
                  <a:schemeClr val="tx1"/>
                </a:solidFill>
              </a:rPr>
              <a:t>p</a:t>
            </a:r>
            <a:r>
              <a:rPr lang="en-US" sz="1600" dirty="0" err="1">
                <a:solidFill>
                  <a:schemeClr val="tx1"/>
                </a:solidFill>
              </a:rPr>
              <a:t>roperties</a:t>
            </a:r>
            <a:r>
              <a:rPr lang="en-US" sz="1600" dirty="0">
                <a:solidFill>
                  <a:schemeClr val="tx1"/>
                </a:solidFill>
              </a:rPr>
              <a:t> before drawing new plots.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756702"/>
            <a:ext cx="3685189" cy="290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53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Multiple Plots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428750" y="2343150"/>
            <a:ext cx="2857500" cy="3086100"/>
          </a:xfrm>
        </p:spPr>
        <p:txBody>
          <a:bodyPr/>
          <a:lstStyle/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t = 0:pi/100:2*pi;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y1=sin(t);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y2=sin(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</a:rPr>
              <a:t>t+pi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/2);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subplot(2,2,1)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plot(t,y1)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subplot(2,2,2)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plot(t,y2)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33" y="2343150"/>
            <a:ext cx="4027695" cy="30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07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Graph Functions (summary)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59718"/>
              </p:ext>
            </p:extLst>
          </p:nvPr>
        </p:nvGraphicFramePr>
        <p:xfrm>
          <a:off x="1562100" y="2065127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600" dirty="0" err="1"/>
                        <a:t>Function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Description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plot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linear plot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stem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discrete plot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grid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add grid lines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xlabel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add X-axis label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ylabel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add Y-axis label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title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add graph title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subplot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divide figure window 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figure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create new figure window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pause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wait</a:t>
                      </a:r>
                      <a:r>
                        <a:rPr lang="hu-HU" sz="1600" b="0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hu-HU" sz="1600" b="0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  <a:r>
                        <a:rPr lang="hu-HU" sz="1600" b="0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response</a:t>
                      </a:r>
                      <a:endParaRPr lang="hu-HU" sz="1600" b="0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03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An Example Session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1737361"/>
            <a:ext cx="7543800" cy="4621106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8/10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</a:rPr>
              <a:t>ans</a:t>
            </a:r>
            <a:r>
              <a:rPr lang="en-US" sz="1600" dirty="0">
                <a:solidFill>
                  <a:schemeClr val="tx1"/>
                </a:solidFill>
                <a:latin typeface="Courier"/>
              </a:rPr>
              <a:t> =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     0.8000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r=8/10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r =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   0.8000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r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r =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   0.8000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s=20*r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s =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   16</a:t>
            </a:r>
          </a:p>
          <a:p>
            <a:endParaRPr lang="hu-H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01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You can perform operations in MATLAB in two ways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 the interactive mode, in which all commands are entered directly in the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Command window</a:t>
            </a:r>
            <a:r>
              <a:rPr lang="hu-HU" sz="1600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pPr marL="385763" indent="-385763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By running a MATLAB program stored in </a:t>
            </a:r>
            <a:r>
              <a:rPr lang="en-US" sz="1600" i="1" dirty="0">
                <a:solidFill>
                  <a:schemeClr val="tx1"/>
                </a:solidFill>
              </a:rPr>
              <a:t>script</a:t>
            </a:r>
            <a:r>
              <a:rPr lang="en-US" sz="1600" dirty="0">
                <a:solidFill>
                  <a:schemeClr val="tx1"/>
                </a:solidFill>
              </a:rPr>
              <a:t> file. This type of file contains MATLAB commands, so running it is equivalent to typing all the commands—one at a time—at the Command window prompt. You can run the file by typing its name at the Command window prompt.</a:t>
            </a:r>
          </a:p>
          <a:p>
            <a:endParaRPr lang="hu-H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324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Scripts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600" dirty="0">
                <a:solidFill>
                  <a:schemeClr val="tx1"/>
                </a:solidFill>
              </a:rPr>
              <a:t>The simplest type of MATLAB</a:t>
            </a:r>
            <a:r>
              <a:rPr lang="en-GB" sz="1600" baseline="30000" dirty="0">
                <a:solidFill>
                  <a:schemeClr val="tx1"/>
                </a:solidFill>
              </a:rPr>
              <a:t>®</a:t>
            </a:r>
            <a:r>
              <a:rPr lang="en-GB" sz="1600" dirty="0">
                <a:solidFill>
                  <a:schemeClr val="tx1"/>
                </a:solidFill>
              </a:rPr>
              <a:t> program is called a </a:t>
            </a:r>
            <a:r>
              <a:rPr lang="en-GB" sz="1600" i="1" dirty="0">
                <a:solidFill>
                  <a:schemeClr val="tx1"/>
                </a:solidFill>
              </a:rPr>
              <a:t>script</a:t>
            </a:r>
            <a:r>
              <a:rPr lang="en-GB" sz="1600" dirty="0">
                <a:solidFill>
                  <a:schemeClr val="tx1"/>
                </a:solidFill>
              </a:rPr>
              <a:t>. A script is a file that contains multiple sequential lines of MATLAB commands and function calls. You can run a script by typing its name at the command line.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First click on the ”New Script” icon: </a:t>
            </a:r>
          </a:p>
          <a:p>
            <a:pPr marL="0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Then the editor window appears, where you can edit your script: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76" y="2499193"/>
            <a:ext cx="419048" cy="70476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94" y="3857414"/>
            <a:ext cx="4608929" cy="24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68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My first scripts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21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In the ”Editor” window you can write your script and save it on the local computer. (When saving the script do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n</a:t>
            </a:r>
            <a:r>
              <a:rPr lang="hu-HU" sz="1600" dirty="0">
                <a:solidFill>
                  <a:schemeClr val="tx1"/>
                </a:solidFill>
              </a:rPr>
              <a:t>o</a:t>
            </a:r>
            <a:r>
              <a:rPr lang="en-GB" sz="1600" dirty="0">
                <a:solidFill>
                  <a:schemeClr val="tx1"/>
                </a:solidFill>
              </a:rPr>
              <a:t>t forget about the naming regulations!)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Example for a simple script:</a:t>
            </a:r>
          </a:p>
          <a:p>
            <a:r>
              <a:rPr lang="en-GB" sz="1600" dirty="0">
                <a:solidFill>
                  <a:schemeClr val="tx1"/>
                </a:solidFill>
              </a:rPr>
              <a:t>x=-5:0.01:5;</a:t>
            </a:r>
          </a:p>
          <a:p>
            <a:r>
              <a:rPr lang="en-GB" sz="1600" dirty="0">
                <a:solidFill>
                  <a:schemeClr val="tx1"/>
                </a:solidFill>
              </a:rPr>
              <a:t>y=x.^2;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plot(</a:t>
            </a:r>
            <a:r>
              <a:rPr lang="en-GB" sz="1600" dirty="0" err="1">
                <a:solidFill>
                  <a:schemeClr val="tx1"/>
                </a:solidFill>
              </a:rPr>
              <a:t>x,y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</a:p>
          <a:p>
            <a:r>
              <a:rPr lang="en-GB" sz="1600" dirty="0" err="1">
                <a:solidFill>
                  <a:schemeClr val="tx1"/>
                </a:solidFill>
              </a:rPr>
              <a:t>xlabel</a:t>
            </a:r>
            <a:r>
              <a:rPr lang="en-GB" sz="1600" dirty="0">
                <a:solidFill>
                  <a:schemeClr val="tx1"/>
                </a:solidFill>
              </a:rPr>
              <a:t>('Horizontal axis')</a:t>
            </a:r>
          </a:p>
          <a:p>
            <a:r>
              <a:rPr lang="en-GB" sz="1600" dirty="0" err="1">
                <a:solidFill>
                  <a:schemeClr val="tx1"/>
                </a:solidFill>
              </a:rPr>
              <a:t>ylabel</a:t>
            </a:r>
            <a:r>
              <a:rPr lang="en-GB" sz="1600" dirty="0">
                <a:solidFill>
                  <a:schemeClr val="tx1"/>
                </a:solidFill>
              </a:rPr>
              <a:t>('Vertical axis')</a:t>
            </a:r>
          </a:p>
          <a:p>
            <a:r>
              <a:rPr lang="en-GB" sz="1600" dirty="0">
                <a:solidFill>
                  <a:schemeClr val="tx1"/>
                </a:solidFill>
              </a:rPr>
              <a:t>title('The result of my first script is a Parabola')</a:t>
            </a:r>
          </a:p>
          <a:p>
            <a:r>
              <a:rPr lang="en-GB" sz="1600" dirty="0">
                <a:solidFill>
                  <a:schemeClr val="tx1"/>
                </a:solidFill>
              </a:rPr>
              <a:t>After typing in the code you can run it, by clicking the ”Run” icon on the ”Editor” tab:</a:t>
            </a:r>
          </a:p>
          <a:p>
            <a:r>
              <a:rPr lang="en-GB" sz="1600" dirty="0">
                <a:solidFill>
                  <a:schemeClr val="tx1"/>
                </a:solidFill>
              </a:rPr>
              <a:t>If the script wasn’t saved previously, </a:t>
            </a:r>
            <a:r>
              <a:rPr lang="en-GB" sz="1600" dirty="0" err="1">
                <a:solidFill>
                  <a:schemeClr val="tx1"/>
                </a:solidFill>
              </a:rPr>
              <a:t>Matlab</a:t>
            </a:r>
            <a:r>
              <a:rPr lang="en-GB" sz="1600" dirty="0">
                <a:solidFill>
                  <a:schemeClr val="tx1"/>
                </a:solidFill>
              </a:rPr>
              <a:t> asks you to save the script in an </a:t>
            </a:r>
            <a:r>
              <a:rPr lang="en-GB" sz="1600" i="1" dirty="0">
                <a:solidFill>
                  <a:schemeClr val="tx1"/>
                </a:solidFill>
              </a:rPr>
              <a:t>m</a:t>
            </a:r>
            <a:r>
              <a:rPr lang="en-GB" sz="1600" dirty="0">
                <a:solidFill>
                  <a:schemeClr val="tx1"/>
                </a:solidFill>
              </a:rPr>
              <a:t> file.</a:t>
            </a:r>
          </a:p>
          <a:p>
            <a:r>
              <a:rPr lang="en-GB" sz="1600" dirty="0">
                <a:solidFill>
                  <a:schemeClr val="tx1"/>
                </a:solidFill>
              </a:rPr>
              <a:t>Let’s name the script </a:t>
            </a:r>
            <a:r>
              <a:rPr lang="en-GB" sz="1600" i="1" dirty="0">
                <a:solidFill>
                  <a:schemeClr val="tx1"/>
                </a:solidFill>
              </a:rPr>
              <a:t>parabola.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88" y="4694798"/>
            <a:ext cx="45714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85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My first scripts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2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If you save it in a folder which is in the ”Path list”, then you can run the script by typing </a:t>
            </a:r>
            <a:r>
              <a:rPr lang="en-GB" sz="1600" i="1" dirty="0">
                <a:solidFill>
                  <a:schemeClr val="tx1"/>
                </a:solidFill>
              </a:rPr>
              <a:t>parabola</a:t>
            </a:r>
            <a:r>
              <a:rPr lang="en-GB" sz="1600" dirty="0">
                <a:solidFill>
                  <a:schemeClr val="tx1"/>
                </a:solidFill>
              </a:rPr>
              <a:t> in the ”Command Window”.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If the folder is not in the ”Path list”, you can add your folder, by clicking the ”Set Path” icon on the ”Home” tab.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238" y="2501914"/>
            <a:ext cx="704762" cy="22857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3" y="3098800"/>
            <a:ext cx="4534553" cy="31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58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Keep in mind when using script files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The name of a script file must begin with a letter, and may include digits and the underscore character, up to 63 characters.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Do not give a script file the same name as a variable.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Do not give a script file the same name as a MATLAB command or function. You can check to see if a command, function or file name already exists by using the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command.</a:t>
            </a:r>
          </a:p>
          <a:p>
            <a:endParaRPr lang="hu-H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80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COMMENTS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The comment symbol may be put anywhere in the line. MATLAB ignores everything to the right of the % symbol. For example,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% This is a comment.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x = 2+3 % So is this.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x =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   5</a:t>
            </a:r>
          </a:p>
          <a:p>
            <a:endParaRPr lang="en-US" sz="1600" dirty="0">
              <a:solidFill>
                <a:schemeClr val="tx1"/>
              </a:solidFill>
              <a:latin typeface="Times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Note that the portion of the line before the % sign is executed to compute x.</a:t>
            </a:r>
          </a:p>
          <a:p>
            <a:endParaRPr lang="hu-H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06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771650" y="2057400"/>
            <a:ext cx="5943600" cy="24574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Courier"/>
              </a:rPr>
              <a:t>if               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Courier"/>
              </a:rPr>
              <a:t>for            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Courier"/>
              </a:rPr>
              <a:t>while         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Courier"/>
              </a:rPr>
              <a:t>break    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Courier"/>
              </a:rPr>
              <a:t>…    </a:t>
            </a:r>
          </a:p>
        </p:txBody>
      </p:sp>
    </p:spTree>
    <p:extLst>
      <p:ext uri="{BB962C8B-B14F-4D97-AF65-F5344CB8AC3E}">
        <p14:creationId xmlns:p14="http://schemas.microsoft.com/office/powerpoint/2010/main" val="1952387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78417" y="742950"/>
            <a:ext cx="6172200" cy="10287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Structures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41817" y="1936749"/>
            <a:ext cx="6172200" cy="449791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tx1"/>
                </a:solidFill>
              </a:rPr>
              <a:t>If Statement Syntax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"/>
              </a:rPr>
              <a:t>if (Condition_1)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"/>
              </a:rPr>
              <a:t>		MATLAB Commands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 err="1">
                <a:solidFill>
                  <a:schemeClr val="tx1"/>
                </a:solidFill>
                <a:latin typeface="Courier"/>
              </a:rPr>
              <a:t>elseif</a:t>
            </a:r>
            <a:r>
              <a:rPr lang="en-US" sz="1600" dirty="0">
                <a:solidFill>
                  <a:schemeClr val="tx1"/>
                </a:solidFill>
                <a:latin typeface="Courier"/>
              </a:rPr>
              <a:t> (Condition_2)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"/>
              </a:rPr>
              <a:t>		MATLAB Commands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 err="1">
                <a:solidFill>
                  <a:schemeClr val="tx1"/>
                </a:solidFill>
                <a:latin typeface="Courier"/>
              </a:rPr>
              <a:t>elseif</a:t>
            </a:r>
            <a:r>
              <a:rPr lang="en-US" sz="1600" dirty="0">
                <a:solidFill>
                  <a:schemeClr val="tx1"/>
                </a:solidFill>
                <a:latin typeface="Courier"/>
              </a:rPr>
              <a:t> (Condition_3)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"/>
              </a:rPr>
              <a:t>		MATLAB Commands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"/>
              </a:rPr>
              <a:t>		MATLAB Commands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"/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5835"/>
              </p:ext>
            </p:extLst>
          </p:nvPr>
        </p:nvGraphicFramePr>
        <p:xfrm>
          <a:off x="3949382" y="1957070"/>
          <a:ext cx="5194618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</a:rPr>
                        <a:t>Some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Courier"/>
                        </a:rPr>
                        <a:t>if ((a&gt;3) &amp; (b==5))</a:t>
                      </a:r>
                    </a:p>
                    <a:p>
                      <a:pPr>
                        <a:buNone/>
                      </a:pPr>
                      <a:r>
                        <a:rPr lang="en-GB" sz="1600" dirty="0">
                          <a:latin typeface="Courier"/>
                        </a:rPr>
                        <a:t>     </a:t>
                      </a:r>
                      <a:r>
                        <a:rPr lang="en-GB" sz="1600" dirty="0" err="1">
                          <a:latin typeface="Courier"/>
                        </a:rPr>
                        <a:t>disp</a:t>
                      </a:r>
                      <a:r>
                        <a:rPr lang="en-GB" sz="1600" dirty="0">
                          <a:latin typeface="Courier"/>
                        </a:rPr>
                        <a:t>('Some MATLAB Commands');  </a:t>
                      </a:r>
                    </a:p>
                    <a:p>
                      <a:pPr>
                        <a:buNone/>
                      </a:pPr>
                      <a:r>
                        <a:rPr lang="en-GB" sz="1600" dirty="0">
                          <a:latin typeface="Courier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if (a&lt;3)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     </a:t>
                      </a:r>
                      <a:r>
                        <a:rPr lang="en-GB" sz="1600" dirty="0" err="1">
                          <a:latin typeface="Courier"/>
                        </a:rPr>
                        <a:t>disp</a:t>
                      </a:r>
                      <a:r>
                        <a:rPr lang="en-GB" sz="1600" dirty="0">
                          <a:latin typeface="Courier"/>
                        </a:rPr>
                        <a:t>('Some MATLAB Commands')</a:t>
                      </a:r>
                      <a:r>
                        <a:rPr lang="en-US" sz="1600" dirty="0">
                          <a:latin typeface="Courier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err="1">
                          <a:latin typeface="Courier"/>
                        </a:rPr>
                        <a:t>elseif</a:t>
                      </a:r>
                      <a:r>
                        <a:rPr lang="en-US" sz="1600" dirty="0">
                          <a:latin typeface="Courier"/>
                        </a:rPr>
                        <a:t> (b</a:t>
                      </a:r>
                      <a:r>
                        <a:rPr lang="hu-HU" sz="1600" dirty="0">
                          <a:latin typeface="Courier"/>
                        </a:rPr>
                        <a:t>=</a:t>
                      </a:r>
                      <a:r>
                        <a:rPr lang="en-US" sz="1600" dirty="0">
                          <a:latin typeface="Courier"/>
                        </a:rPr>
                        <a:t>=5) 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     </a:t>
                      </a:r>
                      <a:r>
                        <a:rPr lang="en-GB" sz="1600" dirty="0" err="1">
                          <a:latin typeface="Courier"/>
                        </a:rPr>
                        <a:t>disp</a:t>
                      </a:r>
                      <a:r>
                        <a:rPr lang="en-GB" sz="1600" dirty="0">
                          <a:latin typeface="Courier"/>
                        </a:rPr>
                        <a:t>('Some </a:t>
                      </a:r>
                      <a:r>
                        <a:rPr lang="hu-HU" sz="1600" dirty="0" err="1">
                          <a:latin typeface="Courier"/>
                        </a:rPr>
                        <a:t>other</a:t>
                      </a:r>
                      <a:r>
                        <a:rPr lang="hu-HU" sz="1600" dirty="0">
                          <a:latin typeface="Courier"/>
                        </a:rPr>
                        <a:t> </a:t>
                      </a:r>
                      <a:r>
                        <a:rPr lang="en-GB" sz="1600" dirty="0">
                          <a:latin typeface="Courier"/>
                        </a:rPr>
                        <a:t>MATLAB Commands')</a:t>
                      </a:r>
                      <a:r>
                        <a:rPr lang="en-US" sz="1600" dirty="0">
                          <a:latin typeface="Courier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if (a&lt;3)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     </a:t>
                      </a:r>
                      <a:r>
                        <a:rPr lang="en-GB" sz="1600" dirty="0" err="1">
                          <a:latin typeface="Courier"/>
                        </a:rPr>
                        <a:t>disp</a:t>
                      </a:r>
                      <a:r>
                        <a:rPr lang="en-GB" sz="1600" dirty="0">
                          <a:latin typeface="Courier"/>
                        </a:rPr>
                        <a:t>('Some MATLAB Commands')</a:t>
                      </a:r>
                      <a:r>
                        <a:rPr lang="en-US" sz="1600" dirty="0">
                          <a:latin typeface="Courier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else     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     </a:t>
                      </a:r>
                      <a:r>
                        <a:rPr lang="en-GB" sz="1600" dirty="0" err="1">
                          <a:latin typeface="Courier"/>
                        </a:rPr>
                        <a:t>disp</a:t>
                      </a:r>
                      <a:r>
                        <a:rPr lang="en-GB" sz="1600" dirty="0">
                          <a:latin typeface="Courier"/>
                        </a:rPr>
                        <a:t>('Some </a:t>
                      </a:r>
                      <a:r>
                        <a:rPr lang="hu-HU" sz="1600" dirty="0" err="1">
                          <a:latin typeface="Courier"/>
                        </a:rPr>
                        <a:t>other</a:t>
                      </a:r>
                      <a:r>
                        <a:rPr lang="hu-HU" sz="1600" dirty="0">
                          <a:latin typeface="Courier"/>
                        </a:rPr>
                        <a:t> </a:t>
                      </a:r>
                      <a:r>
                        <a:rPr lang="en-GB" sz="1600" dirty="0">
                          <a:latin typeface="Courier"/>
                        </a:rPr>
                        <a:t>MATLAB Commands')</a:t>
                      </a:r>
                      <a:r>
                        <a:rPr lang="en-US" sz="1600" dirty="0">
                          <a:latin typeface="Courier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95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59" y="110068"/>
            <a:ext cx="6835141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</a:rPr>
              <a:t>For loop syntax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"/>
              </a:rPr>
              <a:t>for </a:t>
            </a:r>
            <a:r>
              <a:rPr lang="en-US" sz="1600" dirty="0" err="1">
                <a:solidFill>
                  <a:schemeClr val="tx1"/>
                </a:solidFill>
                <a:latin typeface="Courier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"/>
              </a:rPr>
              <a:t>=</a:t>
            </a:r>
            <a:r>
              <a:rPr lang="en-US" sz="1600" dirty="0" err="1">
                <a:solidFill>
                  <a:schemeClr val="tx1"/>
                </a:solidFill>
                <a:latin typeface="Courier"/>
              </a:rPr>
              <a:t>Index_Array</a:t>
            </a:r>
            <a:endParaRPr lang="en-US" sz="1600" dirty="0">
              <a:solidFill>
                <a:schemeClr val="tx1"/>
              </a:solidFill>
              <a:latin typeface="Courier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"/>
              </a:rPr>
              <a:t>	MATLAB Commands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"/>
              </a:rPr>
              <a:t>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44616"/>
              </p:ext>
            </p:extLst>
          </p:nvPr>
        </p:nvGraphicFramePr>
        <p:xfrm>
          <a:off x="5293995" y="1244600"/>
          <a:ext cx="3850005" cy="561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ahoma" panose="020B0604030504040204" pitchFamily="34" charset="0"/>
                        </a:rPr>
                        <a:t>Some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>
                          <a:latin typeface="Courier"/>
                        </a:rPr>
                        <a:t>s=0;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for </a:t>
                      </a:r>
                      <a:r>
                        <a:rPr lang="en-US" sz="1600" dirty="0" err="1">
                          <a:latin typeface="Courier"/>
                        </a:rPr>
                        <a:t>i</a:t>
                      </a:r>
                      <a:r>
                        <a:rPr lang="en-US" sz="1600" dirty="0">
                          <a:latin typeface="Courier"/>
                        </a:rPr>
                        <a:t>=1:100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     </a:t>
                      </a:r>
                      <a:r>
                        <a:rPr lang="hu-HU" sz="1600" dirty="0">
                          <a:latin typeface="Courier"/>
                        </a:rPr>
                        <a:t>s=</a:t>
                      </a:r>
                      <a:r>
                        <a:rPr lang="hu-HU" sz="1600" dirty="0" err="1">
                          <a:latin typeface="Courier"/>
                        </a:rPr>
                        <a:t>s</a:t>
                      </a:r>
                      <a:r>
                        <a:rPr lang="hu-HU" sz="1600" dirty="0">
                          <a:latin typeface="Courier"/>
                        </a:rPr>
                        <a:t>+i</a:t>
                      </a:r>
                      <a:r>
                        <a:rPr lang="en-US" sz="1600" dirty="0">
                          <a:latin typeface="Courier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>
                          <a:latin typeface="Courier"/>
                        </a:rPr>
                        <a:t>e</a:t>
                      </a:r>
                      <a:r>
                        <a:rPr lang="en-US" sz="1600" dirty="0" err="1">
                          <a:latin typeface="Courier"/>
                        </a:rPr>
                        <a:t>nd</a:t>
                      </a:r>
                      <a:endParaRPr lang="hu-HU" sz="1600" dirty="0">
                        <a:latin typeface="Courier"/>
                      </a:endParaRP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>
                          <a:latin typeface="Courier"/>
                        </a:rPr>
                        <a:t>s</a:t>
                      </a:r>
                      <a:endParaRPr lang="en-US" sz="1600" dirty="0">
                        <a:latin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>
                          <a:latin typeface="Courier"/>
                        </a:rPr>
                        <a:t>s=0;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for j=1:3:200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     </a:t>
                      </a:r>
                      <a:r>
                        <a:rPr lang="hu-HU" sz="1600" dirty="0">
                          <a:latin typeface="Courier"/>
                        </a:rPr>
                        <a:t>s=</a:t>
                      </a:r>
                      <a:r>
                        <a:rPr lang="hu-HU" sz="1600" dirty="0" err="1">
                          <a:latin typeface="Courier"/>
                        </a:rPr>
                        <a:t>s</a:t>
                      </a:r>
                      <a:r>
                        <a:rPr lang="hu-HU" sz="1600" dirty="0">
                          <a:latin typeface="Courier"/>
                        </a:rPr>
                        <a:t>+i</a:t>
                      </a:r>
                      <a:r>
                        <a:rPr lang="en-US" sz="1600" dirty="0">
                          <a:latin typeface="Courier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>
                          <a:latin typeface="Courier"/>
                        </a:rPr>
                        <a:t>e</a:t>
                      </a:r>
                      <a:r>
                        <a:rPr lang="en-US" sz="1600" dirty="0" err="1">
                          <a:latin typeface="Courier"/>
                        </a:rPr>
                        <a:t>nd</a:t>
                      </a:r>
                      <a:endParaRPr lang="hu-HU" sz="1600" dirty="0">
                        <a:latin typeface="Courier"/>
                      </a:endParaRP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>
                          <a:latin typeface="Courier"/>
                        </a:rPr>
                        <a:t>s</a:t>
                      </a:r>
                      <a:endParaRPr lang="en-US" sz="1600" dirty="0">
                        <a:latin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>
                          <a:latin typeface="Courier"/>
                        </a:rPr>
                        <a:t>s=0;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for m=13:-0.2:-21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     </a:t>
                      </a:r>
                      <a:r>
                        <a:rPr lang="hu-HU" sz="1600" dirty="0">
                          <a:latin typeface="Courier"/>
                        </a:rPr>
                        <a:t>s=</a:t>
                      </a:r>
                      <a:r>
                        <a:rPr lang="hu-HU" sz="1600" dirty="0" err="1">
                          <a:latin typeface="Courier"/>
                        </a:rPr>
                        <a:t>s</a:t>
                      </a:r>
                      <a:r>
                        <a:rPr lang="hu-HU" sz="1600" dirty="0">
                          <a:latin typeface="Courier"/>
                        </a:rPr>
                        <a:t>+m</a:t>
                      </a:r>
                      <a:r>
                        <a:rPr lang="en-US" sz="1600" dirty="0">
                          <a:latin typeface="Courier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>
                          <a:latin typeface="Courier"/>
                        </a:rPr>
                        <a:t>e</a:t>
                      </a:r>
                      <a:r>
                        <a:rPr lang="en-US" sz="1600" dirty="0" err="1">
                          <a:latin typeface="Courier"/>
                        </a:rPr>
                        <a:t>nd</a:t>
                      </a:r>
                      <a:endParaRPr lang="hu-HU" sz="1600" dirty="0">
                        <a:latin typeface="Courier"/>
                      </a:endParaRP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>
                          <a:latin typeface="Courier"/>
                        </a:rPr>
                        <a:t>s</a:t>
                      </a:r>
                      <a:endParaRPr lang="en-US" sz="1600" dirty="0">
                        <a:latin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>
                          <a:latin typeface="Courier"/>
                        </a:rPr>
                        <a:t>s=0;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>
                          <a:latin typeface="Courier"/>
                        </a:rPr>
                        <a:t>for k=[0.1 0.3 -13 12 7 -9.3]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>
                          <a:latin typeface="Courier"/>
                        </a:rPr>
                        <a:t>     s=</a:t>
                      </a:r>
                      <a:r>
                        <a:rPr lang="hu-HU" sz="1600" dirty="0" err="1">
                          <a:latin typeface="Courier"/>
                        </a:rPr>
                        <a:t>s</a:t>
                      </a:r>
                      <a:r>
                        <a:rPr lang="hu-HU" sz="1600" dirty="0">
                          <a:latin typeface="Courier"/>
                        </a:rPr>
                        <a:t>+k</a:t>
                      </a:r>
                      <a:r>
                        <a:rPr lang="en-US" sz="1600" dirty="0">
                          <a:latin typeface="Courier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>
                          <a:latin typeface="Courier"/>
                        </a:rPr>
                        <a:t>e</a:t>
                      </a:r>
                      <a:r>
                        <a:rPr lang="en-US" sz="1600" dirty="0" err="1">
                          <a:latin typeface="Courier"/>
                        </a:rPr>
                        <a:t>nd</a:t>
                      </a:r>
                      <a:endParaRPr lang="hu-HU" sz="1600" dirty="0">
                        <a:latin typeface="Courier"/>
                      </a:endParaRP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>
                          <a:latin typeface="Courier"/>
                        </a:rPr>
                        <a:t>s</a:t>
                      </a:r>
                      <a:endParaRPr lang="en-GB" sz="1600" dirty="0">
                        <a:latin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741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751417"/>
            <a:ext cx="6172200" cy="10287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Structures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</a:rPr>
              <a:t>While Loop Syntax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while (condition)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	MATLAB Commands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24538"/>
              </p:ext>
            </p:extLst>
          </p:nvPr>
        </p:nvGraphicFramePr>
        <p:xfrm>
          <a:off x="1524001" y="3894667"/>
          <a:ext cx="76200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 dirty="0">
                          <a:latin typeface="Courier"/>
                        </a:rPr>
                        <a:t>a=10;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 dirty="0">
                          <a:latin typeface="Courier"/>
                        </a:rPr>
                        <a:t>b=5;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 dirty="0">
                          <a:latin typeface="Courier"/>
                        </a:rPr>
                        <a:t>while  ((a&gt;3) &amp; (b==5))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 dirty="0">
                          <a:latin typeface="Courier"/>
                        </a:rPr>
                        <a:t>     </a:t>
                      </a:r>
                      <a:r>
                        <a:rPr lang="en-GB" sz="1600" noProof="0" dirty="0" err="1">
                          <a:latin typeface="Courier"/>
                        </a:rPr>
                        <a:t>disp</a:t>
                      </a:r>
                      <a:r>
                        <a:rPr lang="en-GB" sz="1600" noProof="0" dirty="0">
                          <a:latin typeface="Courier"/>
                        </a:rPr>
                        <a:t>('a is greater then 3 and b is equal to 5.');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 dirty="0">
                          <a:latin typeface="Courier"/>
                        </a:rPr>
                        <a:t>     a=a-1;	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 dirty="0">
                          <a:latin typeface="Courier"/>
                        </a:rPr>
                        <a:t>end</a:t>
                      </a:r>
                    </a:p>
                    <a:p>
                      <a:endParaRPr lang="en-GB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18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1212850"/>
            <a:ext cx="7886700" cy="5199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</a:rPr>
              <a:t>Order of precedence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66200"/>
              </p:ext>
            </p:extLst>
          </p:nvPr>
        </p:nvGraphicFramePr>
        <p:xfrm>
          <a:off x="628649" y="2812256"/>
          <a:ext cx="8142817" cy="156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Precedence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Operation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First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Parentheses, evaluated starting with the innermost pair.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Second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Exponentiation</a:t>
                      </a:r>
                      <a:r>
                        <a:rPr lang="en-GB" sz="1600" baseline="0" noProof="0" dirty="0"/>
                        <a:t>, evaluated from left to right.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Third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Multiplication</a:t>
                      </a:r>
                      <a:r>
                        <a:rPr lang="en-GB" sz="1600" baseline="0" noProof="0" dirty="0"/>
                        <a:t> and division with equal precedence, evaluated from left to right.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Fourth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/>
                        <a:t>Addition and subtraction with equal</a:t>
                      </a:r>
                      <a:r>
                        <a:rPr lang="en-GB" sz="1600" baseline="0" noProof="0" dirty="0"/>
                        <a:t> precedence, evaluated from left to right.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928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Literature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Ágnes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Mathematics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for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engineers</a:t>
            </a:r>
            <a:r>
              <a:rPr lang="hu-HU" dirty="0">
                <a:effectLst/>
              </a:rPr>
              <a:t> 1. (</a:t>
            </a:r>
            <a:r>
              <a:rPr lang="hu-HU" dirty="0" err="1">
                <a:effectLst/>
              </a:rPr>
              <a:t>Laboratory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slides</a:t>
            </a:r>
            <a:r>
              <a:rPr lang="hu-HU" dirty="0">
                <a:effectLst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Sándor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Probability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theory</a:t>
            </a:r>
            <a:r>
              <a:rPr lang="hu-HU" dirty="0">
                <a:effectLst/>
              </a:rPr>
              <a:t> and </a:t>
            </a:r>
            <a:r>
              <a:rPr lang="hu-HU" dirty="0" err="1">
                <a:effectLst/>
              </a:rPr>
              <a:t>statistics</a:t>
            </a:r>
            <a:endParaRPr lang="hu-HU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 of Precedence</a:t>
            </a:r>
            <a:endParaRPr lang="en-GB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28650" y="2160270"/>
            <a:ext cx="3943350" cy="384048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urier"/>
              </a:rPr>
              <a:t>8 + 3*5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23</a:t>
            </a:r>
          </a:p>
          <a:p>
            <a:r>
              <a:rPr lang="en-US" sz="1600" dirty="0">
                <a:latin typeface="Courier"/>
              </a:rPr>
              <a:t>8 + (3*5)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23</a:t>
            </a:r>
          </a:p>
          <a:p>
            <a:r>
              <a:rPr lang="en-US" sz="1600" dirty="0">
                <a:latin typeface="Courier"/>
              </a:rPr>
              <a:t>(8 + 3)*5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55</a:t>
            </a:r>
          </a:p>
          <a:p>
            <a:r>
              <a:rPr lang="en-US" sz="1600" dirty="0">
                <a:latin typeface="Courier"/>
              </a:rPr>
              <a:t>4^2­12­8/4*2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0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572000" y="2160270"/>
            <a:ext cx="3943350" cy="384048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urier"/>
              </a:rPr>
              <a:t>3*4^2 + 5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53</a:t>
            </a:r>
          </a:p>
          <a:p>
            <a:r>
              <a:rPr lang="en-US" sz="1600" dirty="0">
                <a:latin typeface="Courier"/>
              </a:rPr>
              <a:t>(3*4)^2 + 5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 </a:t>
            </a:r>
          </a:p>
          <a:p>
            <a:r>
              <a:rPr lang="en-US" sz="1600" dirty="0">
                <a:latin typeface="Courier"/>
              </a:rPr>
              <a:t>     149</a:t>
            </a:r>
          </a:p>
          <a:p>
            <a:r>
              <a:rPr lang="en-US" sz="1600" dirty="0">
                <a:latin typeface="Courier"/>
              </a:rPr>
              <a:t>27^(1/3) + 32^(0.2)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5</a:t>
            </a:r>
          </a:p>
          <a:p>
            <a:r>
              <a:rPr lang="en-US" sz="1600" dirty="0">
                <a:latin typeface="Courier"/>
              </a:rPr>
              <a:t>27^(1/3) + 32^0.2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5</a:t>
            </a:r>
          </a:p>
        </p:txBody>
      </p:sp>
    </p:spTree>
    <p:extLst>
      <p:ext uri="{BB962C8B-B14F-4D97-AF65-F5344CB8AC3E}">
        <p14:creationId xmlns:p14="http://schemas.microsoft.com/office/powerpoint/2010/main" val="176545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Commands for managing the work session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74458"/>
              </p:ext>
            </p:extLst>
          </p:nvPr>
        </p:nvGraphicFramePr>
        <p:xfrm>
          <a:off x="495299" y="3079750"/>
          <a:ext cx="8149168" cy="156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Command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err="1">
                          <a:latin typeface="Courier"/>
                        </a:rPr>
                        <a:t>clc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Clears the Command window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Courier"/>
                        </a:rPr>
                        <a:t>clear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Removes all variables from memory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Courier"/>
                        </a:rPr>
                        <a:t>clear var1 var2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Removes variables </a:t>
                      </a:r>
                      <a:r>
                        <a:rPr lang="en-GB" sz="1600" noProof="0" dirty="0">
                          <a:latin typeface="Courier"/>
                        </a:rPr>
                        <a:t>var1</a:t>
                      </a:r>
                      <a:r>
                        <a:rPr lang="en-GB" sz="1600" baseline="0" noProof="0" dirty="0"/>
                        <a:t> and </a:t>
                      </a:r>
                      <a:r>
                        <a:rPr lang="en-GB" sz="1600" noProof="0" dirty="0">
                          <a:latin typeface="Courier"/>
                        </a:rPr>
                        <a:t>var2</a:t>
                      </a:r>
                      <a:r>
                        <a:rPr lang="en-GB" sz="1600" baseline="0" noProof="0" dirty="0"/>
                        <a:t> from memory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Courier"/>
                        </a:rPr>
                        <a:t>exist(’name’)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Determines is a file or variable exists having the name ’name’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17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Complex Number Operations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4200" y="1845733"/>
            <a:ext cx="8021320" cy="4512734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The number </a:t>
            </a:r>
            <a:r>
              <a:rPr lang="en-US" sz="1600" i="1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 = 1 – 2</a:t>
            </a:r>
            <a:r>
              <a:rPr lang="en-US" sz="1600" i="1" dirty="0"/>
              <a:t>i</a:t>
            </a:r>
            <a:r>
              <a:rPr lang="en-US" sz="1600" dirty="0"/>
              <a:t> </a:t>
            </a:r>
            <a:r>
              <a:rPr lang="en-US" sz="1600" dirty="0">
                <a:latin typeface="Arial" panose="020B0604020202020204" pitchFamily="34" charset="0"/>
              </a:rPr>
              <a:t>is entered as follows: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c1 = 1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­2i</a:t>
            </a:r>
            <a:r>
              <a:rPr lang="en-US" sz="1600" dirty="0">
                <a:cs typeface="Courier New" panose="02070309020205020404" pitchFamily="49" charset="0"/>
              </a:rPr>
              <a:t> 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c1 = 1-2*1i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</a:rPr>
              <a:t>•</a:t>
            </a:r>
            <a:r>
              <a:rPr lang="en-US" sz="1600" dirty="0">
                <a:latin typeface="Arial" panose="020B0604020202020204" pitchFamily="34" charset="0"/>
              </a:rPr>
              <a:t> An asterisk is not needed between </a:t>
            </a:r>
            <a:r>
              <a:rPr lang="en-US" sz="1600" dirty="0" err="1">
                <a:latin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</a:rPr>
              <a:t> or j  and a number, although it is required with a variable, such as</a:t>
            </a:r>
            <a:endParaRPr lang="hu-HU" sz="1600" dirty="0">
              <a:latin typeface="Arial" panose="020B0604020202020204" pitchFamily="34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c2 = 5*1i*c1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</a:rPr>
              <a:t>•</a:t>
            </a:r>
            <a:r>
              <a:rPr lang="en-US" sz="1600" dirty="0">
                <a:latin typeface="Arial" panose="020B0604020202020204" pitchFamily="34" charset="0"/>
              </a:rPr>
              <a:t> Be careful. The expressions </a:t>
            </a:r>
          </a:p>
          <a:p>
            <a:r>
              <a:rPr lang="en-US" sz="1600" dirty="0">
                <a:latin typeface="Arial" panose="020B0604020202020204" pitchFamily="34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7/2*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Arial" panose="020B0604020202020204" pitchFamily="34" charset="0"/>
              </a:rPr>
              <a:t>and </a:t>
            </a:r>
          </a:p>
          <a:p>
            <a:r>
              <a:rPr lang="en-US" sz="1600" dirty="0">
                <a:latin typeface="Arial" panose="020B0604020202020204" pitchFamily="34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7/2i </a:t>
            </a:r>
          </a:p>
          <a:p>
            <a:r>
              <a:rPr lang="en-US" sz="1600" dirty="0">
                <a:latin typeface="Arial" panose="020B0604020202020204" pitchFamily="34" charset="0"/>
              </a:rPr>
              <a:t>give two different results: </a:t>
            </a: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(7/2)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3.5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sz="1600" dirty="0">
                <a:latin typeface="Arial" panose="020B0604020202020204" pitchFamily="34" charset="0"/>
              </a:rPr>
              <a:t>and </a:t>
            </a: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7/(2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–3.5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6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Numeric display formats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4334"/>
              </p:ext>
            </p:extLst>
          </p:nvPr>
        </p:nvGraphicFramePr>
        <p:xfrm>
          <a:off x="279400" y="2838449"/>
          <a:ext cx="8585202" cy="218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Command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format SHORT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/>
                        <a:t>Scaled fixed point format with 5 digits.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format LONG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Scaled fixed point format with 15 digits for double and 7 digits for single.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format SHORTE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Floating point format with 5 digits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format LONGE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Floating point format with 15 digits for double and 7 digits for single.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format SHORTG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Best of fixed or floating point format with 5 digits.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format LONGG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Best of fixed or floating point format with 15 digits for double and 7 digits for single.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8156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885</TotalTime>
  <Words>4066</Words>
  <Application>Microsoft Office PowerPoint</Application>
  <PresentationFormat>Diavetítés a képernyőre (4:3 oldalarány)</PresentationFormat>
  <Paragraphs>676</Paragraphs>
  <Slides>50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50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Courier</vt:lpstr>
      <vt:lpstr>Courier New</vt:lpstr>
      <vt:lpstr>MathematicalPi 1</vt:lpstr>
      <vt:lpstr>Tahoma</vt:lpstr>
      <vt:lpstr>Times</vt:lpstr>
      <vt:lpstr>Times-Roman</vt:lpstr>
      <vt:lpstr>Wingdings</vt:lpstr>
      <vt:lpstr>Retrospektív</vt:lpstr>
      <vt:lpstr>Applied Statistics, Probability theory and mathematical statistics</vt:lpstr>
      <vt:lpstr>Variables in Matlab</vt:lpstr>
      <vt:lpstr>Scalar arithmetic operations</vt:lpstr>
      <vt:lpstr>An Example Session</vt:lpstr>
      <vt:lpstr>Order of precedence</vt:lpstr>
      <vt:lpstr>Examples of Precedence</vt:lpstr>
      <vt:lpstr>Commands for managing the work session</vt:lpstr>
      <vt:lpstr>Complex Number Operations</vt:lpstr>
      <vt:lpstr>Numeric display formats</vt:lpstr>
      <vt:lpstr>Arrays</vt:lpstr>
      <vt:lpstr>Array Index</vt:lpstr>
      <vt:lpstr>Some commonly used mathematical functions</vt:lpstr>
      <vt:lpstr>Some Built-in functions</vt:lpstr>
      <vt:lpstr>Operators (relational, logical)</vt:lpstr>
      <vt:lpstr>Vectors (One dimensional arrays)</vt:lpstr>
      <vt:lpstr>You can create row vectors by ''appending'' one vector to another.</vt:lpstr>
      <vt:lpstr>You can create column vectors by ''appending'' one vector to another.</vt:lpstr>
      <vt:lpstr>The colon operator (:)</vt:lpstr>
      <vt:lpstr>Creating vectors with the linspace command </vt:lpstr>
      <vt:lpstr>Matrices (Two dimensional arrays)</vt:lpstr>
      <vt:lpstr>Creating Matrices from Vectors</vt:lpstr>
      <vt:lpstr>Array Addressing</vt:lpstr>
      <vt:lpstr>Arrays</vt:lpstr>
      <vt:lpstr>Array Addition and Subtraction</vt:lpstr>
      <vt:lpstr>Multiplication</vt:lpstr>
      <vt:lpstr>Multiplication of two arrays</vt:lpstr>
      <vt:lpstr>Multiplication of two arrays</vt:lpstr>
      <vt:lpstr>Element-by-element operations</vt:lpstr>
      <vt:lpstr>Matrix-Matrix Multiplication</vt:lpstr>
      <vt:lpstr>A graphics window showing a plot</vt:lpstr>
      <vt:lpstr>plot command in MATLAB</vt:lpstr>
      <vt:lpstr>plot command in MATLAB</vt:lpstr>
      <vt:lpstr>plot line style, marker and colour</vt:lpstr>
      <vt:lpstr>Plotting Polynomials</vt:lpstr>
      <vt:lpstr>Plotting and labelling</vt:lpstr>
      <vt:lpstr>Multiple Graphs</vt:lpstr>
      <vt:lpstr>Multiple Graphs</vt:lpstr>
      <vt:lpstr>Multiple Plots</vt:lpstr>
      <vt:lpstr>Graph Functions (summary)</vt:lpstr>
      <vt:lpstr>You can perform operations in MATLAB in two ways</vt:lpstr>
      <vt:lpstr>Scripts</vt:lpstr>
      <vt:lpstr>My first scripts</vt:lpstr>
      <vt:lpstr>My first scripts</vt:lpstr>
      <vt:lpstr>Keep in mind when using script files</vt:lpstr>
      <vt:lpstr>COMMENTS</vt:lpstr>
      <vt:lpstr>Flow Control</vt:lpstr>
      <vt:lpstr>Control Structures </vt:lpstr>
      <vt:lpstr>Control Structures </vt:lpstr>
      <vt:lpstr>Control Structures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53</cp:revision>
  <dcterms:created xsi:type="dcterms:W3CDTF">2020-09-02T07:49:18Z</dcterms:created>
  <dcterms:modified xsi:type="dcterms:W3CDTF">2022-02-15T08:18:33Z</dcterms:modified>
</cp:coreProperties>
</file>