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23"/>
  </p:notesMasterIdLst>
  <p:sldIdLst>
    <p:sldId id="341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12" r:id="rId15"/>
    <p:sldId id="313" r:id="rId16"/>
    <p:sldId id="314" r:id="rId17"/>
    <p:sldId id="315" r:id="rId18"/>
    <p:sldId id="316" r:id="rId19"/>
    <p:sldId id="331" r:id="rId20"/>
    <p:sldId id="317" r:id="rId21"/>
    <p:sldId id="332" r:id="rId2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88D61-FCEC-4BF9-A08A-B364683927F9}" v="1" dt="2022-02-15T08:18:46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8" y="3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71A88D61-FCEC-4BF9-A08A-B364683927F9}"/>
    <pc:docChg chg="undo redo custSel addSld delSld modSld">
      <pc:chgData name="Sándor Pecsora" userId="810b1d013327c237" providerId="LiveId" clId="{71A88D61-FCEC-4BF9-A08A-B364683927F9}" dt="2022-02-15T08:22:06.147" v="19" actId="47"/>
      <pc:docMkLst>
        <pc:docMk/>
      </pc:docMkLst>
      <pc:sldChg chg="del">
        <pc:chgData name="Sándor Pecsora" userId="810b1d013327c237" providerId="LiveId" clId="{71A88D61-FCEC-4BF9-A08A-B364683927F9}" dt="2022-02-15T08:22:06.147" v="19" actId="47"/>
        <pc:sldMkLst>
          <pc:docMk/>
          <pc:sldMk cId="1180060703" sldId="256"/>
        </pc:sldMkLst>
      </pc:sldChg>
      <pc:sldChg chg="modSp mod">
        <pc:chgData name="Sándor Pecsora" userId="810b1d013327c237" providerId="LiveId" clId="{71A88D61-FCEC-4BF9-A08A-B364683927F9}" dt="2021-09-01T07:33:58.388" v="7" actId="20577"/>
        <pc:sldMkLst>
          <pc:docMk/>
          <pc:sldMk cId="3898270119" sldId="326"/>
        </pc:sldMkLst>
        <pc:spChg chg="mod">
          <ac:chgData name="Sándor Pecsora" userId="810b1d013327c237" providerId="LiveId" clId="{71A88D61-FCEC-4BF9-A08A-B364683927F9}" dt="2021-09-01T07:33:58.388" v="7" actId="20577"/>
          <ac:spMkLst>
            <pc:docMk/>
            <pc:sldMk cId="3898270119" sldId="326"/>
            <ac:spMk id="3" creationId="{00000000-0000-0000-0000-000000000000}"/>
          </ac:spMkLst>
        </pc:spChg>
      </pc:sldChg>
      <pc:sldChg chg="modSp mod">
        <pc:chgData name="Sándor Pecsora" userId="810b1d013327c237" providerId="LiveId" clId="{71A88D61-FCEC-4BF9-A08A-B364683927F9}" dt="2021-09-01T07:34:26.796" v="8" actId="33524"/>
        <pc:sldMkLst>
          <pc:docMk/>
          <pc:sldMk cId="69137446" sldId="329"/>
        </pc:sldMkLst>
        <pc:spChg chg="mod">
          <ac:chgData name="Sándor Pecsora" userId="810b1d013327c237" providerId="LiveId" clId="{71A88D61-FCEC-4BF9-A08A-B364683927F9}" dt="2021-09-01T07:34:26.796" v="8" actId="33524"/>
          <ac:spMkLst>
            <pc:docMk/>
            <pc:sldMk cId="69137446" sldId="329"/>
            <ac:spMk id="3" creationId="{00000000-0000-0000-0000-000000000000}"/>
          </ac:spMkLst>
        </pc:spChg>
      </pc:sldChg>
      <pc:sldChg chg="add">
        <pc:chgData name="Sándor Pecsora" userId="810b1d013327c237" providerId="LiveId" clId="{71A88D61-FCEC-4BF9-A08A-B364683927F9}" dt="2022-02-15T08:18:46.096" v="9"/>
        <pc:sldMkLst>
          <pc:docMk/>
          <pc:sldMk cId="811959074" sldId="332"/>
        </pc:sldMkLst>
      </pc:sldChg>
      <pc:sldChg chg="add del">
        <pc:chgData name="Sándor Pecsora" userId="810b1d013327c237" providerId="LiveId" clId="{71A88D61-FCEC-4BF9-A08A-B364683927F9}" dt="2022-02-15T08:21:40.552" v="11"/>
        <pc:sldMkLst>
          <pc:docMk/>
          <pc:sldMk cId="217522302" sldId="333"/>
        </pc:sldMkLst>
      </pc:sldChg>
      <pc:sldChg chg="modSp add mod">
        <pc:chgData name="Sándor Pecsora" userId="810b1d013327c237" providerId="LiveId" clId="{71A88D61-FCEC-4BF9-A08A-B364683927F9}" dt="2022-02-15T08:21:58.988" v="18" actId="20577"/>
        <pc:sldMkLst>
          <pc:docMk/>
          <pc:sldMk cId="3735662663" sldId="341"/>
        </pc:sldMkLst>
        <pc:spChg chg="mod">
          <ac:chgData name="Sándor Pecsora" userId="810b1d013327c237" providerId="LiveId" clId="{71A88D61-FCEC-4BF9-A08A-B364683927F9}" dt="2022-02-15T08:21:58.988" v="18" actId="20577"/>
          <ac:spMkLst>
            <pc:docMk/>
            <pc:sldMk cId="3735662663" sldId="341"/>
            <ac:spMk id="3" creationId="{00000000-0000-0000-0000-000000000000}"/>
          </ac:spMkLst>
        </pc:spChg>
      </pc:sldChg>
    </pc:docChg>
  </pc:docChgLst>
  <pc:docChgLst>
    <pc:chgData name="Sándor Pecsora" userId="810b1d013327c237" providerId="LiveId" clId="{F1725CCB-442B-49F6-B319-A66EF78AC50B}"/>
    <pc:docChg chg="modSld">
      <pc:chgData name="Sándor Pecsora" userId="810b1d013327c237" providerId="LiveId" clId="{F1725CCB-442B-49F6-B319-A66EF78AC50B}" dt="2020-09-23T09:12:02.063" v="15" actId="20577"/>
      <pc:docMkLst>
        <pc:docMk/>
      </pc:docMkLst>
      <pc:sldChg chg="modSp">
        <pc:chgData name="Sándor Pecsora" userId="810b1d013327c237" providerId="LiveId" clId="{F1725CCB-442B-49F6-B319-A66EF78AC50B}" dt="2020-09-21T09:42:46.828" v="12" actId="20577"/>
        <pc:sldMkLst>
          <pc:docMk/>
          <pc:sldMk cId="3501878932" sldId="321"/>
        </pc:sldMkLst>
        <pc:spChg chg="mod">
          <ac:chgData name="Sándor Pecsora" userId="810b1d013327c237" providerId="LiveId" clId="{F1725CCB-442B-49F6-B319-A66EF78AC50B}" dt="2020-09-21T09:42:46.828" v="12" actId="20577"/>
          <ac:spMkLst>
            <pc:docMk/>
            <pc:sldMk cId="3501878932" sldId="321"/>
            <ac:spMk id="3" creationId="{00000000-0000-0000-0000-000000000000}"/>
          </ac:spMkLst>
        </pc:spChg>
      </pc:sldChg>
      <pc:sldChg chg="modSp">
        <pc:chgData name="Sándor Pecsora" userId="810b1d013327c237" providerId="LiveId" clId="{F1725CCB-442B-49F6-B319-A66EF78AC50B}" dt="2020-09-23T09:12:02.063" v="15" actId="20577"/>
        <pc:sldMkLst>
          <pc:docMk/>
          <pc:sldMk cId="3898270119" sldId="326"/>
        </pc:sldMkLst>
        <pc:spChg chg="mod">
          <ac:chgData name="Sándor Pecsora" userId="810b1d013327c237" providerId="LiveId" clId="{F1725CCB-442B-49F6-B319-A66EF78AC50B}" dt="2020-09-23T09:12:02.063" v="15" actId="20577"/>
          <ac:spMkLst>
            <pc:docMk/>
            <pc:sldMk cId="3898270119" sldId="32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8D181-6501-4CD6-ADAA-357D1FDA1029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B4519-444B-4F56-B3DB-AC5AAF91806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44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4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63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20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0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7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835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02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42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21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78DAAF-0C17-4703-AEE3-44267674DFC7}" type="datetimeFigureOut">
              <a:rPr lang="hu-HU" smtClean="0"/>
              <a:t>2022. 02. 15.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09D428-69BB-4D9A-8FAB-16C0194CC2D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15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exampl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6032" y="758952"/>
            <a:ext cx="8328454" cy="2670048"/>
          </a:xfrm>
        </p:spPr>
        <p:txBody>
          <a:bodyPr>
            <a:noAutofit/>
          </a:bodyPr>
          <a:lstStyle/>
          <a:p>
            <a:r>
              <a:rPr lang="en-US" sz="4000" dirty="0"/>
              <a:t>Applied Statistics,</a:t>
            </a:r>
            <a:br>
              <a:rPr lang="en-US" sz="4000" dirty="0"/>
            </a:br>
            <a:r>
              <a:rPr lang="en-US" sz="4000" dirty="0"/>
              <a:t>Probability theory and mathematical statistics</a:t>
            </a:r>
            <a:endParaRPr lang="en-GB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Classical</a:t>
            </a:r>
            <a:r>
              <a:rPr lang="hu-HU" dirty="0"/>
              <a:t> </a:t>
            </a:r>
            <a:r>
              <a:rPr lang="hu-HU" dirty="0" err="1"/>
              <a:t>probability</a:t>
            </a:r>
            <a:r>
              <a:rPr lang="hu-HU" dirty="0"/>
              <a:t> </a:t>
            </a:r>
            <a:r>
              <a:rPr lang="hu-HU" dirty="0" err="1"/>
              <a:t>space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2A1929-D361-4830-B28B-82105341B8EC}"/>
              </a:ext>
            </a:extLst>
          </p:cNvPr>
          <p:cNvSpPr txBox="1"/>
          <p:nvPr/>
        </p:nvSpPr>
        <p:spPr>
          <a:xfrm>
            <a:off x="2241176" y="3542200"/>
            <a:ext cx="4652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István Fazekas, Attila Barta, Sándor Pecsora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38B5CDD-DF06-4B9E-97D9-BB5E2ADD616B}"/>
              </a:ext>
            </a:extLst>
          </p:cNvPr>
          <p:cNvSpPr txBox="1"/>
          <p:nvPr/>
        </p:nvSpPr>
        <p:spPr>
          <a:xfrm>
            <a:off x="0" y="635586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400" dirty="0"/>
              <a:t>”</a:t>
            </a:r>
            <a:r>
              <a:rPr lang="en-US" sz="1400" dirty="0"/>
              <a:t>This work was supported by the construction EFOP-3.4.3-16-2016-00021. The project was supported by the European Union, co-financed by the European Social Fund.”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735662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4.2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stick of length one meter is randomly broken into two parts. What is the probability that from the obtained parts and from a new stick of half a meter length a triangle </a:t>
            </a:r>
            <a:r>
              <a:rPr lang="en-GB" dirty="0"/>
              <a:t>can be formed?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7070379" y="2818064"/>
                <a:ext cx="115518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79" y="2818064"/>
                <a:ext cx="1155188" cy="610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25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4.6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Choose randomly two positive numbers that are less than 1. What is </a:t>
                </a:r>
                <a:r>
                  <a:rPr lang="hu-HU" dirty="0"/>
                  <a:t>t</a:t>
                </a:r>
                <a:r>
                  <a:rPr lang="en-US" dirty="0"/>
                  <a:t>he probability that their sum is less than 1 and their product is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 r="-25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6468533" y="2818064"/>
                <a:ext cx="3044246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533" y="2818064"/>
                <a:ext cx="3044246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09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4.8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24 hours, time two ships arrive independently into the </a:t>
            </a:r>
            <a:r>
              <a:rPr lang="en-GB" dirty="0"/>
              <a:t>harbour</a:t>
            </a:r>
            <a:r>
              <a:rPr lang="en-US" dirty="0"/>
              <a:t> of </a:t>
            </a:r>
            <a:r>
              <a:rPr lang="en-US" dirty="0" err="1"/>
              <a:t>Chewbakka</a:t>
            </a:r>
            <a:r>
              <a:rPr lang="en-US" dirty="0"/>
              <a:t> Bay, denoted by A and B, respectively. Ship A can be unloaded in an hour, while ship B in two hours. Workers start to unload a ship immediately after it's arrival and if the other ship arrives before they finish it has to wait. What is the probability that none of the ships has to wait?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6248400" y="4265864"/>
                <a:ext cx="30442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265864"/>
                <a:ext cx="3044246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3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4.10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points are chosen randomly from the interval (0, a). What is the probability that the sum of the</a:t>
                </a:r>
                <a:r>
                  <a:rPr lang="hu-HU" dirty="0"/>
                  <a:t>i</a:t>
                </a:r>
                <a:r>
                  <a:rPr lang="en-US" dirty="0"/>
                  <a:t> squares is greater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6099754" y="2782669"/>
                <a:ext cx="3044246" cy="579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54" y="2782669"/>
                <a:ext cx="3044246" cy="5798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7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Numbers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2224617"/>
            <a:ext cx="4163908" cy="3086100"/>
          </a:xfrm>
        </p:spPr>
        <p:txBody>
          <a:bodyPr>
            <a:noAutofit/>
          </a:bodyPr>
          <a:lstStyle/>
          <a:p>
            <a:pPr algn="r" eaLnBrk="1" hangingPunct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x=rand(100,1);</a:t>
            </a:r>
          </a:p>
          <a:p>
            <a:pPr algn="r" eaLnBrk="1" hangingPunct="1">
              <a:buFontTx/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stem(x);</a:t>
            </a: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</a:rPr>
              <a:t>hist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(x,100)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1849280"/>
            <a:ext cx="3005243" cy="235601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757" y="3886200"/>
            <a:ext cx="3005243" cy="24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 Tosses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820333"/>
            <a:ext cx="7543801" cy="461433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Simulate the outcomes of 100 fair coin tosses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x=rand(100,1);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p=sum(x&lt;0.5)/100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 0.5400</a:t>
            </a:r>
            <a:endParaRPr lang="hu-HU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Simulate the outcomes of 1000 fair coin tosses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x=rand(100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,1);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p=sum(x&lt;0.5)/100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p =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 0.5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11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</a:rPr>
              <a:t>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26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Coin Tosses</a:t>
            </a:r>
            <a:endParaRPr lang="en-GB"/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Simulate the outcomes of 1000 biased coin tosses with p[Head]=0.4</a:t>
            </a:r>
            <a:endParaRPr lang="en-US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1350">
                <a:latin typeface="Courier New" panose="02070309020205020404" pitchFamily="49" charset="0"/>
              </a:rPr>
              <a:t>x=rand(100</a:t>
            </a:r>
            <a:r>
              <a:rPr lang="en-US" sz="1350">
                <a:latin typeface="Courier New" panose="02070309020205020404" pitchFamily="49" charset="0"/>
              </a:rPr>
              <a:t>0</a:t>
            </a:r>
            <a:r>
              <a:rPr lang="en-GB" sz="1350">
                <a:latin typeface="Courier New" panose="02070309020205020404" pitchFamily="49" charset="0"/>
              </a:rPr>
              <a:t>,1);</a:t>
            </a:r>
          </a:p>
          <a:p>
            <a:pPr eaLnBrk="1" hangingPunct="1">
              <a:buFontTx/>
              <a:buNone/>
            </a:pPr>
            <a:r>
              <a:rPr lang="en-GB" sz="1350">
                <a:latin typeface="Courier New" panose="02070309020205020404" pitchFamily="49" charset="0"/>
              </a:rPr>
              <a:t>p=sum(x&lt;0.</a:t>
            </a:r>
            <a:r>
              <a:rPr lang="en-US" sz="1350">
                <a:latin typeface="Courier New" panose="02070309020205020404" pitchFamily="49" charset="0"/>
              </a:rPr>
              <a:t>4</a:t>
            </a:r>
            <a:r>
              <a:rPr lang="en-GB" sz="1350">
                <a:latin typeface="Courier New" panose="02070309020205020404" pitchFamily="49" charset="0"/>
              </a:rPr>
              <a:t>)/100</a:t>
            </a:r>
            <a:r>
              <a:rPr lang="en-US" sz="1350">
                <a:latin typeface="Courier New" panose="02070309020205020404" pitchFamily="49" charset="0"/>
              </a:rPr>
              <a:t>0</a:t>
            </a:r>
            <a:endParaRPr lang="en-GB" sz="1350">
              <a:latin typeface="Courier New" panose="02070309020205020404" pitchFamily="49" charset="0"/>
            </a:endParaRPr>
          </a:p>
          <a:p>
            <a:pPr eaLnBrk="1" hangingPunct="1"/>
            <a:endParaRPr lang="en-GB" sz="135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1350">
                <a:latin typeface="Courier New" panose="02070309020205020404" pitchFamily="49" charset="0"/>
              </a:rPr>
              <a:t>p =</a:t>
            </a:r>
          </a:p>
          <a:p>
            <a:pPr eaLnBrk="1" hangingPunct="1">
              <a:buFontTx/>
              <a:buNone/>
            </a:pPr>
            <a:r>
              <a:rPr lang="en-GB" sz="1350">
                <a:latin typeface="Courier New" panose="02070309020205020404" pitchFamily="49" charset="0"/>
              </a:rPr>
              <a:t>    0.</a:t>
            </a:r>
            <a:r>
              <a:rPr lang="en-US" sz="1350">
                <a:latin typeface="Courier New" panose="02070309020205020404" pitchFamily="49" charset="0"/>
              </a:rPr>
              <a:t>4160</a:t>
            </a:r>
          </a:p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63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 of Two Di</a:t>
            </a:r>
            <a:r>
              <a:rPr lang="hu-HU" dirty="0"/>
              <a:t>c</a:t>
            </a:r>
            <a:r>
              <a:rPr lang="en-US" dirty="0"/>
              <a:t>e</a:t>
            </a:r>
            <a:endParaRPr lang="en-GB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943100"/>
            <a:ext cx="6057900" cy="3657600"/>
          </a:xfrm>
        </p:spPr>
        <p:txBody>
          <a:bodyPr/>
          <a:lstStyle/>
          <a:p>
            <a:pPr eaLnBrk="1" hangingPunct="1"/>
            <a:r>
              <a:rPr lang="en-US" dirty="0"/>
              <a:t>Simulate 10000 observations of the sum of two fair di</a:t>
            </a:r>
            <a:r>
              <a:rPr lang="hu-HU" dirty="0"/>
              <a:t>c</a:t>
            </a:r>
            <a:r>
              <a:rPr lang="en-US" dirty="0"/>
              <a:t>e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550444" y="2332435"/>
            <a:ext cx="68580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1350">
              <a:latin typeface="Arial" panose="020B0604020202020204" pitchFamily="34" charset="0"/>
            </a:endParaRPr>
          </a:p>
        </p:txBody>
      </p:sp>
      <p:graphicFrame>
        <p:nvGraphicFramePr>
          <p:cNvPr id="100358" name="Object 4"/>
          <p:cNvGraphicFramePr>
            <a:graphicFrameLocks noChangeAspect="1"/>
          </p:cNvGraphicFramePr>
          <p:nvPr/>
        </p:nvGraphicFramePr>
        <p:xfrm>
          <a:off x="2955132" y="2514600"/>
          <a:ext cx="2874169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98497" imgH="2436876" progId="Visio.Drawing.6">
                  <p:embed/>
                </p:oleObj>
              </mc:Choice>
              <mc:Fallback>
                <p:oleObj r:id="rId2" imgW="2298497" imgH="2436876" progId="Visio.Drawing.6">
                  <p:embed/>
                  <p:pic>
                    <p:nvPicPr>
                      <p:cNvPr id="1003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32" y="2514600"/>
                        <a:ext cx="2874169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51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543800" cy="6531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Sum of Two Di</a:t>
            </a:r>
            <a:r>
              <a:rPr lang="hu-HU" dirty="0"/>
              <a:t>c</a:t>
            </a:r>
            <a:r>
              <a:rPr lang="en-US" dirty="0"/>
              <a:t>e</a:t>
            </a:r>
            <a:endParaRPr lang="en-GB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16001"/>
            <a:ext cx="7907867" cy="5283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Simulate 10000 observations of the sum of two fair di</a:t>
            </a:r>
            <a:r>
              <a:rPr lang="hu-HU" dirty="0"/>
              <a:t>c</a:t>
            </a:r>
            <a:r>
              <a:rPr lang="en-US" dirty="0"/>
              <a:t>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x1=floor(6*rand(1000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,1)+1);</a:t>
            </a:r>
            <a:endParaRPr lang="en-US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x2=floor(6*rand(1000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,1)+1);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y=x1+x2;</a:t>
            </a:r>
            <a:endParaRPr lang="en-US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2</a:t>
            </a:r>
            <a:r>
              <a:rPr lang="en-GB" sz="1350" dirty="0">
                <a:latin typeface="Courier New" panose="02070309020205020404" pitchFamily="49" charset="0"/>
              </a:rPr>
              <a:t>)/1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0.02</a:t>
            </a:r>
            <a:r>
              <a:rPr lang="en-US" sz="1350" dirty="0">
                <a:latin typeface="Courier New" panose="02070309020205020404" pitchFamily="49" charset="0"/>
              </a:rPr>
              <a:t>75			p[2]=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0278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3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554			p[3]=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0556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4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841			p[4]=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0833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5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1082			p[5]=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1111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6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1397			p[6]=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1389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7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1705			p[7]=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1667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8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1407			p[8]=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1389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9</a:t>
            </a:r>
            <a:r>
              <a:rPr lang="en-GB" sz="1350" dirty="0">
                <a:latin typeface="Courier New" panose="02070309020205020404" pitchFamily="49" charset="0"/>
              </a:rPr>
              <a:t>)/100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1095			p[9]=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1111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10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794			p[10]=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0833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11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</a:t>
            </a:r>
            <a:r>
              <a:rPr lang="en-US" sz="1350" dirty="0">
                <a:latin typeface="Courier New" panose="02070309020205020404" pitchFamily="49" charset="0"/>
              </a:rPr>
              <a:t>585			p[11]=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0556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1350" dirty="0">
                <a:latin typeface="Courier New" panose="02070309020205020404" pitchFamily="49" charset="0"/>
              </a:rPr>
              <a:t>sum(y==</a:t>
            </a:r>
            <a:r>
              <a:rPr lang="en-US" sz="1350" dirty="0">
                <a:latin typeface="Courier New" panose="02070309020205020404" pitchFamily="49" charset="0"/>
              </a:rPr>
              <a:t>12</a:t>
            </a:r>
            <a:r>
              <a:rPr lang="en-GB" sz="1350" dirty="0">
                <a:latin typeface="Courier New" panose="02070309020205020404" pitchFamily="49" charset="0"/>
              </a:rPr>
              <a:t>)/10</a:t>
            </a:r>
            <a:r>
              <a:rPr lang="en-US" sz="1350" dirty="0">
                <a:latin typeface="Courier New" panose="02070309020205020404" pitchFamily="49" charset="0"/>
              </a:rPr>
              <a:t>0</a:t>
            </a:r>
            <a:r>
              <a:rPr lang="en-GB" sz="1350" dirty="0">
                <a:latin typeface="Courier New" panose="02070309020205020404" pitchFamily="49" charset="0"/>
              </a:rPr>
              <a:t>00</a:t>
            </a:r>
            <a:r>
              <a:rPr lang="en-US" sz="1350" dirty="0">
                <a:latin typeface="Courier New" panose="02070309020205020404" pitchFamily="49" charset="0"/>
              </a:rPr>
              <a:t>	</a:t>
            </a:r>
            <a:r>
              <a:rPr lang="en-GB" sz="1350" dirty="0" err="1">
                <a:latin typeface="Courier New" panose="02070309020205020404" pitchFamily="49" charset="0"/>
              </a:rPr>
              <a:t>ans</a:t>
            </a:r>
            <a:r>
              <a:rPr lang="en-GB" sz="1350" dirty="0">
                <a:latin typeface="Courier New" panose="02070309020205020404" pitchFamily="49" charset="0"/>
              </a:rPr>
              <a:t> =</a:t>
            </a:r>
            <a:r>
              <a:rPr lang="en-US" sz="1350" dirty="0">
                <a:latin typeface="Courier New" panose="02070309020205020404" pitchFamily="49" charset="0"/>
              </a:rPr>
              <a:t> </a:t>
            </a:r>
            <a:r>
              <a:rPr lang="en-GB" sz="1350" dirty="0">
                <a:latin typeface="Courier New" panose="02070309020205020404" pitchFamily="49" charset="0"/>
              </a:rPr>
              <a:t>0.02</a:t>
            </a:r>
            <a:r>
              <a:rPr lang="en-US" sz="1350" dirty="0">
                <a:latin typeface="Courier New" panose="02070309020205020404" pitchFamily="49" charset="0"/>
              </a:rPr>
              <a:t>65			p[12]=</a:t>
            </a:r>
            <a:r>
              <a:rPr lang="en-GB" sz="1350" dirty="0">
                <a:latin typeface="Courier New" panose="02070309020205020404" pitchFamily="49" charset="0"/>
              </a:rPr>
              <a:t>0.</a:t>
            </a:r>
            <a:r>
              <a:rPr lang="en-US" sz="1350" dirty="0">
                <a:latin typeface="Courier New" panose="02070309020205020404" pitchFamily="49" charset="0"/>
              </a:rPr>
              <a:t>0278</a:t>
            </a:r>
            <a:endParaRPr lang="en-GB" sz="135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94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543800" cy="65319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Sum of Two Di</a:t>
            </a:r>
            <a:r>
              <a:rPr lang="hu-HU" dirty="0"/>
              <a:t>c</a:t>
            </a:r>
            <a:r>
              <a:rPr lang="en-US" dirty="0"/>
              <a:t>e</a:t>
            </a:r>
            <a:endParaRPr lang="en-GB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16001"/>
            <a:ext cx="7907867" cy="528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Simulate 10000 observations of the sum of two fair di</a:t>
            </a:r>
            <a:r>
              <a:rPr lang="hu-HU" dirty="0"/>
              <a:t>c</a:t>
            </a:r>
            <a:r>
              <a:rPr lang="en-US" dirty="0"/>
              <a:t>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350" dirty="0">
              <a:latin typeface="Courier New" panose="02070309020205020404" pitchFamily="49" charset="0"/>
            </a:endParaRPr>
          </a:p>
          <a:p>
            <a:r>
              <a:rPr lang="en-US" sz="1400" dirty="0" err="1"/>
              <a:t>clf</a:t>
            </a:r>
            <a:r>
              <a:rPr lang="en-US" sz="1400" dirty="0"/>
              <a:t>;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ISM=10000;</a:t>
            </a:r>
          </a:p>
          <a:p>
            <a:r>
              <a:rPr lang="en-US" sz="1400" dirty="0"/>
              <a:t>d1=</a:t>
            </a:r>
            <a:r>
              <a:rPr lang="en-US" sz="1400" dirty="0" err="1"/>
              <a:t>randi</a:t>
            </a:r>
            <a:r>
              <a:rPr lang="en-US" sz="1400" dirty="0"/>
              <a:t>(6,1,ISM);d2=</a:t>
            </a:r>
            <a:r>
              <a:rPr lang="en-US" sz="1400" dirty="0" err="1"/>
              <a:t>randi</a:t>
            </a:r>
            <a:r>
              <a:rPr lang="en-US" sz="1400" dirty="0"/>
              <a:t>(6,1,ISM); 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[count, bin]=</a:t>
            </a:r>
            <a:r>
              <a:rPr lang="en-US" sz="1400" dirty="0" err="1"/>
              <a:t>hist</a:t>
            </a:r>
            <a:r>
              <a:rPr lang="en-US" sz="1400" dirty="0"/>
              <a:t>(d1+d2,2:12);</a:t>
            </a:r>
          </a:p>
          <a:p>
            <a:r>
              <a:rPr lang="en-US" sz="1400" dirty="0"/>
              <a:t>bar(bin, count/ISM)</a:t>
            </a:r>
          </a:p>
        </p:txBody>
      </p:sp>
    </p:spTree>
    <p:extLst>
      <p:ext uri="{BB962C8B-B14F-4D97-AF65-F5344CB8AC3E}">
        <p14:creationId xmlns:p14="http://schemas.microsoft.com/office/powerpoint/2010/main" val="49732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3.1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fair dice are thrown. Find the probability that the sum of the numbers obtained is 8. Illustrate the sample space and the set of favorable events.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571104" y="2903022"/>
                <a:ext cx="109876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104" y="2903022"/>
                <a:ext cx="1098762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28856"/>
              </p:ext>
            </p:extLst>
          </p:nvPr>
        </p:nvGraphicFramePr>
        <p:xfrm>
          <a:off x="3598335" y="3871913"/>
          <a:ext cx="1947330" cy="1916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9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12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5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4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3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1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2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l" fontAlgn="b"/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1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2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905933" y="3429000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Hint</a:t>
            </a:r>
            <a:r>
              <a:rPr lang="hu-HU" dirty="0">
                <a:solidFill>
                  <a:srgbClr val="92D050"/>
                </a:solidFill>
              </a:rPr>
              <a:t>:</a:t>
            </a:r>
            <a:endParaRPr lang="en-GB" dirty="0">
              <a:solidFill>
                <a:srgbClr val="92D050"/>
              </a:solidFill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874347"/>
            <a:ext cx="4953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5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 of Two Di</a:t>
            </a:r>
            <a:r>
              <a:rPr lang="hu-HU" dirty="0"/>
              <a:t>c</a:t>
            </a:r>
            <a:r>
              <a:rPr lang="en-US" dirty="0"/>
              <a:t>e</a:t>
            </a:r>
            <a:endParaRPr lang="en-GB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2343150"/>
            <a:ext cx="3600450" cy="3086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350">
                <a:latin typeface="Courier New" panose="02070309020205020404" pitchFamily="49" charset="0"/>
              </a:rPr>
              <a:t>for i=2:12</a:t>
            </a:r>
          </a:p>
          <a:p>
            <a:pPr eaLnBrk="1" hangingPunct="1">
              <a:buFontTx/>
              <a:buNone/>
            </a:pPr>
            <a:r>
              <a:rPr lang="en-US" sz="1350">
                <a:latin typeface="Courier New" panose="02070309020205020404" pitchFamily="49" charset="0"/>
              </a:rPr>
              <a:t>	</a:t>
            </a:r>
            <a:r>
              <a:rPr lang="en-GB" sz="1350">
                <a:latin typeface="Courier New" panose="02070309020205020404" pitchFamily="49" charset="0"/>
              </a:rPr>
              <a:t>z(i)=sum(y==i)/10000</a:t>
            </a:r>
          </a:p>
          <a:p>
            <a:pPr eaLnBrk="1" hangingPunct="1">
              <a:buFontTx/>
              <a:buNone/>
            </a:pPr>
            <a:r>
              <a:rPr lang="en-US" sz="1350">
                <a:latin typeface="Courier New" panose="02070309020205020404" pitchFamily="49" charset="0"/>
              </a:rPr>
              <a:t>e</a:t>
            </a:r>
            <a:r>
              <a:rPr lang="en-GB" sz="1350">
                <a:latin typeface="Courier New" panose="02070309020205020404" pitchFamily="49" charset="0"/>
              </a:rPr>
              <a:t>nd</a:t>
            </a:r>
            <a:endParaRPr lang="en-US" sz="135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350">
                <a:latin typeface="Courier New" panose="02070309020205020404" pitchFamily="49" charset="0"/>
              </a:rPr>
              <a:t>bar(z)</a:t>
            </a:r>
            <a:endParaRPr lang="en-GB" sz="1350">
              <a:latin typeface="Courier New" panose="02070309020205020404" pitchFamily="49" charset="0"/>
            </a:endParaRPr>
          </a:p>
        </p:txBody>
      </p:sp>
      <p:pic>
        <p:nvPicPr>
          <p:cNvPr id="10240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22288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16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D57D7-8956-49F9-9353-B533C5FB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Literature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CDDDFC-80E1-4B5F-962D-B2A8BC2CD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7" y="1845734"/>
            <a:ext cx="741470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Ágnes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Mathematics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for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engineers</a:t>
            </a:r>
            <a:r>
              <a:rPr lang="hu-HU" dirty="0">
                <a:effectLst/>
              </a:rPr>
              <a:t> 1. (</a:t>
            </a:r>
            <a:r>
              <a:rPr lang="hu-HU" dirty="0" err="1">
                <a:effectLst/>
              </a:rPr>
              <a:t>Laboratory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slides</a:t>
            </a:r>
            <a:r>
              <a:rPr lang="hu-HU" dirty="0"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Sándor </a:t>
            </a:r>
            <a:r>
              <a:rPr lang="hu-HU" dirty="0" err="1"/>
              <a:t>Baran</a:t>
            </a:r>
            <a:r>
              <a:rPr lang="hu-HU" dirty="0"/>
              <a:t>: </a:t>
            </a:r>
            <a:r>
              <a:rPr lang="hu-HU" dirty="0" err="1">
                <a:effectLst/>
              </a:rPr>
              <a:t>Probability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theory</a:t>
            </a:r>
            <a:r>
              <a:rPr lang="hu-HU" dirty="0">
                <a:effectLst/>
              </a:rPr>
              <a:t> and </a:t>
            </a:r>
            <a:r>
              <a:rPr lang="hu-HU" dirty="0" err="1">
                <a:effectLst/>
              </a:rPr>
              <a:t>statistics</a:t>
            </a:r>
            <a:endParaRPr lang="hu-HU" dirty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Valószínűségszámítás,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/>
              <a:t>Fazekas István: Bevezetés a matematikai statisztikába, Debreceni Egyetemi Kiadó, 2009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u-HU" dirty="0" err="1"/>
              <a:t>Matlab</a:t>
            </a:r>
            <a:r>
              <a:rPr lang="hu-HU" dirty="0"/>
              <a:t> </a:t>
            </a:r>
            <a:r>
              <a:rPr lang="hu-HU" dirty="0" err="1"/>
              <a:t>examples</a:t>
            </a:r>
            <a:r>
              <a:rPr lang="hu-HU" dirty="0"/>
              <a:t>: </a:t>
            </a:r>
            <a:r>
              <a:rPr lang="hu-HU" dirty="0">
                <a:hlinkClick r:id="rId2"/>
              </a:rPr>
              <a:t>https://www.mathworks.com/help/examples.html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195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3.3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fair die is thrown twice. Find the probability that the result of the first throw is greater than the result of the second.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469504" y="2903022"/>
                <a:ext cx="109876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504" y="2903022"/>
                <a:ext cx="1098762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40783"/>
              </p:ext>
            </p:extLst>
          </p:nvPr>
        </p:nvGraphicFramePr>
        <p:xfrm>
          <a:off x="3598335" y="3871913"/>
          <a:ext cx="1947330" cy="19169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l" fontAlgn="b"/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u-HU" sz="15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u-HU" sz="1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u-HU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0" marR="13040" marT="1304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822959" y="2903022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Hint</a:t>
            </a:r>
            <a:r>
              <a:rPr lang="hu-HU" dirty="0">
                <a:solidFill>
                  <a:srgbClr val="92D050"/>
                </a:solidFill>
              </a:rPr>
              <a:t>: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735833" y="3488082"/>
            <a:ext cx="2468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92D050"/>
                </a:solidFill>
              </a:rPr>
              <a:t>Result</a:t>
            </a:r>
            <a:r>
              <a:rPr lang="hu-HU" dirty="0">
                <a:solidFill>
                  <a:srgbClr val="92D050"/>
                </a:solidFill>
              </a:rPr>
              <a:t> of </a:t>
            </a:r>
            <a:r>
              <a:rPr lang="hu-HU" dirty="0" err="1">
                <a:solidFill>
                  <a:srgbClr val="92D050"/>
                </a:solidFill>
              </a:rPr>
              <a:t>the</a:t>
            </a:r>
            <a:r>
              <a:rPr lang="hu-HU" dirty="0">
                <a:solidFill>
                  <a:srgbClr val="92D050"/>
                </a:solidFill>
              </a:rPr>
              <a:t> </a:t>
            </a:r>
            <a:r>
              <a:rPr lang="hu-HU" dirty="0" err="1">
                <a:solidFill>
                  <a:srgbClr val="92D050"/>
                </a:solidFill>
              </a:rPr>
              <a:t>first</a:t>
            </a:r>
            <a:r>
              <a:rPr lang="hu-HU" dirty="0">
                <a:solidFill>
                  <a:srgbClr val="92D050"/>
                </a:solidFill>
              </a:rPr>
              <a:t> </a:t>
            </a:r>
            <a:r>
              <a:rPr lang="hu-HU" dirty="0" err="1">
                <a:solidFill>
                  <a:srgbClr val="92D050"/>
                </a:solidFill>
              </a:rPr>
              <a:t>throw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555638" y="5987628"/>
            <a:ext cx="277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rgbClr val="92D050"/>
                </a:solidFill>
              </a:rPr>
              <a:t>Result</a:t>
            </a:r>
            <a:r>
              <a:rPr lang="hu-HU" dirty="0">
                <a:solidFill>
                  <a:srgbClr val="92D050"/>
                </a:solidFill>
              </a:rPr>
              <a:t> of </a:t>
            </a:r>
            <a:r>
              <a:rPr lang="hu-HU" dirty="0" err="1">
                <a:solidFill>
                  <a:srgbClr val="92D050"/>
                </a:solidFill>
              </a:rPr>
              <a:t>the</a:t>
            </a:r>
            <a:r>
              <a:rPr lang="hu-HU" dirty="0">
                <a:solidFill>
                  <a:srgbClr val="92D050"/>
                </a:solidFill>
              </a:rPr>
              <a:t> </a:t>
            </a:r>
            <a:r>
              <a:rPr lang="hu-HU" dirty="0" err="1">
                <a:solidFill>
                  <a:srgbClr val="92D050"/>
                </a:solidFill>
              </a:rPr>
              <a:t>second</a:t>
            </a:r>
            <a:r>
              <a:rPr lang="hu-HU" dirty="0">
                <a:solidFill>
                  <a:srgbClr val="92D050"/>
                </a:solidFill>
              </a:rPr>
              <a:t> </a:t>
            </a:r>
            <a:r>
              <a:rPr lang="hu-HU" dirty="0" err="1">
                <a:solidFill>
                  <a:srgbClr val="92D050"/>
                </a:solidFill>
              </a:rPr>
              <a:t>throw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0" name="Szabadkézi sokszög 9"/>
          <p:cNvSpPr/>
          <p:nvPr/>
        </p:nvSpPr>
        <p:spPr>
          <a:xfrm>
            <a:off x="3204009" y="3685275"/>
            <a:ext cx="550333" cy="211667"/>
          </a:xfrm>
          <a:custGeom>
            <a:avLst/>
            <a:gdLst>
              <a:gd name="connsiteX0" fmla="*/ 0 w 550333"/>
              <a:gd name="connsiteY0" fmla="*/ 0 h 211667"/>
              <a:gd name="connsiteX1" fmla="*/ 550333 w 550333"/>
              <a:gd name="connsiteY1" fmla="*/ 0 h 211667"/>
              <a:gd name="connsiteX2" fmla="*/ 550333 w 550333"/>
              <a:gd name="connsiteY2" fmla="*/ 2116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333" h="211667">
                <a:moveTo>
                  <a:pt x="0" y="0"/>
                </a:moveTo>
                <a:lnTo>
                  <a:pt x="550333" y="0"/>
                </a:lnTo>
                <a:lnTo>
                  <a:pt x="550333" y="211667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zabadkézi sokszög 10"/>
          <p:cNvSpPr/>
          <p:nvPr/>
        </p:nvSpPr>
        <p:spPr>
          <a:xfrm rot="16200000">
            <a:off x="3135440" y="5784294"/>
            <a:ext cx="530278" cy="211667"/>
          </a:xfrm>
          <a:custGeom>
            <a:avLst/>
            <a:gdLst>
              <a:gd name="connsiteX0" fmla="*/ 0 w 550333"/>
              <a:gd name="connsiteY0" fmla="*/ 0 h 211667"/>
              <a:gd name="connsiteX1" fmla="*/ 550333 w 550333"/>
              <a:gd name="connsiteY1" fmla="*/ 0 h 211667"/>
              <a:gd name="connsiteX2" fmla="*/ 550333 w 550333"/>
              <a:gd name="connsiteY2" fmla="*/ 2116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333" h="211667">
                <a:moveTo>
                  <a:pt x="0" y="0"/>
                </a:moveTo>
                <a:lnTo>
                  <a:pt x="550333" y="0"/>
                </a:lnTo>
                <a:lnTo>
                  <a:pt x="550333" y="211667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zövegdoboz 11"/>
          <p:cNvSpPr txBox="1"/>
          <p:nvPr/>
        </p:nvSpPr>
        <p:spPr>
          <a:xfrm>
            <a:off x="5549757" y="3445749"/>
            <a:ext cx="232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Sum of </a:t>
            </a:r>
            <a:r>
              <a:rPr lang="hu-HU" dirty="0" err="1">
                <a:solidFill>
                  <a:srgbClr val="92D050"/>
                </a:solidFill>
              </a:rPr>
              <a:t>the</a:t>
            </a:r>
            <a:r>
              <a:rPr lang="hu-HU" dirty="0">
                <a:solidFill>
                  <a:srgbClr val="92D050"/>
                </a:solidFill>
              </a:rPr>
              <a:t> </a:t>
            </a:r>
            <a:r>
              <a:rPr lang="hu-HU" dirty="0" err="1">
                <a:solidFill>
                  <a:srgbClr val="92D050"/>
                </a:solidFill>
              </a:rPr>
              <a:t>two</a:t>
            </a:r>
            <a:r>
              <a:rPr lang="hu-HU" dirty="0">
                <a:solidFill>
                  <a:srgbClr val="92D050"/>
                </a:solidFill>
              </a:rPr>
              <a:t> </a:t>
            </a:r>
            <a:r>
              <a:rPr lang="hu-HU" dirty="0" err="1">
                <a:solidFill>
                  <a:srgbClr val="92D050"/>
                </a:solidFill>
              </a:rPr>
              <a:t>throws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3" name="Szabadkézi sokszög 12"/>
          <p:cNvSpPr/>
          <p:nvPr/>
        </p:nvSpPr>
        <p:spPr>
          <a:xfrm flipH="1">
            <a:off x="5034726" y="3685275"/>
            <a:ext cx="550333" cy="211667"/>
          </a:xfrm>
          <a:custGeom>
            <a:avLst/>
            <a:gdLst>
              <a:gd name="connsiteX0" fmla="*/ 0 w 550333"/>
              <a:gd name="connsiteY0" fmla="*/ 0 h 211667"/>
              <a:gd name="connsiteX1" fmla="*/ 550333 w 550333"/>
              <a:gd name="connsiteY1" fmla="*/ 0 h 211667"/>
              <a:gd name="connsiteX2" fmla="*/ 550333 w 550333"/>
              <a:gd name="connsiteY2" fmla="*/ 211667 h 21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333" h="211667">
                <a:moveTo>
                  <a:pt x="0" y="0"/>
                </a:moveTo>
                <a:lnTo>
                  <a:pt x="550333" y="0"/>
                </a:lnTo>
                <a:lnTo>
                  <a:pt x="550333" y="211667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 animBg="1"/>
      <p:bldP spid="11" grpId="0" animBg="1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3.7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 pe</a:t>
            </a:r>
            <a:r>
              <a:rPr lang="hu-HU" dirty="0" err="1"/>
              <a:t>ople</a:t>
            </a:r>
            <a:r>
              <a:rPr lang="en-US" dirty="0"/>
              <a:t>, 5 women and 5 men are sitting around a round table. Find the probability, that neither two women nor two men are sitting next to each other.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189234" y="2903022"/>
                <a:ext cx="195476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4!5!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9!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126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34" y="2903022"/>
                <a:ext cx="1954766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3.9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deck of cards three cards are dealt. Find the probability that there isn't any </a:t>
            </a:r>
            <a:r>
              <a:rPr lang="en-GB" dirty="0"/>
              <a:t>spade among them.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189234" y="2903022"/>
                <a:ext cx="1171731" cy="631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34" y="2903022"/>
                <a:ext cx="1171731" cy="631007"/>
              </a:xfrm>
              <a:prstGeom prst="rect">
                <a:avLst/>
              </a:prstGeom>
              <a:blipFill rotWithShape="0">
                <a:blip r:embed="rId2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7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3.11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an urn we have three red balls. Find the minimal number of white balls to be added to have the probability of choosing a white ball be greater than 0.9.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7189234" y="2903022"/>
                <a:ext cx="1734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28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𝑏𝑎𝑙𝑙𝑠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34" y="2903022"/>
                <a:ext cx="173444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456" r="-280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églalap 5"/>
          <p:cNvSpPr/>
          <p:nvPr/>
        </p:nvSpPr>
        <p:spPr>
          <a:xfrm>
            <a:off x="2318146" y="3945466"/>
            <a:ext cx="1244600" cy="1515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zis 9"/>
          <p:cNvSpPr/>
          <p:nvPr/>
        </p:nvSpPr>
        <p:spPr>
          <a:xfrm>
            <a:off x="2565372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zis 10"/>
          <p:cNvSpPr/>
          <p:nvPr/>
        </p:nvSpPr>
        <p:spPr>
          <a:xfrm>
            <a:off x="2843833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zis 11"/>
          <p:cNvSpPr/>
          <p:nvPr/>
        </p:nvSpPr>
        <p:spPr>
          <a:xfrm>
            <a:off x="3122294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zövegdoboz 14"/>
              <p:cNvSpPr txBox="1"/>
              <p:nvPr/>
            </p:nvSpPr>
            <p:spPr>
              <a:xfrm>
                <a:off x="2260090" y="5754811"/>
                <a:ext cx="1404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Szövegdoboz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090" y="5754811"/>
                <a:ext cx="140455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913" r="-3478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églalap 15"/>
          <p:cNvSpPr/>
          <p:nvPr/>
        </p:nvSpPr>
        <p:spPr>
          <a:xfrm>
            <a:off x="3985646" y="3945466"/>
            <a:ext cx="1244600" cy="1515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zis 16"/>
          <p:cNvSpPr/>
          <p:nvPr/>
        </p:nvSpPr>
        <p:spPr>
          <a:xfrm>
            <a:off x="4232872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zis 17"/>
          <p:cNvSpPr/>
          <p:nvPr/>
        </p:nvSpPr>
        <p:spPr>
          <a:xfrm>
            <a:off x="4511333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zis 18"/>
          <p:cNvSpPr/>
          <p:nvPr/>
        </p:nvSpPr>
        <p:spPr>
          <a:xfrm>
            <a:off x="4789794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/>
              <p:cNvSpPr txBox="1"/>
              <p:nvPr/>
            </p:nvSpPr>
            <p:spPr>
              <a:xfrm>
                <a:off x="3927590" y="5754811"/>
                <a:ext cx="140455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Szövegdoboz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90" y="5754811"/>
                <a:ext cx="1404552" cy="518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églalap 20"/>
          <p:cNvSpPr/>
          <p:nvPr/>
        </p:nvSpPr>
        <p:spPr>
          <a:xfrm>
            <a:off x="5653146" y="3945466"/>
            <a:ext cx="1244600" cy="15155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zis 21"/>
          <p:cNvSpPr/>
          <p:nvPr/>
        </p:nvSpPr>
        <p:spPr>
          <a:xfrm>
            <a:off x="5900372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zis 22"/>
          <p:cNvSpPr/>
          <p:nvPr/>
        </p:nvSpPr>
        <p:spPr>
          <a:xfrm>
            <a:off x="6178833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zis 23"/>
          <p:cNvSpPr/>
          <p:nvPr/>
        </p:nvSpPr>
        <p:spPr>
          <a:xfrm>
            <a:off x="6457294" y="5215468"/>
            <a:ext cx="237066" cy="2370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zövegdoboz 24"/>
              <p:cNvSpPr txBox="1"/>
              <p:nvPr/>
            </p:nvSpPr>
            <p:spPr>
              <a:xfrm>
                <a:off x="5595090" y="5754811"/>
                <a:ext cx="140455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𝑤h𝑖𝑡𝑒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Szövegdoboz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090" y="5754811"/>
                <a:ext cx="1404552" cy="5204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Ellipszis 25"/>
          <p:cNvSpPr/>
          <p:nvPr/>
        </p:nvSpPr>
        <p:spPr>
          <a:xfrm>
            <a:off x="4511333" y="4919135"/>
            <a:ext cx="237066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zis 26"/>
          <p:cNvSpPr/>
          <p:nvPr/>
        </p:nvSpPr>
        <p:spPr>
          <a:xfrm>
            <a:off x="6060300" y="4919135"/>
            <a:ext cx="237066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zis 28"/>
          <p:cNvSpPr/>
          <p:nvPr/>
        </p:nvSpPr>
        <p:spPr>
          <a:xfrm>
            <a:off x="6330182" y="4919135"/>
            <a:ext cx="237066" cy="23706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zövegdoboz 29"/>
          <p:cNvSpPr txBox="1"/>
          <p:nvPr/>
        </p:nvSpPr>
        <p:spPr>
          <a:xfrm>
            <a:off x="690704" y="3108872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Hint</a:t>
            </a:r>
            <a:r>
              <a:rPr lang="hu-HU" dirty="0">
                <a:solidFill>
                  <a:srgbClr val="92D050"/>
                </a:solidFill>
              </a:rPr>
              <a:t>: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3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3.14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urn we have 20 red and 30 white balls. 10 balls are chosen without replacement. </a:t>
            </a:r>
            <a:r>
              <a:rPr lang="en-GB" dirty="0"/>
              <a:t>Find the probability that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dirty="0"/>
              <a:t>all the chosen balls are red.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dirty="0"/>
              <a:t>4 red, 6 white.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dirty="0"/>
              <a:t>at least one red.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>
              <a:xfrm>
                <a:off x="5089501" y="2649021"/>
                <a:ext cx="1193853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01" y="2649021"/>
                <a:ext cx="1193853" cy="6338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/>
              <p:cNvSpPr txBox="1"/>
              <p:nvPr/>
            </p:nvSpPr>
            <p:spPr>
              <a:xfrm>
                <a:off x="5089501" y="3498133"/>
                <a:ext cx="1552476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Szövegdoboz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01" y="3498133"/>
                <a:ext cx="1552476" cy="633891"/>
              </a:xfrm>
              <a:prstGeom prst="rect">
                <a:avLst/>
              </a:prstGeom>
              <a:blipFill rotWithShape="0">
                <a:blip r:embed="rId3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/>
              <p:cNvSpPr txBox="1"/>
              <p:nvPr/>
            </p:nvSpPr>
            <p:spPr>
              <a:xfrm>
                <a:off x="5099002" y="4345500"/>
                <a:ext cx="1597809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Szövegdoboz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002" y="4345500"/>
                <a:ext cx="1597809" cy="633891"/>
              </a:xfrm>
              <a:prstGeom prst="rect">
                <a:avLst/>
              </a:prstGeom>
              <a:blipFill rotWithShape="0">
                <a:blip r:embed="rId4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églalap 6"/>
          <p:cNvSpPr/>
          <p:nvPr/>
        </p:nvSpPr>
        <p:spPr>
          <a:xfrm>
            <a:off x="822959" y="4979391"/>
            <a:ext cx="78553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12"/>
              </a:rPr>
              <a:t>Solve the previous exercise (question </a:t>
            </a:r>
            <a:r>
              <a:rPr lang="en-US" dirty="0">
                <a:solidFill>
                  <a:srgbClr val="92D050"/>
                </a:solidFill>
                <a:latin typeface="CMR12"/>
              </a:rPr>
              <a:t>b</a:t>
            </a:r>
            <a:r>
              <a:rPr lang="en-US" dirty="0">
                <a:latin typeface="CMR12"/>
              </a:rPr>
              <a:t>)under the assumption that the balls are chosen with re</a:t>
            </a:r>
            <a:r>
              <a:rPr lang="en-GB" dirty="0">
                <a:latin typeface="CMR12"/>
              </a:rPr>
              <a:t>placement.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5089501" y="5552148"/>
                <a:ext cx="2230675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01" y="5552148"/>
                <a:ext cx="2230675" cy="5558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33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Exercise 3.17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probability that on the lottery 5 from 90 we hit at least three winning numbers.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5546852" y="2694953"/>
                <a:ext cx="3342903" cy="734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52" y="2694953"/>
                <a:ext cx="3342903" cy="7340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3488267" y="3701628"/>
            <a:ext cx="2167466" cy="2167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cs typeface="Arial" panose="020B0604020202020204" pitchFamily="34" charset="0"/>
              </a:rPr>
              <a:t>Exercise 4.1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rectangular target with sides of </a:t>
            </a:r>
            <a:r>
              <a:rPr lang="hu-HU" dirty="0"/>
              <a:t>1-</a:t>
            </a:r>
            <a:r>
              <a:rPr lang="en-US" dirty="0"/>
              <a:t>meter lengths each a circle is drawn with </a:t>
            </a:r>
            <a:r>
              <a:rPr lang="hu-HU" dirty="0"/>
              <a:t>a </a:t>
            </a:r>
            <a:r>
              <a:rPr lang="en-US" dirty="0"/>
              <a:t>radius of 0.5 meter. Find the probability that a random shot (given it hits the target) hits the target outside the circle.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églalap 3"/>
              <p:cNvSpPr/>
              <p:nvPr/>
            </p:nvSpPr>
            <p:spPr>
              <a:xfrm>
                <a:off x="7070379" y="2818064"/>
                <a:ext cx="1572097" cy="562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79" y="2818064"/>
                <a:ext cx="1572097" cy="562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4"/>
          <p:cNvSpPr txBox="1"/>
          <p:nvPr/>
        </p:nvSpPr>
        <p:spPr>
          <a:xfrm>
            <a:off x="690704" y="3108872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Hint</a:t>
            </a:r>
            <a:r>
              <a:rPr lang="hu-HU" dirty="0">
                <a:solidFill>
                  <a:srgbClr val="92D050"/>
                </a:solidFill>
              </a:rPr>
              <a:t>: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6" name="Ellipszis 5"/>
          <p:cNvSpPr/>
          <p:nvPr/>
        </p:nvSpPr>
        <p:spPr>
          <a:xfrm>
            <a:off x="3496733" y="3710094"/>
            <a:ext cx="2150534" cy="2150534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Jobb oldali kapcsos zárójel 7"/>
          <p:cNvSpPr/>
          <p:nvPr/>
        </p:nvSpPr>
        <p:spPr>
          <a:xfrm>
            <a:off x="5715000" y="3701628"/>
            <a:ext cx="491067" cy="2159000"/>
          </a:xfrm>
          <a:prstGeom prst="rightBrace">
            <a:avLst>
              <a:gd name="adj1" fmla="val 428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zövegdoboz 8"/>
          <p:cNvSpPr txBox="1"/>
          <p:nvPr/>
        </p:nvSpPr>
        <p:spPr>
          <a:xfrm>
            <a:off x="6206067" y="459646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?m</a:t>
            </a:r>
            <a:endParaRPr lang="en-GB" dirty="0"/>
          </a:p>
        </p:txBody>
      </p:sp>
      <p:cxnSp>
        <p:nvCxnSpPr>
          <p:cNvPr id="11" name="Egyenes összekötő 10"/>
          <p:cNvCxnSpPr/>
          <p:nvPr/>
        </p:nvCxnSpPr>
        <p:spPr>
          <a:xfrm>
            <a:off x="4572000" y="4781128"/>
            <a:ext cx="1083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4656667" y="4411796"/>
            <a:ext cx="107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r=0.5m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27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6" grpId="0" animBg="1"/>
      <p:bldP spid="8" grpId="0" animBg="1"/>
      <p:bldP spid="9" grpId="0"/>
      <p:bldP spid="12" grpId="0"/>
    </p:bld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3949</TotalTime>
  <Words>1309</Words>
  <Application>Microsoft Office PowerPoint</Application>
  <PresentationFormat>Diavetítés a képernyőre (4:3 oldalarány)</PresentationFormat>
  <Paragraphs>221</Paragraphs>
  <Slides>21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CMR12</vt:lpstr>
      <vt:lpstr>Courier New</vt:lpstr>
      <vt:lpstr>Wingdings</vt:lpstr>
      <vt:lpstr>Retrospektív</vt:lpstr>
      <vt:lpstr>Visio.Drawing.6</vt:lpstr>
      <vt:lpstr>Applied Statistics, Probability theory and mathematical statistics</vt:lpstr>
      <vt:lpstr>Exercise 3.1</vt:lpstr>
      <vt:lpstr>Exercise 3.3</vt:lpstr>
      <vt:lpstr>Exercise 3.7</vt:lpstr>
      <vt:lpstr>Exercise 3.9</vt:lpstr>
      <vt:lpstr>Exercise 3.11</vt:lpstr>
      <vt:lpstr>Exercise 3.14</vt:lpstr>
      <vt:lpstr>Exercise 3.17</vt:lpstr>
      <vt:lpstr>Exercise 4.1</vt:lpstr>
      <vt:lpstr>Exercise 4.2</vt:lpstr>
      <vt:lpstr>Exercise 4.6</vt:lpstr>
      <vt:lpstr>Exercise 4.8</vt:lpstr>
      <vt:lpstr>Exercise 4.10</vt:lpstr>
      <vt:lpstr>Random Numbers</vt:lpstr>
      <vt:lpstr>Coin Tosses</vt:lpstr>
      <vt:lpstr>Coin Tosses</vt:lpstr>
      <vt:lpstr>Sum of Two Dice</vt:lpstr>
      <vt:lpstr>Sum of Two Dice</vt:lpstr>
      <vt:lpstr>Sum of Two Dice</vt:lpstr>
      <vt:lpstr>Sum of Two Dice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Statistics, Probability theory and mathematical statistics</dc:title>
  <dc:creator>Sándor Pecsora</dc:creator>
  <cp:lastModifiedBy>Sándor Pecsora</cp:lastModifiedBy>
  <cp:revision>59</cp:revision>
  <dcterms:created xsi:type="dcterms:W3CDTF">2020-09-02T07:49:18Z</dcterms:created>
  <dcterms:modified xsi:type="dcterms:W3CDTF">2022-02-15T08:22:12Z</dcterms:modified>
</cp:coreProperties>
</file>