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notesMasterIdLst>
    <p:notesMasterId r:id="rId15"/>
  </p:notesMasterIdLst>
  <p:sldIdLst>
    <p:sldId id="341" r:id="rId2"/>
    <p:sldId id="321" r:id="rId3"/>
    <p:sldId id="322" r:id="rId4"/>
    <p:sldId id="331" r:id="rId5"/>
    <p:sldId id="330" r:id="rId6"/>
    <p:sldId id="329" r:id="rId7"/>
    <p:sldId id="328" r:id="rId8"/>
    <p:sldId id="327" r:id="rId9"/>
    <p:sldId id="326" r:id="rId10"/>
    <p:sldId id="325" r:id="rId11"/>
    <p:sldId id="324" r:id="rId12"/>
    <p:sldId id="332" r:id="rId13"/>
    <p:sldId id="333" r:id="rId14"/>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52D3B-4FE1-4DA4-B0B5-36CAF2ABFACF}" v="5" dt="2022-02-15T08:19:05.359"/>
  </p1510:revLst>
</p1510:revInfo>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9" d="100"/>
          <a:sy n="89" d="100"/>
        </p:scale>
        <p:origin x="108" y="3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ándor Pecsora" userId="810b1d013327c237" providerId="LiveId" clId="{F1725CCB-442B-49F6-B319-A66EF78AC50B}"/>
    <pc:docChg chg="modSld">
      <pc:chgData name="Sándor Pecsora" userId="810b1d013327c237" providerId="LiveId" clId="{F1725CCB-442B-49F6-B319-A66EF78AC50B}" dt="2020-09-21T09:42:46.828" v="12" actId="20577"/>
      <pc:docMkLst>
        <pc:docMk/>
      </pc:docMkLst>
      <pc:sldChg chg="modSp">
        <pc:chgData name="Sándor Pecsora" userId="810b1d013327c237" providerId="LiveId" clId="{F1725CCB-442B-49F6-B319-A66EF78AC50B}" dt="2020-09-21T09:42:46.828" v="12" actId="20577"/>
        <pc:sldMkLst>
          <pc:docMk/>
          <pc:sldMk cId="3501878932" sldId="321"/>
        </pc:sldMkLst>
        <pc:spChg chg="mod">
          <ac:chgData name="Sándor Pecsora" userId="810b1d013327c237" providerId="LiveId" clId="{F1725CCB-442B-49F6-B319-A66EF78AC50B}" dt="2020-09-21T09:42:46.828" v="12" actId="20577"/>
          <ac:spMkLst>
            <pc:docMk/>
            <pc:sldMk cId="3501878932" sldId="321"/>
            <ac:spMk id="3" creationId="{00000000-0000-0000-0000-000000000000}"/>
          </ac:spMkLst>
        </pc:spChg>
      </pc:sldChg>
    </pc:docChg>
  </pc:docChgLst>
  <pc:docChgLst>
    <pc:chgData name="Sándor Pecsora" userId="810b1d013327c237" providerId="LiveId" clId="{6A4B5CBE-CB23-4180-A8F9-53F5C35E5844}"/>
    <pc:docChg chg="modSld">
      <pc:chgData name="Sándor Pecsora" userId="810b1d013327c237" providerId="LiveId" clId="{6A4B5CBE-CB23-4180-A8F9-53F5C35E5844}" dt="2020-10-07T08:19:58.069" v="3" actId="20577"/>
      <pc:docMkLst>
        <pc:docMk/>
      </pc:docMkLst>
      <pc:sldChg chg="modSp">
        <pc:chgData name="Sándor Pecsora" userId="810b1d013327c237" providerId="LiveId" clId="{6A4B5CBE-CB23-4180-A8F9-53F5C35E5844}" dt="2020-10-07T08:19:58.069" v="3" actId="20577"/>
        <pc:sldMkLst>
          <pc:docMk/>
          <pc:sldMk cId="2042437587" sldId="329"/>
        </pc:sldMkLst>
        <pc:spChg chg="mod">
          <ac:chgData name="Sándor Pecsora" userId="810b1d013327c237" providerId="LiveId" clId="{6A4B5CBE-CB23-4180-A8F9-53F5C35E5844}" dt="2020-10-07T08:19:58.069" v="3" actId="20577"/>
          <ac:spMkLst>
            <pc:docMk/>
            <pc:sldMk cId="2042437587" sldId="329"/>
            <ac:spMk id="8" creationId="{00000000-0000-0000-0000-000000000000}"/>
          </ac:spMkLst>
        </pc:spChg>
      </pc:sldChg>
    </pc:docChg>
  </pc:docChgLst>
  <pc:docChgLst>
    <pc:chgData name="Sándor Pecsora" userId="810b1d013327c237" providerId="LiveId" clId="{E4052D3B-4FE1-4DA4-B0B5-36CAF2ABFACF}"/>
    <pc:docChg chg="undo custSel addSld delSld modSld">
      <pc:chgData name="Sándor Pecsora" userId="810b1d013327c237" providerId="LiveId" clId="{E4052D3B-4FE1-4DA4-B0B5-36CAF2ABFACF}" dt="2022-02-15T08:22:37.705" v="9" actId="47"/>
      <pc:docMkLst>
        <pc:docMk/>
      </pc:docMkLst>
      <pc:sldChg chg="del">
        <pc:chgData name="Sándor Pecsora" userId="810b1d013327c237" providerId="LiveId" clId="{E4052D3B-4FE1-4DA4-B0B5-36CAF2ABFACF}" dt="2022-02-15T08:22:37.705" v="9" actId="47"/>
        <pc:sldMkLst>
          <pc:docMk/>
          <pc:sldMk cId="1180060703" sldId="256"/>
        </pc:sldMkLst>
      </pc:sldChg>
      <pc:sldChg chg="modSp">
        <pc:chgData name="Sándor Pecsora" userId="810b1d013327c237" providerId="LiveId" clId="{E4052D3B-4FE1-4DA4-B0B5-36CAF2ABFACF}" dt="2021-09-01T07:41:06.320" v="3" actId="20577"/>
        <pc:sldMkLst>
          <pc:docMk/>
          <pc:sldMk cId="1278060287" sldId="327"/>
        </pc:sldMkLst>
        <pc:spChg chg="mod">
          <ac:chgData name="Sándor Pecsora" userId="810b1d013327c237" providerId="LiveId" clId="{E4052D3B-4FE1-4DA4-B0B5-36CAF2ABFACF}" dt="2021-09-01T07:41:06.320" v="3" actId="20577"/>
          <ac:spMkLst>
            <pc:docMk/>
            <pc:sldMk cId="1278060287" sldId="327"/>
            <ac:spMk id="3" creationId="{00000000-0000-0000-0000-000000000000}"/>
          </ac:spMkLst>
        </pc:spChg>
      </pc:sldChg>
      <pc:sldChg chg="modSp mod">
        <pc:chgData name="Sándor Pecsora" userId="810b1d013327c237" providerId="LiveId" clId="{E4052D3B-4FE1-4DA4-B0B5-36CAF2ABFACF}" dt="2021-09-01T07:40:03.045" v="0" actId="33524"/>
        <pc:sldMkLst>
          <pc:docMk/>
          <pc:sldMk cId="2042437587" sldId="329"/>
        </pc:sldMkLst>
        <pc:spChg chg="mod">
          <ac:chgData name="Sándor Pecsora" userId="810b1d013327c237" providerId="LiveId" clId="{E4052D3B-4FE1-4DA4-B0B5-36CAF2ABFACF}" dt="2021-09-01T07:40:03.045" v="0" actId="33524"/>
          <ac:spMkLst>
            <pc:docMk/>
            <pc:sldMk cId="2042437587" sldId="329"/>
            <ac:spMk id="3" creationId="{00000000-0000-0000-0000-000000000000}"/>
          </ac:spMkLst>
        </pc:spChg>
      </pc:sldChg>
      <pc:sldChg chg="add">
        <pc:chgData name="Sándor Pecsora" userId="810b1d013327c237" providerId="LiveId" clId="{E4052D3B-4FE1-4DA4-B0B5-36CAF2ABFACF}" dt="2022-02-15T08:19:05.357" v="4"/>
        <pc:sldMkLst>
          <pc:docMk/>
          <pc:sldMk cId="811959074" sldId="333"/>
        </pc:sldMkLst>
      </pc:sldChg>
      <pc:sldChg chg="modSp add mod">
        <pc:chgData name="Sándor Pecsora" userId="810b1d013327c237" providerId="LiveId" clId="{E4052D3B-4FE1-4DA4-B0B5-36CAF2ABFACF}" dt="2022-02-15T08:22:35.079" v="8"/>
        <pc:sldMkLst>
          <pc:docMk/>
          <pc:sldMk cId="3735662663" sldId="341"/>
        </pc:sldMkLst>
        <pc:spChg chg="mod">
          <ac:chgData name="Sándor Pecsora" userId="810b1d013327c237" providerId="LiveId" clId="{E4052D3B-4FE1-4DA4-B0B5-36CAF2ABFACF}" dt="2022-02-15T08:22:35.079" v="8"/>
          <ac:spMkLst>
            <pc:docMk/>
            <pc:sldMk cId="3735662663" sldId="34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8D181-6501-4CD6-ADAA-357D1FDA1029}" type="datetimeFigureOut">
              <a:rPr lang="hu-HU" smtClean="0"/>
              <a:t>2022. 02. 15.</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B4519-444B-4F56-B3DB-AC5AAF918060}" type="slidenum">
              <a:rPr lang="hu-HU" smtClean="0"/>
              <a:t>‹#›</a:t>
            </a:fld>
            <a:endParaRPr lang="hu-HU"/>
          </a:p>
        </p:txBody>
      </p:sp>
    </p:spTree>
    <p:extLst>
      <p:ext uri="{BB962C8B-B14F-4D97-AF65-F5344CB8AC3E}">
        <p14:creationId xmlns:p14="http://schemas.microsoft.com/office/powerpoint/2010/main" val="171044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a:t>Mintacím szerkesztése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24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20744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409632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403720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a:t>Mintacím szerkesztése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93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hu-HU"/>
              <a:t>Mintacím szerkesztése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FB78DAAF-0C17-4703-AEE3-44267674DFC7}" type="datetimeFigureOut">
              <a:rPr lang="hu-HU" smtClean="0"/>
              <a:t>2022. 02. 15.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8060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hu-HU"/>
              <a:t>Mintacím szerkesztése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822960" y="2582334"/>
            <a:ext cx="3703320" cy="33782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63440" y="2582334"/>
            <a:ext cx="3703320" cy="33782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FB78DAAF-0C17-4703-AEE3-44267674DFC7}" type="datetimeFigureOut">
              <a:rPr lang="hu-HU" smtClean="0"/>
              <a:t>2022. 02. 15.</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244979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FB78DAAF-0C17-4703-AEE3-44267674DFC7}" type="datetimeFigureOut">
              <a:rPr lang="hu-HU" smtClean="0"/>
              <a:t>2022. 02. 15.</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313835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78DAAF-0C17-4703-AEE3-44267674DFC7}" type="datetimeFigureOut">
              <a:rPr lang="hu-HU" smtClean="0"/>
              <a:t>2022. 02. 15.</a:t>
            </a:fld>
            <a:endParaRPr lang="hu-H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u-HU"/>
          </a:p>
        </p:txBody>
      </p:sp>
      <p:sp>
        <p:nvSpPr>
          <p:cNvPr id="9" name="Slide Number Placeholder 8"/>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200602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hu-HU"/>
              <a:t>Mintacím szerkesztése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B78DAAF-0C17-4703-AEE3-44267674DFC7}" type="datetimeFigureOut">
              <a:rPr lang="hu-HU" smtClean="0"/>
              <a:t>2022. 02. 15.</a:t>
            </a:fld>
            <a:endParaRPr lang="hu-HU"/>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hu-H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09D428-69BB-4D9A-8FAB-16C0194CC2DE}" type="slidenum">
              <a:rPr lang="hu-HU" smtClean="0"/>
              <a:t>‹#›</a:t>
            </a:fld>
            <a:endParaRPr lang="hu-HU"/>
          </a:p>
        </p:txBody>
      </p:sp>
    </p:spTree>
    <p:extLst>
      <p:ext uri="{BB962C8B-B14F-4D97-AF65-F5344CB8AC3E}">
        <p14:creationId xmlns:p14="http://schemas.microsoft.com/office/powerpoint/2010/main" val="327642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FB78DAAF-0C17-4703-AEE3-44267674DFC7}" type="datetimeFigureOut">
              <a:rPr lang="hu-HU" smtClean="0"/>
              <a:t>2022. 02. 15.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126821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hu-HU"/>
              <a:t>Mintacím szerkesztése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B78DAAF-0C17-4703-AEE3-44267674DFC7}" type="datetimeFigureOut">
              <a:rPr lang="hu-HU" smtClean="0"/>
              <a:t>2022. 02. 15.</a:t>
            </a:fld>
            <a:endParaRPr lang="hu-HU"/>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u-HU"/>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209D428-69BB-4D9A-8FAB-16C0194CC2DE}" type="slidenum">
              <a:rPr lang="hu-HU" smtClean="0"/>
              <a:t>‹#›</a:t>
            </a:fld>
            <a:endParaRPr lang="hu-HU"/>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5934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athworks.com/help/exampl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486032" y="758952"/>
            <a:ext cx="8328454" cy="2670048"/>
          </a:xfrm>
        </p:spPr>
        <p:txBody>
          <a:bodyPr>
            <a:noAutofit/>
          </a:bodyPr>
          <a:lstStyle/>
          <a:p>
            <a:r>
              <a:rPr lang="en-US" sz="4000" dirty="0"/>
              <a:t>Applied Statistics,</a:t>
            </a:r>
            <a:br>
              <a:rPr lang="en-US" sz="4000" dirty="0"/>
            </a:br>
            <a:r>
              <a:rPr lang="en-US" sz="4000" dirty="0"/>
              <a:t>Probability theory and mathematical statistics</a:t>
            </a:r>
            <a:endParaRPr lang="en-GB" sz="4000" dirty="0"/>
          </a:p>
        </p:txBody>
      </p:sp>
      <p:sp>
        <p:nvSpPr>
          <p:cNvPr id="3" name="Alcím 2"/>
          <p:cNvSpPr>
            <a:spLocks noGrp="1"/>
          </p:cNvSpPr>
          <p:nvPr>
            <p:ph type="subTitle" idx="1"/>
          </p:nvPr>
        </p:nvSpPr>
        <p:spPr/>
        <p:txBody>
          <a:bodyPr/>
          <a:lstStyle/>
          <a:p>
            <a:r>
              <a:rPr lang="hu-HU" dirty="0" err="1"/>
              <a:t>Conditional</a:t>
            </a:r>
            <a:r>
              <a:rPr lang="hu-HU" dirty="0"/>
              <a:t> </a:t>
            </a:r>
            <a:r>
              <a:rPr lang="hu-HU" dirty="0" err="1"/>
              <a:t>probability</a:t>
            </a:r>
            <a:r>
              <a:rPr lang="hu-HU" dirty="0"/>
              <a:t>, </a:t>
            </a:r>
            <a:r>
              <a:rPr lang="hu-HU" dirty="0" err="1"/>
              <a:t>Bayes</a:t>
            </a:r>
            <a:r>
              <a:rPr lang="hu-HU" dirty="0"/>
              <a:t>' </a:t>
            </a:r>
            <a:r>
              <a:rPr lang="hu-HU" dirty="0" err="1"/>
              <a:t>theorem</a:t>
            </a:r>
            <a:endParaRPr lang="hu-HU" dirty="0"/>
          </a:p>
        </p:txBody>
      </p:sp>
      <p:sp>
        <p:nvSpPr>
          <p:cNvPr id="4" name="Szövegdoboz 3">
            <a:extLst>
              <a:ext uri="{FF2B5EF4-FFF2-40B4-BE49-F238E27FC236}">
                <a16:creationId xmlns:a16="http://schemas.microsoft.com/office/drawing/2014/main" id="{002A1929-D361-4830-B28B-82105341B8EC}"/>
              </a:ext>
            </a:extLst>
          </p:cNvPr>
          <p:cNvSpPr txBox="1"/>
          <p:nvPr/>
        </p:nvSpPr>
        <p:spPr>
          <a:xfrm>
            <a:off x="2241176" y="3542200"/>
            <a:ext cx="4652683" cy="400110"/>
          </a:xfrm>
          <a:prstGeom prst="rect">
            <a:avLst/>
          </a:prstGeom>
          <a:noFill/>
        </p:spPr>
        <p:txBody>
          <a:bodyPr wrap="square" rtlCol="0">
            <a:spAutoFit/>
          </a:bodyPr>
          <a:lstStyle/>
          <a:p>
            <a:r>
              <a:rPr lang="hu-HU" sz="2000" dirty="0"/>
              <a:t>István Fazekas, Attila Barta, Sándor Pecsora</a:t>
            </a:r>
          </a:p>
        </p:txBody>
      </p:sp>
      <p:sp>
        <p:nvSpPr>
          <p:cNvPr id="6" name="Szövegdoboz 5">
            <a:extLst>
              <a:ext uri="{FF2B5EF4-FFF2-40B4-BE49-F238E27FC236}">
                <a16:creationId xmlns:a16="http://schemas.microsoft.com/office/drawing/2014/main" id="{138B5CDD-DF06-4B9E-97D9-BB5E2ADD616B}"/>
              </a:ext>
            </a:extLst>
          </p:cNvPr>
          <p:cNvSpPr txBox="1"/>
          <p:nvPr/>
        </p:nvSpPr>
        <p:spPr>
          <a:xfrm>
            <a:off x="0" y="6355866"/>
            <a:ext cx="9144000" cy="523220"/>
          </a:xfrm>
          <a:prstGeom prst="rect">
            <a:avLst/>
          </a:prstGeom>
          <a:noFill/>
        </p:spPr>
        <p:txBody>
          <a:bodyPr wrap="square">
            <a:spAutoFit/>
          </a:bodyPr>
          <a:lstStyle/>
          <a:p>
            <a:r>
              <a:rPr lang="hu-HU" sz="1400" dirty="0"/>
              <a:t>”</a:t>
            </a:r>
            <a:r>
              <a:rPr lang="en-US" sz="1400" dirty="0"/>
              <a:t>This work was supported by the construction EFOP-3.4.3-16-2016-00021. The project was supported by the European Union, co-financed by the European Social Fund.”</a:t>
            </a:r>
            <a:endParaRPr lang="hu-HU" sz="1400" dirty="0"/>
          </a:p>
        </p:txBody>
      </p:sp>
    </p:spTree>
    <p:extLst>
      <p:ext uri="{BB962C8B-B14F-4D97-AF65-F5344CB8AC3E}">
        <p14:creationId xmlns:p14="http://schemas.microsoft.com/office/powerpoint/2010/main" val="3735662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22960" y="0"/>
            <a:ext cx="7543800" cy="728133"/>
          </a:xfrm>
        </p:spPr>
        <p:txBody>
          <a:bodyPr>
            <a:normAutofit/>
          </a:bodyPr>
          <a:lstStyle/>
          <a:p>
            <a:r>
              <a:rPr lang="en-US" dirty="0">
                <a:solidFill>
                  <a:schemeClr val="tx1"/>
                </a:solidFill>
                <a:cs typeface="Arial" panose="020B0604020202020204" pitchFamily="34" charset="0"/>
              </a:rPr>
              <a:t>Exercise M1</a:t>
            </a:r>
            <a:endParaRPr lang="en-GB" dirty="0"/>
          </a:p>
        </p:txBody>
      </p:sp>
      <p:sp>
        <p:nvSpPr>
          <p:cNvPr id="3" name="Tartalom helye 2"/>
          <p:cNvSpPr>
            <a:spLocks noGrp="1"/>
          </p:cNvSpPr>
          <p:nvPr>
            <p:ph idx="1"/>
          </p:nvPr>
        </p:nvSpPr>
        <p:spPr>
          <a:xfrm>
            <a:off x="822959" y="592668"/>
            <a:ext cx="7543802" cy="1583266"/>
          </a:xfrm>
        </p:spPr>
        <p:txBody>
          <a:bodyPr/>
          <a:lstStyle/>
          <a:p>
            <a:r>
              <a:rPr lang="en-GB" dirty="0"/>
              <a:t>Write a MATLAB code, that simulates 100000000 coin tosses and stores the result of all the tosses in a single row vector! </a:t>
            </a:r>
            <a:r>
              <a:rPr lang="en-GB" i="1" dirty="0"/>
              <a:t>(head=0, tail=1)</a:t>
            </a:r>
          </a:p>
          <a:p>
            <a:r>
              <a:rPr lang="en-GB" dirty="0"/>
              <a:t>Count the number of heads and tails and display the result!</a:t>
            </a:r>
          </a:p>
        </p:txBody>
      </p:sp>
      <p:sp>
        <p:nvSpPr>
          <p:cNvPr id="5" name="Téglalap 4"/>
          <p:cNvSpPr/>
          <p:nvPr/>
        </p:nvSpPr>
        <p:spPr>
          <a:xfrm>
            <a:off x="822959" y="3059668"/>
            <a:ext cx="3749041" cy="3139321"/>
          </a:xfrm>
          <a:prstGeom prst="rect">
            <a:avLst/>
          </a:prstGeom>
        </p:spPr>
        <p:txBody>
          <a:bodyPr wrap="square">
            <a:spAutoFit/>
          </a:bodyPr>
          <a:lstStyle/>
          <a:p>
            <a:r>
              <a:rPr lang="en-GB" dirty="0">
                <a:solidFill>
                  <a:srgbClr val="000000"/>
                </a:solidFill>
                <a:latin typeface="Courier New" panose="02070309020205020404" pitchFamily="49" charset="0"/>
              </a:rPr>
              <a:t>tic</a:t>
            </a:r>
            <a:endParaRPr lang="hu-HU" dirty="0">
              <a:solidFill>
                <a:srgbClr val="000000"/>
              </a:solidFill>
              <a:latin typeface="Courier New" panose="02070309020205020404" pitchFamily="49" charset="0"/>
            </a:endParaRPr>
          </a:p>
          <a:p>
            <a:r>
              <a:rPr lang="hu-HU" dirty="0">
                <a:solidFill>
                  <a:srgbClr val="000000"/>
                </a:solidFill>
                <a:latin typeface="Courier New" panose="02070309020205020404" pitchFamily="49" charset="0"/>
              </a:rPr>
              <a:t>n=</a:t>
            </a:r>
            <a:r>
              <a:rPr lang="en-GB" dirty="0">
                <a:solidFill>
                  <a:srgbClr val="000000"/>
                </a:solidFill>
                <a:latin typeface="Courier New" panose="02070309020205020404" pitchFamily="49" charset="0"/>
              </a:rPr>
              <a:t>100000000</a:t>
            </a:r>
          </a:p>
          <a:p>
            <a:r>
              <a:rPr lang="en-GB" dirty="0">
                <a:solidFill>
                  <a:srgbClr val="000000"/>
                </a:solidFill>
                <a:latin typeface="Courier New" panose="02070309020205020404" pitchFamily="49" charset="0"/>
              </a:rPr>
              <a:t>v=rand(1,</a:t>
            </a:r>
            <a:r>
              <a:rPr lang="hu-HU" dirty="0">
                <a:solidFill>
                  <a:srgbClr val="000000"/>
                </a:solidFill>
                <a:latin typeface="Courier New" panose="02070309020205020404" pitchFamily="49" charset="0"/>
              </a:rPr>
              <a:t>n</a:t>
            </a:r>
            <a:r>
              <a:rPr lang="en-GB" dirty="0">
                <a:solidFill>
                  <a:srgbClr val="000000"/>
                </a:solidFill>
                <a:latin typeface="Courier New" panose="02070309020205020404" pitchFamily="49" charset="0"/>
              </a:rPr>
              <a:t>);</a:t>
            </a:r>
          </a:p>
          <a:p>
            <a:r>
              <a:rPr lang="en-GB" dirty="0">
                <a:solidFill>
                  <a:srgbClr val="0000FF"/>
                </a:solidFill>
                <a:latin typeface="Courier New" panose="02070309020205020404" pitchFamily="49" charset="0"/>
              </a:rPr>
              <a:t>for</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i</a:t>
            </a:r>
            <a:r>
              <a:rPr lang="en-GB" dirty="0">
                <a:solidFill>
                  <a:srgbClr val="000000"/>
                </a:solidFill>
                <a:latin typeface="Courier New" panose="02070309020205020404" pitchFamily="49" charset="0"/>
              </a:rPr>
              <a:t>=1:</a:t>
            </a:r>
            <a:r>
              <a:rPr lang="hu-HU" dirty="0">
                <a:solidFill>
                  <a:srgbClr val="000000"/>
                </a:solidFill>
                <a:latin typeface="Courier New" panose="02070309020205020404" pitchFamily="49" charset="0"/>
              </a:rPr>
              <a:t>n</a:t>
            </a:r>
            <a:endParaRPr lang="en-GB"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if</a:t>
            </a:r>
            <a:r>
              <a:rPr lang="en-GB" dirty="0">
                <a:solidFill>
                  <a:srgbClr val="000000"/>
                </a:solidFill>
                <a:latin typeface="Courier New" panose="02070309020205020404" pitchFamily="49" charset="0"/>
              </a:rPr>
              <a:t> v(</a:t>
            </a:r>
            <a:r>
              <a:rPr lang="en-GB" dirty="0" err="1">
                <a:solidFill>
                  <a:srgbClr val="000000"/>
                </a:solidFill>
                <a:latin typeface="Courier New" panose="02070309020205020404" pitchFamily="49" charset="0"/>
              </a:rPr>
              <a:t>i</a:t>
            </a:r>
            <a:r>
              <a:rPr lang="en-GB" dirty="0">
                <a:solidFill>
                  <a:srgbClr val="000000"/>
                </a:solidFill>
                <a:latin typeface="Courier New" panose="02070309020205020404" pitchFamily="49" charset="0"/>
              </a:rPr>
              <a:t>)&lt;0.5</a:t>
            </a:r>
          </a:p>
          <a:p>
            <a:r>
              <a:rPr lang="en-GB" dirty="0">
                <a:solidFill>
                  <a:srgbClr val="000000"/>
                </a:solidFill>
                <a:latin typeface="Courier New" panose="02070309020205020404" pitchFamily="49" charset="0"/>
              </a:rPr>
              <a:t>        v(</a:t>
            </a:r>
            <a:r>
              <a:rPr lang="en-GB" dirty="0" err="1">
                <a:solidFill>
                  <a:srgbClr val="000000"/>
                </a:solidFill>
                <a:latin typeface="Courier New" panose="02070309020205020404" pitchFamily="49" charset="0"/>
              </a:rPr>
              <a:t>i</a:t>
            </a:r>
            <a:r>
              <a:rPr lang="en-GB" dirty="0">
                <a:solidFill>
                  <a:srgbClr val="000000"/>
                </a:solidFill>
                <a:latin typeface="Courier New" panose="02070309020205020404" pitchFamily="49" charset="0"/>
              </a:rPr>
              <a:t>)=0;</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else</a:t>
            </a:r>
            <a:r>
              <a:rPr lang="en-GB" dirty="0">
                <a:solidFill>
                  <a:srgbClr val="000000"/>
                </a:solidFill>
                <a:latin typeface="Courier New" panose="02070309020205020404" pitchFamily="49" charset="0"/>
              </a:rPr>
              <a:t> v(</a:t>
            </a:r>
            <a:r>
              <a:rPr lang="en-GB" dirty="0" err="1">
                <a:solidFill>
                  <a:srgbClr val="000000"/>
                </a:solidFill>
                <a:latin typeface="Courier New" panose="02070309020205020404" pitchFamily="49" charset="0"/>
              </a:rPr>
              <a:t>i</a:t>
            </a:r>
            <a:r>
              <a:rPr lang="en-GB" dirty="0">
                <a:solidFill>
                  <a:srgbClr val="000000"/>
                </a:solidFill>
                <a:latin typeface="Courier New" panose="02070309020205020404" pitchFamily="49" charset="0"/>
              </a:rPr>
              <a:t>)=1;</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end</a:t>
            </a:r>
          </a:p>
          <a:p>
            <a:r>
              <a:rPr lang="en-GB" dirty="0">
                <a:solidFill>
                  <a:srgbClr val="0000FF"/>
                </a:solidFill>
                <a:latin typeface="Courier New" panose="02070309020205020404" pitchFamily="49" charset="0"/>
              </a:rPr>
              <a:t>end</a:t>
            </a:r>
          </a:p>
          <a:p>
            <a:r>
              <a:rPr lang="en-GB" dirty="0">
                <a:solidFill>
                  <a:srgbClr val="000000"/>
                </a:solidFill>
                <a:latin typeface="Courier New" panose="02070309020205020404" pitchFamily="49" charset="0"/>
              </a:rPr>
              <a:t>sum(v)</a:t>
            </a:r>
          </a:p>
          <a:p>
            <a:r>
              <a:rPr lang="en-GB" dirty="0" err="1">
                <a:solidFill>
                  <a:srgbClr val="000000"/>
                </a:solidFill>
                <a:latin typeface="Courier New" panose="02070309020205020404" pitchFamily="49" charset="0"/>
              </a:rPr>
              <a:t>toc</a:t>
            </a:r>
            <a:endParaRPr lang="en-GB" dirty="0">
              <a:solidFill>
                <a:srgbClr val="000000"/>
              </a:solidFill>
              <a:latin typeface="Courier New" panose="02070309020205020404" pitchFamily="49" charset="0"/>
            </a:endParaRPr>
          </a:p>
        </p:txBody>
      </p:sp>
      <p:sp>
        <p:nvSpPr>
          <p:cNvPr id="6" name="Téglalap 5"/>
          <p:cNvSpPr/>
          <p:nvPr/>
        </p:nvSpPr>
        <p:spPr>
          <a:xfrm>
            <a:off x="4594860" y="3059668"/>
            <a:ext cx="4572000" cy="1200329"/>
          </a:xfrm>
          <a:prstGeom prst="rect">
            <a:avLst/>
          </a:prstGeom>
        </p:spPr>
        <p:txBody>
          <a:bodyPr>
            <a:spAutoFit/>
          </a:bodyPr>
          <a:lstStyle/>
          <a:p>
            <a:r>
              <a:rPr lang="en-GB" dirty="0">
                <a:solidFill>
                  <a:srgbClr val="000000"/>
                </a:solidFill>
                <a:latin typeface="Courier New" panose="02070309020205020404" pitchFamily="49" charset="0"/>
              </a:rPr>
              <a:t>tic</a:t>
            </a:r>
          </a:p>
          <a:p>
            <a:r>
              <a:rPr lang="en-GB" dirty="0">
                <a:solidFill>
                  <a:srgbClr val="000000"/>
                </a:solidFill>
                <a:latin typeface="Courier New" panose="02070309020205020404" pitchFamily="49" charset="0"/>
              </a:rPr>
              <a:t>v2=</a:t>
            </a:r>
            <a:r>
              <a:rPr lang="en-GB" dirty="0" err="1">
                <a:solidFill>
                  <a:srgbClr val="000000"/>
                </a:solidFill>
                <a:latin typeface="Courier New" panose="02070309020205020404" pitchFamily="49" charset="0"/>
              </a:rPr>
              <a:t>randi</a:t>
            </a:r>
            <a:r>
              <a:rPr lang="en-GB" dirty="0">
                <a:solidFill>
                  <a:srgbClr val="000000"/>
                </a:solidFill>
                <a:latin typeface="Courier New" panose="02070309020205020404" pitchFamily="49" charset="0"/>
              </a:rPr>
              <a:t>(2,1,100000000)-1;</a:t>
            </a:r>
          </a:p>
          <a:p>
            <a:r>
              <a:rPr lang="en-GB" dirty="0">
                <a:solidFill>
                  <a:srgbClr val="000000"/>
                </a:solidFill>
                <a:latin typeface="Courier New" panose="02070309020205020404" pitchFamily="49" charset="0"/>
              </a:rPr>
              <a:t>sum(v2)</a:t>
            </a:r>
          </a:p>
          <a:p>
            <a:r>
              <a:rPr lang="en-GB" dirty="0" err="1">
                <a:solidFill>
                  <a:srgbClr val="000000"/>
                </a:solidFill>
                <a:latin typeface="Courier New" panose="02070309020205020404" pitchFamily="49" charset="0"/>
              </a:rPr>
              <a:t>toc</a:t>
            </a:r>
            <a:endParaRPr lang="en-GB"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5003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22960" y="0"/>
            <a:ext cx="7543800" cy="754796"/>
          </a:xfrm>
        </p:spPr>
        <p:txBody>
          <a:bodyPr/>
          <a:lstStyle/>
          <a:p>
            <a:r>
              <a:rPr lang="en-US" dirty="0">
                <a:solidFill>
                  <a:schemeClr val="tx1"/>
                </a:solidFill>
                <a:cs typeface="Arial" panose="020B0604020202020204" pitchFamily="34" charset="0"/>
              </a:rPr>
              <a:t>Exercise </a:t>
            </a:r>
            <a:r>
              <a:rPr lang="en-GB" dirty="0">
                <a:solidFill>
                  <a:schemeClr val="tx1"/>
                </a:solidFill>
                <a:cs typeface="Arial" panose="020B0604020202020204" pitchFamily="34" charset="0"/>
              </a:rPr>
              <a:t>M2</a:t>
            </a:r>
            <a:endParaRPr lang="en-GB" dirty="0"/>
          </a:p>
        </p:txBody>
      </p:sp>
      <p:sp>
        <p:nvSpPr>
          <p:cNvPr id="3" name="Tartalom helye 2"/>
          <p:cNvSpPr>
            <a:spLocks noGrp="1"/>
          </p:cNvSpPr>
          <p:nvPr>
            <p:ph idx="1"/>
          </p:nvPr>
        </p:nvSpPr>
        <p:spPr>
          <a:xfrm>
            <a:off x="822959" y="651936"/>
            <a:ext cx="7543801" cy="1219199"/>
          </a:xfrm>
        </p:spPr>
        <p:txBody>
          <a:bodyPr/>
          <a:lstStyle/>
          <a:p>
            <a:r>
              <a:rPr lang="en-GB" dirty="0"/>
              <a:t>Write a MATLAB code, that simulates the experiment in Exercise 5.4!</a:t>
            </a:r>
          </a:p>
          <a:p>
            <a:r>
              <a:rPr lang="en-US" dirty="0"/>
              <a:t>Two dice are rolled. Find the probability that the sum of the numbers obtained is 7</a:t>
            </a:r>
            <a:r>
              <a:rPr lang="hu-HU" dirty="0"/>
              <a:t> </a:t>
            </a:r>
            <a:r>
              <a:rPr lang="en-US" dirty="0"/>
              <a:t>given the sum is odd.</a:t>
            </a:r>
            <a:endParaRPr lang="en-GB" dirty="0"/>
          </a:p>
        </p:txBody>
      </p:sp>
      <p:sp>
        <p:nvSpPr>
          <p:cNvPr id="5" name="Téglalap 4"/>
          <p:cNvSpPr/>
          <p:nvPr/>
        </p:nvSpPr>
        <p:spPr>
          <a:xfrm>
            <a:off x="822959" y="1845734"/>
            <a:ext cx="6858000" cy="4524315"/>
          </a:xfrm>
          <a:prstGeom prst="rect">
            <a:avLst/>
          </a:prstGeom>
        </p:spPr>
        <p:txBody>
          <a:bodyPr wrap="square">
            <a:spAutoFit/>
          </a:bodyPr>
          <a:lstStyle/>
          <a:p>
            <a:r>
              <a:rPr lang="en-GB" dirty="0">
                <a:solidFill>
                  <a:srgbClr val="000000"/>
                </a:solidFill>
                <a:latin typeface="Courier New" panose="02070309020205020404" pitchFamily="49" charset="0"/>
              </a:rPr>
              <a:t>s=0;</a:t>
            </a:r>
          </a:p>
          <a:p>
            <a:r>
              <a:rPr lang="en-GB" dirty="0">
                <a:solidFill>
                  <a:srgbClr val="000000"/>
                </a:solidFill>
                <a:latin typeface="Courier New" panose="02070309020205020404" pitchFamily="49" charset="0"/>
              </a:rPr>
              <a:t>k=0;</a:t>
            </a:r>
          </a:p>
          <a:p>
            <a:r>
              <a:rPr lang="en-GB" dirty="0">
                <a:solidFill>
                  <a:srgbClr val="0000FF"/>
                </a:solidFill>
                <a:latin typeface="Courier New" panose="02070309020205020404" pitchFamily="49" charset="0"/>
              </a:rPr>
              <a:t>for</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i</a:t>
            </a:r>
            <a:r>
              <a:rPr lang="en-GB" dirty="0">
                <a:solidFill>
                  <a:srgbClr val="000000"/>
                </a:solidFill>
                <a:latin typeface="Courier New" panose="02070309020205020404" pitchFamily="49" charset="0"/>
              </a:rPr>
              <a:t>=1:1000000</a:t>
            </a:r>
          </a:p>
          <a:p>
            <a:r>
              <a:rPr lang="en-GB" dirty="0">
                <a:solidFill>
                  <a:srgbClr val="000000"/>
                </a:solidFill>
                <a:latin typeface="Courier New" panose="02070309020205020404" pitchFamily="49" charset="0"/>
              </a:rPr>
              <a:t>    p=</a:t>
            </a:r>
            <a:r>
              <a:rPr lang="en-GB" dirty="0" err="1">
                <a:solidFill>
                  <a:srgbClr val="000000"/>
                </a:solidFill>
                <a:latin typeface="Courier New" panose="02070309020205020404" pitchFamily="49" charset="0"/>
              </a:rPr>
              <a:t>randi</a:t>
            </a:r>
            <a:r>
              <a:rPr lang="en-GB" dirty="0">
                <a:solidFill>
                  <a:srgbClr val="000000"/>
                </a:solidFill>
                <a:latin typeface="Courier New" panose="02070309020205020404" pitchFamily="49" charset="0"/>
              </a:rPr>
              <a:t>(6,1,2);</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if</a:t>
            </a:r>
            <a:r>
              <a:rPr lang="en-GB" dirty="0">
                <a:solidFill>
                  <a:srgbClr val="000000"/>
                </a:solidFill>
                <a:latin typeface="Courier New" panose="02070309020205020404" pitchFamily="49" charset="0"/>
              </a:rPr>
              <a:t> rem(sum(p),2)==1</a:t>
            </a:r>
          </a:p>
          <a:p>
            <a:r>
              <a:rPr lang="en-GB" dirty="0">
                <a:solidFill>
                  <a:srgbClr val="000000"/>
                </a:solidFill>
                <a:latin typeface="Courier New" panose="02070309020205020404" pitchFamily="49" charset="0"/>
              </a:rPr>
              <a:t>        s=s+1;</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if</a:t>
            </a:r>
            <a:r>
              <a:rPr lang="en-GB" dirty="0">
                <a:solidFill>
                  <a:srgbClr val="000000"/>
                </a:solidFill>
                <a:latin typeface="Courier New" panose="02070309020205020404" pitchFamily="49" charset="0"/>
              </a:rPr>
              <a:t> sum(p)==7</a:t>
            </a:r>
          </a:p>
          <a:p>
            <a:r>
              <a:rPr lang="en-GB" dirty="0">
                <a:solidFill>
                  <a:srgbClr val="000000"/>
                </a:solidFill>
                <a:latin typeface="Courier New" panose="02070309020205020404" pitchFamily="49" charset="0"/>
              </a:rPr>
              <a:t>            k=k+1;</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end</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end</a:t>
            </a:r>
          </a:p>
          <a:p>
            <a:r>
              <a:rPr lang="en-GB" dirty="0">
                <a:solidFill>
                  <a:srgbClr val="0000FF"/>
                </a:solidFill>
                <a:latin typeface="Courier New" panose="02070309020205020404" pitchFamily="49" charset="0"/>
              </a:rPr>
              <a:t>end</a:t>
            </a:r>
          </a:p>
          <a:p>
            <a:r>
              <a:rPr lang="en-US" dirty="0" err="1">
                <a:solidFill>
                  <a:srgbClr val="000000"/>
                </a:solidFill>
                <a:latin typeface="Courier New" panose="02070309020205020404" pitchFamily="49" charset="0"/>
              </a:rPr>
              <a:t>disp</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'Number of cases when the sum is odd:'</a:t>
            </a:r>
            <a:r>
              <a:rPr lang="en-US"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s</a:t>
            </a:r>
          </a:p>
          <a:p>
            <a:r>
              <a:rPr lang="en-US" dirty="0" err="1">
                <a:solidFill>
                  <a:srgbClr val="000000"/>
                </a:solidFill>
                <a:latin typeface="Courier New" panose="02070309020205020404" pitchFamily="49" charset="0"/>
              </a:rPr>
              <a:t>disp</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'Number of cases when the sum is seven:'</a:t>
            </a:r>
            <a:r>
              <a:rPr lang="en-US"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k</a:t>
            </a:r>
          </a:p>
          <a:p>
            <a:r>
              <a:rPr lang="en-GB" dirty="0">
                <a:solidFill>
                  <a:srgbClr val="000000"/>
                </a:solidFill>
                <a:latin typeface="Courier New" panose="02070309020205020404" pitchFamily="49" charset="0"/>
              </a:rPr>
              <a:t>k/s</a:t>
            </a:r>
          </a:p>
        </p:txBody>
      </p:sp>
    </p:spTree>
    <p:extLst>
      <p:ext uri="{BB962C8B-B14F-4D97-AF65-F5344CB8AC3E}">
        <p14:creationId xmlns:p14="http://schemas.microsoft.com/office/powerpoint/2010/main" val="395885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22960" y="0"/>
            <a:ext cx="7543800" cy="729396"/>
          </a:xfrm>
        </p:spPr>
        <p:txBody>
          <a:bodyPr/>
          <a:lstStyle/>
          <a:p>
            <a:r>
              <a:rPr lang="en-US" dirty="0">
                <a:solidFill>
                  <a:schemeClr val="tx1"/>
                </a:solidFill>
                <a:cs typeface="Arial" panose="020B0604020202020204" pitchFamily="34" charset="0"/>
              </a:rPr>
              <a:t>Exercise </a:t>
            </a:r>
            <a:r>
              <a:rPr lang="en-GB" dirty="0">
                <a:solidFill>
                  <a:schemeClr val="tx1"/>
                </a:solidFill>
                <a:cs typeface="Arial" panose="020B0604020202020204" pitchFamily="34" charset="0"/>
              </a:rPr>
              <a:t>M3</a:t>
            </a:r>
            <a:endParaRPr lang="en-GB" dirty="0"/>
          </a:p>
        </p:txBody>
      </p:sp>
      <p:sp>
        <p:nvSpPr>
          <p:cNvPr id="3" name="Tartalom helye 2"/>
          <p:cNvSpPr>
            <a:spLocks noGrp="1"/>
          </p:cNvSpPr>
          <p:nvPr>
            <p:ph idx="1"/>
          </p:nvPr>
        </p:nvSpPr>
        <p:spPr>
          <a:xfrm>
            <a:off x="822960" y="626534"/>
            <a:ext cx="7543801" cy="1126066"/>
          </a:xfrm>
        </p:spPr>
        <p:txBody>
          <a:bodyPr/>
          <a:lstStyle/>
          <a:p>
            <a:r>
              <a:rPr lang="en-GB" dirty="0"/>
              <a:t>Write a MATLAB code, that simulates the experiment in Exercise 5.5!</a:t>
            </a:r>
          </a:p>
          <a:p>
            <a:r>
              <a:rPr lang="en-US" dirty="0"/>
              <a:t>Two dice are rolled. Find the probability that at least one of them shows six, given</a:t>
            </a:r>
            <a:r>
              <a:rPr lang="hu-HU" dirty="0"/>
              <a:t> </a:t>
            </a:r>
            <a:r>
              <a:rPr lang="en-GB" dirty="0"/>
              <a:t>they show di</a:t>
            </a:r>
            <a:r>
              <a:rPr lang="hu-HU" dirty="0"/>
              <a:t>ff</a:t>
            </a:r>
            <a:r>
              <a:rPr lang="en-GB" dirty="0" err="1"/>
              <a:t>erent</a:t>
            </a:r>
            <a:r>
              <a:rPr lang="en-GB" dirty="0"/>
              <a:t> values.</a:t>
            </a:r>
          </a:p>
          <a:p>
            <a:endParaRPr lang="en-GB" dirty="0"/>
          </a:p>
        </p:txBody>
      </p:sp>
      <p:sp>
        <p:nvSpPr>
          <p:cNvPr id="4" name="Téglalap 3"/>
          <p:cNvSpPr/>
          <p:nvPr/>
        </p:nvSpPr>
        <p:spPr>
          <a:xfrm>
            <a:off x="822959" y="1685711"/>
            <a:ext cx="8380307" cy="4524315"/>
          </a:xfrm>
          <a:prstGeom prst="rect">
            <a:avLst/>
          </a:prstGeom>
        </p:spPr>
        <p:txBody>
          <a:bodyPr wrap="square">
            <a:spAutoFit/>
          </a:bodyPr>
          <a:lstStyle/>
          <a:p>
            <a:r>
              <a:rPr lang="en-GB" dirty="0">
                <a:solidFill>
                  <a:srgbClr val="000000"/>
                </a:solidFill>
                <a:latin typeface="Courier New" panose="02070309020205020404" pitchFamily="49" charset="0"/>
              </a:rPr>
              <a:t>s=0;</a:t>
            </a:r>
          </a:p>
          <a:p>
            <a:r>
              <a:rPr lang="en-GB" dirty="0">
                <a:solidFill>
                  <a:srgbClr val="000000"/>
                </a:solidFill>
                <a:latin typeface="Courier New" panose="02070309020205020404" pitchFamily="49" charset="0"/>
              </a:rPr>
              <a:t>k=0;</a:t>
            </a:r>
          </a:p>
          <a:p>
            <a:r>
              <a:rPr lang="en-GB" dirty="0">
                <a:solidFill>
                  <a:srgbClr val="0000FF"/>
                </a:solidFill>
                <a:latin typeface="Courier New" panose="02070309020205020404" pitchFamily="49" charset="0"/>
              </a:rPr>
              <a:t>for</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i</a:t>
            </a:r>
            <a:r>
              <a:rPr lang="en-GB" dirty="0">
                <a:solidFill>
                  <a:srgbClr val="000000"/>
                </a:solidFill>
                <a:latin typeface="Courier New" panose="02070309020205020404" pitchFamily="49" charset="0"/>
              </a:rPr>
              <a:t>=1:1000000</a:t>
            </a:r>
          </a:p>
          <a:p>
            <a:r>
              <a:rPr lang="en-GB" dirty="0">
                <a:solidFill>
                  <a:srgbClr val="000000"/>
                </a:solidFill>
                <a:latin typeface="Courier New" panose="02070309020205020404" pitchFamily="49" charset="0"/>
              </a:rPr>
              <a:t>    p=</a:t>
            </a:r>
            <a:r>
              <a:rPr lang="en-GB" dirty="0" err="1">
                <a:solidFill>
                  <a:srgbClr val="000000"/>
                </a:solidFill>
                <a:latin typeface="Courier New" panose="02070309020205020404" pitchFamily="49" charset="0"/>
              </a:rPr>
              <a:t>randi</a:t>
            </a:r>
            <a:r>
              <a:rPr lang="en-GB" dirty="0">
                <a:solidFill>
                  <a:srgbClr val="000000"/>
                </a:solidFill>
                <a:latin typeface="Courier New" panose="02070309020205020404" pitchFamily="49" charset="0"/>
              </a:rPr>
              <a:t>(6,1,2);</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if</a:t>
            </a:r>
            <a:r>
              <a:rPr lang="en-GB" dirty="0">
                <a:solidFill>
                  <a:srgbClr val="000000"/>
                </a:solidFill>
                <a:latin typeface="Courier New" panose="02070309020205020404" pitchFamily="49" charset="0"/>
              </a:rPr>
              <a:t> p(1)~=p(2)</a:t>
            </a:r>
          </a:p>
          <a:p>
            <a:r>
              <a:rPr lang="en-GB" dirty="0">
                <a:solidFill>
                  <a:srgbClr val="000000"/>
                </a:solidFill>
                <a:latin typeface="Courier New" panose="02070309020205020404" pitchFamily="49" charset="0"/>
              </a:rPr>
              <a:t>        s=s+1;</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if</a:t>
            </a:r>
            <a:r>
              <a:rPr lang="en-US" dirty="0">
                <a:solidFill>
                  <a:srgbClr val="000000"/>
                </a:solidFill>
                <a:latin typeface="Courier New" panose="02070309020205020404" pitchFamily="49" charset="0"/>
              </a:rPr>
              <a:t> p(1)==6 | p(2)==6</a:t>
            </a:r>
          </a:p>
          <a:p>
            <a:r>
              <a:rPr lang="en-GB" dirty="0">
                <a:solidFill>
                  <a:srgbClr val="000000"/>
                </a:solidFill>
                <a:latin typeface="Courier New" panose="02070309020205020404" pitchFamily="49" charset="0"/>
              </a:rPr>
              <a:t>            k=k+1;</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end</a:t>
            </a:r>
          </a:p>
          <a:p>
            <a:r>
              <a:rPr lang="en-GB" dirty="0">
                <a:solidFill>
                  <a:srgbClr val="000000"/>
                </a:solidFill>
                <a:latin typeface="Courier New" panose="02070309020205020404" pitchFamily="49" charset="0"/>
              </a:rPr>
              <a:t>    </a:t>
            </a:r>
            <a:r>
              <a:rPr lang="en-GB" dirty="0">
                <a:solidFill>
                  <a:srgbClr val="0000FF"/>
                </a:solidFill>
                <a:latin typeface="Courier New" panose="02070309020205020404" pitchFamily="49" charset="0"/>
              </a:rPr>
              <a:t>end</a:t>
            </a:r>
          </a:p>
          <a:p>
            <a:r>
              <a:rPr lang="en-GB" dirty="0">
                <a:solidFill>
                  <a:srgbClr val="0000FF"/>
                </a:solidFill>
                <a:latin typeface="Courier New" panose="02070309020205020404" pitchFamily="49" charset="0"/>
              </a:rPr>
              <a:t>end</a:t>
            </a:r>
          </a:p>
          <a:p>
            <a:r>
              <a:rPr lang="en-US" dirty="0" err="1">
                <a:solidFill>
                  <a:srgbClr val="000000"/>
                </a:solidFill>
                <a:latin typeface="Courier New" panose="02070309020205020404" pitchFamily="49" charset="0"/>
              </a:rPr>
              <a:t>disp</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'Number of cases when they show different values:'</a:t>
            </a:r>
            <a:r>
              <a:rPr lang="en-US"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s</a:t>
            </a:r>
          </a:p>
          <a:p>
            <a:r>
              <a:rPr lang="en-US" dirty="0" err="1">
                <a:solidFill>
                  <a:srgbClr val="000000"/>
                </a:solidFill>
                <a:latin typeface="Courier New" panose="02070309020205020404" pitchFamily="49" charset="0"/>
              </a:rPr>
              <a:t>disp</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'Number of cases when at least one of them shows six:'</a:t>
            </a:r>
            <a:r>
              <a:rPr lang="en-US"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k</a:t>
            </a:r>
          </a:p>
          <a:p>
            <a:r>
              <a:rPr lang="en-GB" dirty="0">
                <a:solidFill>
                  <a:srgbClr val="000000"/>
                </a:solidFill>
                <a:latin typeface="Courier New" panose="02070309020205020404" pitchFamily="49" charset="0"/>
              </a:rPr>
              <a:t>k/s</a:t>
            </a:r>
          </a:p>
        </p:txBody>
      </p:sp>
    </p:spTree>
    <p:extLst>
      <p:ext uri="{BB962C8B-B14F-4D97-AF65-F5344CB8AC3E}">
        <p14:creationId xmlns:p14="http://schemas.microsoft.com/office/powerpoint/2010/main" val="236864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8D57D7-8956-49F9-9353-B533C5FBD7E1}"/>
              </a:ext>
            </a:extLst>
          </p:cNvPr>
          <p:cNvSpPr>
            <a:spLocks noGrp="1"/>
          </p:cNvSpPr>
          <p:nvPr>
            <p:ph type="title"/>
          </p:nvPr>
        </p:nvSpPr>
        <p:spPr/>
        <p:txBody>
          <a:bodyPr/>
          <a:lstStyle/>
          <a:p>
            <a:r>
              <a:rPr lang="hu-HU" dirty="0" err="1"/>
              <a:t>Literature</a:t>
            </a:r>
            <a:endParaRPr lang="hu-HU" dirty="0"/>
          </a:p>
        </p:txBody>
      </p:sp>
      <p:sp>
        <p:nvSpPr>
          <p:cNvPr id="3" name="Tartalom helye 2">
            <a:extLst>
              <a:ext uri="{FF2B5EF4-FFF2-40B4-BE49-F238E27FC236}">
                <a16:creationId xmlns:a16="http://schemas.microsoft.com/office/drawing/2014/main" id="{65CDDDFC-80E1-4B5F-962D-B2A8BC2CD8B6}"/>
              </a:ext>
            </a:extLst>
          </p:cNvPr>
          <p:cNvSpPr>
            <a:spLocks noGrp="1"/>
          </p:cNvSpPr>
          <p:nvPr>
            <p:ph idx="1"/>
          </p:nvPr>
        </p:nvSpPr>
        <p:spPr>
          <a:xfrm>
            <a:off x="887507" y="1845734"/>
            <a:ext cx="7414706" cy="4023360"/>
          </a:xfrm>
        </p:spPr>
        <p:txBody>
          <a:bodyPr/>
          <a:lstStyle/>
          <a:p>
            <a:pPr>
              <a:buFont typeface="Wingdings" panose="05000000000000000000" pitchFamily="2" charset="2"/>
              <a:buChar char="q"/>
            </a:pPr>
            <a:r>
              <a:rPr lang="hu-HU" dirty="0"/>
              <a:t>Ágnes </a:t>
            </a:r>
            <a:r>
              <a:rPr lang="hu-HU" dirty="0" err="1"/>
              <a:t>Baran</a:t>
            </a:r>
            <a:r>
              <a:rPr lang="hu-HU" dirty="0"/>
              <a:t>: </a:t>
            </a:r>
            <a:r>
              <a:rPr lang="hu-HU" dirty="0" err="1">
                <a:effectLst/>
              </a:rPr>
              <a:t>Mathematics</a:t>
            </a:r>
            <a:r>
              <a:rPr lang="hu-HU" dirty="0">
                <a:effectLst/>
              </a:rPr>
              <a:t> </a:t>
            </a:r>
            <a:r>
              <a:rPr lang="hu-HU" dirty="0" err="1">
                <a:effectLst/>
              </a:rPr>
              <a:t>for</a:t>
            </a:r>
            <a:r>
              <a:rPr lang="hu-HU" dirty="0">
                <a:effectLst/>
              </a:rPr>
              <a:t> </a:t>
            </a:r>
            <a:r>
              <a:rPr lang="hu-HU" dirty="0" err="1">
                <a:effectLst/>
              </a:rPr>
              <a:t>engineers</a:t>
            </a:r>
            <a:r>
              <a:rPr lang="hu-HU" dirty="0">
                <a:effectLst/>
              </a:rPr>
              <a:t> 1. (</a:t>
            </a:r>
            <a:r>
              <a:rPr lang="hu-HU" dirty="0" err="1">
                <a:effectLst/>
              </a:rPr>
              <a:t>Laboratory</a:t>
            </a:r>
            <a:r>
              <a:rPr lang="hu-HU" dirty="0">
                <a:effectLst/>
              </a:rPr>
              <a:t> </a:t>
            </a:r>
            <a:r>
              <a:rPr lang="hu-HU" dirty="0" err="1">
                <a:effectLst/>
              </a:rPr>
              <a:t>slides</a:t>
            </a:r>
            <a:r>
              <a:rPr lang="hu-HU" dirty="0">
                <a:effectLst/>
              </a:rPr>
              <a:t>)</a:t>
            </a:r>
          </a:p>
          <a:p>
            <a:pPr>
              <a:buFont typeface="Wingdings" panose="05000000000000000000" pitchFamily="2" charset="2"/>
              <a:buChar char="q"/>
            </a:pPr>
            <a:r>
              <a:rPr lang="hu-HU" dirty="0"/>
              <a:t>Sándor </a:t>
            </a:r>
            <a:r>
              <a:rPr lang="hu-HU" dirty="0" err="1"/>
              <a:t>Baran</a:t>
            </a:r>
            <a:r>
              <a:rPr lang="hu-HU" dirty="0"/>
              <a:t>: </a:t>
            </a:r>
            <a:r>
              <a:rPr lang="hu-HU" dirty="0" err="1">
                <a:effectLst/>
              </a:rPr>
              <a:t>Probability</a:t>
            </a:r>
            <a:r>
              <a:rPr lang="hu-HU" dirty="0">
                <a:effectLst/>
              </a:rPr>
              <a:t> </a:t>
            </a:r>
            <a:r>
              <a:rPr lang="hu-HU" dirty="0" err="1">
                <a:effectLst/>
              </a:rPr>
              <a:t>theory</a:t>
            </a:r>
            <a:r>
              <a:rPr lang="hu-HU" dirty="0">
                <a:effectLst/>
              </a:rPr>
              <a:t> and </a:t>
            </a:r>
            <a:r>
              <a:rPr lang="hu-HU" dirty="0" err="1">
                <a:effectLst/>
              </a:rPr>
              <a:t>statistics</a:t>
            </a:r>
            <a:endParaRPr lang="hu-HU" dirty="0">
              <a:effectLst/>
            </a:endParaRPr>
          </a:p>
          <a:p>
            <a:pPr>
              <a:buFont typeface="Wingdings" panose="05000000000000000000" pitchFamily="2" charset="2"/>
              <a:buChar char="q"/>
            </a:pPr>
            <a:r>
              <a:rPr lang="hu-HU" dirty="0"/>
              <a:t>Fazekas István: Valószínűségszámítás, Debreceni Egyetemi Kiadó, 2009</a:t>
            </a:r>
          </a:p>
          <a:p>
            <a:pPr>
              <a:buFont typeface="Wingdings" panose="05000000000000000000" pitchFamily="2" charset="2"/>
              <a:buChar char="q"/>
            </a:pPr>
            <a:r>
              <a:rPr lang="hu-HU" dirty="0"/>
              <a:t>Fazekas István: Bevezetés a matematikai statisztikába, Debreceni Egyetemi Kiadó, 2009</a:t>
            </a:r>
          </a:p>
          <a:p>
            <a:pPr>
              <a:buFont typeface="Wingdings" panose="05000000000000000000" pitchFamily="2" charset="2"/>
              <a:buChar char="q"/>
            </a:pPr>
            <a:r>
              <a:rPr lang="hu-HU" dirty="0" err="1"/>
              <a:t>Matlab</a:t>
            </a:r>
            <a:r>
              <a:rPr lang="hu-HU" dirty="0"/>
              <a:t> </a:t>
            </a:r>
            <a:r>
              <a:rPr lang="hu-HU" dirty="0" err="1"/>
              <a:t>examples</a:t>
            </a:r>
            <a:r>
              <a:rPr lang="hu-HU" dirty="0"/>
              <a:t>: </a:t>
            </a:r>
            <a:r>
              <a:rPr lang="hu-HU" dirty="0">
                <a:hlinkClick r:id="rId2"/>
              </a:rPr>
              <a:t>https://www.mathworks.com/help/examples.html</a:t>
            </a:r>
            <a:endParaRPr lang="hu-HU" dirty="0"/>
          </a:p>
          <a:p>
            <a:endParaRPr lang="hu-HU" dirty="0"/>
          </a:p>
        </p:txBody>
      </p:sp>
    </p:spTree>
    <p:extLst>
      <p:ext uri="{BB962C8B-B14F-4D97-AF65-F5344CB8AC3E}">
        <p14:creationId xmlns:p14="http://schemas.microsoft.com/office/powerpoint/2010/main" val="81195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chemeClr val="tx1"/>
                </a:solidFill>
                <a:cs typeface="Arial" panose="020B0604020202020204" pitchFamily="34" charset="0"/>
              </a:rPr>
              <a:t>Exercise </a:t>
            </a:r>
            <a:r>
              <a:rPr lang="hu-HU" dirty="0">
                <a:solidFill>
                  <a:schemeClr val="tx1"/>
                </a:solidFill>
                <a:cs typeface="Arial" panose="020B0604020202020204" pitchFamily="34" charset="0"/>
              </a:rPr>
              <a:t>5</a:t>
            </a:r>
            <a:r>
              <a:rPr lang="en-US" dirty="0">
                <a:solidFill>
                  <a:schemeClr val="tx1"/>
                </a:solidFill>
                <a:cs typeface="Arial" panose="020B0604020202020204" pitchFamily="34" charset="0"/>
              </a:rPr>
              <a:t>.</a:t>
            </a:r>
            <a:r>
              <a:rPr lang="hu-HU" dirty="0">
                <a:solidFill>
                  <a:schemeClr val="tx1"/>
                </a:solidFill>
                <a:cs typeface="Arial" panose="020B0604020202020204" pitchFamily="34" charset="0"/>
              </a:rPr>
              <a:t>4</a:t>
            </a:r>
            <a:r>
              <a:rPr lang="en-GB" dirty="0">
                <a:solidFill>
                  <a:schemeClr val="tx1"/>
                </a:solidFill>
                <a:cs typeface="Arial" panose="020B0604020202020204" pitchFamily="34" charset="0"/>
              </a:rPr>
              <a:t> (M</a:t>
            </a:r>
            <a:r>
              <a:rPr lang="hu-HU" dirty="0">
                <a:solidFill>
                  <a:schemeClr val="tx1"/>
                </a:solidFill>
                <a:cs typeface="Arial" panose="020B0604020202020204" pitchFamily="34" charset="0"/>
              </a:rPr>
              <a:t>2</a:t>
            </a:r>
            <a:r>
              <a:rPr lang="en-GB" dirty="0">
                <a:solidFill>
                  <a:schemeClr val="tx1"/>
                </a:solidFill>
                <a:cs typeface="Arial" panose="020B0604020202020204" pitchFamily="34" charset="0"/>
              </a:rPr>
              <a:t>)</a:t>
            </a:r>
            <a:endParaRPr lang="en-GB" dirty="0"/>
          </a:p>
        </p:txBody>
      </p:sp>
      <p:sp>
        <p:nvSpPr>
          <p:cNvPr id="3" name="Tartalom helye 2"/>
          <p:cNvSpPr>
            <a:spLocks noGrp="1"/>
          </p:cNvSpPr>
          <p:nvPr>
            <p:ph idx="1"/>
          </p:nvPr>
        </p:nvSpPr>
        <p:spPr/>
        <p:txBody>
          <a:bodyPr/>
          <a:lstStyle/>
          <a:p>
            <a:r>
              <a:rPr lang="en-US" dirty="0"/>
              <a:t>Two dice are rolled. Find the probability that the sum of the numbers obtained is 7</a:t>
            </a:r>
            <a:r>
              <a:rPr lang="hu-HU" dirty="0"/>
              <a:t> </a:t>
            </a:r>
            <a:r>
              <a:rPr lang="en-US" dirty="0"/>
              <a:t>given the sum is odd.</a:t>
            </a:r>
            <a:endParaRPr lang="en-GB" dirty="0"/>
          </a:p>
        </p:txBody>
      </p:sp>
      <mc:AlternateContent xmlns:mc="http://schemas.openxmlformats.org/markup-compatibility/2006" xmlns:a14="http://schemas.microsoft.com/office/drawing/2010/main">
        <mc:Choice Requires="a14">
          <p:sp>
            <p:nvSpPr>
              <p:cNvPr id="4" name="Szövegdoboz 3"/>
              <p:cNvSpPr txBox="1"/>
              <p:nvPr/>
            </p:nvSpPr>
            <p:spPr>
              <a:xfrm>
                <a:off x="4572000" y="2903022"/>
                <a:ext cx="1718804"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𝐴𝐵</m:t>
                              </m:r>
                            </m:e>
                          </m:d>
                        </m:num>
                        <m:den>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𝐵</m:t>
                              </m:r>
                            </m:e>
                          </m:d>
                        </m:den>
                      </m:f>
                    </m:oMath>
                  </m:oMathPara>
                </a14:m>
                <a:endParaRPr lang="en-GB"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4572000" y="2903022"/>
                <a:ext cx="1718804" cy="586699"/>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zövegdoboz 4"/>
              <p:cNvSpPr txBox="1"/>
              <p:nvPr/>
            </p:nvSpPr>
            <p:spPr>
              <a:xfrm>
                <a:off x="822959" y="2903022"/>
                <a:ext cx="208794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hu-HU" b="0" i="1" smtClean="0">
                          <a:latin typeface="Cambria Math" panose="02040503050406030204" pitchFamily="18" charset="0"/>
                        </a:rPr>
                        <m:t>𝐴</m:t>
                      </m:r>
                      <m:r>
                        <a:rPr lang="hu-HU" b="0" i="0" smtClean="0">
                          <a:latin typeface="Cambria Math" panose="02040503050406030204" pitchFamily="18" charset="0"/>
                        </a:rPr>
                        <m:t> −</m:t>
                      </m:r>
                      <m:r>
                        <a:rPr lang="hu-HU" b="0" i="1" dirty="0" smtClean="0">
                          <a:latin typeface="Cambria Math" panose="02040503050406030204" pitchFamily="18" charset="0"/>
                        </a:rPr>
                        <m:t>𝑡h𝑒</m:t>
                      </m:r>
                      <m:r>
                        <a:rPr lang="hu-HU" b="0" i="1" dirty="0" smtClean="0">
                          <a:latin typeface="Cambria Math" panose="02040503050406030204" pitchFamily="18" charset="0"/>
                        </a:rPr>
                        <m:t> </m:t>
                      </m:r>
                      <m:r>
                        <a:rPr lang="hu-HU" b="0" i="1" dirty="0" smtClean="0">
                          <a:latin typeface="Cambria Math" panose="02040503050406030204" pitchFamily="18" charset="0"/>
                        </a:rPr>
                        <m:t>𝑠𝑢𝑚</m:t>
                      </m:r>
                      <m:r>
                        <a:rPr lang="hu-HU" b="0" i="1" dirty="0" smtClean="0">
                          <a:latin typeface="Cambria Math" panose="02040503050406030204" pitchFamily="18" charset="0"/>
                        </a:rPr>
                        <m:t> </m:t>
                      </m:r>
                      <m:r>
                        <a:rPr lang="hu-HU" b="0" i="1" dirty="0" smtClean="0">
                          <a:latin typeface="Cambria Math" panose="02040503050406030204" pitchFamily="18" charset="0"/>
                        </a:rPr>
                        <m:t>𝑖𝑠</m:t>
                      </m:r>
                      <m:r>
                        <a:rPr lang="hu-HU" b="0" i="1" dirty="0" smtClean="0">
                          <a:latin typeface="Cambria Math" panose="02040503050406030204" pitchFamily="18" charset="0"/>
                        </a:rPr>
                        <m:t> 7</m:t>
                      </m:r>
                    </m:oMath>
                    <m:oMath xmlns:m="http://schemas.openxmlformats.org/officeDocument/2006/math">
                      <m:r>
                        <a:rPr lang="hu-HU" b="0" i="1" smtClean="0">
                          <a:latin typeface="Cambria Math" panose="02040503050406030204" pitchFamily="18" charset="0"/>
                        </a:rPr>
                        <m:t>𝐵</m:t>
                      </m:r>
                      <m:r>
                        <a:rPr lang="hu-HU" b="0" i="1" smtClean="0">
                          <a:latin typeface="Cambria Math" panose="02040503050406030204" pitchFamily="18" charset="0"/>
                        </a:rPr>
                        <m:t> −</m:t>
                      </m:r>
                      <m:r>
                        <a:rPr lang="hu-HU" b="0" i="1" smtClean="0">
                          <a:latin typeface="Cambria Math" panose="02040503050406030204" pitchFamily="18" charset="0"/>
                        </a:rPr>
                        <m:t>𝑡h𝑒</m:t>
                      </m:r>
                      <m:r>
                        <a:rPr lang="hu-HU" b="0" i="1" smtClean="0">
                          <a:latin typeface="Cambria Math" panose="02040503050406030204" pitchFamily="18" charset="0"/>
                        </a:rPr>
                        <m:t> </m:t>
                      </m:r>
                      <m:r>
                        <a:rPr lang="hu-HU" b="0" i="1" smtClean="0">
                          <a:latin typeface="Cambria Math" panose="02040503050406030204" pitchFamily="18" charset="0"/>
                        </a:rPr>
                        <m:t>𝑠𝑢𝑚</m:t>
                      </m:r>
                      <m:r>
                        <a:rPr lang="hu-HU" b="0" i="1" smtClean="0">
                          <a:latin typeface="Cambria Math" panose="02040503050406030204" pitchFamily="18" charset="0"/>
                        </a:rPr>
                        <m:t> </m:t>
                      </m:r>
                      <m:r>
                        <a:rPr lang="hu-HU" b="0" i="1" smtClean="0">
                          <a:latin typeface="Cambria Math" panose="02040503050406030204" pitchFamily="18" charset="0"/>
                        </a:rPr>
                        <m:t>𝑖𝑠</m:t>
                      </m:r>
                      <m:r>
                        <a:rPr lang="hu-HU" b="0" i="1" smtClean="0">
                          <a:latin typeface="Cambria Math" panose="02040503050406030204" pitchFamily="18" charset="0"/>
                        </a:rPr>
                        <m:t> </m:t>
                      </m:r>
                      <m:r>
                        <a:rPr lang="hu-HU" b="0" i="1" smtClean="0">
                          <a:latin typeface="Cambria Math" panose="02040503050406030204" pitchFamily="18" charset="0"/>
                        </a:rPr>
                        <m:t>𝑜𝑑𝑑</m:t>
                      </m:r>
                    </m:oMath>
                  </m:oMathPara>
                </a14:m>
                <a:endParaRPr lang="hu-HU" b="0" dirty="0"/>
              </a:p>
            </p:txBody>
          </p:sp>
        </mc:Choice>
        <mc:Fallback xmlns="">
          <p:sp>
            <p:nvSpPr>
              <p:cNvPr id="5" name="Szövegdoboz 4"/>
              <p:cNvSpPr txBox="1">
                <a:spLocks noRot="1" noChangeAspect="1" noMove="1" noResize="1" noEditPoints="1" noAdjustHandles="1" noChangeArrowheads="1" noChangeShapeType="1" noTextEdit="1"/>
              </p:cNvSpPr>
              <p:nvPr/>
            </p:nvSpPr>
            <p:spPr>
              <a:xfrm>
                <a:off x="822959" y="2903022"/>
                <a:ext cx="2087944" cy="553998"/>
              </a:xfrm>
              <a:prstGeom prst="rect">
                <a:avLst/>
              </a:prstGeom>
              <a:blipFill rotWithShape="0">
                <a:blip r:embed="rId3"/>
                <a:stretch>
                  <a:fillRect l="-1166" r="-1166"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Szövegdoboz 5"/>
              <p:cNvSpPr txBox="1"/>
              <p:nvPr/>
            </p:nvSpPr>
            <p:spPr>
              <a:xfrm>
                <a:off x="4572000" y="3857414"/>
                <a:ext cx="125502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6</m:t>
                          </m:r>
                        </m:num>
                        <m:den>
                          <m:r>
                            <a:rPr lang="hu-HU" b="0" i="1" smtClean="0">
                              <a:latin typeface="Cambria Math" panose="02040503050406030204" pitchFamily="18" charset="0"/>
                            </a:rPr>
                            <m:t>36</m:t>
                          </m:r>
                        </m:den>
                      </m:f>
                    </m:oMath>
                  </m:oMathPara>
                </a14:m>
                <a:endParaRPr lang="en-GB" dirty="0"/>
              </a:p>
            </p:txBody>
          </p:sp>
        </mc:Choice>
        <mc:Fallback xmlns="">
          <p:sp>
            <p:nvSpPr>
              <p:cNvPr id="6" name="Szövegdoboz 5"/>
              <p:cNvSpPr txBox="1">
                <a:spLocks noRot="1" noChangeAspect="1" noMove="1" noResize="1" noEditPoints="1" noAdjustHandles="1" noChangeArrowheads="1" noChangeShapeType="1" noTextEdit="1"/>
              </p:cNvSpPr>
              <p:nvPr/>
            </p:nvSpPr>
            <p:spPr>
              <a:xfrm>
                <a:off x="4572000" y="3857414"/>
                <a:ext cx="1255024" cy="520399"/>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Szövegdoboz 6"/>
              <p:cNvSpPr txBox="1"/>
              <p:nvPr/>
            </p:nvSpPr>
            <p:spPr>
              <a:xfrm>
                <a:off x="4572000" y="4745506"/>
                <a:ext cx="110915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18</m:t>
                          </m:r>
                        </m:num>
                        <m:den>
                          <m:r>
                            <a:rPr lang="hu-HU" b="0" i="1" smtClean="0">
                              <a:latin typeface="Cambria Math" panose="02040503050406030204" pitchFamily="18" charset="0"/>
                            </a:rPr>
                            <m:t>36</m:t>
                          </m:r>
                        </m:den>
                      </m:f>
                    </m:oMath>
                  </m:oMathPara>
                </a14:m>
                <a:endParaRPr lang="en-GB" dirty="0"/>
              </a:p>
            </p:txBody>
          </p:sp>
        </mc:Choice>
        <mc:Fallback xmlns="">
          <p:sp>
            <p:nvSpPr>
              <p:cNvPr id="7" name="Szövegdoboz 6"/>
              <p:cNvSpPr txBox="1">
                <a:spLocks noRot="1" noChangeAspect="1" noMove="1" noResize="1" noEditPoints="1" noAdjustHandles="1" noChangeArrowheads="1" noChangeShapeType="1" noTextEdit="1"/>
              </p:cNvSpPr>
              <p:nvPr/>
            </p:nvSpPr>
            <p:spPr>
              <a:xfrm>
                <a:off x="4572000" y="4745506"/>
                <a:ext cx="1109150" cy="52039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Szövegdoboz 7"/>
              <p:cNvSpPr txBox="1"/>
              <p:nvPr/>
            </p:nvSpPr>
            <p:spPr>
              <a:xfrm>
                <a:off x="4572000" y="5633598"/>
                <a:ext cx="2930802"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hu-HU" b="0" i="1" smtClean="0">
                              <a:latin typeface="Cambria Math" panose="02040503050406030204" pitchFamily="18" charset="0"/>
                            </a:rPr>
                            <m:t>𝐴</m:t>
                          </m:r>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6/36</m:t>
                          </m:r>
                        </m:num>
                        <m:den>
                          <m:r>
                            <a:rPr lang="hu-HU" b="0" i="1" smtClean="0">
                              <a:latin typeface="Cambria Math" panose="02040503050406030204" pitchFamily="18" charset="0"/>
                            </a:rPr>
                            <m:t>18/36</m:t>
                          </m:r>
                        </m:den>
                      </m:f>
                      <m:r>
                        <a:rPr lang="hu-HU" b="0" i="1" smtClean="0">
                          <a:latin typeface="Cambria Math" panose="02040503050406030204" pitchFamily="18" charset="0"/>
                        </a:rPr>
                        <m:t>=</m:t>
                      </m:r>
                      <m:f>
                        <m:fPr>
                          <m:ctrlPr>
                            <a:rPr lang="hu-HU" b="0" i="1" smtClean="0">
                              <a:latin typeface="Cambria Math" panose="02040503050406030204" pitchFamily="18" charset="0"/>
                            </a:rPr>
                          </m:ctrlPr>
                        </m:fPr>
                        <m:num>
                          <m:r>
                            <a:rPr lang="hu-HU" b="0" i="1" smtClean="0">
                              <a:latin typeface="Cambria Math" panose="02040503050406030204" pitchFamily="18" charset="0"/>
                            </a:rPr>
                            <m:t>6</m:t>
                          </m:r>
                        </m:num>
                        <m:den>
                          <m:r>
                            <a:rPr lang="hu-HU" b="0" i="1" smtClean="0">
                              <a:latin typeface="Cambria Math" panose="02040503050406030204" pitchFamily="18" charset="0"/>
                            </a:rPr>
                            <m:t>18</m:t>
                          </m:r>
                        </m:den>
                      </m:f>
                      <m:r>
                        <a:rPr lang="hu-HU" b="0" i="1" smtClean="0">
                          <a:latin typeface="Cambria Math" panose="02040503050406030204" pitchFamily="18" charset="0"/>
                        </a:rPr>
                        <m:t>=1/3</m:t>
                      </m:r>
                    </m:oMath>
                  </m:oMathPara>
                </a14:m>
                <a:endParaRPr lang="en-GB" dirty="0"/>
              </a:p>
            </p:txBody>
          </p:sp>
        </mc:Choice>
        <mc:Fallback xmlns="">
          <p:sp>
            <p:nvSpPr>
              <p:cNvPr id="8" name="Szövegdoboz 7"/>
              <p:cNvSpPr txBox="1">
                <a:spLocks noRot="1" noChangeAspect="1" noMove="1" noResize="1" noEditPoints="1" noAdjustHandles="1" noChangeArrowheads="1" noChangeShapeType="1" noTextEdit="1"/>
              </p:cNvSpPr>
              <p:nvPr/>
            </p:nvSpPr>
            <p:spPr>
              <a:xfrm>
                <a:off x="4572000" y="5633598"/>
                <a:ext cx="2930802" cy="572657"/>
              </a:xfrm>
              <a:prstGeom prst="rect">
                <a:avLst/>
              </a:prstGeom>
              <a:blipFill rotWithShape="0">
                <a:blip r:embed="rId6"/>
                <a:stretch>
                  <a:fillRect/>
                </a:stretch>
              </a:blipFill>
            </p:spPr>
            <p:txBody>
              <a:bodyPr/>
              <a:lstStyle/>
              <a:p>
                <a:r>
                  <a:rPr lang="en-GB">
                    <a:noFill/>
                  </a:rPr>
                  <a:t> </a:t>
                </a:r>
              </a:p>
            </p:txBody>
          </p:sp>
        </mc:Fallback>
      </mc:AlternateContent>
      <p:graphicFrame>
        <p:nvGraphicFramePr>
          <p:cNvPr id="9" name="Táblázat 8"/>
          <p:cNvGraphicFramePr>
            <a:graphicFrameLocks noGrp="1"/>
          </p:cNvGraphicFramePr>
          <p:nvPr>
            <p:extLst>
              <p:ext uri="{D42A27DB-BD31-4B8C-83A1-F6EECF244321}">
                <p14:modId xmlns:p14="http://schemas.microsoft.com/office/powerpoint/2010/main" val="3270333452"/>
              </p:ext>
            </p:extLst>
          </p:nvPr>
        </p:nvGraphicFramePr>
        <p:xfrm>
          <a:off x="1193802" y="3787052"/>
          <a:ext cx="1947330" cy="1916908"/>
        </p:xfrm>
        <a:graphic>
          <a:graphicData uri="http://schemas.openxmlformats.org/drawingml/2006/table">
            <a:tbl>
              <a:tblPr>
                <a:tableStyleId>{5C22544A-7EE6-4342-B048-85BDC9FD1C3A}</a:tableStyleId>
              </a:tblPr>
              <a:tblGrid>
                <a:gridCol w="278190">
                  <a:extLst>
                    <a:ext uri="{9D8B030D-6E8A-4147-A177-3AD203B41FA5}">
                      <a16:colId xmlns:a16="http://schemas.microsoft.com/office/drawing/2014/main" val="20000"/>
                    </a:ext>
                  </a:extLst>
                </a:gridCol>
                <a:gridCol w="278190">
                  <a:extLst>
                    <a:ext uri="{9D8B030D-6E8A-4147-A177-3AD203B41FA5}">
                      <a16:colId xmlns:a16="http://schemas.microsoft.com/office/drawing/2014/main" val="20001"/>
                    </a:ext>
                  </a:extLst>
                </a:gridCol>
                <a:gridCol w="278190">
                  <a:extLst>
                    <a:ext uri="{9D8B030D-6E8A-4147-A177-3AD203B41FA5}">
                      <a16:colId xmlns:a16="http://schemas.microsoft.com/office/drawing/2014/main" val="20002"/>
                    </a:ext>
                  </a:extLst>
                </a:gridCol>
                <a:gridCol w="278190">
                  <a:extLst>
                    <a:ext uri="{9D8B030D-6E8A-4147-A177-3AD203B41FA5}">
                      <a16:colId xmlns:a16="http://schemas.microsoft.com/office/drawing/2014/main" val="20003"/>
                    </a:ext>
                  </a:extLst>
                </a:gridCol>
                <a:gridCol w="278190">
                  <a:extLst>
                    <a:ext uri="{9D8B030D-6E8A-4147-A177-3AD203B41FA5}">
                      <a16:colId xmlns:a16="http://schemas.microsoft.com/office/drawing/2014/main" val="20004"/>
                    </a:ext>
                  </a:extLst>
                </a:gridCol>
                <a:gridCol w="278190">
                  <a:extLst>
                    <a:ext uri="{9D8B030D-6E8A-4147-A177-3AD203B41FA5}">
                      <a16:colId xmlns:a16="http://schemas.microsoft.com/office/drawing/2014/main" val="20005"/>
                    </a:ext>
                  </a:extLst>
                </a:gridCol>
                <a:gridCol w="278190">
                  <a:extLst>
                    <a:ext uri="{9D8B030D-6E8A-4147-A177-3AD203B41FA5}">
                      <a16:colId xmlns:a16="http://schemas.microsoft.com/office/drawing/2014/main" val="20006"/>
                    </a:ext>
                  </a:extLst>
                </a:gridCol>
              </a:tblGrid>
              <a:tr h="273844">
                <a:tc>
                  <a:txBody>
                    <a:bodyPr/>
                    <a:lstStyle/>
                    <a:p>
                      <a:pPr algn="r" fontAlgn="b"/>
                      <a:r>
                        <a:rPr lang="hu-HU" sz="1500" u="none" strike="noStrike" dirty="0">
                          <a:solidFill>
                            <a:schemeClr val="tx1"/>
                          </a:solidFill>
                          <a:effectLst/>
                        </a:rPr>
                        <a:t>6</a:t>
                      </a:r>
                      <a:endParaRPr lang="hu-HU" sz="1500" b="0" i="0" u="none" strike="noStrike" dirty="0">
                        <a:solidFill>
                          <a:schemeClr val="tx1"/>
                        </a:solidFill>
                        <a:effectLst/>
                        <a:latin typeface="Calibri" panose="020F0502020204030204" pitchFamily="34" charset="0"/>
                      </a:endParaRPr>
                    </a:p>
                  </a:txBody>
                  <a:tcPr marL="13040" marR="13040" marT="13040" marB="0" anchor="b">
                    <a:lnR w="12700" cap="flat" cmpd="sng" algn="ctr">
                      <a:solidFill>
                        <a:schemeClr val="tx1"/>
                      </a:solidFill>
                      <a:prstDash val="solid"/>
                      <a:round/>
                      <a:headEnd type="none" w="med" len="med"/>
                      <a:tailEnd type="none" w="med" len="med"/>
                    </a:lnR>
                  </a:tcPr>
                </a:tc>
                <a:tc>
                  <a:txBody>
                    <a:bodyPr/>
                    <a:lstStyle/>
                    <a:p>
                      <a:pPr algn="r" fontAlgn="b"/>
                      <a:r>
                        <a:rPr lang="hu-HU" sz="1500" u="none" strike="noStrike">
                          <a:solidFill>
                            <a:schemeClr val="tx1"/>
                          </a:solidFill>
                          <a:effectLst/>
                        </a:rPr>
                        <a:t>7</a:t>
                      </a:r>
                      <a:endParaRPr lang="hu-HU" sz="1500" b="0" i="0" u="none" strike="noStrike">
                        <a:solidFill>
                          <a:schemeClr val="tx1"/>
                        </a:solidFill>
                        <a:effectLst/>
                        <a:latin typeface="Calibri" panose="020F0502020204030204" pitchFamily="34" charset="0"/>
                      </a:endParaRPr>
                    </a:p>
                  </a:txBody>
                  <a:tcPr marL="13040" marR="13040" marT="13040" marB="0" anchor="b">
                    <a:lnL w="12700" cap="flat" cmpd="sng" algn="ctr">
                      <a:solidFill>
                        <a:schemeClr val="tx1"/>
                      </a:solidFill>
                      <a:prstDash val="solid"/>
                      <a:round/>
                      <a:headEnd type="none" w="med" len="med"/>
                      <a:tailEnd type="none" w="med" len="med"/>
                    </a:lnL>
                  </a:tcPr>
                </a:tc>
                <a:tc>
                  <a:txBody>
                    <a:bodyPr/>
                    <a:lstStyle/>
                    <a:p>
                      <a:pPr algn="r" fontAlgn="b"/>
                      <a:r>
                        <a:rPr lang="hu-HU" sz="1500" u="none" strike="noStrike" dirty="0">
                          <a:solidFill>
                            <a:schemeClr val="tx1"/>
                          </a:solidFill>
                          <a:effectLst/>
                        </a:rPr>
                        <a:t>8</a:t>
                      </a:r>
                      <a:endParaRPr lang="hu-HU" sz="1500" b="0" i="0" u="none" strike="noStrike" dirty="0">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dirty="0">
                          <a:solidFill>
                            <a:schemeClr val="tx1"/>
                          </a:solidFill>
                          <a:effectLst/>
                        </a:rPr>
                        <a:t>9</a:t>
                      </a:r>
                      <a:endParaRPr lang="hu-HU" sz="1500" b="0" i="0" u="none" strike="noStrike" dirty="0">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10</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11</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12</a:t>
                      </a:r>
                      <a:endParaRPr lang="hu-HU" sz="1500" b="0" i="0" u="none" strike="noStrike">
                        <a:solidFill>
                          <a:schemeClr val="tx1"/>
                        </a:solidFill>
                        <a:effectLst/>
                        <a:latin typeface="Calibri" panose="020F0502020204030204" pitchFamily="34" charset="0"/>
                      </a:endParaRPr>
                    </a:p>
                  </a:txBody>
                  <a:tcPr marL="13040" marR="13040" marT="13040" marB="0" anchor="b"/>
                </a:tc>
                <a:extLst>
                  <a:ext uri="{0D108BD9-81ED-4DB2-BD59-A6C34878D82A}">
                    <a16:rowId xmlns:a16="http://schemas.microsoft.com/office/drawing/2014/main" val="10000"/>
                  </a:ext>
                </a:extLst>
              </a:tr>
              <a:tr h="273844">
                <a:tc>
                  <a:txBody>
                    <a:bodyPr/>
                    <a:lstStyle/>
                    <a:p>
                      <a:pPr algn="r" fontAlgn="b"/>
                      <a:r>
                        <a:rPr lang="hu-HU" sz="1500" u="none" strike="noStrike" dirty="0">
                          <a:solidFill>
                            <a:schemeClr val="tx1"/>
                          </a:solidFill>
                          <a:effectLst/>
                        </a:rPr>
                        <a:t>5</a:t>
                      </a:r>
                      <a:endParaRPr lang="hu-HU" sz="1500" b="0" i="0" u="none" strike="noStrike" dirty="0">
                        <a:solidFill>
                          <a:schemeClr val="tx1"/>
                        </a:solidFill>
                        <a:effectLst/>
                        <a:latin typeface="Calibri" panose="020F0502020204030204" pitchFamily="34" charset="0"/>
                      </a:endParaRPr>
                    </a:p>
                  </a:txBody>
                  <a:tcPr marL="13040" marR="13040" marT="13040" marB="0" anchor="b">
                    <a:lnR w="12700" cap="flat" cmpd="sng" algn="ctr">
                      <a:solidFill>
                        <a:schemeClr val="tx1"/>
                      </a:solidFill>
                      <a:prstDash val="solid"/>
                      <a:round/>
                      <a:headEnd type="none" w="med" len="med"/>
                      <a:tailEnd type="none" w="med" len="med"/>
                    </a:lnR>
                  </a:tcPr>
                </a:tc>
                <a:tc>
                  <a:txBody>
                    <a:bodyPr/>
                    <a:lstStyle/>
                    <a:p>
                      <a:pPr algn="r" fontAlgn="b"/>
                      <a:r>
                        <a:rPr lang="hu-HU" sz="1500" u="none" strike="noStrike" dirty="0">
                          <a:solidFill>
                            <a:schemeClr val="tx1"/>
                          </a:solidFill>
                          <a:effectLst/>
                        </a:rPr>
                        <a:t>6</a:t>
                      </a:r>
                      <a:endParaRPr lang="hu-HU" sz="1500" b="0" i="0" u="none" strike="noStrike" dirty="0">
                        <a:solidFill>
                          <a:schemeClr val="tx1"/>
                        </a:solidFill>
                        <a:effectLst/>
                        <a:latin typeface="Calibri" panose="020F0502020204030204" pitchFamily="34" charset="0"/>
                      </a:endParaRPr>
                    </a:p>
                  </a:txBody>
                  <a:tcPr marL="13040" marR="13040" marT="13040" marB="0" anchor="b">
                    <a:lnL w="12700" cap="flat" cmpd="sng" algn="ctr">
                      <a:solidFill>
                        <a:schemeClr val="tx1"/>
                      </a:solidFill>
                      <a:prstDash val="solid"/>
                      <a:round/>
                      <a:headEnd type="none" w="med" len="med"/>
                      <a:tailEnd type="none" w="med" len="med"/>
                    </a:lnL>
                  </a:tcPr>
                </a:tc>
                <a:tc>
                  <a:txBody>
                    <a:bodyPr/>
                    <a:lstStyle/>
                    <a:p>
                      <a:pPr algn="r" fontAlgn="b"/>
                      <a:r>
                        <a:rPr lang="hu-HU" sz="1500" u="none" strike="noStrike">
                          <a:solidFill>
                            <a:schemeClr val="tx1"/>
                          </a:solidFill>
                          <a:effectLst/>
                        </a:rPr>
                        <a:t>7</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dirty="0">
                          <a:solidFill>
                            <a:schemeClr val="tx1"/>
                          </a:solidFill>
                          <a:effectLst/>
                        </a:rPr>
                        <a:t>8</a:t>
                      </a:r>
                      <a:endParaRPr lang="hu-HU" sz="1500" b="0" i="0" u="none" strike="noStrike" dirty="0">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9</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10</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11</a:t>
                      </a:r>
                      <a:endParaRPr lang="hu-HU" sz="1500" b="0" i="0" u="none" strike="noStrike">
                        <a:solidFill>
                          <a:schemeClr val="tx1"/>
                        </a:solidFill>
                        <a:effectLst/>
                        <a:latin typeface="Calibri" panose="020F0502020204030204" pitchFamily="34" charset="0"/>
                      </a:endParaRPr>
                    </a:p>
                  </a:txBody>
                  <a:tcPr marL="13040" marR="13040" marT="13040" marB="0" anchor="b"/>
                </a:tc>
                <a:extLst>
                  <a:ext uri="{0D108BD9-81ED-4DB2-BD59-A6C34878D82A}">
                    <a16:rowId xmlns:a16="http://schemas.microsoft.com/office/drawing/2014/main" val="10001"/>
                  </a:ext>
                </a:extLst>
              </a:tr>
              <a:tr h="273844">
                <a:tc>
                  <a:txBody>
                    <a:bodyPr/>
                    <a:lstStyle/>
                    <a:p>
                      <a:pPr algn="r" fontAlgn="b"/>
                      <a:r>
                        <a:rPr lang="hu-HU" sz="1500" u="none" strike="noStrike" dirty="0">
                          <a:solidFill>
                            <a:schemeClr val="tx1"/>
                          </a:solidFill>
                          <a:effectLst/>
                        </a:rPr>
                        <a:t>4</a:t>
                      </a:r>
                      <a:endParaRPr lang="hu-HU" sz="1500" b="0" i="0" u="none" strike="noStrike" dirty="0">
                        <a:solidFill>
                          <a:schemeClr val="tx1"/>
                        </a:solidFill>
                        <a:effectLst/>
                        <a:latin typeface="Calibri" panose="020F0502020204030204" pitchFamily="34" charset="0"/>
                      </a:endParaRPr>
                    </a:p>
                  </a:txBody>
                  <a:tcPr marL="13040" marR="13040" marT="13040" marB="0" anchor="b">
                    <a:lnR w="12700" cap="flat" cmpd="sng" algn="ctr">
                      <a:solidFill>
                        <a:schemeClr val="tx1"/>
                      </a:solidFill>
                      <a:prstDash val="solid"/>
                      <a:round/>
                      <a:headEnd type="none" w="med" len="med"/>
                      <a:tailEnd type="none" w="med" len="med"/>
                    </a:lnR>
                  </a:tcPr>
                </a:tc>
                <a:tc>
                  <a:txBody>
                    <a:bodyPr/>
                    <a:lstStyle/>
                    <a:p>
                      <a:pPr algn="r" fontAlgn="b"/>
                      <a:r>
                        <a:rPr lang="hu-HU" sz="1500" u="none" strike="noStrike">
                          <a:solidFill>
                            <a:schemeClr val="tx1"/>
                          </a:solidFill>
                          <a:effectLst/>
                        </a:rPr>
                        <a:t>5</a:t>
                      </a:r>
                      <a:endParaRPr lang="hu-HU" sz="1500" b="0" i="0" u="none" strike="noStrike">
                        <a:solidFill>
                          <a:schemeClr val="tx1"/>
                        </a:solidFill>
                        <a:effectLst/>
                        <a:latin typeface="Calibri" panose="020F0502020204030204" pitchFamily="34" charset="0"/>
                      </a:endParaRPr>
                    </a:p>
                  </a:txBody>
                  <a:tcPr marL="13040" marR="13040" marT="13040" marB="0" anchor="b">
                    <a:lnL w="12700" cap="flat" cmpd="sng" algn="ctr">
                      <a:solidFill>
                        <a:schemeClr val="tx1"/>
                      </a:solidFill>
                      <a:prstDash val="solid"/>
                      <a:round/>
                      <a:headEnd type="none" w="med" len="med"/>
                      <a:tailEnd type="none" w="med" len="med"/>
                    </a:lnL>
                  </a:tcPr>
                </a:tc>
                <a:tc>
                  <a:txBody>
                    <a:bodyPr/>
                    <a:lstStyle/>
                    <a:p>
                      <a:pPr algn="r" fontAlgn="b"/>
                      <a:r>
                        <a:rPr lang="hu-HU" sz="1500" u="none" strike="noStrike">
                          <a:solidFill>
                            <a:schemeClr val="tx1"/>
                          </a:solidFill>
                          <a:effectLst/>
                        </a:rPr>
                        <a:t>6</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7</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dirty="0">
                          <a:solidFill>
                            <a:schemeClr val="tx1"/>
                          </a:solidFill>
                          <a:effectLst/>
                        </a:rPr>
                        <a:t>8</a:t>
                      </a:r>
                      <a:endParaRPr lang="hu-HU" sz="1500" b="0" i="0" u="none" strike="noStrike" dirty="0">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9</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10</a:t>
                      </a:r>
                      <a:endParaRPr lang="hu-HU" sz="1500" b="0" i="0" u="none" strike="noStrike">
                        <a:solidFill>
                          <a:schemeClr val="tx1"/>
                        </a:solidFill>
                        <a:effectLst/>
                        <a:latin typeface="Calibri" panose="020F0502020204030204" pitchFamily="34" charset="0"/>
                      </a:endParaRPr>
                    </a:p>
                  </a:txBody>
                  <a:tcPr marL="13040" marR="13040" marT="13040" marB="0" anchor="b"/>
                </a:tc>
                <a:extLst>
                  <a:ext uri="{0D108BD9-81ED-4DB2-BD59-A6C34878D82A}">
                    <a16:rowId xmlns:a16="http://schemas.microsoft.com/office/drawing/2014/main" val="10002"/>
                  </a:ext>
                </a:extLst>
              </a:tr>
              <a:tr h="273844">
                <a:tc>
                  <a:txBody>
                    <a:bodyPr/>
                    <a:lstStyle/>
                    <a:p>
                      <a:pPr algn="r" fontAlgn="b"/>
                      <a:r>
                        <a:rPr lang="hu-HU" sz="1500" u="none" strike="noStrike" dirty="0">
                          <a:solidFill>
                            <a:schemeClr val="tx1"/>
                          </a:solidFill>
                          <a:effectLst/>
                        </a:rPr>
                        <a:t>3</a:t>
                      </a:r>
                      <a:endParaRPr lang="hu-HU" sz="1500" b="0" i="0" u="none" strike="noStrike" dirty="0">
                        <a:solidFill>
                          <a:schemeClr val="tx1"/>
                        </a:solidFill>
                        <a:effectLst/>
                        <a:latin typeface="Calibri" panose="020F0502020204030204" pitchFamily="34" charset="0"/>
                      </a:endParaRPr>
                    </a:p>
                  </a:txBody>
                  <a:tcPr marL="13040" marR="13040" marT="13040" marB="0" anchor="b">
                    <a:lnR w="12700" cap="flat" cmpd="sng" algn="ctr">
                      <a:solidFill>
                        <a:schemeClr val="tx1"/>
                      </a:solidFill>
                      <a:prstDash val="solid"/>
                      <a:round/>
                      <a:headEnd type="none" w="med" len="med"/>
                      <a:tailEnd type="none" w="med" len="med"/>
                    </a:lnR>
                  </a:tcPr>
                </a:tc>
                <a:tc>
                  <a:txBody>
                    <a:bodyPr/>
                    <a:lstStyle/>
                    <a:p>
                      <a:pPr algn="r" fontAlgn="b"/>
                      <a:r>
                        <a:rPr lang="hu-HU" sz="1500" u="none" strike="noStrike">
                          <a:solidFill>
                            <a:schemeClr val="tx1"/>
                          </a:solidFill>
                          <a:effectLst/>
                        </a:rPr>
                        <a:t>4</a:t>
                      </a:r>
                      <a:endParaRPr lang="hu-HU" sz="1500" b="0" i="0" u="none" strike="noStrike">
                        <a:solidFill>
                          <a:schemeClr val="tx1"/>
                        </a:solidFill>
                        <a:effectLst/>
                        <a:latin typeface="Calibri" panose="020F0502020204030204" pitchFamily="34" charset="0"/>
                      </a:endParaRPr>
                    </a:p>
                  </a:txBody>
                  <a:tcPr marL="13040" marR="13040" marT="13040" marB="0" anchor="b">
                    <a:lnL w="12700" cap="flat" cmpd="sng" algn="ctr">
                      <a:solidFill>
                        <a:schemeClr val="tx1"/>
                      </a:solidFill>
                      <a:prstDash val="solid"/>
                      <a:round/>
                      <a:headEnd type="none" w="med" len="med"/>
                      <a:tailEnd type="none" w="med" len="med"/>
                    </a:lnL>
                  </a:tcPr>
                </a:tc>
                <a:tc>
                  <a:txBody>
                    <a:bodyPr/>
                    <a:lstStyle/>
                    <a:p>
                      <a:pPr algn="r" fontAlgn="b"/>
                      <a:r>
                        <a:rPr lang="hu-HU" sz="1500" u="none" strike="noStrike">
                          <a:solidFill>
                            <a:schemeClr val="tx1"/>
                          </a:solidFill>
                          <a:effectLst/>
                        </a:rPr>
                        <a:t>5</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6</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7</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dirty="0">
                          <a:solidFill>
                            <a:schemeClr val="tx1"/>
                          </a:solidFill>
                          <a:effectLst/>
                        </a:rPr>
                        <a:t>8</a:t>
                      </a:r>
                      <a:endParaRPr lang="hu-HU" sz="1500" b="0" i="0" u="none" strike="noStrike" dirty="0">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9</a:t>
                      </a:r>
                      <a:endParaRPr lang="hu-HU" sz="1500" b="0" i="0" u="none" strike="noStrike">
                        <a:solidFill>
                          <a:schemeClr val="tx1"/>
                        </a:solidFill>
                        <a:effectLst/>
                        <a:latin typeface="Calibri" panose="020F0502020204030204" pitchFamily="34" charset="0"/>
                      </a:endParaRPr>
                    </a:p>
                  </a:txBody>
                  <a:tcPr marL="13040" marR="13040" marT="13040" marB="0" anchor="b"/>
                </a:tc>
                <a:extLst>
                  <a:ext uri="{0D108BD9-81ED-4DB2-BD59-A6C34878D82A}">
                    <a16:rowId xmlns:a16="http://schemas.microsoft.com/office/drawing/2014/main" val="10003"/>
                  </a:ext>
                </a:extLst>
              </a:tr>
              <a:tr h="273844">
                <a:tc>
                  <a:txBody>
                    <a:bodyPr/>
                    <a:lstStyle/>
                    <a:p>
                      <a:pPr algn="r" fontAlgn="b"/>
                      <a:r>
                        <a:rPr lang="hu-HU" sz="1500" u="none" strike="noStrike" dirty="0">
                          <a:solidFill>
                            <a:schemeClr val="tx1"/>
                          </a:solidFill>
                          <a:effectLst/>
                        </a:rPr>
                        <a:t>2</a:t>
                      </a:r>
                      <a:endParaRPr lang="hu-HU" sz="1500" b="0" i="0" u="none" strike="noStrike" dirty="0">
                        <a:solidFill>
                          <a:schemeClr val="tx1"/>
                        </a:solidFill>
                        <a:effectLst/>
                        <a:latin typeface="Calibri" panose="020F0502020204030204" pitchFamily="34" charset="0"/>
                      </a:endParaRPr>
                    </a:p>
                  </a:txBody>
                  <a:tcPr marL="13040" marR="13040" marT="13040" marB="0" anchor="b">
                    <a:lnR w="12700" cap="flat" cmpd="sng" algn="ctr">
                      <a:solidFill>
                        <a:schemeClr val="tx1"/>
                      </a:solidFill>
                      <a:prstDash val="solid"/>
                      <a:round/>
                      <a:headEnd type="none" w="med" len="med"/>
                      <a:tailEnd type="none" w="med" len="med"/>
                    </a:lnR>
                  </a:tcPr>
                </a:tc>
                <a:tc>
                  <a:txBody>
                    <a:bodyPr/>
                    <a:lstStyle/>
                    <a:p>
                      <a:pPr algn="r" fontAlgn="b"/>
                      <a:r>
                        <a:rPr lang="hu-HU" sz="1500" u="none" strike="noStrike">
                          <a:solidFill>
                            <a:schemeClr val="tx1"/>
                          </a:solidFill>
                          <a:effectLst/>
                        </a:rPr>
                        <a:t>3</a:t>
                      </a:r>
                      <a:endParaRPr lang="hu-HU" sz="1500" b="0" i="0" u="none" strike="noStrike">
                        <a:solidFill>
                          <a:schemeClr val="tx1"/>
                        </a:solidFill>
                        <a:effectLst/>
                        <a:latin typeface="Calibri" panose="020F0502020204030204" pitchFamily="34" charset="0"/>
                      </a:endParaRPr>
                    </a:p>
                  </a:txBody>
                  <a:tcPr marL="13040" marR="13040" marT="13040" marB="0" anchor="b">
                    <a:lnL w="12700" cap="flat" cmpd="sng" algn="ctr">
                      <a:solidFill>
                        <a:schemeClr val="tx1"/>
                      </a:solidFill>
                      <a:prstDash val="solid"/>
                      <a:round/>
                      <a:headEnd type="none" w="med" len="med"/>
                      <a:tailEnd type="none" w="med" len="med"/>
                    </a:lnL>
                  </a:tcPr>
                </a:tc>
                <a:tc>
                  <a:txBody>
                    <a:bodyPr/>
                    <a:lstStyle/>
                    <a:p>
                      <a:pPr algn="r" fontAlgn="b"/>
                      <a:r>
                        <a:rPr lang="hu-HU" sz="1500" u="none" strike="noStrike">
                          <a:solidFill>
                            <a:schemeClr val="tx1"/>
                          </a:solidFill>
                          <a:effectLst/>
                        </a:rPr>
                        <a:t>4</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5</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6</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a:solidFill>
                            <a:schemeClr val="tx1"/>
                          </a:solidFill>
                          <a:effectLst/>
                        </a:rPr>
                        <a:t>7</a:t>
                      </a:r>
                      <a:endParaRPr lang="hu-HU" sz="1500" b="0" i="0" u="none" strike="noStrike">
                        <a:solidFill>
                          <a:schemeClr val="tx1"/>
                        </a:solidFill>
                        <a:effectLst/>
                        <a:latin typeface="Calibri" panose="020F0502020204030204" pitchFamily="34" charset="0"/>
                      </a:endParaRPr>
                    </a:p>
                  </a:txBody>
                  <a:tcPr marL="13040" marR="13040" marT="13040" marB="0" anchor="b"/>
                </a:tc>
                <a:tc>
                  <a:txBody>
                    <a:bodyPr/>
                    <a:lstStyle/>
                    <a:p>
                      <a:pPr algn="r" fontAlgn="b"/>
                      <a:r>
                        <a:rPr lang="hu-HU" sz="1500" u="none" strike="noStrike" dirty="0">
                          <a:solidFill>
                            <a:schemeClr val="tx1"/>
                          </a:solidFill>
                          <a:effectLst/>
                        </a:rPr>
                        <a:t>8</a:t>
                      </a:r>
                      <a:endParaRPr lang="hu-HU" sz="1500" b="0" i="0" u="none" strike="noStrike" dirty="0">
                        <a:solidFill>
                          <a:schemeClr val="tx1"/>
                        </a:solidFill>
                        <a:effectLst/>
                        <a:latin typeface="Calibri" panose="020F0502020204030204" pitchFamily="34" charset="0"/>
                      </a:endParaRPr>
                    </a:p>
                  </a:txBody>
                  <a:tcPr marL="13040" marR="13040" marT="13040" marB="0" anchor="b"/>
                </a:tc>
                <a:extLst>
                  <a:ext uri="{0D108BD9-81ED-4DB2-BD59-A6C34878D82A}">
                    <a16:rowId xmlns:a16="http://schemas.microsoft.com/office/drawing/2014/main" val="10004"/>
                  </a:ext>
                </a:extLst>
              </a:tr>
              <a:tr h="273844">
                <a:tc>
                  <a:txBody>
                    <a:bodyPr/>
                    <a:lstStyle/>
                    <a:p>
                      <a:pPr algn="r" fontAlgn="b"/>
                      <a:r>
                        <a:rPr lang="hu-HU" sz="1500" u="none" strike="noStrike" dirty="0">
                          <a:solidFill>
                            <a:schemeClr val="tx1"/>
                          </a:solidFill>
                          <a:effectLst/>
                        </a:rPr>
                        <a:t>1</a:t>
                      </a:r>
                      <a:endParaRPr lang="hu-HU" sz="1500" b="0" i="0" u="none" strike="noStrike" dirty="0">
                        <a:solidFill>
                          <a:schemeClr val="tx1"/>
                        </a:solidFill>
                        <a:effectLst/>
                        <a:latin typeface="Calibri" panose="020F0502020204030204" pitchFamily="34" charset="0"/>
                      </a:endParaRPr>
                    </a:p>
                  </a:txBody>
                  <a:tcPr marL="13040" marR="13040" marT="1304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hu-HU" sz="1500" u="none" strike="noStrike">
                          <a:solidFill>
                            <a:schemeClr val="tx1"/>
                          </a:solidFill>
                          <a:effectLst/>
                        </a:rPr>
                        <a:t>2</a:t>
                      </a:r>
                      <a:endParaRPr lang="hu-HU" sz="1500" b="0" i="0" u="none" strike="noStrike">
                        <a:solidFill>
                          <a:schemeClr val="tx1"/>
                        </a:solidFill>
                        <a:effectLst/>
                        <a:latin typeface="Calibri" panose="020F0502020204030204" pitchFamily="34" charset="0"/>
                      </a:endParaRPr>
                    </a:p>
                  </a:txBody>
                  <a:tcPr marL="13040" marR="13040" marT="1304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hu-HU" sz="1500" u="none" strike="noStrike">
                          <a:solidFill>
                            <a:schemeClr val="tx1"/>
                          </a:solidFill>
                          <a:effectLst/>
                        </a:rPr>
                        <a:t>3</a:t>
                      </a:r>
                      <a:endParaRPr lang="hu-HU" sz="1500" b="0" i="0" u="none" strike="noStrike">
                        <a:solidFill>
                          <a:schemeClr val="tx1"/>
                        </a:solidFill>
                        <a:effectLst/>
                        <a:latin typeface="Calibri" panose="020F0502020204030204" pitchFamily="34" charset="0"/>
                      </a:endParaRPr>
                    </a:p>
                  </a:txBody>
                  <a:tcPr marL="13040" marR="13040" marT="13040" marB="0" anchor="b">
                    <a:lnB w="12700" cap="flat" cmpd="sng" algn="ctr">
                      <a:solidFill>
                        <a:schemeClr val="tx1"/>
                      </a:solidFill>
                      <a:prstDash val="solid"/>
                      <a:round/>
                      <a:headEnd type="none" w="med" len="med"/>
                      <a:tailEnd type="none" w="med" len="med"/>
                    </a:lnB>
                  </a:tcPr>
                </a:tc>
                <a:tc>
                  <a:txBody>
                    <a:bodyPr/>
                    <a:lstStyle/>
                    <a:p>
                      <a:pPr algn="r" fontAlgn="b"/>
                      <a:r>
                        <a:rPr lang="hu-HU" sz="1500" u="none" strike="noStrike">
                          <a:solidFill>
                            <a:schemeClr val="tx1"/>
                          </a:solidFill>
                          <a:effectLst/>
                        </a:rPr>
                        <a:t>4</a:t>
                      </a:r>
                      <a:endParaRPr lang="hu-HU" sz="1500" b="0" i="0" u="none" strike="noStrike">
                        <a:solidFill>
                          <a:schemeClr val="tx1"/>
                        </a:solidFill>
                        <a:effectLst/>
                        <a:latin typeface="Calibri" panose="020F0502020204030204" pitchFamily="34" charset="0"/>
                      </a:endParaRPr>
                    </a:p>
                  </a:txBody>
                  <a:tcPr marL="13040" marR="13040" marT="13040" marB="0" anchor="b">
                    <a:lnB w="12700" cap="flat" cmpd="sng" algn="ctr">
                      <a:solidFill>
                        <a:schemeClr val="tx1"/>
                      </a:solidFill>
                      <a:prstDash val="solid"/>
                      <a:round/>
                      <a:headEnd type="none" w="med" len="med"/>
                      <a:tailEnd type="none" w="med" len="med"/>
                    </a:lnB>
                  </a:tcPr>
                </a:tc>
                <a:tc>
                  <a:txBody>
                    <a:bodyPr/>
                    <a:lstStyle/>
                    <a:p>
                      <a:pPr algn="r" fontAlgn="b"/>
                      <a:r>
                        <a:rPr lang="hu-HU" sz="1500" u="none" strike="noStrike">
                          <a:solidFill>
                            <a:schemeClr val="tx1"/>
                          </a:solidFill>
                          <a:effectLst/>
                        </a:rPr>
                        <a:t>5</a:t>
                      </a:r>
                      <a:endParaRPr lang="hu-HU" sz="1500" b="0" i="0" u="none" strike="noStrike">
                        <a:solidFill>
                          <a:schemeClr val="tx1"/>
                        </a:solidFill>
                        <a:effectLst/>
                        <a:latin typeface="Calibri" panose="020F0502020204030204" pitchFamily="34" charset="0"/>
                      </a:endParaRPr>
                    </a:p>
                  </a:txBody>
                  <a:tcPr marL="13040" marR="13040" marT="13040" marB="0" anchor="b">
                    <a:lnB w="12700" cap="flat" cmpd="sng" algn="ctr">
                      <a:solidFill>
                        <a:schemeClr val="tx1"/>
                      </a:solidFill>
                      <a:prstDash val="solid"/>
                      <a:round/>
                      <a:headEnd type="none" w="med" len="med"/>
                      <a:tailEnd type="none" w="med" len="med"/>
                    </a:lnB>
                  </a:tcPr>
                </a:tc>
                <a:tc>
                  <a:txBody>
                    <a:bodyPr/>
                    <a:lstStyle/>
                    <a:p>
                      <a:pPr algn="r" fontAlgn="b"/>
                      <a:r>
                        <a:rPr lang="hu-HU" sz="1500" u="none" strike="noStrike">
                          <a:solidFill>
                            <a:schemeClr val="tx1"/>
                          </a:solidFill>
                          <a:effectLst/>
                        </a:rPr>
                        <a:t>6</a:t>
                      </a:r>
                      <a:endParaRPr lang="hu-HU" sz="1500" b="0" i="0" u="none" strike="noStrike">
                        <a:solidFill>
                          <a:schemeClr val="tx1"/>
                        </a:solidFill>
                        <a:effectLst/>
                        <a:latin typeface="Calibri" panose="020F0502020204030204" pitchFamily="34" charset="0"/>
                      </a:endParaRPr>
                    </a:p>
                  </a:txBody>
                  <a:tcPr marL="13040" marR="13040" marT="13040" marB="0" anchor="b">
                    <a:lnB w="12700" cap="flat" cmpd="sng" algn="ctr">
                      <a:solidFill>
                        <a:schemeClr val="tx1"/>
                      </a:solidFill>
                      <a:prstDash val="solid"/>
                      <a:round/>
                      <a:headEnd type="none" w="med" len="med"/>
                      <a:tailEnd type="none" w="med" len="med"/>
                    </a:lnB>
                  </a:tcPr>
                </a:tc>
                <a:tc>
                  <a:txBody>
                    <a:bodyPr/>
                    <a:lstStyle/>
                    <a:p>
                      <a:pPr algn="r" fontAlgn="b"/>
                      <a:r>
                        <a:rPr lang="hu-HU" sz="1500" u="none" strike="noStrike">
                          <a:solidFill>
                            <a:schemeClr val="tx1"/>
                          </a:solidFill>
                          <a:effectLst/>
                        </a:rPr>
                        <a:t>7</a:t>
                      </a:r>
                      <a:endParaRPr lang="hu-HU" sz="1500" b="0" i="0" u="none" strike="noStrike">
                        <a:solidFill>
                          <a:schemeClr val="tx1"/>
                        </a:solidFill>
                        <a:effectLst/>
                        <a:latin typeface="Calibri" panose="020F0502020204030204" pitchFamily="34" charset="0"/>
                      </a:endParaRPr>
                    </a:p>
                  </a:txBody>
                  <a:tcPr marL="13040" marR="13040" marT="1304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3844">
                <a:tc>
                  <a:txBody>
                    <a:bodyPr/>
                    <a:lstStyle/>
                    <a:p>
                      <a:pPr algn="l" fontAlgn="b"/>
                      <a:endParaRPr lang="hu-HU" sz="1500" b="0" i="0" u="none" strike="noStrike">
                        <a:solidFill>
                          <a:schemeClr val="tx1"/>
                        </a:solidFill>
                        <a:effectLst/>
                        <a:latin typeface="Calibri" panose="020F0502020204030204" pitchFamily="34" charset="0"/>
                      </a:endParaRPr>
                    </a:p>
                  </a:txBody>
                  <a:tcPr marL="13040" marR="13040" marT="1304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hu-HU" sz="1500" u="none" strike="noStrike">
                          <a:solidFill>
                            <a:schemeClr val="tx1"/>
                          </a:solidFill>
                          <a:effectLst/>
                        </a:rPr>
                        <a:t>1</a:t>
                      </a:r>
                      <a:endParaRPr lang="hu-HU" sz="1500" b="0" i="0" u="none" strike="noStrike">
                        <a:solidFill>
                          <a:schemeClr val="tx1"/>
                        </a:solidFill>
                        <a:effectLst/>
                        <a:latin typeface="Calibri" panose="020F0502020204030204" pitchFamily="34" charset="0"/>
                      </a:endParaRPr>
                    </a:p>
                  </a:txBody>
                  <a:tcPr marL="13040" marR="13040" marT="1304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hu-HU" sz="1500" u="none" strike="noStrike" dirty="0">
                          <a:solidFill>
                            <a:schemeClr val="tx1"/>
                          </a:solidFill>
                          <a:effectLst/>
                        </a:rPr>
                        <a:t>2</a:t>
                      </a:r>
                      <a:endParaRPr lang="hu-HU" sz="1500" b="0" i="0" u="none" strike="noStrike" dirty="0">
                        <a:solidFill>
                          <a:schemeClr val="tx1"/>
                        </a:solidFill>
                        <a:effectLst/>
                        <a:latin typeface="Calibri" panose="020F0502020204030204" pitchFamily="34" charset="0"/>
                      </a:endParaRPr>
                    </a:p>
                  </a:txBody>
                  <a:tcPr marL="13040" marR="13040" marT="13040" marB="0" anchor="b">
                    <a:lnT w="12700" cap="flat" cmpd="sng" algn="ctr">
                      <a:solidFill>
                        <a:schemeClr val="tx1"/>
                      </a:solidFill>
                      <a:prstDash val="solid"/>
                      <a:round/>
                      <a:headEnd type="none" w="med" len="med"/>
                      <a:tailEnd type="none" w="med" len="med"/>
                    </a:lnT>
                  </a:tcPr>
                </a:tc>
                <a:tc>
                  <a:txBody>
                    <a:bodyPr/>
                    <a:lstStyle/>
                    <a:p>
                      <a:pPr algn="r" fontAlgn="b"/>
                      <a:r>
                        <a:rPr lang="hu-HU" sz="1500" u="none" strike="noStrike">
                          <a:solidFill>
                            <a:schemeClr val="tx1"/>
                          </a:solidFill>
                          <a:effectLst/>
                        </a:rPr>
                        <a:t>3</a:t>
                      </a:r>
                      <a:endParaRPr lang="hu-HU" sz="1500" b="0" i="0" u="none" strike="noStrike">
                        <a:solidFill>
                          <a:schemeClr val="tx1"/>
                        </a:solidFill>
                        <a:effectLst/>
                        <a:latin typeface="Calibri" panose="020F0502020204030204" pitchFamily="34" charset="0"/>
                      </a:endParaRPr>
                    </a:p>
                  </a:txBody>
                  <a:tcPr marL="13040" marR="13040" marT="13040" marB="0" anchor="b">
                    <a:lnT w="12700" cap="flat" cmpd="sng" algn="ctr">
                      <a:solidFill>
                        <a:schemeClr val="tx1"/>
                      </a:solidFill>
                      <a:prstDash val="solid"/>
                      <a:round/>
                      <a:headEnd type="none" w="med" len="med"/>
                      <a:tailEnd type="none" w="med" len="med"/>
                    </a:lnT>
                  </a:tcPr>
                </a:tc>
                <a:tc>
                  <a:txBody>
                    <a:bodyPr/>
                    <a:lstStyle/>
                    <a:p>
                      <a:pPr algn="r" fontAlgn="b"/>
                      <a:r>
                        <a:rPr lang="hu-HU" sz="1500" u="none" strike="noStrike">
                          <a:solidFill>
                            <a:schemeClr val="tx1"/>
                          </a:solidFill>
                          <a:effectLst/>
                        </a:rPr>
                        <a:t>4</a:t>
                      </a:r>
                      <a:endParaRPr lang="hu-HU" sz="1500" b="0" i="0" u="none" strike="noStrike">
                        <a:solidFill>
                          <a:schemeClr val="tx1"/>
                        </a:solidFill>
                        <a:effectLst/>
                        <a:latin typeface="Calibri" panose="020F0502020204030204" pitchFamily="34" charset="0"/>
                      </a:endParaRPr>
                    </a:p>
                  </a:txBody>
                  <a:tcPr marL="13040" marR="13040" marT="13040" marB="0" anchor="b">
                    <a:lnT w="12700" cap="flat" cmpd="sng" algn="ctr">
                      <a:solidFill>
                        <a:schemeClr val="tx1"/>
                      </a:solidFill>
                      <a:prstDash val="solid"/>
                      <a:round/>
                      <a:headEnd type="none" w="med" len="med"/>
                      <a:tailEnd type="none" w="med" len="med"/>
                    </a:lnT>
                  </a:tcPr>
                </a:tc>
                <a:tc>
                  <a:txBody>
                    <a:bodyPr/>
                    <a:lstStyle/>
                    <a:p>
                      <a:pPr algn="r" fontAlgn="b"/>
                      <a:r>
                        <a:rPr lang="hu-HU" sz="1500" u="none" strike="noStrike">
                          <a:solidFill>
                            <a:schemeClr val="tx1"/>
                          </a:solidFill>
                          <a:effectLst/>
                        </a:rPr>
                        <a:t>5</a:t>
                      </a:r>
                      <a:endParaRPr lang="hu-HU" sz="1500" b="0" i="0" u="none" strike="noStrike">
                        <a:solidFill>
                          <a:schemeClr val="tx1"/>
                        </a:solidFill>
                        <a:effectLst/>
                        <a:latin typeface="Calibri" panose="020F0502020204030204" pitchFamily="34" charset="0"/>
                      </a:endParaRPr>
                    </a:p>
                  </a:txBody>
                  <a:tcPr marL="13040" marR="13040" marT="13040" marB="0" anchor="b">
                    <a:lnT w="12700" cap="flat" cmpd="sng" algn="ctr">
                      <a:solidFill>
                        <a:schemeClr val="tx1"/>
                      </a:solidFill>
                      <a:prstDash val="solid"/>
                      <a:round/>
                      <a:headEnd type="none" w="med" len="med"/>
                      <a:tailEnd type="none" w="med" len="med"/>
                    </a:lnT>
                  </a:tcPr>
                </a:tc>
                <a:tc>
                  <a:txBody>
                    <a:bodyPr/>
                    <a:lstStyle/>
                    <a:p>
                      <a:pPr algn="r" fontAlgn="b"/>
                      <a:r>
                        <a:rPr lang="hu-HU" sz="1500" u="none" strike="noStrike" dirty="0">
                          <a:solidFill>
                            <a:schemeClr val="tx1"/>
                          </a:solidFill>
                          <a:effectLst/>
                        </a:rPr>
                        <a:t>6</a:t>
                      </a:r>
                      <a:endParaRPr lang="hu-HU" sz="1500" b="0" i="0" u="none" strike="noStrike" dirty="0">
                        <a:solidFill>
                          <a:schemeClr val="tx1"/>
                        </a:solidFill>
                        <a:effectLst/>
                        <a:latin typeface="Calibri" panose="020F0502020204030204" pitchFamily="34" charset="0"/>
                      </a:endParaRPr>
                    </a:p>
                  </a:txBody>
                  <a:tcPr marL="13040" marR="13040" marT="1304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018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rgbClr val="92D050"/>
                </a:solidFill>
                <a:cs typeface="Arial" panose="020B0604020202020204" pitchFamily="34" charset="0"/>
              </a:rPr>
              <a:t>Exercise </a:t>
            </a:r>
            <a:r>
              <a:rPr lang="hu-HU" dirty="0">
                <a:solidFill>
                  <a:srgbClr val="92D050"/>
                </a:solidFill>
                <a:cs typeface="Arial" panose="020B0604020202020204" pitchFamily="34" charset="0"/>
              </a:rPr>
              <a:t>5</a:t>
            </a:r>
            <a:r>
              <a:rPr lang="en-US" dirty="0">
                <a:solidFill>
                  <a:srgbClr val="92D050"/>
                </a:solidFill>
                <a:cs typeface="Arial" panose="020B0604020202020204" pitchFamily="34" charset="0"/>
              </a:rPr>
              <a:t>.</a:t>
            </a:r>
            <a:r>
              <a:rPr lang="hu-HU" dirty="0">
                <a:solidFill>
                  <a:srgbClr val="92D050"/>
                </a:solidFill>
                <a:cs typeface="Arial" panose="020B0604020202020204" pitchFamily="34" charset="0"/>
              </a:rPr>
              <a:t>5</a:t>
            </a:r>
            <a:r>
              <a:rPr lang="en-GB" dirty="0">
                <a:solidFill>
                  <a:schemeClr val="tx1"/>
                </a:solidFill>
                <a:cs typeface="Arial" panose="020B0604020202020204" pitchFamily="34" charset="0"/>
              </a:rPr>
              <a:t> (M</a:t>
            </a:r>
            <a:r>
              <a:rPr lang="hu-HU" dirty="0">
                <a:solidFill>
                  <a:schemeClr val="tx1"/>
                </a:solidFill>
                <a:cs typeface="Arial" panose="020B0604020202020204" pitchFamily="34" charset="0"/>
              </a:rPr>
              <a:t>3</a:t>
            </a:r>
            <a:r>
              <a:rPr lang="en-GB" dirty="0">
                <a:solidFill>
                  <a:schemeClr val="tx1"/>
                </a:solidFill>
                <a:cs typeface="Arial" panose="020B0604020202020204" pitchFamily="34" charset="0"/>
              </a:rPr>
              <a:t>)</a:t>
            </a:r>
            <a:endParaRPr lang="en-GB" dirty="0">
              <a:solidFill>
                <a:srgbClr val="92D050"/>
              </a:solidFill>
            </a:endParaRPr>
          </a:p>
        </p:txBody>
      </p:sp>
      <p:sp>
        <p:nvSpPr>
          <p:cNvPr id="3" name="Tartalom helye 2"/>
          <p:cNvSpPr>
            <a:spLocks noGrp="1"/>
          </p:cNvSpPr>
          <p:nvPr>
            <p:ph idx="1"/>
          </p:nvPr>
        </p:nvSpPr>
        <p:spPr/>
        <p:txBody>
          <a:bodyPr/>
          <a:lstStyle/>
          <a:p>
            <a:r>
              <a:rPr lang="en-US" dirty="0"/>
              <a:t>Two dice are rolled. Find the probability that at least one of them shows six, given</a:t>
            </a:r>
            <a:r>
              <a:rPr lang="hu-HU" dirty="0"/>
              <a:t> </a:t>
            </a:r>
            <a:r>
              <a:rPr lang="en-GB" dirty="0"/>
              <a:t>they show di</a:t>
            </a:r>
            <a:r>
              <a:rPr lang="hu-HU" dirty="0"/>
              <a:t>ff</a:t>
            </a:r>
            <a:r>
              <a:rPr lang="en-GB" dirty="0" err="1"/>
              <a:t>erent</a:t>
            </a:r>
            <a:r>
              <a:rPr lang="en-GB" dirty="0"/>
              <a:t> values.</a:t>
            </a:r>
          </a:p>
        </p:txBody>
      </p:sp>
      <p:graphicFrame>
        <p:nvGraphicFramePr>
          <p:cNvPr id="10" name="Táblázat 9"/>
          <p:cNvGraphicFramePr>
            <a:graphicFrameLocks noGrp="1"/>
          </p:cNvGraphicFramePr>
          <p:nvPr>
            <p:extLst>
              <p:ext uri="{D42A27DB-BD31-4B8C-83A1-F6EECF244321}">
                <p14:modId xmlns:p14="http://schemas.microsoft.com/office/powerpoint/2010/main" val="1646359051"/>
              </p:ext>
            </p:extLst>
          </p:nvPr>
        </p:nvGraphicFramePr>
        <p:xfrm>
          <a:off x="1640418" y="3578199"/>
          <a:ext cx="2120898" cy="1333500"/>
        </p:xfrm>
        <a:graphic>
          <a:graphicData uri="http://schemas.openxmlformats.org/drawingml/2006/table">
            <a:tbl>
              <a:tblPr>
                <a:tableStyleId>{5C22544A-7EE6-4342-B048-85BDC9FD1C3A}</a:tableStyleId>
              </a:tblPr>
              <a:tblGrid>
                <a:gridCol w="138456">
                  <a:extLst>
                    <a:ext uri="{9D8B030D-6E8A-4147-A177-3AD203B41FA5}">
                      <a16:colId xmlns:a16="http://schemas.microsoft.com/office/drawing/2014/main" val="20000"/>
                    </a:ext>
                  </a:extLst>
                </a:gridCol>
                <a:gridCol w="330407">
                  <a:extLst>
                    <a:ext uri="{9D8B030D-6E8A-4147-A177-3AD203B41FA5}">
                      <a16:colId xmlns:a16="http://schemas.microsoft.com/office/drawing/2014/main" val="20001"/>
                    </a:ext>
                  </a:extLst>
                </a:gridCol>
                <a:gridCol w="330407">
                  <a:extLst>
                    <a:ext uri="{9D8B030D-6E8A-4147-A177-3AD203B41FA5}">
                      <a16:colId xmlns:a16="http://schemas.microsoft.com/office/drawing/2014/main" val="20002"/>
                    </a:ext>
                  </a:extLst>
                </a:gridCol>
                <a:gridCol w="330407">
                  <a:extLst>
                    <a:ext uri="{9D8B030D-6E8A-4147-A177-3AD203B41FA5}">
                      <a16:colId xmlns:a16="http://schemas.microsoft.com/office/drawing/2014/main" val="20003"/>
                    </a:ext>
                  </a:extLst>
                </a:gridCol>
                <a:gridCol w="330407">
                  <a:extLst>
                    <a:ext uri="{9D8B030D-6E8A-4147-A177-3AD203B41FA5}">
                      <a16:colId xmlns:a16="http://schemas.microsoft.com/office/drawing/2014/main" val="20004"/>
                    </a:ext>
                  </a:extLst>
                </a:gridCol>
                <a:gridCol w="330407">
                  <a:extLst>
                    <a:ext uri="{9D8B030D-6E8A-4147-A177-3AD203B41FA5}">
                      <a16:colId xmlns:a16="http://schemas.microsoft.com/office/drawing/2014/main" val="20005"/>
                    </a:ext>
                  </a:extLst>
                </a:gridCol>
                <a:gridCol w="330407">
                  <a:extLst>
                    <a:ext uri="{9D8B030D-6E8A-4147-A177-3AD203B41FA5}">
                      <a16:colId xmlns:a16="http://schemas.microsoft.com/office/drawing/2014/main" val="20006"/>
                    </a:ext>
                  </a:extLst>
                </a:gridCol>
              </a:tblGrid>
              <a:tr h="190500">
                <a:tc>
                  <a:txBody>
                    <a:bodyPr/>
                    <a:lstStyle/>
                    <a:p>
                      <a:pPr algn="ctr" fontAlgn="ctr"/>
                      <a:r>
                        <a:rPr lang="hu-HU" sz="1100" u="none" strike="noStrike" dirty="0">
                          <a:effectLst/>
                        </a:rPr>
                        <a:t>6</a:t>
                      </a:r>
                      <a:endParaRPr lang="hu-H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(1;6)</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(2;6)</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dirty="0">
                          <a:effectLst/>
                        </a:rPr>
                        <a:t>(3;6)</a:t>
                      </a:r>
                      <a:endParaRPr lang="hu-H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(4;6)</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(5;6)</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(6;6)</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90500">
                <a:tc>
                  <a:txBody>
                    <a:bodyPr/>
                    <a:lstStyle/>
                    <a:p>
                      <a:pPr algn="ctr" fontAlgn="ctr"/>
                      <a:r>
                        <a:rPr lang="hu-HU" sz="1100" u="none" strike="noStrike">
                          <a:effectLst/>
                        </a:rPr>
                        <a:t>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(3;5)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(4;5)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(5;5)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(6;5)</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ctr"/>
                      <a:r>
                        <a:rPr lang="hu-HU" sz="1100" u="none" strike="noStrike">
                          <a:effectLst/>
                        </a:rPr>
                        <a:t>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(3;4)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(4;4)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(5;4)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(6;4)</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90500">
                <a:tc>
                  <a:txBody>
                    <a:bodyPr/>
                    <a:lstStyle/>
                    <a:p>
                      <a:pPr algn="ctr" fontAlgn="ctr"/>
                      <a:r>
                        <a:rPr lang="hu-HU" sz="1100" u="none" strike="noStrike">
                          <a:effectLst/>
                        </a:rPr>
                        <a:t>3</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(1;3)</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(2;3)</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(3;3)</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(4;3)</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(5;3)</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(6;3)</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ctr"/>
                      <a:r>
                        <a:rPr lang="hu-HU" sz="1100" u="none" strike="noStrike">
                          <a:effectLst/>
                        </a:rPr>
                        <a:t>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dirty="0">
                          <a:effectLst/>
                        </a:rPr>
                        <a:t>(2;</a:t>
                      </a:r>
                      <a:r>
                        <a:rPr lang="hu-HU" sz="1100" u="none" strike="noStrike" dirty="0" err="1">
                          <a:effectLst/>
                        </a:rPr>
                        <a:t>2</a:t>
                      </a:r>
                      <a:r>
                        <a:rPr lang="hu-HU" sz="1100" u="none" strike="noStrike" dirty="0">
                          <a:effectLst/>
                        </a:rPr>
                        <a:t>)</a:t>
                      </a:r>
                      <a:endParaRPr lang="hu-H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(3;2)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(4;2)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(5;2)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(6;2)</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90500">
                <a:tc>
                  <a:txBody>
                    <a:bodyPr/>
                    <a:lstStyle/>
                    <a:p>
                      <a:pPr algn="ctr" fontAlgn="ctr"/>
                      <a:r>
                        <a:rPr lang="hu-HU" sz="1100" u="none" strike="noStrike">
                          <a:effectLst/>
                        </a:rPr>
                        <a:t>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(3;1)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(4;1)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(5;1)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(6;1)</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90500">
                <a:tc>
                  <a:txBody>
                    <a:bodyPr/>
                    <a:lstStyle/>
                    <a:p>
                      <a:pPr algn="ctr" fontAlgn="ct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3</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dirty="0">
                          <a:effectLst/>
                        </a:rPr>
                        <a:t>6</a:t>
                      </a:r>
                      <a:endParaRPr lang="hu-HU"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bl>
          </a:graphicData>
        </a:graphic>
      </p:graphicFrame>
      <p:sp>
        <p:nvSpPr>
          <p:cNvPr id="11" name="Szövegdoboz 10"/>
          <p:cNvSpPr txBox="1"/>
          <p:nvPr/>
        </p:nvSpPr>
        <p:spPr>
          <a:xfrm>
            <a:off x="822959" y="3208867"/>
            <a:ext cx="641009" cy="369332"/>
          </a:xfrm>
          <a:prstGeom prst="rect">
            <a:avLst/>
          </a:prstGeom>
          <a:noFill/>
        </p:spPr>
        <p:txBody>
          <a:bodyPr wrap="none" rtlCol="0">
            <a:spAutoFit/>
          </a:bodyPr>
          <a:lstStyle/>
          <a:p>
            <a:r>
              <a:rPr lang="hu-HU" dirty="0">
                <a:solidFill>
                  <a:srgbClr val="92D050"/>
                </a:solidFill>
              </a:rPr>
              <a:t>Hint:</a:t>
            </a:r>
            <a:endParaRPr lang="en-GB" dirty="0">
              <a:solidFill>
                <a:srgbClr val="92D050"/>
              </a:solidFill>
            </a:endParaRPr>
          </a:p>
        </p:txBody>
      </p:sp>
      <p:sp>
        <p:nvSpPr>
          <p:cNvPr id="13" name="Téglalap 12"/>
          <p:cNvSpPr/>
          <p:nvPr/>
        </p:nvSpPr>
        <p:spPr>
          <a:xfrm>
            <a:off x="3102769" y="3762375"/>
            <a:ext cx="333375" cy="190500"/>
          </a:xfrm>
          <a:prstGeom prst="rect">
            <a:avLst/>
          </a:prstGeom>
          <a:solidFill>
            <a:srgbClr val="FF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églalap 13"/>
          <p:cNvSpPr/>
          <p:nvPr/>
        </p:nvSpPr>
        <p:spPr>
          <a:xfrm>
            <a:off x="2769394" y="3952875"/>
            <a:ext cx="333375" cy="190500"/>
          </a:xfrm>
          <a:prstGeom prst="rect">
            <a:avLst/>
          </a:prstGeom>
          <a:solidFill>
            <a:srgbClr val="FF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églalap 14"/>
          <p:cNvSpPr/>
          <p:nvPr/>
        </p:nvSpPr>
        <p:spPr>
          <a:xfrm>
            <a:off x="2436019" y="4143375"/>
            <a:ext cx="333375" cy="190500"/>
          </a:xfrm>
          <a:prstGeom prst="rect">
            <a:avLst/>
          </a:prstGeom>
          <a:solidFill>
            <a:srgbClr val="FF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églalap 15"/>
          <p:cNvSpPr/>
          <p:nvPr/>
        </p:nvSpPr>
        <p:spPr>
          <a:xfrm>
            <a:off x="2102644" y="4332710"/>
            <a:ext cx="333375" cy="190500"/>
          </a:xfrm>
          <a:prstGeom prst="rect">
            <a:avLst/>
          </a:prstGeom>
          <a:solidFill>
            <a:srgbClr val="FF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églalap 16"/>
          <p:cNvSpPr/>
          <p:nvPr/>
        </p:nvSpPr>
        <p:spPr>
          <a:xfrm>
            <a:off x="1769269" y="4522045"/>
            <a:ext cx="333375" cy="190500"/>
          </a:xfrm>
          <a:prstGeom prst="rect">
            <a:avLst/>
          </a:prstGeom>
          <a:solidFill>
            <a:srgbClr val="FF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Szövegdoboz 18"/>
              <p:cNvSpPr txBox="1"/>
              <p:nvPr/>
            </p:nvSpPr>
            <p:spPr>
              <a:xfrm>
                <a:off x="5007853" y="3880713"/>
                <a:ext cx="1718804"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𝐴𝐵</m:t>
                              </m:r>
                            </m:e>
                          </m:d>
                        </m:num>
                        <m:den>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𝐵</m:t>
                              </m:r>
                            </m:e>
                          </m:d>
                        </m:den>
                      </m:f>
                    </m:oMath>
                  </m:oMathPara>
                </a14:m>
                <a:endParaRPr lang="en-GB" dirty="0"/>
              </a:p>
            </p:txBody>
          </p:sp>
        </mc:Choice>
        <mc:Fallback xmlns="">
          <p:sp>
            <p:nvSpPr>
              <p:cNvPr id="19" name="Szövegdoboz 18"/>
              <p:cNvSpPr txBox="1">
                <a:spLocks noRot="1" noChangeAspect="1" noMove="1" noResize="1" noEditPoints="1" noAdjustHandles="1" noChangeArrowheads="1" noChangeShapeType="1" noTextEdit="1"/>
              </p:cNvSpPr>
              <p:nvPr/>
            </p:nvSpPr>
            <p:spPr>
              <a:xfrm>
                <a:off x="5007853" y="3880713"/>
                <a:ext cx="1718804" cy="586699"/>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Szövegdoboz 19"/>
              <p:cNvSpPr txBox="1"/>
              <p:nvPr/>
            </p:nvSpPr>
            <p:spPr>
              <a:xfrm>
                <a:off x="5007853" y="3238259"/>
                <a:ext cx="36474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hu-HU" b="0" i="1" smtClean="0">
                          <a:latin typeface="Cambria Math" panose="02040503050406030204" pitchFamily="18" charset="0"/>
                        </a:rPr>
                        <m:t>𝐴</m:t>
                      </m:r>
                      <m:r>
                        <a:rPr lang="hu-HU" b="0" i="0" smtClean="0">
                          <a:latin typeface="Cambria Math" panose="02040503050406030204" pitchFamily="18" charset="0"/>
                        </a:rPr>
                        <m:t> −</m:t>
                      </m:r>
                      <m:r>
                        <a:rPr lang="hu-HU" b="0" i="1" smtClean="0">
                          <a:latin typeface="Cambria Math" panose="02040503050406030204" pitchFamily="18" charset="0"/>
                        </a:rPr>
                        <m:t>𝑎</m:t>
                      </m:r>
                      <m:r>
                        <a:rPr lang="hu-HU" b="0" i="1" dirty="0" smtClean="0">
                          <a:latin typeface="Cambria Math" panose="02040503050406030204" pitchFamily="18" charset="0"/>
                        </a:rPr>
                        <m:t>𝑡</m:t>
                      </m:r>
                      <m:r>
                        <a:rPr lang="hu-HU" b="0" i="1" dirty="0" smtClean="0">
                          <a:latin typeface="Cambria Math" panose="02040503050406030204" pitchFamily="18" charset="0"/>
                        </a:rPr>
                        <m:t> </m:t>
                      </m:r>
                      <m:r>
                        <a:rPr lang="hu-HU" b="0" i="1" dirty="0" smtClean="0">
                          <a:latin typeface="Cambria Math" panose="02040503050406030204" pitchFamily="18" charset="0"/>
                        </a:rPr>
                        <m:t>𝑙𝑒𝑎𝑠𝑡</m:t>
                      </m:r>
                      <m:r>
                        <a:rPr lang="hu-HU" b="0" i="1" dirty="0" smtClean="0">
                          <a:latin typeface="Cambria Math" panose="02040503050406030204" pitchFamily="18" charset="0"/>
                        </a:rPr>
                        <m:t> </m:t>
                      </m:r>
                      <m:r>
                        <a:rPr lang="hu-HU" b="0" i="1" dirty="0" smtClean="0">
                          <a:latin typeface="Cambria Math" panose="02040503050406030204" pitchFamily="18" charset="0"/>
                        </a:rPr>
                        <m:t>𝑜𝑛𝑒</m:t>
                      </m:r>
                      <m:r>
                        <a:rPr lang="hu-HU" b="0" i="1" dirty="0" smtClean="0">
                          <a:latin typeface="Cambria Math" panose="02040503050406030204" pitchFamily="18" charset="0"/>
                        </a:rPr>
                        <m:t> </m:t>
                      </m:r>
                      <m:r>
                        <a:rPr lang="hu-HU" b="0" i="1" dirty="0" smtClean="0">
                          <a:latin typeface="Cambria Math" panose="02040503050406030204" pitchFamily="18" charset="0"/>
                        </a:rPr>
                        <m:t>𝑠h𝑜𝑤𝑠</m:t>
                      </m:r>
                      <m:r>
                        <a:rPr lang="hu-HU" b="0" i="1" dirty="0" smtClean="0">
                          <a:latin typeface="Cambria Math" panose="02040503050406030204" pitchFamily="18" charset="0"/>
                        </a:rPr>
                        <m:t> 6</m:t>
                      </m:r>
                    </m:oMath>
                    <m:oMath xmlns:m="http://schemas.openxmlformats.org/officeDocument/2006/math">
                      <m:r>
                        <a:rPr lang="hu-HU" b="0" i="1" smtClean="0">
                          <a:latin typeface="Cambria Math" panose="02040503050406030204" pitchFamily="18" charset="0"/>
                        </a:rPr>
                        <m:t>𝐵</m:t>
                      </m:r>
                      <m:r>
                        <a:rPr lang="hu-HU" b="0" i="1" smtClean="0">
                          <a:latin typeface="Cambria Math" panose="02040503050406030204" pitchFamily="18" charset="0"/>
                        </a:rPr>
                        <m:t> −</m:t>
                      </m:r>
                      <m:r>
                        <a:rPr lang="hu-HU" b="0" i="1" smtClean="0">
                          <a:latin typeface="Cambria Math" panose="02040503050406030204" pitchFamily="18" charset="0"/>
                        </a:rPr>
                        <m:t>𝑡h𝑒𝑦</m:t>
                      </m:r>
                      <m:r>
                        <a:rPr lang="hu-HU" b="0" i="1" smtClean="0">
                          <a:latin typeface="Cambria Math" panose="02040503050406030204" pitchFamily="18" charset="0"/>
                        </a:rPr>
                        <m:t> </m:t>
                      </m:r>
                      <m:r>
                        <a:rPr lang="hu-HU" b="0" i="1" smtClean="0">
                          <a:latin typeface="Cambria Math" panose="02040503050406030204" pitchFamily="18" charset="0"/>
                        </a:rPr>
                        <m:t>𝑠h𝑜𝑤𝑠</m:t>
                      </m:r>
                      <m:r>
                        <a:rPr lang="hu-HU" b="0" i="1" smtClean="0">
                          <a:latin typeface="Cambria Math" panose="02040503050406030204" pitchFamily="18" charset="0"/>
                        </a:rPr>
                        <m:t> </m:t>
                      </m:r>
                      <m:r>
                        <a:rPr lang="hu-HU" b="0" i="1" smtClean="0">
                          <a:latin typeface="Cambria Math" panose="02040503050406030204" pitchFamily="18" charset="0"/>
                        </a:rPr>
                        <m:t>𝑑𝑖𝑓𝑓𝑒𝑟𝑒𝑛𝑡</m:t>
                      </m:r>
                      <m:r>
                        <a:rPr lang="hu-HU" b="0" i="1" smtClean="0">
                          <a:latin typeface="Cambria Math" panose="02040503050406030204" pitchFamily="18" charset="0"/>
                        </a:rPr>
                        <m:t> </m:t>
                      </m:r>
                      <m:r>
                        <a:rPr lang="hu-HU" b="0" i="1" smtClean="0">
                          <a:latin typeface="Cambria Math" panose="02040503050406030204" pitchFamily="18" charset="0"/>
                        </a:rPr>
                        <m:t>𝑣𝑎𝑙𝑢𝑒𝑠</m:t>
                      </m:r>
                    </m:oMath>
                  </m:oMathPara>
                </a14:m>
                <a:endParaRPr lang="hu-HU" b="0" dirty="0"/>
              </a:p>
            </p:txBody>
          </p:sp>
        </mc:Choice>
        <mc:Fallback xmlns="">
          <p:sp>
            <p:nvSpPr>
              <p:cNvPr id="20" name="Szövegdoboz 19"/>
              <p:cNvSpPr txBox="1">
                <a:spLocks noRot="1" noChangeAspect="1" noMove="1" noResize="1" noEditPoints="1" noAdjustHandles="1" noChangeArrowheads="1" noChangeShapeType="1" noTextEdit="1"/>
              </p:cNvSpPr>
              <p:nvPr/>
            </p:nvSpPr>
            <p:spPr>
              <a:xfrm>
                <a:off x="5007853" y="3238259"/>
                <a:ext cx="3647473" cy="553998"/>
              </a:xfrm>
              <a:prstGeom prst="rect">
                <a:avLst/>
              </a:prstGeom>
              <a:blipFill rotWithShape="0">
                <a:blip r:embed="rId3"/>
                <a:stretch>
                  <a:fillRect b="-16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Szövegdoboz 20"/>
              <p:cNvSpPr txBox="1"/>
              <p:nvPr/>
            </p:nvSpPr>
            <p:spPr>
              <a:xfrm>
                <a:off x="5007853" y="4550618"/>
                <a:ext cx="125502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10</m:t>
                          </m:r>
                        </m:num>
                        <m:den>
                          <m:r>
                            <a:rPr lang="hu-HU" b="0" i="1" smtClean="0">
                              <a:latin typeface="Cambria Math" panose="02040503050406030204" pitchFamily="18" charset="0"/>
                            </a:rPr>
                            <m:t>36</m:t>
                          </m:r>
                        </m:den>
                      </m:f>
                    </m:oMath>
                  </m:oMathPara>
                </a14:m>
                <a:endParaRPr lang="en-GB" dirty="0"/>
              </a:p>
            </p:txBody>
          </p:sp>
        </mc:Choice>
        <mc:Fallback xmlns="">
          <p:sp>
            <p:nvSpPr>
              <p:cNvPr id="21" name="Szövegdoboz 20"/>
              <p:cNvSpPr txBox="1">
                <a:spLocks noRot="1" noChangeAspect="1" noMove="1" noResize="1" noEditPoints="1" noAdjustHandles="1" noChangeArrowheads="1" noChangeShapeType="1" noTextEdit="1"/>
              </p:cNvSpPr>
              <p:nvPr/>
            </p:nvSpPr>
            <p:spPr>
              <a:xfrm>
                <a:off x="5007853" y="4550618"/>
                <a:ext cx="1255024" cy="520399"/>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Szövegdoboz 21"/>
              <p:cNvSpPr txBox="1"/>
              <p:nvPr/>
            </p:nvSpPr>
            <p:spPr>
              <a:xfrm>
                <a:off x="5007853" y="5150602"/>
                <a:ext cx="110915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30</m:t>
                          </m:r>
                        </m:num>
                        <m:den>
                          <m:r>
                            <a:rPr lang="hu-HU" b="0" i="1" smtClean="0">
                              <a:latin typeface="Cambria Math" panose="02040503050406030204" pitchFamily="18" charset="0"/>
                            </a:rPr>
                            <m:t>36</m:t>
                          </m:r>
                        </m:den>
                      </m:f>
                    </m:oMath>
                  </m:oMathPara>
                </a14:m>
                <a:endParaRPr lang="en-GB" dirty="0"/>
              </a:p>
            </p:txBody>
          </p:sp>
        </mc:Choice>
        <mc:Fallback xmlns="">
          <p:sp>
            <p:nvSpPr>
              <p:cNvPr id="22" name="Szövegdoboz 21"/>
              <p:cNvSpPr txBox="1">
                <a:spLocks noRot="1" noChangeAspect="1" noMove="1" noResize="1" noEditPoints="1" noAdjustHandles="1" noChangeArrowheads="1" noChangeShapeType="1" noTextEdit="1"/>
              </p:cNvSpPr>
              <p:nvPr/>
            </p:nvSpPr>
            <p:spPr>
              <a:xfrm>
                <a:off x="5007853" y="5150602"/>
                <a:ext cx="1109150" cy="52039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Szövegdoboz 22"/>
              <p:cNvSpPr txBox="1"/>
              <p:nvPr/>
            </p:nvSpPr>
            <p:spPr>
              <a:xfrm>
                <a:off x="5007853" y="5751277"/>
                <a:ext cx="2930802"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hu-HU" b="0" i="1" smtClean="0">
                              <a:latin typeface="Cambria Math" panose="02040503050406030204" pitchFamily="18" charset="0"/>
                            </a:rPr>
                            <m:t>𝐴</m:t>
                          </m:r>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10/36</m:t>
                          </m:r>
                        </m:num>
                        <m:den>
                          <m:r>
                            <a:rPr lang="hu-HU" b="0" i="1" smtClean="0">
                              <a:latin typeface="Cambria Math" panose="02040503050406030204" pitchFamily="18" charset="0"/>
                            </a:rPr>
                            <m:t>30/36</m:t>
                          </m:r>
                        </m:den>
                      </m:f>
                      <m:r>
                        <a:rPr lang="hu-HU" b="0" i="1" smtClean="0">
                          <a:latin typeface="Cambria Math" panose="02040503050406030204" pitchFamily="18" charset="0"/>
                        </a:rPr>
                        <m:t>=</m:t>
                      </m:r>
                      <m:f>
                        <m:fPr>
                          <m:ctrlPr>
                            <a:rPr lang="hu-HU" b="0" i="1" smtClean="0">
                              <a:latin typeface="Cambria Math" panose="02040503050406030204" pitchFamily="18" charset="0"/>
                            </a:rPr>
                          </m:ctrlPr>
                        </m:fPr>
                        <m:num>
                          <m:r>
                            <a:rPr lang="hu-HU" b="0" i="1" smtClean="0">
                              <a:latin typeface="Cambria Math" panose="02040503050406030204" pitchFamily="18" charset="0"/>
                            </a:rPr>
                            <m:t>10</m:t>
                          </m:r>
                        </m:num>
                        <m:den>
                          <m:r>
                            <a:rPr lang="hu-HU" b="0" i="1" smtClean="0">
                              <a:latin typeface="Cambria Math" panose="02040503050406030204" pitchFamily="18" charset="0"/>
                            </a:rPr>
                            <m:t>30</m:t>
                          </m:r>
                        </m:den>
                      </m:f>
                      <m:r>
                        <a:rPr lang="hu-HU" b="0" i="1" smtClean="0">
                          <a:latin typeface="Cambria Math" panose="02040503050406030204" pitchFamily="18" charset="0"/>
                        </a:rPr>
                        <m:t>=1/3</m:t>
                      </m:r>
                    </m:oMath>
                  </m:oMathPara>
                </a14:m>
                <a:endParaRPr lang="en-GB" dirty="0"/>
              </a:p>
            </p:txBody>
          </p:sp>
        </mc:Choice>
        <mc:Fallback xmlns="">
          <p:sp>
            <p:nvSpPr>
              <p:cNvPr id="23" name="Szövegdoboz 22"/>
              <p:cNvSpPr txBox="1">
                <a:spLocks noRot="1" noChangeAspect="1" noMove="1" noResize="1" noEditPoints="1" noAdjustHandles="1" noChangeArrowheads="1" noChangeShapeType="1" noTextEdit="1"/>
              </p:cNvSpPr>
              <p:nvPr/>
            </p:nvSpPr>
            <p:spPr>
              <a:xfrm>
                <a:off x="5007853" y="5751277"/>
                <a:ext cx="2930802" cy="572657"/>
              </a:xfrm>
              <a:prstGeom prst="rect">
                <a:avLst/>
              </a:prstGeom>
              <a:blipFill rotWithShape="0">
                <a:blip r:embed="rId6"/>
                <a:stretch>
                  <a:fillRect/>
                </a:stretch>
              </a:blipFill>
            </p:spPr>
            <p:txBody>
              <a:bodyPr/>
              <a:lstStyle/>
              <a:p>
                <a:r>
                  <a:rPr lang="en-GB">
                    <a:noFill/>
                  </a:rPr>
                  <a:t> </a:t>
                </a:r>
              </a:p>
            </p:txBody>
          </p:sp>
        </mc:Fallback>
      </mc:AlternateContent>
      <p:sp>
        <p:nvSpPr>
          <p:cNvPr id="24" name="Téglalap 23"/>
          <p:cNvSpPr/>
          <p:nvPr/>
        </p:nvSpPr>
        <p:spPr>
          <a:xfrm>
            <a:off x="3436144" y="3762375"/>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églalap 24"/>
          <p:cNvSpPr/>
          <p:nvPr/>
        </p:nvSpPr>
        <p:spPr>
          <a:xfrm>
            <a:off x="3436144" y="3952875"/>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églalap 25"/>
          <p:cNvSpPr/>
          <p:nvPr/>
        </p:nvSpPr>
        <p:spPr>
          <a:xfrm>
            <a:off x="3436144" y="4142210"/>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églalap 26"/>
          <p:cNvSpPr/>
          <p:nvPr/>
        </p:nvSpPr>
        <p:spPr>
          <a:xfrm>
            <a:off x="3436144" y="4331545"/>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églalap 27"/>
          <p:cNvSpPr/>
          <p:nvPr/>
        </p:nvSpPr>
        <p:spPr>
          <a:xfrm>
            <a:off x="3436144" y="4519715"/>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églalap 28"/>
          <p:cNvSpPr/>
          <p:nvPr/>
        </p:nvSpPr>
        <p:spPr>
          <a:xfrm>
            <a:off x="3102769" y="3571977"/>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églalap 29"/>
          <p:cNvSpPr/>
          <p:nvPr/>
        </p:nvSpPr>
        <p:spPr>
          <a:xfrm>
            <a:off x="2769394" y="3571977"/>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églalap 30"/>
          <p:cNvSpPr/>
          <p:nvPr/>
        </p:nvSpPr>
        <p:spPr>
          <a:xfrm>
            <a:off x="2436018" y="3571977"/>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églalap 33"/>
          <p:cNvSpPr/>
          <p:nvPr/>
        </p:nvSpPr>
        <p:spPr>
          <a:xfrm>
            <a:off x="3443286" y="3570128"/>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églalap 31"/>
          <p:cNvSpPr/>
          <p:nvPr/>
        </p:nvSpPr>
        <p:spPr>
          <a:xfrm>
            <a:off x="2102643" y="3571977"/>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églalap 32"/>
          <p:cNvSpPr/>
          <p:nvPr/>
        </p:nvSpPr>
        <p:spPr>
          <a:xfrm>
            <a:off x="1768293" y="3571977"/>
            <a:ext cx="333375" cy="190500"/>
          </a:xfrm>
          <a:prstGeom prst="rect">
            <a:avLst/>
          </a:prstGeom>
          <a:solidFill>
            <a:srgbClr val="92D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églalap 17"/>
          <p:cNvSpPr/>
          <p:nvPr/>
        </p:nvSpPr>
        <p:spPr>
          <a:xfrm>
            <a:off x="3443287" y="3570128"/>
            <a:ext cx="333375" cy="190500"/>
          </a:xfrm>
          <a:prstGeom prst="rect">
            <a:avLst/>
          </a:prstGeom>
          <a:solidFill>
            <a:srgbClr val="FF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65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P spid="17" grpId="0" animBg="1"/>
      <p:bldP spid="19" grpId="0"/>
      <p:bldP spid="20" grpId="0"/>
      <p:bldP spid="21" grpId="0"/>
      <p:bldP spid="22" grpId="0"/>
      <p:bldP spid="23" grpId="0"/>
      <p:bldP spid="24" grpId="0" animBg="1"/>
      <p:bldP spid="25" grpId="0" animBg="1"/>
      <p:bldP spid="26" grpId="0" animBg="1"/>
      <p:bldP spid="27" grpId="0" animBg="1"/>
      <p:bldP spid="28" grpId="0" animBg="1"/>
      <p:bldP spid="29" grpId="0" animBg="1"/>
      <p:bldP spid="30" grpId="0" animBg="1"/>
      <p:bldP spid="31" grpId="0" animBg="1"/>
      <p:bldP spid="34" grpId="0" animBg="1"/>
      <p:bldP spid="32" grpId="0" animBg="1"/>
      <p:bldP spid="33"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chemeClr val="tx1"/>
                </a:solidFill>
                <a:cs typeface="Arial" panose="020B0604020202020204" pitchFamily="34" charset="0"/>
              </a:rPr>
              <a:t>Exercise </a:t>
            </a:r>
            <a:r>
              <a:rPr lang="hu-HU" dirty="0">
                <a:solidFill>
                  <a:schemeClr val="tx1"/>
                </a:solidFill>
                <a:cs typeface="Arial" panose="020B0604020202020204" pitchFamily="34" charset="0"/>
              </a:rPr>
              <a:t>5</a:t>
            </a:r>
            <a:r>
              <a:rPr lang="en-US" dirty="0">
                <a:solidFill>
                  <a:schemeClr val="tx1"/>
                </a:solidFill>
                <a:cs typeface="Arial" panose="020B0604020202020204" pitchFamily="34" charset="0"/>
              </a:rPr>
              <a:t>.</a:t>
            </a:r>
            <a:r>
              <a:rPr lang="hu-HU" dirty="0">
                <a:solidFill>
                  <a:schemeClr val="tx1"/>
                </a:solidFill>
                <a:cs typeface="Arial" panose="020B0604020202020204" pitchFamily="34" charset="0"/>
              </a:rPr>
              <a:t>7</a:t>
            </a:r>
            <a:endParaRPr lang="en-GB" dirty="0"/>
          </a:p>
        </p:txBody>
      </p:sp>
      <p:sp>
        <p:nvSpPr>
          <p:cNvPr id="3" name="Tartalom helye 2"/>
          <p:cNvSpPr>
            <a:spLocks noGrp="1"/>
          </p:cNvSpPr>
          <p:nvPr>
            <p:ph idx="1"/>
          </p:nvPr>
        </p:nvSpPr>
        <p:spPr/>
        <p:txBody>
          <a:bodyPr/>
          <a:lstStyle/>
          <a:p>
            <a:r>
              <a:rPr lang="en-US" dirty="0"/>
              <a:t>We know that at least one of the two kids in a family is a girl. Find the probability of</a:t>
            </a:r>
            <a:r>
              <a:rPr lang="hu-HU" dirty="0"/>
              <a:t> </a:t>
            </a:r>
            <a:r>
              <a:rPr lang="en-US" dirty="0"/>
              <a:t>having also a boy in the family.</a:t>
            </a:r>
            <a:endParaRPr lang="en-GB" dirty="0"/>
          </a:p>
        </p:txBody>
      </p:sp>
      <mc:AlternateContent xmlns:mc="http://schemas.openxmlformats.org/markup-compatibility/2006" xmlns:a14="http://schemas.microsoft.com/office/drawing/2010/main">
        <mc:Choice Requires="a14">
          <p:sp>
            <p:nvSpPr>
              <p:cNvPr id="4" name="Szövegdoboz 3"/>
              <p:cNvSpPr txBox="1"/>
              <p:nvPr/>
            </p:nvSpPr>
            <p:spPr>
              <a:xfrm>
                <a:off x="4572000" y="2903022"/>
                <a:ext cx="2843151" cy="92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𝐴𝐵</m:t>
                              </m:r>
                            </m:e>
                          </m:d>
                        </m:num>
                        <m:den>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𝐵</m:t>
                              </m:r>
                            </m:e>
                          </m:d>
                        </m:den>
                      </m:f>
                      <m:r>
                        <a:rPr lang="hu-HU" b="0" i="1" smtClean="0">
                          <a:latin typeface="Cambria Math" panose="02040503050406030204" pitchFamily="18" charset="0"/>
                        </a:rPr>
                        <m:t>=</m:t>
                      </m:r>
                      <m:f>
                        <m:fPr>
                          <m:ctrlPr>
                            <a:rPr lang="hu-HU" b="0" i="1" smtClean="0">
                              <a:latin typeface="Cambria Math" panose="02040503050406030204" pitchFamily="18" charset="0"/>
                            </a:rPr>
                          </m:ctrlPr>
                        </m:fPr>
                        <m:num>
                          <m:f>
                            <m:fPr>
                              <m:ctrlPr>
                                <a:rPr lang="hu-HU" b="0" i="1" smtClean="0">
                                  <a:latin typeface="Cambria Math" panose="02040503050406030204" pitchFamily="18" charset="0"/>
                                </a:rPr>
                              </m:ctrlPr>
                            </m:fPr>
                            <m:num>
                              <m:r>
                                <a:rPr lang="hu-HU" b="0" i="1" smtClean="0">
                                  <a:latin typeface="Cambria Math" panose="02040503050406030204" pitchFamily="18" charset="0"/>
                                </a:rPr>
                                <m:t>2</m:t>
                              </m:r>
                            </m:num>
                            <m:den>
                              <m:r>
                                <a:rPr lang="hu-HU" b="0" i="1" smtClean="0">
                                  <a:latin typeface="Cambria Math" panose="02040503050406030204" pitchFamily="18" charset="0"/>
                                </a:rPr>
                                <m:t>4</m:t>
                              </m:r>
                            </m:den>
                          </m:f>
                        </m:num>
                        <m:den>
                          <m:f>
                            <m:fPr>
                              <m:ctrlPr>
                                <a:rPr lang="hu-HU" b="0" i="1" smtClean="0">
                                  <a:latin typeface="Cambria Math" panose="02040503050406030204" pitchFamily="18" charset="0"/>
                                </a:rPr>
                              </m:ctrlPr>
                            </m:fPr>
                            <m:num>
                              <m:r>
                                <a:rPr lang="hu-HU" b="0" i="1" smtClean="0">
                                  <a:latin typeface="Cambria Math" panose="02040503050406030204" pitchFamily="18" charset="0"/>
                                </a:rPr>
                                <m:t>3</m:t>
                              </m:r>
                            </m:num>
                            <m:den>
                              <m:r>
                                <a:rPr lang="hu-HU" b="0" i="1" smtClean="0">
                                  <a:latin typeface="Cambria Math" panose="02040503050406030204" pitchFamily="18" charset="0"/>
                                </a:rPr>
                                <m:t>4</m:t>
                              </m:r>
                            </m:den>
                          </m:f>
                        </m:den>
                      </m:f>
                      <m:r>
                        <a:rPr lang="hu-HU" b="0" i="1" smtClean="0">
                          <a:latin typeface="Cambria Math" panose="02040503050406030204" pitchFamily="18" charset="0"/>
                        </a:rPr>
                        <m:t>=2/3</m:t>
                      </m:r>
                    </m:oMath>
                  </m:oMathPara>
                </a14:m>
                <a:endParaRPr lang="en-GB"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4572000" y="2903022"/>
                <a:ext cx="2843151" cy="921471"/>
              </a:xfrm>
              <a:prstGeom prst="rect">
                <a:avLst/>
              </a:prstGeom>
              <a:blipFill rotWithShape="0">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360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zabadkézi sokszög 15"/>
          <p:cNvSpPr/>
          <p:nvPr/>
        </p:nvSpPr>
        <p:spPr>
          <a:xfrm>
            <a:off x="2412206" y="4869656"/>
            <a:ext cx="721519" cy="719138"/>
          </a:xfrm>
          <a:custGeom>
            <a:avLst/>
            <a:gdLst>
              <a:gd name="connsiteX0" fmla="*/ 0 w 721519"/>
              <a:gd name="connsiteY0" fmla="*/ 0 h 719138"/>
              <a:gd name="connsiteX1" fmla="*/ 721519 w 721519"/>
              <a:gd name="connsiteY1" fmla="*/ 2382 h 719138"/>
              <a:gd name="connsiteX2" fmla="*/ 721519 w 721519"/>
              <a:gd name="connsiteY2" fmla="*/ 719138 h 719138"/>
              <a:gd name="connsiteX3" fmla="*/ 2382 w 721519"/>
              <a:gd name="connsiteY3" fmla="*/ 719138 h 719138"/>
              <a:gd name="connsiteX4" fmla="*/ 0 w 721519"/>
              <a:gd name="connsiteY4" fmla="*/ 0 h 719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719138">
                <a:moveTo>
                  <a:pt x="0" y="0"/>
                </a:moveTo>
                <a:lnTo>
                  <a:pt x="721519" y="2382"/>
                </a:lnTo>
                <a:lnTo>
                  <a:pt x="721519" y="719138"/>
                </a:lnTo>
                <a:lnTo>
                  <a:pt x="2382" y="719138"/>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ím 1"/>
          <p:cNvSpPr>
            <a:spLocks noGrp="1"/>
          </p:cNvSpPr>
          <p:nvPr>
            <p:ph type="title"/>
          </p:nvPr>
        </p:nvSpPr>
        <p:spPr/>
        <p:txBody>
          <a:bodyPr/>
          <a:lstStyle/>
          <a:p>
            <a:r>
              <a:rPr lang="en-US" dirty="0">
                <a:solidFill>
                  <a:srgbClr val="92D050"/>
                </a:solidFill>
                <a:cs typeface="Arial" panose="020B0604020202020204" pitchFamily="34" charset="0"/>
              </a:rPr>
              <a:t>Exercise </a:t>
            </a:r>
            <a:r>
              <a:rPr lang="hu-HU" dirty="0">
                <a:solidFill>
                  <a:srgbClr val="92D050"/>
                </a:solidFill>
                <a:cs typeface="Arial" panose="020B0604020202020204" pitchFamily="34" charset="0"/>
              </a:rPr>
              <a:t>5</a:t>
            </a:r>
            <a:r>
              <a:rPr lang="en-US" dirty="0">
                <a:solidFill>
                  <a:srgbClr val="92D050"/>
                </a:solidFill>
                <a:cs typeface="Arial" panose="020B0604020202020204" pitchFamily="34" charset="0"/>
              </a:rPr>
              <a:t>.</a:t>
            </a:r>
            <a:r>
              <a:rPr lang="hu-HU" dirty="0">
                <a:solidFill>
                  <a:srgbClr val="92D050"/>
                </a:solidFill>
                <a:cs typeface="Arial" panose="020B0604020202020204" pitchFamily="34" charset="0"/>
              </a:rPr>
              <a:t>8*</a:t>
            </a:r>
            <a:endParaRPr lang="en-GB" dirty="0">
              <a:solidFill>
                <a:srgbClr val="92D050"/>
              </a:solidFill>
            </a:endParaRPr>
          </a:p>
        </p:txBody>
      </p:sp>
      <p:sp>
        <p:nvSpPr>
          <p:cNvPr id="3" name="Tartalom helye 2"/>
          <p:cNvSpPr>
            <a:spLocks noGrp="1"/>
          </p:cNvSpPr>
          <p:nvPr>
            <p:ph idx="1"/>
          </p:nvPr>
        </p:nvSpPr>
        <p:spPr/>
        <p:txBody>
          <a:bodyPr/>
          <a:lstStyle/>
          <a:p>
            <a:pPr algn="just"/>
            <a:r>
              <a:rPr lang="en-US" dirty="0"/>
              <a:t>Choose two points randomly from the unit interval. Find the probability that both</a:t>
            </a:r>
            <a:r>
              <a:rPr lang="hu-HU" dirty="0"/>
              <a:t> </a:t>
            </a:r>
            <a:r>
              <a:rPr lang="en-US" dirty="0"/>
              <a:t>points are closer to a previously </a:t>
            </a:r>
            <a:r>
              <a:rPr lang="en-US" dirty="0" err="1"/>
              <a:t>speci</a:t>
            </a:r>
            <a:r>
              <a:rPr lang="en-GB" dirty="0"/>
              <a:t>fi</a:t>
            </a:r>
            <a:r>
              <a:rPr lang="en-US" dirty="0" err="1"/>
              <a:t>ed</a:t>
            </a:r>
            <a:r>
              <a:rPr lang="en-US" dirty="0"/>
              <a:t> end point of the interval</a:t>
            </a:r>
            <a:r>
              <a:rPr lang="hu-HU" dirty="0"/>
              <a:t>,</a:t>
            </a:r>
            <a:r>
              <a:rPr lang="en-US" dirty="0"/>
              <a:t> given their distance is less than 1/2.</a:t>
            </a:r>
            <a:endParaRPr lang="en-GB" dirty="0"/>
          </a:p>
        </p:txBody>
      </p:sp>
      <mc:AlternateContent xmlns:mc="http://schemas.openxmlformats.org/markup-compatibility/2006" xmlns:a14="http://schemas.microsoft.com/office/drawing/2010/main">
        <mc:Choice Requires="a14">
          <p:sp>
            <p:nvSpPr>
              <p:cNvPr id="4" name="Szövegdoboz 3"/>
              <p:cNvSpPr txBox="1"/>
              <p:nvPr/>
            </p:nvSpPr>
            <p:spPr>
              <a:xfrm>
                <a:off x="2212181" y="2914167"/>
                <a:ext cx="1663661"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&lt;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&lt;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m:oMathPara>
                </a14:m>
                <a:endParaRPr lang="en-GB"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2212181" y="2914167"/>
                <a:ext cx="1663661" cy="518604"/>
              </a:xfrm>
              <a:prstGeom prst="rect">
                <a:avLst/>
              </a:prstGeom>
              <a:blipFill rotWithShape="0">
                <a:blip r:embed="rId2"/>
                <a:stretch>
                  <a:fillRect/>
                </a:stretch>
              </a:blipFill>
            </p:spPr>
            <p:txBody>
              <a:bodyPr/>
              <a:lstStyle/>
              <a:p>
                <a:r>
                  <a:rPr lang="en-GB">
                    <a:noFill/>
                  </a:rPr>
                  <a:t> </a:t>
                </a:r>
              </a:p>
            </p:txBody>
          </p:sp>
        </mc:Fallback>
      </mc:AlternateContent>
      <p:sp>
        <p:nvSpPr>
          <p:cNvPr id="5" name="Szövegdoboz 4"/>
          <p:cNvSpPr txBox="1"/>
          <p:nvPr/>
        </p:nvSpPr>
        <p:spPr>
          <a:xfrm>
            <a:off x="822959" y="3208867"/>
            <a:ext cx="641009" cy="369332"/>
          </a:xfrm>
          <a:prstGeom prst="rect">
            <a:avLst/>
          </a:prstGeom>
          <a:noFill/>
        </p:spPr>
        <p:txBody>
          <a:bodyPr wrap="none" rtlCol="0">
            <a:spAutoFit/>
          </a:bodyPr>
          <a:lstStyle/>
          <a:p>
            <a:r>
              <a:rPr lang="hu-HU" dirty="0">
                <a:solidFill>
                  <a:srgbClr val="92D050"/>
                </a:solidFill>
              </a:rPr>
              <a:t>Hint:</a:t>
            </a:r>
            <a:endParaRPr lang="en-GB" dirty="0">
              <a:solidFill>
                <a:srgbClr val="92D050"/>
              </a:solidFill>
            </a:endParaRPr>
          </a:p>
        </p:txBody>
      </p:sp>
      <p:cxnSp>
        <p:nvCxnSpPr>
          <p:cNvPr id="7" name="Egyenes összekötő nyíllal 6"/>
          <p:cNvCxnSpPr/>
          <p:nvPr/>
        </p:nvCxnSpPr>
        <p:spPr>
          <a:xfrm>
            <a:off x="2103120" y="5585460"/>
            <a:ext cx="2026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gyenes összekötő nyíllal 7"/>
          <p:cNvCxnSpPr/>
          <p:nvPr/>
        </p:nvCxnSpPr>
        <p:spPr>
          <a:xfrm rot="16200000">
            <a:off x="1400175" y="4960620"/>
            <a:ext cx="2026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gyenes összekötő 9"/>
          <p:cNvCxnSpPr/>
          <p:nvPr/>
        </p:nvCxnSpPr>
        <p:spPr>
          <a:xfrm>
            <a:off x="2212181" y="4148137"/>
            <a:ext cx="18440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Egyenes összekötő 10"/>
          <p:cNvCxnSpPr/>
          <p:nvPr/>
        </p:nvCxnSpPr>
        <p:spPr>
          <a:xfrm>
            <a:off x="2209800" y="4876800"/>
            <a:ext cx="18440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Egyenes összekötő 11"/>
          <p:cNvCxnSpPr/>
          <p:nvPr/>
        </p:nvCxnSpPr>
        <p:spPr>
          <a:xfrm rot="5400000">
            <a:off x="2209800" y="4876800"/>
            <a:ext cx="18440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Egyenes összekötő 12"/>
          <p:cNvCxnSpPr/>
          <p:nvPr/>
        </p:nvCxnSpPr>
        <p:spPr>
          <a:xfrm rot="5400000">
            <a:off x="2933700" y="4876800"/>
            <a:ext cx="18440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Egyenes összekötő 13"/>
          <p:cNvCxnSpPr/>
          <p:nvPr/>
        </p:nvCxnSpPr>
        <p:spPr>
          <a:xfrm rot="-2700000">
            <a:off x="2479854" y="5322114"/>
            <a:ext cx="1844040"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Egyenes összekötő 14"/>
          <p:cNvCxnSpPr/>
          <p:nvPr/>
        </p:nvCxnSpPr>
        <p:spPr>
          <a:xfrm rot="-2700000">
            <a:off x="1765973" y="4598339"/>
            <a:ext cx="1844040"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Szövegdoboz 16"/>
              <p:cNvSpPr txBox="1"/>
              <p:nvPr/>
            </p:nvSpPr>
            <p:spPr>
              <a:xfrm>
                <a:off x="3362819" y="3650287"/>
                <a:ext cx="680571" cy="3456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n-GB" sz="1200" b="0" i="1" smtClean="0">
                          <a:latin typeface="Cambria Math" panose="02040503050406030204" pitchFamily="18" charset="0"/>
                        </a:rPr>
                        <m:t>𝑥</m:t>
                      </m:r>
                      <m:r>
                        <a:rPr lang="en-GB" sz="1200" b="0" i="1" smtClean="0">
                          <a:latin typeface="Cambria Math" panose="02040503050406030204" pitchFamily="18" charset="0"/>
                        </a:rPr>
                        <m:t>+</m:t>
                      </m:r>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1</m:t>
                          </m:r>
                        </m:num>
                        <m:den>
                          <m:r>
                            <a:rPr lang="en-GB" sz="1200" b="0" i="1" smtClean="0">
                              <a:latin typeface="Cambria Math" panose="02040503050406030204" pitchFamily="18" charset="0"/>
                            </a:rPr>
                            <m:t>2</m:t>
                          </m:r>
                        </m:den>
                      </m:f>
                    </m:oMath>
                  </m:oMathPara>
                </a14:m>
                <a:endParaRPr lang="en-GB" sz="1200" dirty="0"/>
              </a:p>
            </p:txBody>
          </p:sp>
        </mc:Choice>
        <mc:Fallback xmlns="">
          <p:sp>
            <p:nvSpPr>
              <p:cNvPr id="17" name="Szövegdoboz 16"/>
              <p:cNvSpPr txBox="1">
                <a:spLocks noRot="1" noChangeAspect="1" noMove="1" noResize="1" noEditPoints="1" noAdjustHandles="1" noChangeArrowheads="1" noChangeShapeType="1" noTextEdit="1"/>
              </p:cNvSpPr>
              <p:nvPr/>
            </p:nvSpPr>
            <p:spPr>
              <a:xfrm>
                <a:off x="3362819" y="3650287"/>
                <a:ext cx="680571" cy="345672"/>
              </a:xfrm>
              <a:prstGeom prst="rect">
                <a:avLst/>
              </a:prstGeom>
              <a:blipFill rotWithShape="0">
                <a:blip r:embed="rId3"/>
                <a:stretch>
                  <a:fillRect l="-5405" t="-3509" r="-5405" b="-140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Szövegdoboz 17"/>
              <p:cNvSpPr txBox="1"/>
              <p:nvPr/>
            </p:nvSpPr>
            <p:spPr>
              <a:xfrm>
                <a:off x="2083261" y="4670147"/>
                <a:ext cx="120225" cy="3456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1</m:t>
                          </m:r>
                        </m:num>
                        <m:den>
                          <m:r>
                            <a:rPr lang="en-GB" sz="1200" b="0" i="1" smtClean="0">
                              <a:latin typeface="Cambria Math" panose="02040503050406030204" pitchFamily="18" charset="0"/>
                            </a:rPr>
                            <m:t>2</m:t>
                          </m:r>
                        </m:den>
                      </m:f>
                    </m:oMath>
                  </m:oMathPara>
                </a14:m>
                <a:endParaRPr lang="en-GB" sz="1200" dirty="0"/>
              </a:p>
            </p:txBody>
          </p:sp>
        </mc:Choice>
        <mc:Fallback xmlns="">
          <p:sp>
            <p:nvSpPr>
              <p:cNvPr id="18" name="Szövegdoboz 17"/>
              <p:cNvSpPr txBox="1">
                <a:spLocks noRot="1" noChangeAspect="1" noMove="1" noResize="1" noEditPoints="1" noAdjustHandles="1" noChangeArrowheads="1" noChangeShapeType="1" noTextEdit="1"/>
              </p:cNvSpPr>
              <p:nvPr/>
            </p:nvSpPr>
            <p:spPr>
              <a:xfrm>
                <a:off x="2083261" y="4670147"/>
                <a:ext cx="120225" cy="345672"/>
              </a:xfrm>
              <a:prstGeom prst="rect">
                <a:avLst/>
              </a:prstGeom>
              <a:blipFill rotWithShape="0">
                <a:blip r:embed="rId4"/>
                <a:stretch>
                  <a:fillRect l="-31579" t="-3509" r="-36842" b="-140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Szövegdoboz 18"/>
              <p:cNvSpPr txBox="1"/>
              <p:nvPr/>
            </p:nvSpPr>
            <p:spPr>
              <a:xfrm>
                <a:off x="3071707" y="5842100"/>
                <a:ext cx="120225" cy="3456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1</m:t>
                          </m:r>
                        </m:num>
                        <m:den>
                          <m:r>
                            <a:rPr lang="en-GB" sz="1200" b="0" i="1" smtClean="0">
                              <a:latin typeface="Cambria Math" panose="02040503050406030204" pitchFamily="18" charset="0"/>
                            </a:rPr>
                            <m:t>2</m:t>
                          </m:r>
                        </m:den>
                      </m:f>
                    </m:oMath>
                  </m:oMathPara>
                </a14:m>
                <a:endParaRPr lang="en-GB" sz="1200" dirty="0"/>
              </a:p>
            </p:txBody>
          </p:sp>
        </mc:Choice>
        <mc:Fallback xmlns="">
          <p:sp>
            <p:nvSpPr>
              <p:cNvPr id="19" name="Szövegdoboz 18"/>
              <p:cNvSpPr txBox="1">
                <a:spLocks noRot="1" noChangeAspect="1" noMove="1" noResize="1" noEditPoints="1" noAdjustHandles="1" noChangeArrowheads="1" noChangeShapeType="1" noTextEdit="1"/>
              </p:cNvSpPr>
              <p:nvPr/>
            </p:nvSpPr>
            <p:spPr>
              <a:xfrm>
                <a:off x="3071707" y="5842100"/>
                <a:ext cx="120225" cy="345672"/>
              </a:xfrm>
              <a:prstGeom prst="rect">
                <a:avLst/>
              </a:prstGeom>
              <a:blipFill rotWithShape="0">
                <a:blip r:embed="rId5"/>
                <a:stretch>
                  <a:fillRect l="-30000" t="-1754" r="-30000" b="-140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Szövegdoboz 19"/>
              <p:cNvSpPr txBox="1"/>
              <p:nvPr/>
            </p:nvSpPr>
            <p:spPr>
              <a:xfrm>
                <a:off x="4047853" y="4437032"/>
                <a:ext cx="680571" cy="3456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n-GB" sz="1200" b="0" i="1" smtClean="0">
                          <a:latin typeface="Cambria Math" panose="02040503050406030204" pitchFamily="18" charset="0"/>
                        </a:rPr>
                        <m:t>𝑥</m:t>
                      </m:r>
                      <m:r>
                        <a:rPr lang="en-GB" sz="1200" b="0" i="1" smtClean="0">
                          <a:latin typeface="Cambria Math" panose="02040503050406030204" pitchFamily="18" charset="0"/>
                        </a:rPr>
                        <m:t>−</m:t>
                      </m:r>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1</m:t>
                          </m:r>
                        </m:num>
                        <m:den>
                          <m:r>
                            <a:rPr lang="en-GB" sz="1200" b="0" i="1" smtClean="0">
                              <a:latin typeface="Cambria Math" panose="02040503050406030204" pitchFamily="18" charset="0"/>
                            </a:rPr>
                            <m:t>2</m:t>
                          </m:r>
                        </m:den>
                      </m:f>
                    </m:oMath>
                  </m:oMathPara>
                </a14:m>
                <a:endParaRPr lang="en-GB" sz="1200" dirty="0"/>
              </a:p>
            </p:txBody>
          </p:sp>
        </mc:Choice>
        <mc:Fallback xmlns="">
          <p:sp>
            <p:nvSpPr>
              <p:cNvPr id="20" name="Szövegdoboz 19"/>
              <p:cNvSpPr txBox="1">
                <a:spLocks noRot="1" noChangeAspect="1" noMove="1" noResize="1" noEditPoints="1" noAdjustHandles="1" noChangeArrowheads="1" noChangeShapeType="1" noTextEdit="1"/>
              </p:cNvSpPr>
              <p:nvPr/>
            </p:nvSpPr>
            <p:spPr>
              <a:xfrm>
                <a:off x="4047853" y="4437032"/>
                <a:ext cx="680571" cy="345672"/>
              </a:xfrm>
              <a:prstGeom prst="rect">
                <a:avLst/>
              </a:prstGeom>
              <a:blipFill rotWithShape="0">
                <a:blip r:embed="rId6"/>
                <a:stretch>
                  <a:fillRect l="-5357" t="-3509" r="-4464" b="-140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Szövegdoboz 20"/>
              <p:cNvSpPr txBox="1"/>
              <p:nvPr/>
            </p:nvSpPr>
            <p:spPr>
              <a:xfrm>
                <a:off x="5307961" y="3653022"/>
                <a:ext cx="1718804"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𝐴𝐵</m:t>
                              </m:r>
                            </m:e>
                          </m:d>
                        </m:num>
                        <m:den>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𝐵</m:t>
                              </m:r>
                            </m:e>
                          </m:d>
                        </m:den>
                      </m:f>
                    </m:oMath>
                  </m:oMathPara>
                </a14:m>
                <a:endParaRPr lang="en-GB" dirty="0"/>
              </a:p>
            </p:txBody>
          </p:sp>
        </mc:Choice>
        <mc:Fallback xmlns="">
          <p:sp>
            <p:nvSpPr>
              <p:cNvPr id="21" name="Szövegdoboz 20"/>
              <p:cNvSpPr txBox="1">
                <a:spLocks noRot="1" noChangeAspect="1" noMove="1" noResize="1" noEditPoints="1" noAdjustHandles="1" noChangeArrowheads="1" noChangeShapeType="1" noTextEdit="1"/>
              </p:cNvSpPr>
              <p:nvPr/>
            </p:nvSpPr>
            <p:spPr>
              <a:xfrm>
                <a:off x="5307961" y="3653022"/>
                <a:ext cx="1718804" cy="586699"/>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Szövegdoboz 21"/>
              <p:cNvSpPr txBox="1"/>
              <p:nvPr/>
            </p:nvSpPr>
            <p:spPr>
              <a:xfrm>
                <a:off x="5307961" y="4373921"/>
                <a:ext cx="98091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oMath>
                  </m:oMathPara>
                </a14:m>
                <a:endParaRPr lang="en-GB" dirty="0"/>
              </a:p>
            </p:txBody>
          </p:sp>
        </mc:Choice>
        <mc:Fallback xmlns="">
          <p:sp>
            <p:nvSpPr>
              <p:cNvPr id="22" name="Szövegdoboz 21"/>
              <p:cNvSpPr txBox="1">
                <a:spLocks noRot="1" noChangeAspect="1" noMove="1" noResize="1" noEditPoints="1" noAdjustHandles="1" noChangeArrowheads="1" noChangeShapeType="1" noTextEdit="1"/>
              </p:cNvSpPr>
              <p:nvPr/>
            </p:nvSpPr>
            <p:spPr>
              <a:xfrm>
                <a:off x="5307961" y="4373921"/>
                <a:ext cx="980910" cy="518604"/>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Szövegdoboz 22"/>
              <p:cNvSpPr txBox="1"/>
              <p:nvPr/>
            </p:nvSpPr>
            <p:spPr>
              <a:xfrm>
                <a:off x="5307961" y="5026725"/>
                <a:ext cx="11267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oMath>
                  </m:oMathPara>
                </a14:m>
                <a:endParaRPr lang="en-GB" dirty="0"/>
              </a:p>
            </p:txBody>
          </p:sp>
        </mc:Choice>
        <mc:Fallback xmlns="">
          <p:sp>
            <p:nvSpPr>
              <p:cNvPr id="23" name="Szövegdoboz 22"/>
              <p:cNvSpPr txBox="1">
                <a:spLocks noRot="1" noChangeAspect="1" noMove="1" noResize="1" noEditPoints="1" noAdjustHandles="1" noChangeArrowheads="1" noChangeShapeType="1" noTextEdit="1"/>
              </p:cNvSpPr>
              <p:nvPr/>
            </p:nvSpPr>
            <p:spPr>
              <a:xfrm>
                <a:off x="5307961" y="5026725"/>
                <a:ext cx="1126783" cy="518604"/>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Szövegdoboz 23"/>
              <p:cNvSpPr txBox="1"/>
              <p:nvPr/>
            </p:nvSpPr>
            <p:spPr>
              <a:xfrm>
                <a:off x="5307961" y="5684117"/>
                <a:ext cx="120276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m:oMathPara>
                </a14:m>
                <a:endParaRPr lang="en-GB" dirty="0"/>
              </a:p>
            </p:txBody>
          </p:sp>
        </mc:Choice>
        <mc:Fallback xmlns="">
          <p:sp>
            <p:nvSpPr>
              <p:cNvPr id="24" name="Szövegdoboz 23"/>
              <p:cNvSpPr txBox="1">
                <a:spLocks noRot="1" noChangeAspect="1" noMove="1" noResize="1" noEditPoints="1" noAdjustHandles="1" noChangeArrowheads="1" noChangeShapeType="1" noTextEdit="1"/>
              </p:cNvSpPr>
              <p:nvPr/>
            </p:nvSpPr>
            <p:spPr>
              <a:xfrm>
                <a:off x="5307961" y="5684117"/>
                <a:ext cx="1202765" cy="520399"/>
              </a:xfrm>
              <a:prstGeom prst="rect">
                <a:avLst/>
              </a:prstGeom>
              <a:blipFill rotWithShape="0">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9163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p:bldP spid="5" grpId="0"/>
      <p:bldP spid="17" grpId="0"/>
      <p:bldP spid="18" grpId="0"/>
      <p:bldP spid="19" grpId="0"/>
      <p:bldP spid="20" grpId="0"/>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chemeClr val="tx1"/>
                </a:solidFill>
                <a:cs typeface="Arial" panose="020B0604020202020204" pitchFamily="34" charset="0"/>
              </a:rPr>
              <a:t>Exercise </a:t>
            </a:r>
            <a:r>
              <a:rPr lang="hu-HU" dirty="0">
                <a:solidFill>
                  <a:schemeClr val="tx1"/>
                </a:solidFill>
                <a:cs typeface="Arial" panose="020B0604020202020204" pitchFamily="34" charset="0"/>
              </a:rPr>
              <a:t>5</a:t>
            </a:r>
            <a:r>
              <a:rPr lang="en-US" dirty="0">
                <a:solidFill>
                  <a:schemeClr val="tx1"/>
                </a:solidFill>
                <a:cs typeface="Arial" panose="020B0604020202020204" pitchFamily="34" charset="0"/>
              </a:rPr>
              <a:t>.14</a:t>
            </a:r>
            <a:endParaRPr lang="en-GB" dirty="0"/>
          </a:p>
        </p:txBody>
      </p:sp>
      <p:sp>
        <p:nvSpPr>
          <p:cNvPr id="3" name="Tartalom helye 2"/>
          <p:cNvSpPr>
            <a:spLocks noGrp="1"/>
          </p:cNvSpPr>
          <p:nvPr>
            <p:ph idx="1"/>
          </p:nvPr>
        </p:nvSpPr>
        <p:spPr>
          <a:xfrm>
            <a:off x="822959" y="1845734"/>
            <a:ext cx="7543801" cy="2428564"/>
          </a:xfrm>
        </p:spPr>
        <p:txBody>
          <a:bodyPr>
            <a:normAutofit/>
          </a:bodyPr>
          <a:lstStyle/>
          <a:p>
            <a:pPr algn="just"/>
            <a:r>
              <a:rPr lang="en-US" dirty="0"/>
              <a:t>In a TV quiz show the player must choose one from three envelopes. In the first envelope there are 5 cards saying 'Sorry, next time', 3 cards with 'You have won 100 euros' and 2 cards with 'You have won 500 euros'. The content of the second envelope: 2 cards 'Sorry, next time', 7 cards 'You have won 100 euros' and 1 card 'You have won 500 euros'. The third envelope contains only 'Sorry, next time' cards. The player chooses randomly an envelope and from the chosen envelope he chooses a card. What is the probability that the player wins 500 euros?</a:t>
            </a:r>
            <a:endParaRPr lang="en-GB" dirty="0"/>
          </a:p>
        </p:txBody>
      </p:sp>
      <mc:AlternateContent xmlns:mc="http://schemas.openxmlformats.org/markup-compatibility/2006" xmlns:a14="http://schemas.microsoft.com/office/drawing/2010/main">
        <mc:Choice Requires="a14">
          <p:sp>
            <p:nvSpPr>
              <p:cNvPr id="4" name="Szövegdoboz 3"/>
              <p:cNvSpPr txBox="1"/>
              <p:nvPr/>
            </p:nvSpPr>
            <p:spPr>
              <a:xfrm>
                <a:off x="822959" y="4274298"/>
                <a:ext cx="428501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𝑤𝑖𝑛𝑛𝑖𝑛𝑔</m:t>
                      </m:r>
                      <m:r>
                        <a:rPr lang="en-GB" b="0" i="1" smtClean="0">
                          <a:latin typeface="Cambria Math" panose="02040503050406030204" pitchFamily="18" charset="0"/>
                        </a:rPr>
                        <m:t> 500 </m:t>
                      </m:r>
                      <m:r>
                        <a:rPr lang="en-GB" b="0" i="1" smtClean="0">
                          <a:latin typeface="Cambria Math" panose="02040503050406030204" pitchFamily="18" charset="0"/>
                        </a:rPr>
                        <m:t>𝑒𝑢𝑟𝑜𝑠</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𝑤𝑒</m:t>
                      </m:r>
                      <m:r>
                        <a:rPr lang="en-GB" b="0" i="1" smtClean="0">
                          <a:latin typeface="Cambria Math" panose="02040503050406030204" pitchFamily="18" charset="0"/>
                        </a:rPr>
                        <m:t> </m:t>
                      </m:r>
                      <m:r>
                        <a:rPr lang="en-GB" b="0" i="1" smtClean="0">
                          <a:latin typeface="Cambria Math" panose="02040503050406030204" pitchFamily="18" charset="0"/>
                        </a:rPr>
                        <m:t>𝑐h𝑜𝑜𝑠𝑒</m:t>
                      </m:r>
                      <m:r>
                        <a:rPr lang="en-GB" b="0" i="1" smtClean="0">
                          <a:latin typeface="Cambria Math" panose="02040503050406030204" pitchFamily="18" charset="0"/>
                        </a:rPr>
                        <m:t> </m:t>
                      </m:r>
                      <m:r>
                        <a:rPr lang="en-GB" b="0" i="1" smtClean="0">
                          <a:latin typeface="Cambria Math" panose="02040503050406030204" pitchFamily="18" charset="0"/>
                        </a:rPr>
                        <m:t>𝑓𝑟𝑜𝑚</m:t>
                      </m:r>
                      <m:r>
                        <a:rPr lang="en-GB" b="0" i="1" smtClean="0">
                          <a:latin typeface="Cambria Math" panose="02040503050406030204" pitchFamily="18" charset="0"/>
                        </a:rPr>
                        <m:t> </m:t>
                      </m:r>
                      <m:r>
                        <a:rPr lang="en-GB" b="0" i="1" smtClean="0">
                          <a:latin typeface="Cambria Math" panose="02040503050406030204" pitchFamily="18" charset="0"/>
                        </a:rPr>
                        <m:t>𝑒𝑛𝑣𝑒𝑙𝑜𝑝𝑒</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𝑖</m:t>
                      </m:r>
                    </m:oMath>
                  </m:oMathPara>
                </a14:m>
                <a:endParaRPr lang="en-GB"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822959" y="4274298"/>
                <a:ext cx="4285019" cy="553998"/>
              </a:xfrm>
              <a:prstGeom prst="rect">
                <a:avLst/>
              </a:prstGeom>
              <a:blipFill rotWithShape="0">
                <a:blip r:embed="rId2"/>
                <a:stretch>
                  <a:fillRect b="-16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zövegdoboz 4"/>
              <p:cNvSpPr txBox="1"/>
              <p:nvPr/>
            </p:nvSpPr>
            <p:spPr>
              <a:xfrm>
                <a:off x="1718495" y="5036030"/>
                <a:ext cx="141667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sSub>
                            <m:sSubPr>
                              <m:ctrlPr>
                                <a:rPr lang="en-GB" b="0" i="1" smtClean="0">
                                  <a:latin typeface="Cambria Math" panose="02040503050406030204" pitchFamily="18" charset="0"/>
                                </a:rPr>
                              </m:ctrlPr>
                            </m:sSubPr>
                            <m:e>
                              <m:r>
                                <a:rPr lang="hu-HU" b="0" i="1" smtClean="0">
                                  <a:latin typeface="Cambria Math" panose="02040503050406030204" pitchFamily="18" charset="0"/>
                                </a:rPr>
                                <m:t>𝐵</m:t>
                              </m:r>
                            </m:e>
                            <m:sub>
                              <m:r>
                                <a:rPr lang="en-GB" b="0" i="1" smtClean="0">
                                  <a:latin typeface="Cambria Math" panose="02040503050406030204" pitchFamily="18" charset="0"/>
                                </a:rPr>
                                <m:t>1</m:t>
                              </m:r>
                            </m:sub>
                          </m:sSub>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10</m:t>
                          </m:r>
                        </m:den>
                      </m:f>
                    </m:oMath>
                  </m:oMathPara>
                </a14:m>
                <a:endParaRPr lang="en-GB" dirty="0"/>
              </a:p>
            </p:txBody>
          </p:sp>
        </mc:Choice>
        <mc:Fallback xmlns="">
          <p:sp>
            <p:nvSpPr>
              <p:cNvPr id="5" name="Szövegdoboz 4"/>
              <p:cNvSpPr txBox="1">
                <a:spLocks noRot="1" noChangeAspect="1" noMove="1" noResize="1" noEditPoints="1" noAdjustHandles="1" noChangeArrowheads="1" noChangeShapeType="1" noTextEdit="1"/>
              </p:cNvSpPr>
              <p:nvPr/>
            </p:nvSpPr>
            <p:spPr>
              <a:xfrm>
                <a:off x="1718495" y="5036030"/>
                <a:ext cx="1416670" cy="520399"/>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Szövegdoboz 7"/>
              <p:cNvSpPr txBox="1"/>
              <p:nvPr/>
            </p:nvSpPr>
            <p:spPr>
              <a:xfrm>
                <a:off x="6003514" y="5036029"/>
                <a:ext cx="1165512"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sSub>
                          <m:sSubPr>
                            <m:ctrlPr>
                              <a:rPr lang="en-GB" b="0" i="1" smtClean="0">
                                <a:latin typeface="Cambria Math" panose="02040503050406030204" pitchFamily="18" charset="0"/>
                              </a:rPr>
                            </m:ctrlPr>
                          </m:sSubPr>
                          <m:e>
                            <m:r>
                              <a:rPr lang="hu-HU" b="0" i="1" smtClean="0">
                                <a:latin typeface="Cambria Math" panose="02040503050406030204" pitchFamily="18" charset="0"/>
                              </a:rPr>
                              <m:t>𝐵</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oMath>
                </a14:m>
                <a:r>
                  <a:rPr lang="hu-HU" dirty="0"/>
                  <a:t>0</a:t>
                </a:r>
                <a:endParaRPr lang="en-GB" dirty="0"/>
              </a:p>
            </p:txBody>
          </p:sp>
        </mc:Choice>
        <mc:Fallback xmlns="">
          <p:sp>
            <p:nvSpPr>
              <p:cNvPr id="8" name="Szövegdoboz 7"/>
              <p:cNvSpPr txBox="1">
                <a:spLocks noRot="1" noChangeAspect="1" noMove="1" noResize="1" noEditPoints="1" noAdjustHandles="1" noChangeArrowheads="1" noChangeShapeType="1" noTextEdit="1"/>
              </p:cNvSpPr>
              <p:nvPr/>
            </p:nvSpPr>
            <p:spPr>
              <a:xfrm>
                <a:off x="6003514" y="5036029"/>
                <a:ext cx="1165512" cy="276999"/>
              </a:xfrm>
              <a:prstGeom prst="rect">
                <a:avLst/>
              </a:prstGeom>
              <a:blipFill>
                <a:blip r:embed="rId4"/>
                <a:stretch>
                  <a:fillRect l="-7330" t="-28261" r="-10995" b="-50000"/>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9" name="Szövegdoboz 8"/>
              <p:cNvSpPr txBox="1"/>
              <p:nvPr/>
            </p:nvSpPr>
            <p:spPr>
              <a:xfrm>
                <a:off x="3861004" y="5038003"/>
                <a:ext cx="1421991"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hu-HU" b="0" i="1" smtClean="0">
                              <a:latin typeface="Cambria Math" panose="02040503050406030204" pitchFamily="18" charset="0"/>
                            </a:rPr>
                            <m:t>|</m:t>
                          </m:r>
                          <m:sSub>
                            <m:sSubPr>
                              <m:ctrlPr>
                                <a:rPr lang="en-GB" b="0" i="1" smtClean="0">
                                  <a:latin typeface="Cambria Math" panose="02040503050406030204" pitchFamily="18" charset="0"/>
                                </a:rPr>
                              </m:ctrlPr>
                            </m:sSubPr>
                            <m:e>
                              <m:r>
                                <a:rPr lang="hu-HU" b="0" i="1" smtClean="0">
                                  <a:latin typeface="Cambria Math" panose="02040503050406030204" pitchFamily="18" charset="0"/>
                                </a:rPr>
                                <m:t>𝐵</m:t>
                              </m:r>
                            </m:e>
                            <m:sub>
                              <m:r>
                                <a:rPr lang="en-GB" b="0" i="1" smtClean="0">
                                  <a:latin typeface="Cambria Math" panose="02040503050406030204" pitchFamily="18" charset="0"/>
                                </a:rPr>
                                <m:t>2</m:t>
                              </m:r>
                            </m:sub>
                          </m:sSub>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m:oMathPara>
                </a14:m>
                <a:endParaRPr lang="en-GB" dirty="0"/>
              </a:p>
            </p:txBody>
          </p:sp>
        </mc:Choice>
        <mc:Fallback xmlns="">
          <p:sp>
            <p:nvSpPr>
              <p:cNvPr id="9" name="Szövegdoboz 8"/>
              <p:cNvSpPr txBox="1">
                <a:spLocks noRot="1" noChangeAspect="1" noMove="1" noResize="1" noEditPoints="1" noAdjustHandles="1" noChangeArrowheads="1" noChangeShapeType="1" noTextEdit="1"/>
              </p:cNvSpPr>
              <p:nvPr/>
            </p:nvSpPr>
            <p:spPr>
              <a:xfrm>
                <a:off x="3861004" y="5038003"/>
                <a:ext cx="1421991" cy="52039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Szövegdoboz 9"/>
              <p:cNvSpPr txBox="1"/>
              <p:nvPr/>
            </p:nvSpPr>
            <p:spPr>
              <a:xfrm>
                <a:off x="1527512" y="5716973"/>
                <a:ext cx="608897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𝐴</m:t>
                          </m:r>
                          <m:r>
                            <a:rPr lang="hu-HU" i="1">
                              <a:latin typeface="Cambria Math" panose="02040503050406030204" pitchFamily="18" charset="0"/>
                            </a:rPr>
                            <m:t>|</m:t>
                          </m:r>
                          <m:sSub>
                            <m:sSubPr>
                              <m:ctrlPr>
                                <a:rPr lang="en-GB" i="1">
                                  <a:latin typeface="Cambria Math" panose="02040503050406030204" pitchFamily="18" charset="0"/>
                                </a:rPr>
                              </m:ctrlPr>
                            </m:sSubPr>
                            <m:e>
                              <m:r>
                                <a:rPr lang="hu-HU" i="1">
                                  <a:latin typeface="Cambria Math" panose="02040503050406030204" pitchFamily="18" charset="0"/>
                                </a:rPr>
                                <m:t>𝐵</m:t>
                              </m:r>
                            </m:e>
                            <m:sub>
                              <m:r>
                                <a:rPr lang="en-GB" i="1">
                                  <a:latin typeface="Cambria Math" panose="02040503050406030204" pitchFamily="18" charset="0"/>
                                </a:rPr>
                                <m:t>1</m:t>
                              </m:r>
                            </m:sub>
                          </m:sSub>
                        </m:e>
                      </m:d>
                      <m:r>
                        <m:rPr>
                          <m:sty m:val="p"/>
                        </m:rPr>
                        <a:rPr lang="en-GB" b="0" i="0" smtClean="0">
                          <a:latin typeface="Cambria Math" panose="02040503050406030204" pitchFamily="18" charset="0"/>
                        </a:rPr>
                        <m:t>P</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B</m:t>
                              </m:r>
                            </m:e>
                            <m:sub>
                              <m:r>
                                <a:rPr lang="en-GB" b="0" i="0" smtClean="0">
                                  <a:latin typeface="Cambria Math" panose="02040503050406030204" pitchFamily="18" charset="0"/>
                                </a:rPr>
                                <m:t>1</m:t>
                              </m:r>
                            </m:sub>
                          </m:sSub>
                        </m:e>
                      </m:d>
                      <m:r>
                        <a:rPr lang="en-GB" b="0" i="0"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𝐴</m:t>
                          </m:r>
                          <m:r>
                            <a:rPr lang="hu-HU" i="1">
                              <a:latin typeface="Cambria Math" panose="02040503050406030204" pitchFamily="18" charset="0"/>
                            </a:rPr>
                            <m:t>|</m:t>
                          </m:r>
                          <m:sSub>
                            <m:sSubPr>
                              <m:ctrlPr>
                                <a:rPr lang="en-GB" i="1">
                                  <a:latin typeface="Cambria Math" panose="02040503050406030204" pitchFamily="18" charset="0"/>
                                </a:rPr>
                              </m:ctrlPr>
                            </m:sSubPr>
                            <m:e>
                              <m:r>
                                <a:rPr lang="hu-HU" i="1">
                                  <a:latin typeface="Cambria Math" panose="02040503050406030204" pitchFamily="18" charset="0"/>
                                </a:rPr>
                                <m:t>𝐵</m:t>
                              </m:r>
                            </m:e>
                            <m:sub>
                              <m:r>
                                <a:rPr lang="en-GB" b="0" i="1" smtClean="0">
                                  <a:latin typeface="Cambria Math" panose="02040503050406030204" pitchFamily="18" charset="0"/>
                                </a:rPr>
                                <m:t>2</m:t>
                              </m:r>
                            </m:sub>
                          </m:sSub>
                        </m:e>
                      </m:d>
                      <m:r>
                        <m:rPr>
                          <m:sty m:val="p"/>
                        </m:rPr>
                        <a:rPr lang="en-GB">
                          <a:latin typeface="Cambria Math" panose="02040503050406030204" pitchFamily="18" charset="0"/>
                        </a:rPr>
                        <m:t>P</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B</m:t>
                              </m:r>
                            </m:e>
                            <m:sub>
                              <m:r>
                                <a:rPr lang="en-GB" b="0" i="1" smtClean="0">
                                  <a:latin typeface="Cambria Math" panose="02040503050406030204" pitchFamily="18" charset="0"/>
                                </a:rPr>
                                <m:t>2</m:t>
                              </m:r>
                            </m:sub>
                          </m:sSub>
                        </m:e>
                      </m:d>
                      <m:r>
                        <a:rPr lang="en-GB" b="0" i="0"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𝐴</m:t>
                          </m:r>
                          <m:r>
                            <a:rPr lang="hu-HU" i="1">
                              <a:latin typeface="Cambria Math" panose="02040503050406030204" pitchFamily="18" charset="0"/>
                            </a:rPr>
                            <m:t>|</m:t>
                          </m:r>
                          <m:sSub>
                            <m:sSubPr>
                              <m:ctrlPr>
                                <a:rPr lang="en-GB" i="1">
                                  <a:latin typeface="Cambria Math" panose="02040503050406030204" pitchFamily="18" charset="0"/>
                                </a:rPr>
                              </m:ctrlPr>
                            </m:sSubPr>
                            <m:e>
                              <m:r>
                                <a:rPr lang="hu-HU" i="1">
                                  <a:latin typeface="Cambria Math" panose="02040503050406030204" pitchFamily="18" charset="0"/>
                                </a:rPr>
                                <m:t>𝐵</m:t>
                              </m:r>
                            </m:e>
                            <m:sub>
                              <m:r>
                                <a:rPr lang="en-GB" b="0" i="1" smtClean="0">
                                  <a:latin typeface="Cambria Math" panose="02040503050406030204" pitchFamily="18" charset="0"/>
                                </a:rPr>
                                <m:t>3</m:t>
                              </m:r>
                            </m:sub>
                          </m:sSub>
                        </m:e>
                      </m:d>
                      <m:r>
                        <m:rPr>
                          <m:sty m:val="p"/>
                        </m:rPr>
                        <a:rPr lang="en-GB">
                          <a:latin typeface="Cambria Math" panose="02040503050406030204" pitchFamily="18" charset="0"/>
                        </a:rPr>
                        <m:t>P</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B</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m:oMathPara>
                </a14:m>
                <a:endParaRPr lang="en-GB" dirty="0"/>
              </a:p>
            </p:txBody>
          </p:sp>
        </mc:Choice>
        <mc:Fallback xmlns="">
          <p:sp>
            <p:nvSpPr>
              <p:cNvPr id="10" name="Szövegdoboz 9"/>
              <p:cNvSpPr txBox="1">
                <a:spLocks noRot="1" noChangeAspect="1" noMove="1" noResize="1" noEditPoints="1" noAdjustHandles="1" noChangeArrowheads="1" noChangeShapeType="1" noTextEdit="1"/>
              </p:cNvSpPr>
              <p:nvPr/>
            </p:nvSpPr>
            <p:spPr>
              <a:xfrm>
                <a:off x="1527512" y="5716973"/>
                <a:ext cx="6088975" cy="520399"/>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04243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chemeClr val="tx1"/>
                </a:solidFill>
                <a:cs typeface="Arial" panose="020B0604020202020204" pitchFamily="34" charset="0"/>
              </a:rPr>
              <a:t>Exercise </a:t>
            </a:r>
            <a:r>
              <a:rPr lang="hu-HU" dirty="0">
                <a:solidFill>
                  <a:schemeClr val="tx1"/>
                </a:solidFill>
                <a:cs typeface="Arial" panose="020B0604020202020204" pitchFamily="34" charset="0"/>
              </a:rPr>
              <a:t>5</a:t>
            </a:r>
            <a:r>
              <a:rPr lang="en-US" dirty="0">
                <a:solidFill>
                  <a:schemeClr val="tx1"/>
                </a:solidFill>
                <a:cs typeface="Arial" panose="020B0604020202020204" pitchFamily="34" charset="0"/>
              </a:rPr>
              <a:t>.19</a:t>
            </a:r>
            <a:endParaRPr lang="en-GB" dirty="0"/>
          </a:p>
        </p:txBody>
      </p:sp>
      <p:sp>
        <p:nvSpPr>
          <p:cNvPr id="3" name="Tartalom helye 2"/>
          <p:cNvSpPr>
            <a:spLocks noGrp="1"/>
          </p:cNvSpPr>
          <p:nvPr>
            <p:ph idx="1"/>
          </p:nvPr>
        </p:nvSpPr>
        <p:spPr>
          <a:xfrm>
            <a:off x="822959" y="1845734"/>
            <a:ext cx="7543801" cy="1583266"/>
          </a:xfrm>
        </p:spPr>
        <p:txBody>
          <a:bodyPr/>
          <a:lstStyle/>
          <a:p>
            <a:pPr algn="just"/>
            <a:r>
              <a:rPr lang="en-US" dirty="0"/>
              <a:t>Rust Rider cars are produced in four factories. The first factory produces 200 cars per day, the second 320, the third 270, while the fourth 210. The refuse ratios for the factories are 2%; 5%; 3% and 1%, respectively. We bought a Rust Rider and we found it perfect. What is the probability that it had been produced in the fourth factory?</a:t>
            </a:r>
            <a:endParaRPr lang="en-GB" dirty="0"/>
          </a:p>
        </p:txBody>
      </p:sp>
      <mc:AlternateContent xmlns:mc="http://schemas.openxmlformats.org/markup-compatibility/2006" xmlns:a14="http://schemas.microsoft.com/office/drawing/2010/main">
        <mc:Choice Requires="a14">
          <p:sp>
            <p:nvSpPr>
              <p:cNvPr id="4" name="Szövegdoboz 3"/>
              <p:cNvSpPr txBox="1"/>
              <p:nvPr/>
            </p:nvSpPr>
            <p:spPr>
              <a:xfrm>
                <a:off x="839893" y="3429000"/>
                <a:ext cx="523662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𝑐𝑎𝑟</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𝑝𝑒𝑟𝑓𝑒𝑐𝑡</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𝑐𝑎𝑟</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𝑚𝑎𝑛𝑢𝑓𝑎𝑐𝑡𝑢𝑟𝑒𝑑</m:t>
                      </m:r>
                      <m:r>
                        <a:rPr lang="en-GB" b="0" i="1" smtClean="0">
                          <a:latin typeface="Cambria Math" panose="02040503050406030204" pitchFamily="18" charset="0"/>
                        </a:rPr>
                        <m:t> </m:t>
                      </m:r>
                      <m:r>
                        <a:rPr lang="en-GB" b="0" i="1" smtClean="0">
                          <a:latin typeface="Cambria Math" panose="02040503050406030204" pitchFamily="18" charset="0"/>
                        </a:rPr>
                        <m:t>𝑖𝑛</m:t>
                      </m:r>
                      <m:r>
                        <a:rPr lang="en-GB" b="0" i="1" smtClean="0">
                          <a:latin typeface="Cambria Math" panose="02040503050406030204" pitchFamily="18" charset="0"/>
                        </a:rPr>
                        <m:t> </m:t>
                      </m:r>
                      <m:r>
                        <a:rPr lang="en-GB" b="0" i="1" smtClean="0">
                          <a:latin typeface="Cambria Math" panose="02040503050406030204" pitchFamily="18" charset="0"/>
                        </a:rPr>
                        <m:t>𝑓𝑎𝑐𝑡𝑜𝑟𝑦</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𝑖</m:t>
                      </m:r>
                    </m:oMath>
                  </m:oMathPara>
                </a14:m>
                <a:endParaRPr lang="en-GB"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839893" y="3429000"/>
                <a:ext cx="5236625" cy="553998"/>
              </a:xfrm>
              <a:prstGeom prst="rect">
                <a:avLst/>
              </a:prstGeom>
              <a:blipFill rotWithShape="0">
                <a:blip r:embed="rId2"/>
                <a:stretch>
                  <a:fillRect l="-698" t="-2222" r="-466"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zövegdoboz 4"/>
              <p:cNvSpPr txBox="1"/>
              <p:nvPr/>
            </p:nvSpPr>
            <p:spPr>
              <a:xfrm>
                <a:off x="839893" y="4089400"/>
                <a:ext cx="2989216" cy="6093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4</m:t>
                              </m:r>
                            </m:sub>
                          </m:sSub>
                          <m:r>
                            <a:rPr lang="hu-HU" b="0" i="1" smtClean="0">
                              <a:latin typeface="Cambria Math" panose="02040503050406030204" pitchFamily="18" charset="0"/>
                            </a:rPr>
                            <m:t>|</m:t>
                          </m:r>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𝐴</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hu-HU" b="0" i="1" smtClean="0">
                                      <a:latin typeface="Cambria Math" panose="02040503050406030204" pitchFamily="18" charset="0"/>
                                    </a:rPr>
                                    <m:t>𝐵</m:t>
                                  </m:r>
                                </m:e>
                                <m:sub>
                                  <m:r>
                                    <a:rPr lang="en-GB" b="0" i="1" smtClean="0">
                                      <a:latin typeface="Cambria Math" panose="02040503050406030204" pitchFamily="18" charset="0"/>
                                    </a:rPr>
                                    <m:t>4</m:t>
                                  </m:r>
                                </m:sub>
                              </m:sSub>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4</m:t>
                                  </m:r>
                                </m:sub>
                              </m:sSub>
                            </m:e>
                          </m:d>
                        </m:num>
                        <m:den>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4</m:t>
                              </m:r>
                            </m:sup>
                            <m:e>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e>
                              </m:d>
                            </m:e>
                          </m:nary>
                        </m:den>
                      </m:f>
                    </m:oMath>
                  </m:oMathPara>
                </a14:m>
                <a:endParaRPr lang="en-GB" dirty="0"/>
              </a:p>
            </p:txBody>
          </p:sp>
        </mc:Choice>
        <mc:Fallback xmlns="">
          <p:sp>
            <p:nvSpPr>
              <p:cNvPr id="5" name="Szövegdoboz 4"/>
              <p:cNvSpPr txBox="1">
                <a:spLocks noRot="1" noChangeAspect="1" noMove="1" noResize="1" noEditPoints="1" noAdjustHandles="1" noChangeArrowheads="1" noChangeShapeType="1" noTextEdit="1"/>
              </p:cNvSpPr>
              <p:nvPr/>
            </p:nvSpPr>
            <p:spPr>
              <a:xfrm>
                <a:off x="839893" y="4089400"/>
                <a:ext cx="2989216" cy="609398"/>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Szövegdoboz 5"/>
              <p:cNvSpPr txBox="1"/>
              <p:nvPr/>
            </p:nvSpPr>
            <p:spPr>
              <a:xfrm>
                <a:off x="822959" y="5012266"/>
                <a:ext cx="166859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4</m:t>
                              </m:r>
                            </m:sub>
                          </m:sSub>
                          <m:r>
                            <a:rPr lang="hu-HU" b="0" i="1" smtClean="0">
                              <a:latin typeface="Cambria Math" panose="02040503050406030204" pitchFamily="18" charset="0"/>
                            </a:rPr>
                            <m:t>|</m:t>
                          </m:r>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2079</m:t>
                          </m:r>
                        </m:num>
                        <m:den>
                          <m:r>
                            <a:rPr lang="en-GB" b="0" i="1" smtClean="0">
                              <a:latin typeface="Cambria Math" panose="02040503050406030204" pitchFamily="18" charset="0"/>
                            </a:rPr>
                            <m:t>9698</m:t>
                          </m:r>
                        </m:den>
                      </m:f>
                    </m:oMath>
                  </m:oMathPara>
                </a14:m>
                <a:endParaRPr lang="en-GB" dirty="0"/>
              </a:p>
            </p:txBody>
          </p:sp>
        </mc:Choice>
        <mc:Fallback xmlns="">
          <p:sp>
            <p:nvSpPr>
              <p:cNvPr id="6" name="Szövegdoboz 5"/>
              <p:cNvSpPr txBox="1">
                <a:spLocks noRot="1" noChangeAspect="1" noMove="1" noResize="1" noEditPoints="1" noAdjustHandles="1" noChangeArrowheads="1" noChangeShapeType="1" noTextEdit="1"/>
              </p:cNvSpPr>
              <p:nvPr/>
            </p:nvSpPr>
            <p:spPr>
              <a:xfrm>
                <a:off x="822959" y="5012266"/>
                <a:ext cx="1668598" cy="518604"/>
              </a:xfrm>
              <a:prstGeom prst="rect">
                <a:avLst/>
              </a:prstGeom>
              <a:blipFill rotWithShape="0">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2896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chemeClr val="tx1"/>
                </a:solidFill>
                <a:cs typeface="Arial" panose="020B0604020202020204" pitchFamily="34" charset="0"/>
              </a:rPr>
              <a:t>Exercise </a:t>
            </a:r>
            <a:r>
              <a:rPr lang="hu-HU" dirty="0">
                <a:solidFill>
                  <a:schemeClr val="tx1"/>
                </a:solidFill>
                <a:cs typeface="Arial" panose="020B0604020202020204" pitchFamily="34" charset="0"/>
              </a:rPr>
              <a:t>5</a:t>
            </a:r>
            <a:r>
              <a:rPr lang="en-US" dirty="0">
                <a:solidFill>
                  <a:schemeClr val="tx1"/>
                </a:solidFill>
                <a:cs typeface="Arial" panose="020B0604020202020204" pitchFamily="34" charset="0"/>
              </a:rPr>
              <a:t>.22</a:t>
            </a:r>
            <a:endParaRPr lang="en-GB"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p:txBody>
              <a:bodyPr>
                <a:normAutofit/>
              </a:bodyPr>
              <a:lstStyle/>
              <a:p>
                <a:pPr algn="just"/>
                <a:r>
                  <a:rPr lang="en-US" dirty="0"/>
                  <a:t>During one of his journeys Ulysses arrives to a triple turnout. The first road leads to Athens, the second to Mycenae, the third to Sparta. Athenians are merchants, they like to sham their guests and in two third of the cases they lie. Mycenaean are a bit better: they lie only in each second case. Due to their strict traditions Spartans are honest, they always tell the truth. Ulysses does not know where to go (the directions are not indicated), so he chooses a road randomly. After arriving to the city at the end of the road Ulysses asks a local man, how much is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×2</m:t>
                    </m:r>
                  </m:oMath>
                </a14:m>
                <a:r>
                  <a:rPr lang="en-US" dirty="0"/>
                  <a:t> and the answer is 4. What is the probability that Ulysses has arrived </a:t>
                </a:r>
                <a:r>
                  <a:rPr lang="hu-HU" dirty="0"/>
                  <a:t>in</a:t>
                </a:r>
                <a:r>
                  <a:rPr lang="en-US" dirty="0"/>
                  <a:t> Athens?</a:t>
                </a:r>
                <a:endParaRPr lang="en-GB"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blipFill>
                <a:blip r:embed="rId2"/>
                <a:stretch>
                  <a:fillRect l="-808" t="-1667" r="-2019"/>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 name="Szövegdoboz 3"/>
              <p:cNvSpPr txBox="1"/>
              <p:nvPr/>
            </p:nvSpPr>
            <p:spPr>
              <a:xfrm>
                <a:off x="5240868" y="5575744"/>
                <a:ext cx="3640666" cy="576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hu-HU" b="0" i="1" smtClean="0">
                                  <a:latin typeface="Cambria Math" panose="02040503050406030204" pitchFamily="18" charset="0"/>
                                </a:rPr>
                              </m:ctrlPr>
                            </m:sSubPr>
                            <m:e>
                              <m:r>
                                <a:rPr lang="en-GB" b="0" i="1" smtClean="0">
                                  <a:latin typeface="Cambria Math" panose="02040503050406030204" pitchFamily="18" charset="0"/>
                                </a:rPr>
                                <m:t>𝐴</m:t>
                              </m:r>
                            </m:e>
                            <m:sub>
                              <m:r>
                                <a:rPr lang="hu-HU" b="0" i="1" smtClean="0">
                                  <a:latin typeface="Cambria Math" panose="02040503050406030204" pitchFamily="18" charset="0"/>
                                </a:rPr>
                                <m:t>1</m:t>
                              </m:r>
                            </m:sub>
                          </m:sSub>
                          <m:r>
                            <a:rPr lang="hu-HU" b="0" i="1" smtClean="0">
                              <a:latin typeface="Cambria Math" panose="02040503050406030204" pitchFamily="18" charset="0"/>
                            </a:rPr>
                            <m:t>|</m:t>
                          </m:r>
                          <m:r>
                            <a:rPr lang="hu-HU"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𝐵</m:t>
                              </m:r>
                              <m:r>
                                <a:rPr lang="en-GB" b="0" i="1" smtClean="0">
                                  <a:latin typeface="Cambria Math" panose="02040503050406030204" pitchFamily="18" charset="0"/>
                                </a:rPr>
                                <m:t>|</m:t>
                              </m:r>
                              <m:sSub>
                                <m:sSubPr>
                                  <m:ctrlPr>
                                    <a:rPr lang="hu-HU" b="0" i="1" smtClean="0">
                                      <a:latin typeface="Cambria Math" panose="02040503050406030204" pitchFamily="18" charset="0"/>
                                    </a:rPr>
                                  </m:ctrlPr>
                                </m:sSubPr>
                                <m:e>
                                  <m:r>
                                    <a:rPr lang="en-GB" b="0" i="1" smtClean="0">
                                      <a:latin typeface="Cambria Math" panose="02040503050406030204" pitchFamily="18" charset="0"/>
                                    </a:rPr>
                                    <m:t>𝐴</m:t>
                                  </m:r>
                                </m:e>
                                <m:sub>
                                  <m:r>
                                    <a:rPr lang="hu-HU" b="0" i="1" smtClean="0">
                                      <a:latin typeface="Cambria Math" panose="02040503050406030204" pitchFamily="18" charset="0"/>
                                    </a:rPr>
                                    <m:t>1</m:t>
                                  </m:r>
                                </m:sub>
                              </m:sSub>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hu-HU" b="0" i="1" smtClean="0">
                                      <a:latin typeface="Cambria Math" panose="02040503050406030204" pitchFamily="18" charset="0"/>
                                    </a:rPr>
                                  </m:ctrlPr>
                                </m:sSubPr>
                                <m:e>
                                  <m:r>
                                    <a:rPr lang="en-GB" b="0" i="1" smtClean="0">
                                      <a:latin typeface="Cambria Math" panose="02040503050406030204" pitchFamily="18" charset="0"/>
                                    </a:rPr>
                                    <m:t>𝐴</m:t>
                                  </m:r>
                                </m:e>
                                <m:sub>
                                  <m:r>
                                    <a:rPr lang="hu-HU" b="0" i="1" smtClean="0">
                                      <a:latin typeface="Cambria Math" panose="02040503050406030204" pitchFamily="18" charset="0"/>
                                    </a:rPr>
                                    <m:t>1</m:t>
                                  </m:r>
                                </m:sub>
                              </m:sSub>
                            </m:e>
                          </m:d>
                        </m:num>
                        <m:den>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𝐵</m:t>
                              </m:r>
                            </m:e>
                          </m:d>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11</m:t>
                          </m:r>
                        </m:den>
                      </m:f>
                    </m:oMath>
                  </m:oMathPara>
                </a14:m>
                <a:endParaRPr lang="en-GB"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5240868" y="5575744"/>
                <a:ext cx="3640666" cy="576761"/>
              </a:xfrm>
              <a:prstGeom prst="rect">
                <a:avLst/>
              </a:prstGeom>
              <a:blipFill rotWithShape="0">
                <a:blip r:embed="rId3"/>
                <a:stretch>
                  <a:fillRect b="-10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zövegdoboz 4"/>
              <p:cNvSpPr txBox="1"/>
              <p:nvPr/>
            </p:nvSpPr>
            <p:spPr>
              <a:xfrm>
                <a:off x="822959" y="4883898"/>
                <a:ext cx="2623860"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u-HU" b="0" i="1" smtClean="0">
                              <a:latin typeface="Cambria Math" panose="02040503050406030204" pitchFamily="18" charset="0"/>
                            </a:rPr>
                          </m:ctrlPr>
                        </m:sSubPr>
                        <m:e>
                          <m:r>
                            <a:rPr lang="en-GB" b="0" i="1" smtClean="0">
                              <a:latin typeface="Cambria Math" panose="02040503050406030204" pitchFamily="18" charset="0"/>
                            </a:rPr>
                            <m:t>𝐴</m:t>
                          </m:r>
                        </m:e>
                        <m:sub>
                          <m:r>
                            <a:rPr lang="hu-HU" b="0" i="1" smtClean="0">
                              <a:latin typeface="Cambria Math" panose="02040503050406030204" pitchFamily="18" charset="0"/>
                            </a:rPr>
                            <m:t>1</m:t>
                          </m:r>
                        </m:sub>
                      </m:sSub>
                      <m:r>
                        <a:rPr lang="en-GB" b="0" i="1" smtClean="0">
                          <a:latin typeface="Cambria Math" panose="02040503050406030204" pitchFamily="18" charset="0"/>
                        </a:rPr>
                        <m:t>−</m:t>
                      </m:r>
                      <m:r>
                        <a:rPr lang="hu-HU" b="0" i="1" smtClean="0">
                          <a:latin typeface="Cambria Math" panose="02040503050406030204" pitchFamily="18" charset="0"/>
                        </a:rPr>
                        <m:t> </m:t>
                      </m:r>
                      <m:r>
                        <a:rPr lang="en-GB" b="0" i="1" smtClean="0">
                          <a:latin typeface="Cambria Math" panose="02040503050406030204" pitchFamily="18" charset="0"/>
                        </a:rPr>
                        <m:t>𝑎𝑟𝑟𝑖𝑣𝑒𝑑</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𝐴𝑡h𝑒𝑛𝑠</m:t>
                      </m:r>
                    </m:oMath>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𝐴</m:t>
                          </m:r>
                        </m:e>
                        <m:sub>
                          <m:r>
                            <a:rPr lang="hu-HU" b="0" i="1" smtClean="0">
                              <a:latin typeface="Cambria Math" panose="02040503050406030204" pitchFamily="18" charset="0"/>
                            </a:rPr>
                            <m:t>2</m:t>
                          </m:r>
                        </m:sub>
                      </m:sSub>
                      <m:r>
                        <a:rPr lang="hu-HU" b="0" i="1" smtClean="0">
                          <a:latin typeface="Cambria Math" panose="02040503050406030204" pitchFamily="18" charset="0"/>
                        </a:rPr>
                        <m:t>− </m:t>
                      </m:r>
                      <m:r>
                        <a:rPr lang="en-GB" i="1">
                          <a:latin typeface="Cambria Math" panose="02040503050406030204" pitchFamily="18" charset="0"/>
                        </a:rPr>
                        <m:t>𝑎𝑟𝑟𝑖𝑣𝑒𝑑</m:t>
                      </m:r>
                      <m:r>
                        <a:rPr lang="en-GB" i="1">
                          <a:latin typeface="Cambria Math" panose="02040503050406030204" pitchFamily="18" charset="0"/>
                        </a:rPr>
                        <m:t> </m:t>
                      </m:r>
                      <m:r>
                        <a:rPr lang="en-GB" i="1">
                          <a:latin typeface="Cambria Math" panose="02040503050406030204" pitchFamily="18" charset="0"/>
                        </a:rPr>
                        <m:t>𝑡𝑜</m:t>
                      </m:r>
                      <m:r>
                        <a:rPr lang="en-GB" i="1">
                          <a:latin typeface="Cambria Math" panose="02040503050406030204" pitchFamily="18" charset="0"/>
                        </a:rPr>
                        <m:t> </m:t>
                      </m:r>
                      <m:r>
                        <a:rPr lang="hu-HU" b="0" i="1" smtClean="0">
                          <a:latin typeface="Cambria Math" panose="02040503050406030204" pitchFamily="18" charset="0"/>
                        </a:rPr>
                        <m:t>𝑀𝑖𝑐𝑒𝑛𝑎𝑒</m:t>
                      </m:r>
                    </m:oMath>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𝐴</m:t>
                          </m:r>
                        </m:e>
                        <m:sub>
                          <m:r>
                            <a:rPr lang="hu-HU" b="0" i="1" smtClean="0">
                              <a:latin typeface="Cambria Math" panose="02040503050406030204" pitchFamily="18" charset="0"/>
                            </a:rPr>
                            <m:t>3</m:t>
                          </m:r>
                        </m:sub>
                      </m:sSub>
                      <m:r>
                        <a:rPr lang="hu-HU" b="0" i="1" smtClean="0">
                          <a:latin typeface="Cambria Math" panose="02040503050406030204" pitchFamily="18" charset="0"/>
                        </a:rPr>
                        <m:t>−</m:t>
                      </m:r>
                      <m:r>
                        <a:rPr lang="hu-HU" b="0" i="1" smtClean="0">
                          <a:latin typeface="Cambria Math" panose="02040503050406030204" pitchFamily="18" charset="0"/>
                        </a:rPr>
                        <m:t>𝑎𝑟𝑟𝑖𝑣𝑒𝑑</m:t>
                      </m:r>
                      <m:r>
                        <a:rPr lang="hu-HU" b="0" i="1" smtClean="0">
                          <a:latin typeface="Cambria Math" panose="02040503050406030204" pitchFamily="18" charset="0"/>
                        </a:rPr>
                        <m:t> </m:t>
                      </m:r>
                      <m:r>
                        <a:rPr lang="hu-HU" b="0" i="1" smtClean="0">
                          <a:latin typeface="Cambria Math" panose="02040503050406030204" pitchFamily="18" charset="0"/>
                        </a:rPr>
                        <m:t>𝑡𝑜</m:t>
                      </m:r>
                      <m:r>
                        <a:rPr lang="hu-HU" b="0" i="1" smtClean="0">
                          <a:latin typeface="Cambria Math" panose="02040503050406030204" pitchFamily="18" charset="0"/>
                        </a:rPr>
                        <m:t> </m:t>
                      </m:r>
                      <m:r>
                        <a:rPr lang="hu-HU" b="0" i="1" smtClean="0">
                          <a:latin typeface="Cambria Math" panose="02040503050406030204" pitchFamily="18" charset="0"/>
                        </a:rPr>
                        <m:t>𝑆𝑝𝑎𝑟𝑡𝑎</m:t>
                      </m:r>
                    </m:oMath>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 </m:t>
                      </m:r>
                      <m:r>
                        <a:rPr lang="en-GB" b="0" i="1" smtClean="0">
                          <a:latin typeface="Cambria Math" panose="02040503050406030204" pitchFamily="18" charset="0"/>
                        </a:rPr>
                        <m:t>𝑎𝑛𝑠𝑤𝑒𝑟</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𝑡𝑟𝑢𝑒</m:t>
                      </m:r>
                    </m:oMath>
                  </m:oMathPara>
                </a14:m>
                <a:endParaRPr lang="en-GB" dirty="0"/>
              </a:p>
            </p:txBody>
          </p:sp>
        </mc:Choice>
        <mc:Fallback xmlns="">
          <p:sp>
            <p:nvSpPr>
              <p:cNvPr id="5" name="Szövegdoboz 4"/>
              <p:cNvSpPr txBox="1">
                <a:spLocks noRot="1" noChangeAspect="1" noMove="1" noResize="1" noEditPoints="1" noAdjustHandles="1" noChangeArrowheads="1" noChangeShapeType="1" noTextEdit="1"/>
              </p:cNvSpPr>
              <p:nvPr/>
            </p:nvSpPr>
            <p:spPr>
              <a:xfrm>
                <a:off x="822959" y="4883898"/>
                <a:ext cx="2623860" cy="1107996"/>
              </a:xfrm>
              <a:prstGeom prst="rect">
                <a:avLst/>
              </a:prstGeom>
              <a:blipFill rotWithShape="0">
                <a:blip r:embed="rId4"/>
                <a:stretch>
                  <a:fillRect l="-1628" r="-1860" b="-1099"/>
                </a:stretch>
              </a:blipFill>
            </p:spPr>
            <p:txBody>
              <a:bodyPr/>
              <a:lstStyle/>
              <a:p>
                <a:r>
                  <a:rPr lang="en-GB">
                    <a:noFill/>
                  </a:rPr>
                  <a:t> </a:t>
                </a:r>
              </a:p>
            </p:txBody>
          </p:sp>
        </mc:Fallback>
      </mc:AlternateContent>
    </p:spTree>
    <p:extLst>
      <p:ext uri="{BB962C8B-B14F-4D97-AF65-F5344CB8AC3E}">
        <p14:creationId xmlns:p14="http://schemas.microsoft.com/office/powerpoint/2010/main" val="127806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chemeClr val="tx1"/>
                </a:solidFill>
                <a:cs typeface="Arial" panose="020B0604020202020204" pitchFamily="34" charset="0"/>
              </a:rPr>
              <a:t>Exercise </a:t>
            </a:r>
            <a:r>
              <a:rPr lang="hu-HU" dirty="0">
                <a:solidFill>
                  <a:schemeClr val="tx1"/>
                </a:solidFill>
                <a:cs typeface="Arial" panose="020B0604020202020204" pitchFamily="34" charset="0"/>
              </a:rPr>
              <a:t>5</a:t>
            </a:r>
            <a:r>
              <a:rPr lang="en-US" dirty="0">
                <a:solidFill>
                  <a:schemeClr val="tx1"/>
                </a:solidFill>
                <a:cs typeface="Arial" panose="020B0604020202020204" pitchFamily="34" charset="0"/>
              </a:rPr>
              <a:t>.24</a:t>
            </a:r>
            <a:endParaRPr lang="en-GB" dirty="0"/>
          </a:p>
        </p:txBody>
      </p:sp>
      <p:sp>
        <p:nvSpPr>
          <p:cNvPr id="3" name="Tartalom helye 2"/>
          <p:cNvSpPr>
            <a:spLocks noGrp="1"/>
          </p:cNvSpPr>
          <p:nvPr>
            <p:ph idx="1"/>
          </p:nvPr>
        </p:nvSpPr>
        <p:spPr/>
        <p:txBody>
          <a:bodyPr/>
          <a:lstStyle/>
          <a:p>
            <a:pPr algn="just"/>
            <a:r>
              <a:rPr lang="en-US" dirty="0"/>
              <a:t>In an office equipped with mechanized administration three machines classify the files. The first can process 10 files per day, the second 15, while the third 25. The average numbers of misclassified files are 0.3, 0.9 and 0.5 per day, respectively. We choose a file randomly from the daily production and we find that it has been misclassified. What is the probability that the file was processed by the first machine?</a:t>
            </a:r>
            <a:endParaRPr lang="en-GB" dirty="0"/>
          </a:p>
        </p:txBody>
      </p:sp>
      <mc:AlternateContent xmlns:mc="http://schemas.openxmlformats.org/markup-compatibility/2006" xmlns:a14="http://schemas.microsoft.com/office/drawing/2010/main">
        <mc:Choice Requires="a14">
          <p:sp>
            <p:nvSpPr>
              <p:cNvPr id="5" name="Szövegdoboz 4"/>
              <p:cNvSpPr txBox="1"/>
              <p:nvPr/>
            </p:nvSpPr>
            <p:spPr>
              <a:xfrm>
                <a:off x="822959" y="3818466"/>
                <a:ext cx="512871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𝑚𝑖𝑠𝑐𝑙𝑎𝑠𝑠𝑖𝑓𝑖𝑒𝑑</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𝑓𝑖𝑙𝑒</m:t>
                      </m:r>
                      <m:r>
                        <a:rPr lang="en-GB" b="0" i="1" smtClean="0">
                          <a:latin typeface="Cambria Math" panose="02040503050406030204" pitchFamily="18" charset="0"/>
                        </a:rPr>
                        <m:t> </m:t>
                      </m:r>
                      <m:r>
                        <a:rPr lang="en-GB" b="0" i="1" smtClean="0">
                          <a:latin typeface="Cambria Math" panose="02040503050406030204" pitchFamily="18" charset="0"/>
                        </a:rPr>
                        <m:t>𝑤𝑎𝑠</m:t>
                      </m:r>
                      <m:r>
                        <a:rPr lang="en-GB" b="0" i="1" smtClean="0">
                          <a:latin typeface="Cambria Math" panose="02040503050406030204" pitchFamily="18" charset="0"/>
                        </a:rPr>
                        <m:t> </m:t>
                      </m:r>
                      <m:r>
                        <a:rPr lang="en-GB" b="0" i="1" smtClean="0">
                          <a:latin typeface="Cambria Math" panose="02040503050406030204" pitchFamily="18" charset="0"/>
                        </a:rPr>
                        <m:t>𝑝𝑟𝑜𝑐𝑒𝑠𝑠𝑒𝑑</m:t>
                      </m:r>
                      <m:r>
                        <a:rPr lang="en-GB" b="0" i="1" smtClean="0">
                          <a:latin typeface="Cambria Math" panose="02040503050406030204" pitchFamily="18" charset="0"/>
                        </a:rPr>
                        <m:t> </m:t>
                      </m:r>
                      <m:r>
                        <a:rPr lang="en-GB" b="0" i="1" smtClean="0">
                          <a:latin typeface="Cambria Math" panose="02040503050406030204" pitchFamily="18" charset="0"/>
                        </a:rPr>
                        <m:t>𝑏𝑦</m:t>
                      </m:r>
                      <m:r>
                        <a:rPr lang="en-GB" b="0" i="1" smtClean="0">
                          <a:latin typeface="Cambria Math" panose="02040503050406030204" pitchFamily="18" charset="0"/>
                        </a:rPr>
                        <m:t> </m:t>
                      </m:r>
                      <m:r>
                        <a:rPr lang="en-GB" b="0" i="1" smtClean="0">
                          <a:latin typeface="Cambria Math" panose="02040503050406030204" pitchFamily="18" charset="0"/>
                        </a:rPr>
                        <m:t>𝑚𝑎𝑐h𝑖𝑛𝑒</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𝑖</m:t>
                      </m:r>
                    </m:oMath>
                  </m:oMathPara>
                </a14:m>
                <a:endParaRPr lang="en-GB" dirty="0"/>
              </a:p>
            </p:txBody>
          </p:sp>
        </mc:Choice>
        <mc:Fallback xmlns="">
          <p:sp>
            <p:nvSpPr>
              <p:cNvPr id="5" name="Szövegdoboz 4"/>
              <p:cNvSpPr txBox="1">
                <a:spLocks noRot="1" noChangeAspect="1" noMove="1" noResize="1" noEditPoints="1" noAdjustHandles="1" noChangeArrowheads="1" noChangeShapeType="1" noTextEdit="1"/>
              </p:cNvSpPr>
              <p:nvPr/>
            </p:nvSpPr>
            <p:spPr>
              <a:xfrm>
                <a:off x="822959" y="3818466"/>
                <a:ext cx="5128712" cy="553998"/>
              </a:xfrm>
              <a:prstGeom prst="rect">
                <a:avLst/>
              </a:prstGeom>
              <a:blipFill rotWithShape="0">
                <a:blip r:embed="rId2"/>
                <a:stretch>
                  <a:fillRect l="-595" t="-1099" r="-595" b="-16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Szövegdoboz 5"/>
              <p:cNvSpPr txBox="1"/>
              <p:nvPr/>
            </p:nvSpPr>
            <p:spPr>
              <a:xfrm>
                <a:off x="822959" y="4478866"/>
                <a:ext cx="2987806" cy="654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r>
                            <a:rPr lang="hu-HU" b="0" i="1" smtClean="0">
                              <a:latin typeface="Cambria Math" panose="02040503050406030204" pitchFamily="18" charset="0"/>
                            </a:rPr>
                            <m:t>|</m:t>
                          </m:r>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hu-HU" b="0" i="1" smtClean="0">
                              <a:latin typeface="Cambria Math" panose="02040503050406030204" pitchFamily="18" charset="0"/>
                            </a:rPr>
                            <m:t>𝑃</m:t>
                          </m:r>
                          <m:d>
                            <m:dPr>
                              <m:ctrlPr>
                                <a:rPr lang="hu-HU" b="0" i="1" smtClean="0">
                                  <a:latin typeface="Cambria Math" panose="02040503050406030204" pitchFamily="18" charset="0"/>
                                </a:rPr>
                              </m:ctrlPr>
                            </m:dPr>
                            <m:e>
                              <m:r>
                                <a:rPr lang="hu-HU" b="0" i="1" smtClean="0">
                                  <a:latin typeface="Cambria Math" panose="02040503050406030204" pitchFamily="18" charset="0"/>
                                </a:rPr>
                                <m:t>𝐴</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hu-HU" b="0" i="1" smtClean="0">
                                      <a:latin typeface="Cambria Math" panose="02040503050406030204" pitchFamily="18" charset="0"/>
                                    </a:rPr>
                                    <m:t>𝐵</m:t>
                                  </m:r>
                                </m:e>
                                <m:sub>
                                  <m:r>
                                    <a:rPr lang="en-GB" b="0" i="1" smtClean="0">
                                      <a:latin typeface="Cambria Math" panose="02040503050406030204" pitchFamily="18" charset="0"/>
                                    </a:rPr>
                                    <m:t>𝑖</m:t>
                                  </m:r>
                                </m:sub>
                              </m:sSub>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e>
                          </m:d>
                        </m:num>
                        <m:den>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𝑗</m:t>
                              </m:r>
                              <m:r>
                                <a:rPr lang="en-GB" b="0" i="1" smtClean="0">
                                  <a:latin typeface="Cambria Math" panose="02040503050406030204" pitchFamily="18" charset="0"/>
                                </a:rPr>
                                <m:t>=1</m:t>
                              </m:r>
                            </m:sub>
                            <m:sup>
                              <m:r>
                                <a:rPr lang="hu-HU" b="0" i="1" smtClean="0">
                                  <a:latin typeface="Cambria Math" panose="02040503050406030204" pitchFamily="18" charset="0"/>
                                </a:rPr>
                                <m:t>3</m:t>
                              </m:r>
                            </m:sup>
                            <m:e>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𝑗</m:t>
                                      </m:r>
                                    </m:sub>
                                  </m:sSub>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𝑗</m:t>
                                      </m:r>
                                    </m:sub>
                                  </m:sSub>
                                </m:e>
                              </m:d>
                            </m:e>
                          </m:nary>
                        </m:den>
                      </m:f>
                    </m:oMath>
                  </m:oMathPara>
                </a14:m>
                <a:endParaRPr lang="en-GB" dirty="0"/>
              </a:p>
            </p:txBody>
          </p:sp>
        </mc:Choice>
        <mc:Fallback xmlns="">
          <p:sp>
            <p:nvSpPr>
              <p:cNvPr id="6" name="Szövegdoboz 5"/>
              <p:cNvSpPr txBox="1">
                <a:spLocks noRot="1" noChangeAspect="1" noMove="1" noResize="1" noEditPoints="1" noAdjustHandles="1" noChangeArrowheads="1" noChangeShapeType="1" noTextEdit="1"/>
              </p:cNvSpPr>
              <p:nvPr/>
            </p:nvSpPr>
            <p:spPr>
              <a:xfrm>
                <a:off x="822959" y="4478866"/>
                <a:ext cx="2987806" cy="654346"/>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Szövegdoboz 6"/>
              <p:cNvSpPr txBox="1"/>
              <p:nvPr/>
            </p:nvSpPr>
            <p:spPr>
              <a:xfrm>
                <a:off x="3985200" y="5308126"/>
                <a:ext cx="4837478" cy="934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1</m:t>
                              </m:r>
                            </m:sub>
                          </m:sSub>
                          <m:r>
                            <a:rPr lang="hu-HU" b="0" i="1" smtClean="0">
                              <a:latin typeface="Cambria Math" panose="02040503050406030204" pitchFamily="18" charset="0"/>
                            </a:rPr>
                            <m:t>|</m:t>
                          </m:r>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100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5</m:t>
                              </m:r>
                            </m:den>
                          </m:f>
                        </m:num>
                        <m:den>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100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10</m:t>
                              </m:r>
                            </m:num>
                            <m:den>
                              <m:r>
                                <a:rPr lang="en-GB" b="0" i="1" smtClean="0">
                                  <a:latin typeface="Cambria Math" panose="02040503050406030204" pitchFamily="18" charset="0"/>
                                </a:rPr>
                                <m:t>50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6</m:t>
                              </m:r>
                            </m:num>
                            <m:den>
                              <m:r>
                                <a:rPr lang="en-GB" b="0" i="1" smtClean="0">
                                  <a:latin typeface="Cambria Math" panose="02040503050406030204" pitchFamily="18" charset="0"/>
                                </a:rPr>
                                <m:t>100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15</m:t>
                              </m:r>
                            </m:num>
                            <m:den>
                              <m:r>
                                <a:rPr lang="en-GB" b="0" i="1" smtClean="0">
                                  <a:latin typeface="Cambria Math" panose="02040503050406030204" pitchFamily="18" charset="0"/>
                                </a:rPr>
                                <m:t>50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100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50</m:t>
                              </m:r>
                            </m:den>
                          </m:f>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17</m:t>
                          </m:r>
                        </m:den>
                      </m:f>
                    </m:oMath>
                  </m:oMathPara>
                </a14:m>
                <a:endParaRPr lang="en-GB" dirty="0"/>
              </a:p>
            </p:txBody>
          </p:sp>
        </mc:Choice>
        <mc:Fallback xmlns="">
          <p:sp>
            <p:nvSpPr>
              <p:cNvPr id="7" name="Szövegdoboz 6"/>
              <p:cNvSpPr txBox="1">
                <a:spLocks noRot="1" noChangeAspect="1" noMove="1" noResize="1" noEditPoints="1" noAdjustHandles="1" noChangeArrowheads="1" noChangeShapeType="1" noTextEdit="1"/>
              </p:cNvSpPr>
              <p:nvPr/>
            </p:nvSpPr>
            <p:spPr>
              <a:xfrm>
                <a:off x="3985200" y="5308126"/>
                <a:ext cx="4837478" cy="934230"/>
              </a:xfrm>
              <a:prstGeom prst="rect">
                <a:avLst/>
              </a:prstGeom>
              <a:blipFill rotWithShape="0">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22521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Retrospektív">
  <a:themeElements>
    <a:clrScheme name="Retrospektív">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4304</TotalTime>
  <Words>1456</Words>
  <Application>Microsoft Office PowerPoint</Application>
  <PresentationFormat>Diavetítés a képernyőre (4:3 oldalarány)</PresentationFormat>
  <Paragraphs>213</Paragraphs>
  <Slides>13</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13</vt:i4>
      </vt:variant>
    </vt:vector>
  </HeadingPairs>
  <TitlesOfParts>
    <vt:vector size="19" baseType="lpstr">
      <vt:lpstr>Calibri</vt:lpstr>
      <vt:lpstr>Calibri Light</vt:lpstr>
      <vt:lpstr>Cambria Math</vt:lpstr>
      <vt:lpstr>Courier New</vt:lpstr>
      <vt:lpstr>Wingdings</vt:lpstr>
      <vt:lpstr>Retrospektív</vt:lpstr>
      <vt:lpstr>Applied Statistics, Probability theory and mathematical statistics</vt:lpstr>
      <vt:lpstr>Exercise 5.4 (M2)</vt:lpstr>
      <vt:lpstr>Exercise 5.5 (M3)</vt:lpstr>
      <vt:lpstr>Exercise 5.7</vt:lpstr>
      <vt:lpstr>Exercise 5.8*</vt:lpstr>
      <vt:lpstr>Exercise 5.14</vt:lpstr>
      <vt:lpstr>Exercise 5.19</vt:lpstr>
      <vt:lpstr>Exercise 5.22</vt:lpstr>
      <vt:lpstr>Exercise 5.24</vt:lpstr>
      <vt:lpstr>Exercise M1</vt:lpstr>
      <vt:lpstr>Exercise M2</vt:lpstr>
      <vt:lpstr>Exercise M3</vt:lpstr>
      <vt:lpstr>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Statistics, Probability theory and mathematical statistics</dc:title>
  <dc:creator>Sándor Pecsora</dc:creator>
  <cp:lastModifiedBy>Sándor Pecsora</cp:lastModifiedBy>
  <cp:revision>73</cp:revision>
  <dcterms:created xsi:type="dcterms:W3CDTF">2020-09-02T07:49:18Z</dcterms:created>
  <dcterms:modified xsi:type="dcterms:W3CDTF">2022-02-15T08:22:41Z</dcterms:modified>
</cp:coreProperties>
</file>