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12"/>
  </p:notesMasterIdLst>
  <p:sldIdLst>
    <p:sldId id="341" r:id="rId2"/>
    <p:sldId id="321" r:id="rId3"/>
    <p:sldId id="336" r:id="rId4"/>
    <p:sldId id="322" r:id="rId5"/>
    <p:sldId id="331" r:id="rId6"/>
    <p:sldId id="334" r:id="rId7"/>
    <p:sldId id="330" r:id="rId8"/>
    <p:sldId id="335" r:id="rId9"/>
    <p:sldId id="329" r:id="rId10"/>
    <p:sldId id="337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21D1FB-C590-42EC-B5F7-D55CB3F1A6E0}" v="1" dt="2022-02-15T08:19:13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08" y="3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 Pecsora" userId="810b1d013327c237" providerId="LiveId" clId="{BB21D1FB-C590-42EC-B5F7-D55CB3F1A6E0}"/>
    <pc:docChg chg="custSel addSld delSld modSld">
      <pc:chgData name="Sándor Pecsora" userId="810b1d013327c237" providerId="LiveId" clId="{BB21D1FB-C590-42EC-B5F7-D55CB3F1A6E0}" dt="2022-02-15T08:23:02.934" v="14" actId="47"/>
      <pc:docMkLst>
        <pc:docMk/>
      </pc:docMkLst>
      <pc:sldChg chg="del">
        <pc:chgData name="Sándor Pecsora" userId="810b1d013327c237" providerId="LiveId" clId="{BB21D1FB-C590-42EC-B5F7-D55CB3F1A6E0}" dt="2022-02-15T08:23:02.934" v="14" actId="47"/>
        <pc:sldMkLst>
          <pc:docMk/>
          <pc:sldMk cId="1180060703" sldId="256"/>
        </pc:sldMkLst>
      </pc:sldChg>
      <pc:sldChg chg="modSp mod">
        <pc:chgData name="Sándor Pecsora" userId="810b1d013327c237" providerId="LiveId" clId="{BB21D1FB-C590-42EC-B5F7-D55CB3F1A6E0}" dt="2021-11-30T08:42:24.580" v="10" actId="20577"/>
        <pc:sldMkLst>
          <pc:docMk/>
          <pc:sldMk cId="2042437587" sldId="329"/>
        </pc:sldMkLst>
        <pc:spChg chg="mod">
          <ac:chgData name="Sándor Pecsora" userId="810b1d013327c237" providerId="LiveId" clId="{BB21D1FB-C590-42EC-B5F7-D55CB3F1A6E0}" dt="2021-11-30T08:42:24.580" v="10" actId="20577"/>
          <ac:spMkLst>
            <pc:docMk/>
            <pc:sldMk cId="2042437587" sldId="329"/>
            <ac:spMk id="3" creationId="{00000000-0000-0000-0000-000000000000}"/>
          </ac:spMkLst>
        </pc:spChg>
      </pc:sldChg>
      <pc:sldChg chg="modSp mod">
        <pc:chgData name="Sándor Pecsora" userId="810b1d013327c237" providerId="LiveId" clId="{BB21D1FB-C590-42EC-B5F7-D55CB3F1A6E0}" dt="2021-09-01T07:43:54.398" v="8" actId="790"/>
        <pc:sldMkLst>
          <pc:docMk/>
          <pc:sldMk cId="1591634572" sldId="330"/>
        </pc:sldMkLst>
        <pc:spChg chg="mod">
          <ac:chgData name="Sándor Pecsora" userId="810b1d013327c237" providerId="LiveId" clId="{BB21D1FB-C590-42EC-B5F7-D55CB3F1A6E0}" dt="2021-09-01T07:43:54.398" v="8" actId="790"/>
          <ac:spMkLst>
            <pc:docMk/>
            <pc:sldMk cId="1591634572" sldId="330"/>
            <ac:spMk id="3" creationId="{00000000-0000-0000-0000-000000000000}"/>
          </ac:spMkLst>
        </pc:spChg>
      </pc:sldChg>
      <pc:sldChg chg="modSp mod">
        <pc:chgData name="Sándor Pecsora" userId="810b1d013327c237" providerId="LiveId" clId="{BB21D1FB-C590-42EC-B5F7-D55CB3F1A6E0}" dt="2021-09-01T07:43:32.324" v="3" actId="790"/>
        <pc:sldMkLst>
          <pc:docMk/>
          <pc:sldMk cId="93600150" sldId="331"/>
        </pc:sldMkLst>
        <pc:spChg chg="mod">
          <ac:chgData name="Sándor Pecsora" userId="810b1d013327c237" providerId="LiveId" clId="{BB21D1FB-C590-42EC-B5F7-D55CB3F1A6E0}" dt="2021-09-01T07:43:32.324" v="3" actId="790"/>
          <ac:spMkLst>
            <pc:docMk/>
            <pc:sldMk cId="93600150" sldId="331"/>
            <ac:spMk id="3" creationId="{00000000-0000-0000-0000-000000000000}"/>
          </ac:spMkLst>
        </pc:spChg>
      </pc:sldChg>
      <pc:sldChg chg="modSp mod">
        <pc:chgData name="Sándor Pecsora" userId="810b1d013327c237" providerId="LiveId" clId="{BB21D1FB-C590-42EC-B5F7-D55CB3F1A6E0}" dt="2021-09-01T07:43:35.416" v="4" actId="790"/>
        <pc:sldMkLst>
          <pc:docMk/>
          <pc:sldMk cId="93797610" sldId="334"/>
        </pc:sldMkLst>
        <pc:spChg chg="mod">
          <ac:chgData name="Sándor Pecsora" userId="810b1d013327c237" providerId="LiveId" clId="{BB21D1FB-C590-42EC-B5F7-D55CB3F1A6E0}" dt="2021-09-01T07:43:35.416" v="4" actId="790"/>
          <ac:spMkLst>
            <pc:docMk/>
            <pc:sldMk cId="93797610" sldId="334"/>
            <ac:spMk id="4" creationId="{00000000-0000-0000-0000-000000000000}"/>
          </ac:spMkLst>
        </pc:spChg>
      </pc:sldChg>
      <pc:sldChg chg="modSp mod">
        <pc:chgData name="Sándor Pecsora" userId="810b1d013327c237" providerId="LiveId" clId="{BB21D1FB-C590-42EC-B5F7-D55CB3F1A6E0}" dt="2021-09-01T07:44:02.203" v="9" actId="790"/>
        <pc:sldMkLst>
          <pc:docMk/>
          <pc:sldMk cId="1149520847" sldId="335"/>
        </pc:sldMkLst>
        <pc:spChg chg="mod">
          <ac:chgData name="Sándor Pecsora" userId="810b1d013327c237" providerId="LiveId" clId="{BB21D1FB-C590-42EC-B5F7-D55CB3F1A6E0}" dt="2021-09-01T07:44:02.203" v="9" actId="790"/>
          <ac:spMkLst>
            <pc:docMk/>
            <pc:sldMk cId="1149520847" sldId="335"/>
            <ac:spMk id="4" creationId="{00000000-0000-0000-0000-000000000000}"/>
          </ac:spMkLst>
        </pc:spChg>
      </pc:sldChg>
      <pc:sldChg chg="modSp mod">
        <pc:chgData name="Sándor Pecsora" userId="810b1d013327c237" providerId="LiveId" clId="{BB21D1FB-C590-42EC-B5F7-D55CB3F1A6E0}" dt="2021-09-01T07:43:11.277" v="0" actId="790"/>
        <pc:sldMkLst>
          <pc:docMk/>
          <pc:sldMk cId="3579269664" sldId="336"/>
        </pc:sldMkLst>
        <pc:spChg chg="mod">
          <ac:chgData name="Sándor Pecsora" userId="810b1d013327c237" providerId="LiveId" clId="{BB21D1FB-C590-42EC-B5F7-D55CB3F1A6E0}" dt="2021-09-01T07:43:11.277" v="0" actId="790"/>
          <ac:spMkLst>
            <pc:docMk/>
            <pc:sldMk cId="3579269664" sldId="336"/>
            <ac:spMk id="4" creationId="{00000000-0000-0000-0000-000000000000}"/>
          </ac:spMkLst>
        </pc:spChg>
      </pc:sldChg>
      <pc:sldChg chg="add">
        <pc:chgData name="Sándor Pecsora" userId="810b1d013327c237" providerId="LiveId" clId="{BB21D1FB-C590-42EC-B5F7-D55CB3F1A6E0}" dt="2022-02-15T08:19:13.740" v="11"/>
        <pc:sldMkLst>
          <pc:docMk/>
          <pc:sldMk cId="811959074" sldId="337"/>
        </pc:sldMkLst>
      </pc:sldChg>
      <pc:sldChg chg="modSp add mod">
        <pc:chgData name="Sándor Pecsora" userId="810b1d013327c237" providerId="LiveId" clId="{BB21D1FB-C590-42EC-B5F7-D55CB3F1A6E0}" dt="2022-02-15T08:23:00.899" v="13"/>
        <pc:sldMkLst>
          <pc:docMk/>
          <pc:sldMk cId="3735662663" sldId="341"/>
        </pc:sldMkLst>
        <pc:spChg chg="mod">
          <ac:chgData name="Sándor Pecsora" userId="810b1d013327c237" providerId="LiveId" clId="{BB21D1FB-C590-42EC-B5F7-D55CB3F1A6E0}" dt="2022-02-15T08:23:00.899" v="13"/>
          <ac:spMkLst>
            <pc:docMk/>
            <pc:sldMk cId="3735662663" sldId="34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D181-6501-4CD6-ADAA-357D1FDA1029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B4519-444B-4F56-B3DB-AC5AAF9180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44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4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4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632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720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93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0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979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35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602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42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821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5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exampl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6032" y="758952"/>
            <a:ext cx="8328454" cy="2670048"/>
          </a:xfrm>
        </p:spPr>
        <p:txBody>
          <a:bodyPr>
            <a:noAutofit/>
          </a:bodyPr>
          <a:lstStyle/>
          <a:p>
            <a:r>
              <a:rPr lang="en-US" sz="4000" dirty="0"/>
              <a:t>Applied Statistics,</a:t>
            </a:r>
            <a:br>
              <a:rPr lang="en-US" sz="4000" dirty="0"/>
            </a:br>
            <a:r>
              <a:rPr lang="en-US" sz="4000" dirty="0"/>
              <a:t>Probability theory and mathematical statistics</a:t>
            </a:r>
            <a:endParaRPr lang="en-GB" sz="4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Independence of events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2A1929-D361-4830-B28B-82105341B8EC}"/>
              </a:ext>
            </a:extLst>
          </p:cNvPr>
          <p:cNvSpPr txBox="1"/>
          <p:nvPr/>
        </p:nvSpPr>
        <p:spPr>
          <a:xfrm>
            <a:off x="2241176" y="3542200"/>
            <a:ext cx="465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István Fazekas, Attila Barta, Sándor Pecsora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38B5CDD-DF06-4B9E-97D9-BB5E2ADD616B}"/>
              </a:ext>
            </a:extLst>
          </p:cNvPr>
          <p:cNvSpPr txBox="1"/>
          <p:nvPr/>
        </p:nvSpPr>
        <p:spPr>
          <a:xfrm>
            <a:off x="0" y="635586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400" dirty="0"/>
              <a:t>”</a:t>
            </a:r>
            <a:r>
              <a:rPr lang="en-US" sz="1400" dirty="0"/>
              <a:t>This work was supported by the construction EFOP-3.4.3-16-2016-00021. The project was supported by the European Union, co-financed by the European Social Fund.”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735662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8D57D7-8956-49F9-9353-B533C5FB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Literature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CDDDFC-80E1-4B5F-962D-B2A8BC2C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7" y="1845734"/>
            <a:ext cx="741470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Ágnes </a:t>
            </a:r>
            <a:r>
              <a:rPr lang="hu-HU" dirty="0" err="1"/>
              <a:t>Baran</a:t>
            </a:r>
            <a:r>
              <a:rPr lang="hu-HU" dirty="0"/>
              <a:t>: </a:t>
            </a:r>
            <a:r>
              <a:rPr lang="hu-HU" dirty="0" err="1">
                <a:effectLst/>
              </a:rPr>
              <a:t>Mathematics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for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engineers</a:t>
            </a:r>
            <a:r>
              <a:rPr lang="hu-HU" dirty="0">
                <a:effectLst/>
              </a:rPr>
              <a:t> 1. (</a:t>
            </a:r>
            <a:r>
              <a:rPr lang="hu-HU" dirty="0" err="1">
                <a:effectLst/>
              </a:rPr>
              <a:t>Laboratory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slides</a:t>
            </a:r>
            <a:r>
              <a:rPr lang="hu-HU" dirty="0">
                <a:effectLst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Sándor </a:t>
            </a:r>
            <a:r>
              <a:rPr lang="hu-HU" dirty="0" err="1"/>
              <a:t>Baran</a:t>
            </a:r>
            <a:r>
              <a:rPr lang="hu-HU" dirty="0"/>
              <a:t>: </a:t>
            </a:r>
            <a:r>
              <a:rPr lang="hu-HU" dirty="0" err="1">
                <a:effectLst/>
              </a:rPr>
              <a:t>Probability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theory</a:t>
            </a:r>
            <a:r>
              <a:rPr lang="hu-HU" dirty="0">
                <a:effectLst/>
              </a:rPr>
              <a:t> and </a:t>
            </a:r>
            <a:r>
              <a:rPr lang="hu-HU" dirty="0" err="1">
                <a:effectLst/>
              </a:rPr>
              <a:t>statistics</a:t>
            </a:r>
            <a:endParaRPr lang="hu-HU" dirty="0">
              <a:effectLst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Valószínűségszámítás,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Bevezetés a matematikai statisztikába,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 err="1"/>
              <a:t>Matlab</a:t>
            </a:r>
            <a:r>
              <a:rPr lang="hu-HU" dirty="0"/>
              <a:t> </a:t>
            </a:r>
            <a:r>
              <a:rPr lang="hu-HU" dirty="0" err="1"/>
              <a:t>examples</a:t>
            </a:r>
            <a:r>
              <a:rPr lang="hu-HU" dirty="0"/>
              <a:t>: </a:t>
            </a:r>
            <a:r>
              <a:rPr lang="hu-HU" dirty="0">
                <a:hlinkClick r:id="rId2"/>
              </a:rPr>
              <a:t>https://www.mathworks.com/help/examples.html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195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Exercise 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6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.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1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 (M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06679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coin is tossed ten times. Let A denote the event that there are both heads and tails</a:t>
            </a:r>
            <a:r>
              <a:rPr lang="hu-HU" dirty="0"/>
              <a:t> </a:t>
            </a:r>
            <a:r>
              <a:rPr lang="en-US" dirty="0"/>
              <a:t>among the results, while B denotes the event that there is at most one tail among</a:t>
            </a:r>
            <a:r>
              <a:rPr lang="hu-HU" dirty="0"/>
              <a:t> </a:t>
            </a:r>
            <a:r>
              <a:rPr lang="en-US" dirty="0"/>
              <a:t>them. Are A and B independent?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/>
              <p:cNvSpPr txBox="1"/>
              <p:nvPr/>
            </p:nvSpPr>
            <p:spPr>
              <a:xfrm>
                <a:off x="822959" y="2971800"/>
                <a:ext cx="4777462" cy="5629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h𝑒𝑎𝑑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𝑡𝑎𝑖𝑙</m:t>
                      </m:r>
                    </m:oMath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𝑚𝑜𝑠𝑡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𝑡𝑎𝑖𝑙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Szövegdoboz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2971800"/>
                <a:ext cx="4777462" cy="562911"/>
              </a:xfrm>
              <a:prstGeom prst="rect">
                <a:avLst/>
              </a:prstGeom>
              <a:blipFill rotWithShape="0">
                <a:blip r:embed="rId2"/>
                <a:stretch>
                  <a:fillRect l="-638" r="-638" b="-10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zövegdoboz 10"/>
              <p:cNvSpPr txBox="1"/>
              <p:nvPr/>
            </p:nvSpPr>
            <p:spPr>
              <a:xfrm>
                <a:off x="822959" y="3643084"/>
                <a:ext cx="1895968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)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hu-HU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?</m:t>
                            </m:r>
                          </m:e>
                        </m:mr>
                        <m:mr>
                          <m:e>
                            <m:r>
                              <a:rPr lang="hu-HU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mr>
                        <m:mr>
                          <m:e/>
                        </m:mr>
                      </m:m>
                      <m:r>
                        <a:rPr lang="hu-HU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Szövegdoboz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643084"/>
                <a:ext cx="1895968" cy="730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zövegdoboz 11"/>
              <p:cNvSpPr txBox="1"/>
              <p:nvPr/>
            </p:nvSpPr>
            <p:spPr>
              <a:xfrm>
                <a:off x="822959" y="4515705"/>
                <a:ext cx="25107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Szövegdoboz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515705"/>
                <a:ext cx="2510751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zövegdoboz 12"/>
              <p:cNvSpPr txBox="1"/>
              <p:nvPr/>
            </p:nvSpPr>
            <p:spPr>
              <a:xfrm>
                <a:off x="821612" y="5178076"/>
                <a:ext cx="214289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1+10</m:t>
                          </m:r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Szövegdoboz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12" y="5178076"/>
                <a:ext cx="2142894" cy="5186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zövegdoboz 13"/>
              <p:cNvSpPr txBox="1"/>
              <p:nvPr/>
            </p:nvSpPr>
            <p:spPr>
              <a:xfrm>
                <a:off x="4594859" y="3643084"/>
                <a:ext cx="1326965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Szövegdoboz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859" y="3643084"/>
                <a:ext cx="1326965" cy="5186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zövegdoboz 14"/>
              <p:cNvSpPr txBox="1"/>
              <p:nvPr/>
            </p:nvSpPr>
            <p:spPr>
              <a:xfrm>
                <a:off x="4594859" y="4892239"/>
                <a:ext cx="191353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Szövegdoboz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859" y="4892239"/>
                <a:ext cx="1913537" cy="5539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8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Exercise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6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 (M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b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MATLAB 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solution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artalom helye 2"/>
          <p:cNvSpPr>
            <a:spLocks noGrp="1"/>
          </p:cNvSpPr>
          <p:nvPr/>
        </p:nvSpPr>
        <p:spPr>
          <a:xfrm>
            <a:off x="800100" y="1688948"/>
            <a:ext cx="7543801" cy="4797910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 = 10^7;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0;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0;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AB = 0;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=1:N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sim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(2,1,10)-1;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s = sum(sim);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if s&gt;0 &amp; s&lt;10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= A+1;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if s&lt;=1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= B+1;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if s==1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AB = AB+1;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(A/N) * (B/N)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AB/N</a:t>
            </a:r>
          </a:p>
        </p:txBody>
      </p:sp>
    </p:spTree>
    <p:extLst>
      <p:ext uri="{BB962C8B-B14F-4D97-AF65-F5344CB8AC3E}">
        <p14:creationId xmlns:p14="http://schemas.microsoft.com/office/powerpoint/2010/main" val="357926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Exercise 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6.3</a:t>
            </a:r>
            <a:endParaRPr lang="en-GB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2794000"/>
              </a:xfrm>
            </p:spPr>
            <p:txBody>
              <a:bodyPr/>
              <a:lstStyle/>
              <a:p>
                <a:r>
                  <a:rPr lang="en-US" dirty="0"/>
                  <a:t>In a box we have 8 cards numbered from 1 to 8. A card is chosen randomly. Let events</a:t>
                </a:r>
                <a:r>
                  <a:rPr lang="hu-HU" dirty="0"/>
                  <a:t> </a:t>
                </a:r>
                <a:r>
                  <a:rPr lang="en-US" dirty="0"/>
                  <a:t>A, B and C denote the following:</a:t>
                </a:r>
                <a:endParaRPr lang="hu-HU" dirty="0"/>
              </a:p>
              <a:p>
                <a:r>
                  <a:rPr lang="en-US" dirty="0"/>
                  <a:t>A: the chosen number is even;</a:t>
                </a:r>
              </a:p>
              <a:p>
                <a:r>
                  <a:rPr lang="en-US" dirty="0"/>
                  <a:t>B: the chosen number is not greater than 4;</a:t>
                </a:r>
              </a:p>
              <a:p>
                <a:r>
                  <a:rPr lang="en-US" dirty="0"/>
                  <a:t>C: the chosen number is either 2 or greater than 5.</a:t>
                </a:r>
              </a:p>
              <a:p>
                <a:r>
                  <a:rPr lang="en-GB" dirty="0"/>
                  <a:t>Show that</a:t>
                </a:r>
                <a14:m>
                  <m:oMath xmlns:m="http://schemas.openxmlformats.org/officeDocument/2006/math">
                    <m:r>
                      <a:rPr lang="hu-HU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</a:t>
                </a:r>
                <a:r>
                  <a:rPr lang="en-US" dirty="0"/>
                  <a:t>and the three events are not mutually independent.</a:t>
                </a:r>
                <a:endParaRPr lang="en-GB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2794000"/>
              </a:xfrm>
              <a:blipFill rotWithShape="0">
                <a:blip r:embed="rId2"/>
                <a:stretch>
                  <a:fillRect l="-808" t="-2402" b="-15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897466" y="4621106"/>
                <a:ext cx="970522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66" y="4621106"/>
                <a:ext cx="970522" cy="518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Szövegdoboz 34"/>
              <p:cNvSpPr txBox="1"/>
              <p:nvPr/>
            </p:nvSpPr>
            <p:spPr>
              <a:xfrm>
                <a:off x="897466" y="5194118"/>
                <a:ext cx="980910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Szövegdoboz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66" y="5194118"/>
                <a:ext cx="980910" cy="518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Szövegdoboz 35"/>
              <p:cNvSpPr txBox="1"/>
              <p:nvPr/>
            </p:nvSpPr>
            <p:spPr>
              <a:xfrm>
                <a:off x="907854" y="5767131"/>
                <a:ext cx="970522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Szövegdoboz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54" y="5767131"/>
                <a:ext cx="970522" cy="5186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Szövegdoboz 36"/>
              <p:cNvSpPr txBox="1"/>
              <p:nvPr/>
            </p:nvSpPr>
            <p:spPr>
              <a:xfrm>
                <a:off x="3132666" y="4621106"/>
                <a:ext cx="1268552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𝐴𝐵𝐶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Szövegdoboz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666" y="4621106"/>
                <a:ext cx="1268552" cy="5203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Szövegdoboz 37"/>
              <p:cNvSpPr txBox="1"/>
              <p:nvPr/>
            </p:nvSpPr>
            <p:spPr>
              <a:xfrm>
                <a:off x="3132666" y="5194118"/>
                <a:ext cx="1964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Szövegdoboz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666" y="5194118"/>
                <a:ext cx="196470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484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65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" grpId="0"/>
      <p:bldP spid="36" grpId="0"/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Exercise 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6.5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(M2)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049866"/>
          </a:xfrm>
        </p:spPr>
        <p:txBody>
          <a:bodyPr/>
          <a:lstStyle/>
          <a:p>
            <a:r>
              <a:rPr lang="en-US" dirty="0"/>
              <a:t>Two lottery coupons (5 from 90) are </a:t>
            </a:r>
            <a:r>
              <a:rPr lang="en-GB" dirty="0"/>
              <a:t>filled</a:t>
            </a:r>
            <a:r>
              <a:rPr lang="en-US" dirty="0"/>
              <a:t> independently of each other. What is the</a:t>
            </a:r>
            <a:r>
              <a:rPr lang="hu-HU" dirty="0"/>
              <a:t> </a:t>
            </a:r>
            <a:r>
              <a:rPr lang="en-US" dirty="0"/>
              <a:t>probability of winning, i.e., of hitting at least two winning numbers?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/>
              <p:cNvSpPr txBox="1"/>
              <p:nvPr/>
            </p:nvSpPr>
            <p:spPr>
              <a:xfrm>
                <a:off x="822959" y="3003973"/>
                <a:ext cx="43811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𝑐𝑜𝑢𝑝𝑜𝑛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𝑤𝑖𝑛𝑠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003973"/>
                <a:ext cx="438119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834" t="-2222" r="-834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/>
              <p:cNvSpPr txBox="1"/>
              <p:nvPr/>
            </p:nvSpPr>
            <p:spPr>
              <a:xfrm>
                <a:off x="822959" y="3611880"/>
                <a:ext cx="4816960" cy="9693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Szövegdoboz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611880"/>
                <a:ext cx="4816960" cy="9693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/>
              <p:cNvSpPr txBox="1"/>
              <p:nvPr/>
            </p:nvSpPr>
            <p:spPr>
              <a:xfrm>
                <a:off x="822959" y="4635157"/>
                <a:ext cx="49486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  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𝑐𝑜𝑢𝑝𝑜𝑛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𝑙𝑜𝑠𝑒𝑠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Szövegdoboz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635157"/>
                <a:ext cx="494866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62" t="-2174" r="-985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/>
              <p:cNvSpPr txBox="1"/>
              <p:nvPr/>
            </p:nvSpPr>
            <p:spPr>
              <a:xfrm>
                <a:off x="822959" y="5159028"/>
                <a:ext cx="53245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  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𝑏𝑜𝑡h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𝑐𝑜𝑢𝑝𝑜𝑛𝑠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𝑙𝑜𝑠𝑒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Szövegdoboz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5159028"/>
                <a:ext cx="5324535" cy="276999"/>
              </a:xfrm>
              <a:prstGeom prst="rect">
                <a:avLst/>
              </a:prstGeom>
              <a:blipFill rotWithShape="0">
                <a:blip r:embed="rId5"/>
                <a:stretch>
                  <a:fillRect t="-4348" r="-1145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/>
              <p:cNvSpPr txBox="1"/>
              <p:nvPr/>
            </p:nvSpPr>
            <p:spPr>
              <a:xfrm>
                <a:off x="822959" y="5682899"/>
                <a:ext cx="64883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  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𝑐𝑜𝑢𝑝𝑜𝑛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𝑤𝑖𝑛𝑠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Szövegdoboz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5682899"/>
                <a:ext cx="648837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76" t="-4348" r="-470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0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58114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winner = sort(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datasample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(1:90,5,'Replace',false));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 = 1000;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 = 0;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 = [];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=1:n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datasample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(1:90,5,'Replace',false);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y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datasample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(1:90,5,'Replace',false);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length(intersect(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winner,x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))&gt;1 | length(intersect(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winner,y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))&gt;1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c = c+1;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w = [w; sort(x); sort(y)];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c/n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1-((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nchoosek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(85,5)+5*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nchoosek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(85,4))/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nchoosek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(90,5))^2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winner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w([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*2-1,i*2],:)</a:t>
            </a:r>
          </a:p>
        </p:txBody>
      </p:sp>
      <p:sp>
        <p:nvSpPr>
          <p:cNvPr id="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Exercise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6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5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 (M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2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b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MATLAB 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solution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9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Exercise 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6.7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(M3)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660320"/>
            <a:ext cx="7543801" cy="1281514"/>
          </a:xfrm>
        </p:spPr>
        <p:txBody>
          <a:bodyPr/>
          <a:lstStyle/>
          <a:p>
            <a:pPr algn="just"/>
            <a:r>
              <a:rPr lang="en-US" dirty="0"/>
              <a:t>Two soldiers shoot on a target in turn until the </a:t>
            </a:r>
            <a:r>
              <a:rPr lang="en-GB" dirty="0"/>
              <a:t>first </a:t>
            </a:r>
            <a:r>
              <a:rPr lang="en-US" dirty="0"/>
              <a:t>hit. The probability that the starter</a:t>
            </a:r>
            <a:r>
              <a:rPr lang="hu-HU" dirty="0"/>
              <a:t> </a:t>
            </a:r>
            <a:r>
              <a:rPr lang="en-US" dirty="0"/>
              <a:t>hits it is 0</a:t>
            </a:r>
            <a:r>
              <a:rPr lang="hu-HU" dirty="0"/>
              <a:t>.</a:t>
            </a:r>
            <a:r>
              <a:rPr lang="en-US" dirty="0"/>
              <a:t>2, while the second hits it with probability 0</a:t>
            </a:r>
            <a:r>
              <a:rPr lang="hu-HU" dirty="0"/>
              <a:t>.</a:t>
            </a:r>
            <a:r>
              <a:rPr lang="en-US" dirty="0"/>
              <a:t>3. What is the probability</a:t>
            </a:r>
            <a:r>
              <a:rPr lang="hu-HU" dirty="0"/>
              <a:t> </a:t>
            </a:r>
            <a:r>
              <a:rPr lang="en-US" dirty="0"/>
              <a:t>that the </a:t>
            </a:r>
            <a:r>
              <a:rPr lang="en-GB" dirty="0"/>
              <a:t>first </a:t>
            </a:r>
            <a:r>
              <a:rPr lang="en-US" dirty="0"/>
              <a:t>successful shot belongs to the soldier who started the shooting?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/>
              <p:cNvSpPr txBox="1"/>
              <p:nvPr/>
            </p:nvSpPr>
            <p:spPr>
              <a:xfrm>
                <a:off x="905256" y="3252816"/>
                <a:ext cx="74812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𝑓𝑖𝑟𝑠𝑡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𝑠𝑜𝑙𝑑𝑖𝑒𝑟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h𝑖𝑡𝑠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Szövegdoboz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56" y="3252816"/>
                <a:ext cx="748127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26" t="-4444" r="-163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zövegdoboz 24"/>
              <p:cNvSpPr txBox="1"/>
              <p:nvPr/>
            </p:nvSpPr>
            <p:spPr>
              <a:xfrm>
                <a:off x="905256" y="3664296"/>
                <a:ext cx="76966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𝑠𝑒𝑐𝑜𝑛𝑑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𝑠𝑜𝑙𝑑𝑖𝑒𝑟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h𝑖𝑡𝑠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Szövegdoboz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56" y="3664296"/>
                <a:ext cx="769665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17" t="-2174" r="-158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/>
              <p:cNvSpPr txBox="1"/>
              <p:nvPr/>
            </p:nvSpPr>
            <p:spPr>
              <a:xfrm>
                <a:off x="905256" y="4077900"/>
                <a:ext cx="127900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Szövegdoboz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56" y="4077900"/>
                <a:ext cx="1279004" cy="5203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Szövegdoboz 25"/>
              <p:cNvSpPr txBox="1"/>
              <p:nvPr/>
            </p:nvSpPr>
            <p:spPr>
              <a:xfrm>
                <a:off x="905256" y="4734904"/>
                <a:ext cx="233269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hu-HU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Szövegdoboz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56" y="4734904"/>
                <a:ext cx="2332690" cy="5203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Szövegdoboz 26"/>
              <p:cNvSpPr txBox="1"/>
              <p:nvPr/>
            </p:nvSpPr>
            <p:spPr>
              <a:xfrm>
                <a:off x="905256" y="2835713"/>
                <a:ext cx="64519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𝑓𝑖𝑟𝑠𝑡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𝑠𝑜𝑙𝑑𝑖𝑒𝑟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h𝑖𝑡𝑠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𝑓𝑖𝑟𝑠𝑡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Szövegdoboz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56" y="2835713"/>
                <a:ext cx="645195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73" t="-2174" r="-756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zövegdoboz 27"/>
              <p:cNvSpPr txBox="1"/>
              <p:nvPr/>
            </p:nvSpPr>
            <p:spPr>
              <a:xfrm>
                <a:off x="0" y="5391908"/>
                <a:ext cx="8986691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+…=</m:t>
                      </m:r>
                      <m:nary>
                        <m:naryPr>
                          <m:chr m:val="∑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0.2×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=0.2×</m:t>
                      </m:r>
                      <m:nary>
                        <m:naryPr>
                          <m:chr m:val="∑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=0.2×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1−0.56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Szövegdoboz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91908"/>
                <a:ext cx="8986691" cy="75552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63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/>
      <p:bldP spid="9" grpId="0"/>
      <p:bldP spid="26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58114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 = 0;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 = 0;  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 = 1000;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=1:n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true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rand()&lt;.2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 = f+1;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rand()&lt;.3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 = s+1;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f/n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0.2 / 0.44</a:t>
            </a:r>
          </a:p>
        </p:txBody>
      </p:sp>
      <p:sp>
        <p:nvSpPr>
          <p:cNvPr id="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Exercise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6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7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 (M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3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b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MATLAB 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solution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52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Exercise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6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9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662854"/>
            <a:ext cx="7543801" cy="132723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ten digits are written on ten separate cards. </a:t>
            </a:r>
            <a:r>
              <a:rPr lang="en-US"/>
              <a:t>A card </a:t>
            </a:r>
            <a:r>
              <a:rPr lang="en-US" dirty="0"/>
              <a:t>is chosen randomly, the digit</a:t>
            </a:r>
            <a:r>
              <a:rPr lang="hu-HU" dirty="0"/>
              <a:t> </a:t>
            </a:r>
            <a:r>
              <a:rPr lang="en-US" dirty="0"/>
              <a:t>on it is noted and the card is replaced. How many cards should be chosen to have an</a:t>
            </a:r>
            <a:r>
              <a:rPr lang="hu-HU" dirty="0"/>
              <a:t> </a:t>
            </a:r>
            <a:r>
              <a:rPr lang="en-US" dirty="0"/>
              <a:t>even number among them with probability greater than 0</a:t>
            </a:r>
            <a:r>
              <a:rPr lang="hu-HU" dirty="0"/>
              <a:t>.</a:t>
            </a:r>
            <a:r>
              <a:rPr lang="en-US" dirty="0"/>
              <a:t>9?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822959" y="2990088"/>
                <a:ext cx="5584670" cy="5629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𝑑𝑖𝑔𝑖𝑡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𝑒𝑣𝑒𝑛</m:t>
                      </m:r>
                    </m:oMath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&gt;0.9</m:t>
                      </m:r>
                    </m:oMath>
                  </m:oMathPara>
                </a14:m>
                <a:br>
                  <a:rPr lang="en-GB" b="0" i="1" dirty="0">
                    <a:latin typeface="Cambria Math" panose="02040503050406030204" pitchFamily="18" charset="0"/>
                  </a:rPr>
                </a:br>
                <a:endParaRPr lang="en-GB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2990088"/>
                <a:ext cx="5584670" cy="562975"/>
              </a:xfrm>
              <a:prstGeom prst="rect">
                <a:avLst/>
              </a:prstGeom>
              <a:blipFill rotWithShape="0">
                <a:blip r:embed="rId2"/>
                <a:stretch>
                  <a:fillRect t="-1087" b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zövegdoboz 10"/>
              <p:cNvSpPr txBox="1"/>
              <p:nvPr/>
            </p:nvSpPr>
            <p:spPr>
              <a:xfrm>
                <a:off x="822959" y="3644987"/>
                <a:ext cx="4751237" cy="654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𝑑𝑖𝑔𝑖𝑡𝑠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𝑠𝑎𝑚𝑝𝑙𝑒𝑠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br>
                  <a:rPr lang="en-GB" b="0" i="1" dirty="0">
                    <a:latin typeface="Cambria Math" panose="02040503050406030204" pitchFamily="18" charset="0"/>
                  </a:rPr>
                </a:br>
                <a:endParaRPr lang="en-GB" dirty="0"/>
              </a:p>
            </p:txBody>
          </p:sp>
        </mc:Choice>
        <mc:Fallback xmlns="">
          <p:sp>
            <p:nvSpPr>
              <p:cNvPr id="11" name="Szövegdoboz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644987"/>
                <a:ext cx="4751237" cy="6545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églalap 5"/>
              <p:cNvSpPr/>
              <p:nvPr/>
            </p:nvSpPr>
            <p:spPr>
              <a:xfrm>
                <a:off x="822959" y="4391449"/>
                <a:ext cx="2165914" cy="746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&gt;0.9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églalap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391449"/>
                <a:ext cx="2165914" cy="7468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zövegdoboz 11"/>
              <p:cNvSpPr txBox="1"/>
              <p:nvPr/>
            </p:nvSpPr>
            <p:spPr>
              <a:xfrm>
                <a:off x="822959" y="5230181"/>
                <a:ext cx="90851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0.1&gt;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Szövegdoboz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5230181"/>
                <a:ext cx="908517" cy="5186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zövegdoboz 13"/>
              <p:cNvSpPr txBox="1"/>
              <p:nvPr/>
            </p:nvSpPr>
            <p:spPr>
              <a:xfrm>
                <a:off x="822959" y="5840709"/>
                <a:ext cx="86042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&gt;10</m:t>
                      </m:r>
                    </m:oMath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&gt;3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Szövegdoboz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5840709"/>
                <a:ext cx="860427" cy="553998"/>
              </a:xfrm>
              <a:prstGeom prst="rect">
                <a:avLst/>
              </a:prstGeom>
              <a:blipFill rotWithShape="0">
                <a:blip r:embed="rId6"/>
                <a:stretch>
                  <a:fillRect l="-5674" r="-6383" b="-32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43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6" grpId="0"/>
      <p:bldP spid="12" grpId="0"/>
      <p:bldP spid="14" grpId="0"/>
    </p:bldLst>
  </p:timing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4397</TotalTime>
  <Words>1008</Words>
  <Application>Microsoft Office PowerPoint</Application>
  <PresentationFormat>Diavetítés a képernyőre (4:3 oldalarány)</PresentationFormat>
  <Paragraphs>109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Cambria Math</vt:lpstr>
      <vt:lpstr>Courier New</vt:lpstr>
      <vt:lpstr>Wingdings</vt:lpstr>
      <vt:lpstr>Retrospektív</vt:lpstr>
      <vt:lpstr>Applied Statistics, Probability theory and mathematical statistics</vt:lpstr>
      <vt:lpstr>Exercise 6.1 (M1)</vt:lpstr>
      <vt:lpstr>Exercise 6.1 (M1) MATLAB solution</vt:lpstr>
      <vt:lpstr>Exercise 6.3</vt:lpstr>
      <vt:lpstr>Exercise 6.5 (M2)</vt:lpstr>
      <vt:lpstr>Exercise 6.5 (M2) MATLAB solution</vt:lpstr>
      <vt:lpstr>Exercise 6.7 (M3)</vt:lpstr>
      <vt:lpstr>Exercise 6.7 (M3) MATLAB solution</vt:lpstr>
      <vt:lpstr>Exercise 6.9</vt:lpstr>
      <vt:lpstr>Literature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Statistics, Probability theory and mathematical statistics</dc:title>
  <dc:creator>Sándor Pecsora</dc:creator>
  <cp:lastModifiedBy>Sándor Pecsora</cp:lastModifiedBy>
  <cp:revision>87</cp:revision>
  <dcterms:created xsi:type="dcterms:W3CDTF">2020-09-02T07:49:18Z</dcterms:created>
  <dcterms:modified xsi:type="dcterms:W3CDTF">2022-02-15T08:23:07Z</dcterms:modified>
</cp:coreProperties>
</file>