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notesMasterIdLst>
    <p:notesMasterId r:id="rId11"/>
  </p:notesMasterIdLst>
  <p:sldIdLst>
    <p:sldId id="341" r:id="rId2"/>
    <p:sldId id="321" r:id="rId3"/>
    <p:sldId id="336" r:id="rId4"/>
    <p:sldId id="334" r:id="rId5"/>
    <p:sldId id="331" r:id="rId6"/>
    <p:sldId id="337" r:id="rId7"/>
    <p:sldId id="330" r:id="rId8"/>
    <p:sldId id="335" r:id="rId9"/>
    <p:sldId id="338" r:id="rId10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A5980E-9F09-4383-9E5D-8A92054FEA46}" v="1" dt="2022-02-15T08:19:22.6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108" y="3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ándor Pecsora" userId="810b1d013327c237" providerId="LiveId" clId="{47A5980E-9F09-4383-9E5D-8A92054FEA46}"/>
    <pc:docChg chg="undo custSel addSld delSld modSld">
      <pc:chgData name="Sándor Pecsora" userId="810b1d013327c237" providerId="LiveId" clId="{47A5980E-9F09-4383-9E5D-8A92054FEA46}" dt="2022-02-15T08:23:29.076" v="5" actId="47"/>
      <pc:docMkLst>
        <pc:docMk/>
      </pc:docMkLst>
      <pc:sldChg chg="del">
        <pc:chgData name="Sándor Pecsora" userId="810b1d013327c237" providerId="LiveId" clId="{47A5980E-9F09-4383-9E5D-8A92054FEA46}" dt="2022-02-15T08:23:29.076" v="5" actId="47"/>
        <pc:sldMkLst>
          <pc:docMk/>
          <pc:sldMk cId="1180060703" sldId="256"/>
        </pc:sldMkLst>
      </pc:sldChg>
      <pc:sldChg chg="add">
        <pc:chgData name="Sándor Pecsora" userId="810b1d013327c237" providerId="LiveId" clId="{47A5980E-9F09-4383-9E5D-8A92054FEA46}" dt="2022-02-15T08:19:22.607" v="0"/>
        <pc:sldMkLst>
          <pc:docMk/>
          <pc:sldMk cId="811959074" sldId="338"/>
        </pc:sldMkLst>
      </pc:sldChg>
      <pc:sldChg chg="modSp add mod">
        <pc:chgData name="Sándor Pecsora" userId="810b1d013327c237" providerId="LiveId" clId="{47A5980E-9F09-4383-9E5D-8A92054FEA46}" dt="2022-02-15T08:23:27.223" v="4"/>
        <pc:sldMkLst>
          <pc:docMk/>
          <pc:sldMk cId="3735662663" sldId="341"/>
        </pc:sldMkLst>
        <pc:spChg chg="mod">
          <ac:chgData name="Sándor Pecsora" userId="810b1d013327c237" providerId="LiveId" clId="{47A5980E-9F09-4383-9E5D-8A92054FEA46}" dt="2022-02-15T08:23:27.223" v="4"/>
          <ac:spMkLst>
            <pc:docMk/>
            <pc:sldMk cId="3735662663" sldId="341"/>
            <ac:spMk id="3" creationId="{00000000-0000-0000-0000-000000000000}"/>
          </ac:spMkLst>
        </pc:spChg>
      </pc:sldChg>
    </pc:docChg>
  </pc:docChgLst>
  <pc:docChgLst>
    <pc:chgData name="Sándor Pecsora" userId="810b1d013327c237" providerId="LiveId" clId="{F1725CCB-442B-49F6-B319-A66EF78AC50B}"/>
    <pc:docChg chg="modSld">
      <pc:chgData name="Sándor Pecsora" userId="810b1d013327c237" providerId="LiveId" clId="{F1725CCB-442B-49F6-B319-A66EF78AC50B}" dt="2020-09-21T09:42:46.828" v="12" actId="20577"/>
      <pc:docMkLst>
        <pc:docMk/>
      </pc:docMkLst>
      <pc:sldChg chg="modSp">
        <pc:chgData name="Sándor Pecsora" userId="810b1d013327c237" providerId="LiveId" clId="{F1725CCB-442B-49F6-B319-A66EF78AC50B}" dt="2020-09-21T09:42:46.828" v="12" actId="20577"/>
        <pc:sldMkLst>
          <pc:docMk/>
          <pc:sldMk cId="3501878932" sldId="321"/>
        </pc:sldMkLst>
        <pc:spChg chg="mod">
          <ac:chgData name="Sándor Pecsora" userId="810b1d013327c237" providerId="LiveId" clId="{F1725CCB-442B-49F6-B319-A66EF78AC50B}" dt="2020-09-21T09:42:46.828" v="12" actId="20577"/>
          <ac:spMkLst>
            <pc:docMk/>
            <pc:sldMk cId="3501878932" sldId="321"/>
            <ac:spMk id="3" creationId="{00000000-0000-0000-0000-000000000000}"/>
          </ac:spMkLst>
        </pc:spChg>
      </pc:sldChg>
    </pc:docChg>
  </pc:docChgLst>
  <pc:docChgLst>
    <pc:chgData name="Sándor Pecsora" userId="810b1d013327c237" providerId="LiveId" clId="{6D868EEB-0F0D-490B-A0B5-018819A18F83}"/>
    <pc:docChg chg="modSld">
      <pc:chgData name="Sándor Pecsora" userId="810b1d013327c237" providerId="LiveId" clId="{6D868EEB-0F0D-490B-A0B5-018819A18F83}" dt="2020-10-14T08:50:08.982" v="11" actId="20577"/>
      <pc:docMkLst>
        <pc:docMk/>
      </pc:docMkLst>
      <pc:sldChg chg="modSp">
        <pc:chgData name="Sándor Pecsora" userId="810b1d013327c237" providerId="LiveId" clId="{6D868EEB-0F0D-490B-A0B5-018819A18F83}" dt="2020-10-14T08:50:08.982" v="11" actId="20577"/>
        <pc:sldMkLst>
          <pc:docMk/>
          <pc:sldMk cId="3501878932" sldId="321"/>
        </pc:sldMkLst>
        <pc:spChg chg="mod">
          <ac:chgData name="Sándor Pecsora" userId="810b1d013327c237" providerId="LiveId" clId="{6D868EEB-0F0D-490B-A0B5-018819A18F83}" dt="2020-10-14T08:50:08.982" v="11" actId="20577"/>
          <ac:spMkLst>
            <pc:docMk/>
            <pc:sldMk cId="3501878932" sldId="321"/>
            <ac:spMk id="3" creationId="{00000000-0000-0000-0000-000000000000}"/>
          </ac:spMkLst>
        </pc:spChg>
      </pc:sldChg>
      <pc:sldChg chg="modSp">
        <pc:chgData name="Sándor Pecsora" userId="810b1d013327c237" providerId="LiveId" clId="{6D868EEB-0F0D-490B-A0B5-018819A18F83}" dt="2020-10-12T08:37:59.563" v="0" actId="20577"/>
        <pc:sldMkLst>
          <pc:docMk/>
          <pc:sldMk cId="4245844585" sldId="336"/>
        </pc:sldMkLst>
        <pc:spChg chg="mod">
          <ac:chgData name="Sándor Pecsora" userId="810b1d013327c237" providerId="LiveId" clId="{6D868EEB-0F0D-490B-A0B5-018819A18F83}" dt="2020-10-12T08:37:59.563" v="0" actId="20577"/>
          <ac:spMkLst>
            <pc:docMk/>
            <pc:sldMk cId="4245844585" sldId="336"/>
            <ac:spMk id="6" creationId="{00000000-0000-0000-0000-000000000000}"/>
          </ac:spMkLst>
        </pc:spChg>
      </pc:sldChg>
      <pc:sldChg chg="modSp modAnim">
        <pc:chgData name="Sándor Pecsora" userId="810b1d013327c237" providerId="LiveId" clId="{6D868EEB-0F0D-490B-A0B5-018819A18F83}" dt="2020-10-12T09:22:53.479" v="7"/>
        <pc:sldMkLst>
          <pc:docMk/>
          <pc:sldMk cId="157187679" sldId="337"/>
        </pc:sldMkLst>
        <pc:spChg chg="mod">
          <ac:chgData name="Sándor Pecsora" userId="810b1d013327c237" providerId="LiveId" clId="{6D868EEB-0F0D-490B-A0B5-018819A18F83}" dt="2020-10-12T09:22:30.351" v="6"/>
          <ac:spMkLst>
            <pc:docMk/>
            <pc:sldMk cId="157187679" sldId="337"/>
            <ac:spMk id="3" creationId="{00000000-0000-0000-0000-000000000000}"/>
          </ac:spMkLst>
        </pc:spChg>
      </pc:sldChg>
    </pc:docChg>
  </pc:docChgLst>
  <pc:docChgLst>
    <pc:chgData name="Sándor Pecsora" userId="810b1d013327c237" providerId="LiveId" clId="{4B589131-D45C-495F-8231-40937F1799E8}"/>
    <pc:docChg chg="modSld">
      <pc:chgData name="Sándor Pecsora" userId="810b1d013327c237" providerId="LiveId" clId="{4B589131-D45C-495F-8231-40937F1799E8}" dt="2020-12-07T09:55:35.752" v="0" actId="20577"/>
      <pc:docMkLst>
        <pc:docMk/>
      </pc:docMkLst>
      <pc:sldChg chg="modSp">
        <pc:chgData name="Sándor Pecsora" userId="810b1d013327c237" providerId="LiveId" clId="{4B589131-D45C-495F-8231-40937F1799E8}" dt="2020-12-07T09:55:35.752" v="0" actId="20577"/>
        <pc:sldMkLst>
          <pc:docMk/>
          <pc:sldMk cId="1591634572" sldId="330"/>
        </pc:sldMkLst>
        <pc:spChg chg="mod">
          <ac:chgData name="Sándor Pecsora" userId="810b1d013327c237" providerId="LiveId" clId="{4B589131-D45C-495F-8231-40937F1799E8}" dt="2020-12-07T09:55:35.752" v="0" actId="20577"/>
          <ac:spMkLst>
            <pc:docMk/>
            <pc:sldMk cId="1591634572" sldId="330"/>
            <ac:spMk id="1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8D181-6501-4CD6-ADAA-357D1FDA1029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B4519-444B-4F56-B3DB-AC5AAF9180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044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24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4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632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720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93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60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979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835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602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642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821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15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exampl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6032" y="758952"/>
            <a:ext cx="8328454" cy="2670048"/>
          </a:xfrm>
        </p:spPr>
        <p:txBody>
          <a:bodyPr>
            <a:noAutofit/>
          </a:bodyPr>
          <a:lstStyle/>
          <a:p>
            <a:r>
              <a:rPr lang="en-US" sz="4000" dirty="0"/>
              <a:t>Applied Statistics,</a:t>
            </a:r>
            <a:br>
              <a:rPr lang="en-US" sz="4000" dirty="0"/>
            </a:br>
            <a:r>
              <a:rPr lang="en-US" sz="4000" dirty="0"/>
              <a:t>Probability theory and mathematical statistics</a:t>
            </a:r>
            <a:endParaRPr lang="en-GB" sz="4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Discrete random variables,</a:t>
            </a:r>
          </a:p>
          <a:p>
            <a:r>
              <a:rPr lang="en-US" dirty="0"/>
              <a:t>Parameters of discrete random variables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02A1929-D361-4830-B28B-82105341B8EC}"/>
              </a:ext>
            </a:extLst>
          </p:cNvPr>
          <p:cNvSpPr txBox="1"/>
          <p:nvPr/>
        </p:nvSpPr>
        <p:spPr>
          <a:xfrm>
            <a:off x="2241176" y="3542200"/>
            <a:ext cx="4652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István Fazekas, Attila Barta, Sándor Pecsora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138B5CDD-DF06-4B9E-97D9-BB5E2ADD616B}"/>
              </a:ext>
            </a:extLst>
          </p:cNvPr>
          <p:cNvSpPr txBox="1"/>
          <p:nvPr/>
        </p:nvSpPr>
        <p:spPr>
          <a:xfrm>
            <a:off x="0" y="6355866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400" dirty="0"/>
              <a:t>”</a:t>
            </a:r>
            <a:r>
              <a:rPr lang="en-US" sz="1400" dirty="0"/>
              <a:t>This work was supported by the construction EFOP-3.4.3-16-2016-00021. The project was supported by the European Union, co-financed by the European Social Fund.”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373566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Exercise 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7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.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1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543801" cy="15832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Which of the following sequences form a discrete probability distribution?</a:t>
                </a:r>
                <a:endParaRPr lang="hu-HU" dirty="0"/>
              </a:p>
              <a:p>
                <a:pPr marL="457200" indent="-457200">
                  <a:buClrTx/>
                  <a:buFont typeface="+mj-lt"/>
                  <a:buAutoNum type="alphaL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hu-HU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4</m:t>
                    </m:r>
                    <m:sSup>
                      <m:sSupPr>
                        <m:ctrlPr>
                          <a:rPr lang="hu-HU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6</m:t>
                    </m:r>
                    <m:sSup>
                      <m:sSupPr>
                        <m:ctrlPr>
                          <a:rPr lang="hu-HU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hu-HU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4</m:t>
                    </m:r>
                    <m:r>
                      <a:rPr lang="en-GB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hu-HU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hu-HU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r>
                      <a:rPr lang="en-GB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GB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 0&lt;</m:t>
                    </m:r>
                    <m:r>
                      <a:rPr lang="en-GB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&lt;1;</m:t>
                    </m:r>
                  </m:oMath>
                </a14:m>
                <a:endParaRPr lang="hu-HU" dirty="0">
                  <a:solidFill>
                    <a:schemeClr val="tx1"/>
                  </a:solidFill>
                </a:endParaRPr>
              </a:p>
              <a:p>
                <a:pPr marL="457200" indent="-457200">
                  <a:buClrTx/>
                  <a:buFont typeface="+mj-lt"/>
                  <a:buAutoNum type="alphaL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hu-HU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hu-HU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u-HU" b="0" i="1" dirty="0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; 0&lt;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&lt;1;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=1, 2, …;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543801" cy="1583266"/>
              </a:xfrm>
              <a:blipFill>
                <a:blip r:embed="rId2"/>
                <a:stretch>
                  <a:fillRect l="-2019" t="-4231" r="-2019" b="-384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492759" y="3869266"/>
                <a:ext cx="3351046" cy="366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59" y="3869266"/>
                <a:ext cx="3351046" cy="366190"/>
              </a:xfrm>
              <a:prstGeom prst="rect">
                <a:avLst/>
              </a:prstGeom>
              <a:blipFill rotWithShape="0">
                <a:blip r:embed="rId3"/>
                <a:stretch>
                  <a:fillRect l="-545" r="-1091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zövegdoboz 15"/>
              <p:cNvSpPr txBox="1"/>
              <p:nvPr/>
            </p:nvSpPr>
            <p:spPr>
              <a:xfrm>
                <a:off x="492759" y="4641856"/>
                <a:ext cx="8512587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) </m:t>
                      </m:r>
                      <m:nary>
                        <m:naryPr>
                          <m:chr m:val="∑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𝑝</m:t>
                      </m:r>
                      <m:nary>
                        <m:naryPr>
                          <m:chr m:val="∑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i="1">
                          <a:latin typeface="Cambria Math" panose="02040503050406030204" pitchFamily="18" charset="0"/>
                        </a:rPr>
                        <m:t>𝑝</m:t>
                      </m:r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Szövegdoboz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59" y="4641856"/>
                <a:ext cx="8512587" cy="75552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87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72779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Exercise 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8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.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1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(M1)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091243"/>
            <a:ext cx="7543801" cy="719666"/>
          </a:xfrm>
        </p:spPr>
        <p:txBody>
          <a:bodyPr>
            <a:normAutofit/>
          </a:bodyPr>
          <a:lstStyle/>
          <a:p>
            <a:r>
              <a:rPr lang="en-US" dirty="0"/>
              <a:t>Two dice are rolled till the </a:t>
            </a:r>
            <a:r>
              <a:rPr lang="hu-HU" dirty="0"/>
              <a:t>fi</a:t>
            </a:r>
            <a:r>
              <a:rPr lang="en-US" dirty="0" err="1"/>
              <a:t>rst</a:t>
            </a:r>
            <a:r>
              <a:rPr lang="en-US" dirty="0"/>
              <a:t> six appears on one of them. What is the mean number</a:t>
            </a:r>
            <a:r>
              <a:rPr lang="hu-HU" dirty="0"/>
              <a:t> </a:t>
            </a:r>
            <a:r>
              <a:rPr lang="en-US" dirty="0"/>
              <a:t>of rolls required, inclusive the last one?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/>
              <p:cNvSpPr txBox="1"/>
              <p:nvPr/>
            </p:nvSpPr>
            <p:spPr>
              <a:xfrm>
                <a:off x="822959" y="1853580"/>
                <a:ext cx="46249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𝑟𝑜𝑙𝑙𝑠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𝑡𝑖𝑙𝑙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𝑓𝑖𝑟𝑠𝑡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6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𝑎𝑝𝑝𝑒𝑎𝑟𝑒𝑠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Szövegdoboz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1853580"/>
                <a:ext cx="4624920" cy="276999"/>
              </a:xfrm>
              <a:prstGeom prst="rect">
                <a:avLst/>
              </a:prstGeom>
              <a:blipFill>
                <a:blip r:embed="rId2"/>
                <a:stretch>
                  <a:fillRect l="-1318" t="-2174" r="-791" b="-326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/>
              <p:cNvSpPr txBox="1"/>
              <p:nvPr/>
            </p:nvSpPr>
            <p:spPr>
              <a:xfrm>
                <a:off x="592197" y="4242909"/>
                <a:ext cx="2577822" cy="682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num>
                                <m:den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36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hu-HU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Szövegdoboz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97" y="4242909"/>
                <a:ext cx="2577822" cy="6828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églalap 7"/>
              <p:cNvSpPr/>
              <p:nvPr/>
            </p:nvSpPr>
            <p:spPr>
              <a:xfrm>
                <a:off x="250479" y="2136309"/>
                <a:ext cx="2315377" cy="610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églalap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79" y="2136309"/>
                <a:ext cx="2315377" cy="6109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églalap 8"/>
              <p:cNvSpPr/>
              <p:nvPr/>
            </p:nvSpPr>
            <p:spPr>
              <a:xfrm>
                <a:off x="515316" y="2779105"/>
                <a:ext cx="2155847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églalap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16" y="2779105"/>
                <a:ext cx="2155847" cy="61831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églalap 9"/>
              <p:cNvSpPr/>
              <p:nvPr/>
            </p:nvSpPr>
            <p:spPr>
              <a:xfrm>
                <a:off x="512945" y="3511007"/>
                <a:ext cx="2528000" cy="769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num>
                                <m:den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36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églalap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45" y="3511007"/>
                <a:ext cx="2528000" cy="7693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/>
              <p:cNvSpPr txBox="1"/>
              <p:nvPr/>
            </p:nvSpPr>
            <p:spPr>
              <a:xfrm>
                <a:off x="592197" y="4989135"/>
                <a:ext cx="2657715" cy="558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𝐺𝑒𝑜𝑚𝑒𝑡𝑟𝑖𝑐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𝑑𝑖𝑠𝑡𝑟𝑖𝑏𝑢𝑡𝑖𝑜𝑛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Szövegdoboz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97" y="4989135"/>
                <a:ext cx="2657715" cy="558936"/>
              </a:xfrm>
              <a:prstGeom prst="rect">
                <a:avLst/>
              </a:prstGeom>
              <a:blipFill rotWithShape="0">
                <a:blip r:embed="rId7"/>
                <a:stretch>
                  <a:fillRect l="-1835" r="-1606" b="-163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zövegdoboz 11"/>
              <p:cNvSpPr txBox="1"/>
              <p:nvPr/>
            </p:nvSpPr>
            <p:spPr>
              <a:xfrm>
                <a:off x="250479" y="5587104"/>
                <a:ext cx="5271635" cy="755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Szövegdoboz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79" y="5587104"/>
                <a:ext cx="5271635" cy="75527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églalap 10"/>
              <p:cNvSpPr/>
              <p:nvPr/>
            </p:nvSpPr>
            <p:spPr>
              <a:xfrm>
                <a:off x="3820235" y="4711262"/>
                <a:ext cx="5323765" cy="856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hu-HU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hu-HU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f>
                        <m:f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dirty="0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d>
                                    <m:dPr>
                                      <m:ctrlPr>
                                        <a:rPr lang="hu-HU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b="0" i="1" dirty="0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hu-HU" b="0" i="1" dirty="0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36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églalap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235" y="4711262"/>
                <a:ext cx="5323765" cy="85632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églalap 13"/>
              <p:cNvSpPr/>
              <p:nvPr/>
            </p:nvSpPr>
            <p:spPr>
              <a:xfrm>
                <a:off x="3849152" y="2169660"/>
                <a:ext cx="1692066" cy="8478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églalap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152" y="2169660"/>
                <a:ext cx="1692066" cy="84786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6871046" y="2375161"/>
                <a:ext cx="10425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046" y="2375161"/>
                <a:ext cx="104252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4678" r="-526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églalap 14"/>
              <p:cNvSpPr/>
              <p:nvPr/>
            </p:nvSpPr>
            <p:spPr>
              <a:xfrm>
                <a:off x="3849152" y="3974158"/>
                <a:ext cx="2558777" cy="847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dirty="0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hu-HU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églalap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152" y="3974158"/>
                <a:ext cx="2558777" cy="84760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églalap 15"/>
              <p:cNvSpPr/>
              <p:nvPr/>
            </p:nvSpPr>
            <p:spPr>
              <a:xfrm>
                <a:off x="3713473" y="3027280"/>
                <a:ext cx="2694456" cy="8831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hu-H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églalap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473" y="3027280"/>
                <a:ext cx="2694456" cy="88319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églalap 16"/>
              <p:cNvSpPr/>
              <p:nvPr/>
            </p:nvSpPr>
            <p:spPr>
              <a:xfrm>
                <a:off x="7022756" y="3124982"/>
                <a:ext cx="2240293" cy="7500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hu-HU" i="1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hu-HU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hu-HU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hu-HU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hu-HU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églalap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756" y="3124982"/>
                <a:ext cx="2240293" cy="75001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84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5" grpId="0"/>
      <p:bldP spid="12" grpId="0"/>
      <p:bldP spid="11" grpId="0"/>
      <p:bldP spid="14" grpId="0"/>
      <p:bldP spid="4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737361"/>
            <a:ext cx="7543801" cy="458114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n = 10^7;</a:t>
            </a:r>
          </a:p>
          <a:p>
            <a:r>
              <a:rPr lang="en-GB" dirty="0"/>
              <a:t>s = 0;</a:t>
            </a:r>
          </a:p>
          <a:p>
            <a:r>
              <a:rPr lang="en-GB" dirty="0"/>
              <a:t> for </a:t>
            </a:r>
            <a:r>
              <a:rPr lang="en-GB" dirty="0" err="1"/>
              <a:t>i</a:t>
            </a:r>
            <a:r>
              <a:rPr lang="en-GB" dirty="0"/>
              <a:t>=1:n</a:t>
            </a:r>
          </a:p>
          <a:p>
            <a:r>
              <a:rPr lang="en-GB" dirty="0"/>
              <a:t>    while true</a:t>
            </a:r>
          </a:p>
          <a:p>
            <a:r>
              <a:rPr lang="en-GB" dirty="0"/>
              <a:t>        s=s+1;</a:t>
            </a:r>
          </a:p>
          <a:p>
            <a:r>
              <a:rPr lang="en-US" dirty="0"/>
              <a:t>        if rand()&lt;1/6 | rand()&lt;1/6</a:t>
            </a:r>
          </a:p>
          <a:p>
            <a:r>
              <a:rPr lang="en-GB" dirty="0"/>
              <a:t>            break;</a:t>
            </a:r>
          </a:p>
          <a:p>
            <a:r>
              <a:rPr lang="en-GB" dirty="0"/>
              <a:t>        end</a:t>
            </a:r>
          </a:p>
          <a:p>
            <a:r>
              <a:rPr lang="en-GB" dirty="0"/>
              <a:t>    end</a:t>
            </a:r>
          </a:p>
          <a:p>
            <a:r>
              <a:rPr lang="en-GB" dirty="0"/>
              <a:t>end</a:t>
            </a:r>
          </a:p>
          <a:p>
            <a:r>
              <a:rPr lang="en-GB" dirty="0"/>
              <a:t> s/n</a:t>
            </a:r>
          </a:p>
          <a:p>
            <a:r>
              <a:rPr lang="en-GB" dirty="0"/>
              <a:t>36/11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Exercise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8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 (M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b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MATLAB </a:t>
            </a:r>
            <a:r>
              <a:rPr lang="hu-HU" dirty="0" err="1">
                <a:solidFill>
                  <a:schemeClr val="tx1"/>
                </a:solidFill>
                <a:cs typeface="Arial" panose="020B0604020202020204" pitchFamily="34" charset="0"/>
              </a:rPr>
              <a:t>solution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9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Exercise 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8.4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(M2)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04986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coin is tossed. If the result is a head, it is tossed </a:t>
            </a:r>
            <a:r>
              <a:rPr lang="hu-HU" dirty="0" err="1"/>
              <a:t>two</a:t>
            </a:r>
            <a:r>
              <a:rPr lang="en-US" dirty="0"/>
              <a:t> more time</a:t>
            </a:r>
            <a:r>
              <a:rPr lang="hu-HU" dirty="0"/>
              <a:t>s</a:t>
            </a:r>
            <a:r>
              <a:rPr lang="en-US" dirty="0"/>
              <a:t>, otherwise it is</a:t>
            </a:r>
            <a:r>
              <a:rPr lang="hu-HU" dirty="0"/>
              <a:t> </a:t>
            </a:r>
            <a:r>
              <a:rPr lang="en-US" dirty="0"/>
              <a:t>tossed </a:t>
            </a:r>
            <a:r>
              <a:rPr lang="hu-HU" dirty="0" err="1"/>
              <a:t>one</a:t>
            </a:r>
            <a:r>
              <a:rPr lang="hu-HU" dirty="0"/>
              <a:t> m</a:t>
            </a:r>
            <a:r>
              <a:rPr lang="en-US" dirty="0"/>
              <a:t>ore time. What is the mean number of heads obtained?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822959" y="2865473"/>
                <a:ext cx="22361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h𝑒𝑎𝑑𝑠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2865473"/>
                <a:ext cx="223612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270" t="-2222" r="-2180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/>
              <p:cNvSpPr txBox="1"/>
              <p:nvPr/>
            </p:nvSpPr>
            <p:spPr>
              <a:xfrm>
                <a:off x="822959" y="3272787"/>
                <a:ext cx="137165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Szövegdoboz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272787"/>
                <a:ext cx="1371658" cy="5186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églalap 10"/>
              <p:cNvSpPr/>
              <p:nvPr/>
            </p:nvSpPr>
            <p:spPr>
              <a:xfrm>
                <a:off x="743707" y="3921706"/>
                <a:ext cx="2315377" cy="612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églalap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07" y="3921706"/>
                <a:ext cx="2315377" cy="6127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églalap 11"/>
              <p:cNvSpPr/>
              <p:nvPr/>
            </p:nvSpPr>
            <p:spPr>
              <a:xfrm>
                <a:off x="746078" y="4522276"/>
                <a:ext cx="238988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églalap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78" y="4522276"/>
                <a:ext cx="2389885" cy="6127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églalap 12"/>
              <p:cNvSpPr/>
              <p:nvPr/>
            </p:nvSpPr>
            <p:spPr>
              <a:xfrm>
                <a:off x="743707" y="5254178"/>
                <a:ext cx="1556323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églalap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07" y="5254178"/>
                <a:ext cx="1556323" cy="6127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zövegdoboz 13"/>
              <p:cNvSpPr txBox="1"/>
              <p:nvPr/>
            </p:nvSpPr>
            <p:spPr>
              <a:xfrm>
                <a:off x="4775200" y="3548911"/>
                <a:ext cx="3763274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=0∗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+1∗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+2∗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+3∗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Szövegdoboz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200" y="3548911"/>
                <a:ext cx="3763274" cy="52597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0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737361"/>
            <a:ext cx="7543801" cy="466343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n = 10^6;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s =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 for </a:t>
            </a:r>
            <a:r>
              <a:rPr lang="en-GB" sz="1400" dirty="0" err="1"/>
              <a:t>i</a:t>
            </a:r>
            <a:r>
              <a:rPr lang="en-GB" sz="1400" dirty="0"/>
              <a:t>=1:n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    if rand()&lt;1/2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        s=s+1;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        if rand()&lt;1/2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            s=s+1;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        end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     if rand()&lt;1/2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            s=s+1;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        end</a:t>
            </a:r>
            <a:endParaRPr lang="hu-HU" sz="14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else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if rand()&lt;1/2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            s=s+1;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        end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    end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end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 s/n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5/4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Exercise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8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4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 (M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2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b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MATLAB </a:t>
            </a:r>
            <a:r>
              <a:rPr lang="hu-HU" dirty="0" err="1">
                <a:solidFill>
                  <a:schemeClr val="tx1"/>
                </a:solidFill>
                <a:cs typeface="Arial" panose="020B0604020202020204" pitchFamily="34" charset="0"/>
              </a:rPr>
              <a:t>solution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8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Exercise 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8.7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(M3)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660319"/>
            <a:ext cx="7543801" cy="206501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nominal value of a share is one golden galleon. In a year the value either can</a:t>
            </a:r>
            <a:r>
              <a:rPr lang="hu-HU" dirty="0"/>
              <a:t> </a:t>
            </a:r>
            <a:r>
              <a:rPr lang="en-US" dirty="0"/>
              <a:t>doubled, or halved or remain the same </a:t>
            </a:r>
            <a:r>
              <a:rPr lang="hu-HU" dirty="0"/>
              <a:t>-</a:t>
            </a:r>
            <a:r>
              <a:rPr lang="en-US" dirty="0"/>
              <a:t> each of the events has the same probability.</a:t>
            </a:r>
            <a:r>
              <a:rPr lang="hu-HU" dirty="0"/>
              <a:t> </a:t>
            </a:r>
            <a:r>
              <a:rPr lang="en-US" dirty="0"/>
              <a:t>On the next year the same happens, independently of the events of the previous year.</a:t>
            </a:r>
            <a:r>
              <a:rPr lang="hu-HU" dirty="0"/>
              <a:t> </a:t>
            </a:r>
            <a:r>
              <a:rPr lang="en-US" dirty="0"/>
              <a:t>Find the distribution of the value of the share after two years. What is the mean and</a:t>
            </a:r>
            <a:r>
              <a:rPr lang="hu-HU" dirty="0"/>
              <a:t> </a:t>
            </a:r>
            <a:r>
              <a:rPr lang="en-US" dirty="0"/>
              <a:t>the variance of the value?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/>
              <p:cNvSpPr txBox="1"/>
              <p:nvPr/>
            </p:nvSpPr>
            <p:spPr>
              <a:xfrm>
                <a:off x="822959" y="3357457"/>
                <a:ext cx="137165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=4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Szövegdoboz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357457"/>
                <a:ext cx="1371658" cy="51860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églalap 10"/>
              <p:cNvSpPr/>
              <p:nvPr/>
            </p:nvSpPr>
            <p:spPr>
              <a:xfrm>
                <a:off x="743707" y="3844503"/>
                <a:ext cx="1542293" cy="612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églalap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07" y="3844503"/>
                <a:ext cx="1542293" cy="6127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églalap 11"/>
              <p:cNvSpPr/>
              <p:nvPr/>
            </p:nvSpPr>
            <p:spPr>
              <a:xfrm>
                <a:off x="743707" y="4285309"/>
                <a:ext cx="1556323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églalap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07" y="4285309"/>
                <a:ext cx="1556323" cy="6127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églalap 12"/>
              <p:cNvSpPr/>
              <p:nvPr/>
            </p:nvSpPr>
            <p:spPr>
              <a:xfrm>
                <a:off x="743707" y="4866483"/>
                <a:ext cx="1668021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églalap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07" y="4866483"/>
                <a:ext cx="1668021" cy="7146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zövegdoboz 13"/>
              <p:cNvSpPr txBox="1"/>
              <p:nvPr/>
            </p:nvSpPr>
            <p:spPr>
              <a:xfrm>
                <a:off x="4072455" y="3587415"/>
                <a:ext cx="877868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49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Szövegdoboz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455" y="3587415"/>
                <a:ext cx="877868" cy="5203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églalap 14"/>
              <p:cNvSpPr/>
              <p:nvPr/>
            </p:nvSpPr>
            <p:spPr>
              <a:xfrm>
                <a:off x="743707" y="5598385"/>
                <a:ext cx="1668021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églalap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07" y="5598385"/>
                <a:ext cx="1668021" cy="71468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4072455" y="4996660"/>
                <a:ext cx="2540952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𝔻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𝔼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98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81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455" y="4996660"/>
                <a:ext cx="2540952" cy="52039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zövegdoboz 16"/>
              <p:cNvSpPr txBox="1"/>
              <p:nvPr/>
            </p:nvSpPr>
            <p:spPr>
              <a:xfrm>
                <a:off x="4072455" y="4285309"/>
                <a:ext cx="500457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𝔼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=16∗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+4∗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+1∗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49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Szövegdoboz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455" y="4285309"/>
                <a:ext cx="5004575" cy="5203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63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4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737361"/>
            <a:ext cx="7543801" cy="458114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n = 10^7;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x =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 err="1"/>
              <a:t>xs</a:t>
            </a:r>
            <a:r>
              <a:rPr lang="en-GB" dirty="0"/>
              <a:t> =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for </a:t>
            </a:r>
            <a:r>
              <a:rPr lang="en-GB" dirty="0" err="1"/>
              <a:t>i</a:t>
            </a:r>
            <a:r>
              <a:rPr lang="en-GB" dirty="0"/>
              <a:t>=1:n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g = 1;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for j=1:2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r = rand();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    if r&lt;1/3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        g = g*2;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    </a:t>
            </a:r>
            <a:r>
              <a:rPr lang="en-GB" dirty="0" err="1"/>
              <a:t>elseif</a:t>
            </a:r>
            <a:r>
              <a:rPr lang="en-GB" dirty="0"/>
              <a:t> r&gt;2/3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        g = g/2;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    end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end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x = </a:t>
            </a:r>
            <a:r>
              <a:rPr lang="en-GB" dirty="0" err="1"/>
              <a:t>x+g</a:t>
            </a:r>
            <a:r>
              <a:rPr lang="en-GB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</a:t>
            </a:r>
            <a:r>
              <a:rPr lang="en-GB" dirty="0" err="1"/>
              <a:t>xs</a:t>
            </a:r>
            <a:r>
              <a:rPr lang="en-GB" dirty="0"/>
              <a:t> = xs+g^2;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end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</a:t>
            </a:r>
            <a:r>
              <a:rPr lang="en-GB" dirty="0" err="1"/>
              <a:t>x_mean</a:t>
            </a:r>
            <a:r>
              <a:rPr lang="en-GB" dirty="0"/>
              <a:t> = x/n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 err="1"/>
              <a:t>x_var</a:t>
            </a:r>
            <a:r>
              <a:rPr lang="en-GB" dirty="0"/>
              <a:t> = </a:t>
            </a:r>
            <a:r>
              <a:rPr lang="en-GB" dirty="0" err="1"/>
              <a:t>xs</a:t>
            </a:r>
            <a:r>
              <a:rPr lang="en-GB" dirty="0"/>
              <a:t>/n - x_mean^2</a:t>
            </a:r>
          </a:p>
        </p:txBody>
      </p:sp>
      <p:sp>
        <p:nvSpPr>
          <p:cNvPr id="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Exercise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8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7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 (M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3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b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MATLAB </a:t>
            </a:r>
            <a:r>
              <a:rPr lang="hu-HU" dirty="0" err="1">
                <a:solidFill>
                  <a:schemeClr val="tx1"/>
                </a:solidFill>
                <a:cs typeface="Arial" panose="020B0604020202020204" pitchFamily="34" charset="0"/>
              </a:rPr>
              <a:t>solution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52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8D57D7-8956-49F9-9353-B533C5FB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Literature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CDDDFC-80E1-4B5F-962D-B2A8BC2CD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507" y="1845734"/>
            <a:ext cx="741470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Ágnes </a:t>
            </a:r>
            <a:r>
              <a:rPr lang="hu-HU" dirty="0" err="1"/>
              <a:t>Baran</a:t>
            </a:r>
            <a:r>
              <a:rPr lang="hu-HU" dirty="0"/>
              <a:t>: </a:t>
            </a:r>
            <a:r>
              <a:rPr lang="hu-HU" dirty="0" err="1">
                <a:effectLst/>
              </a:rPr>
              <a:t>Mathematics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for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engineers</a:t>
            </a:r>
            <a:r>
              <a:rPr lang="hu-HU" dirty="0">
                <a:effectLst/>
              </a:rPr>
              <a:t> 1. (</a:t>
            </a:r>
            <a:r>
              <a:rPr lang="hu-HU" dirty="0" err="1">
                <a:effectLst/>
              </a:rPr>
              <a:t>Laboratory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slides</a:t>
            </a:r>
            <a:r>
              <a:rPr lang="hu-HU" dirty="0">
                <a:effectLst/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Sándor </a:t>
            </a:r>
            <a:r>
              <a:rPr lang="hu-HU" dirty="0" err="1"/>
              <a:t>Baran</a:t>
            </a:r>
            <a:r>
              <a:rPr lang="hu-HU" dirty="0"/>
              <a:t>: </a:t>
            </a:r>
            <a:r>
              <a:rPr lang="hu-HU" dirty="0" err="1">
                <a:effectLst/>
              </a:rPr>
              <a:t>Probability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theory</a:t>
            </a:r>
            <a:r>
              <a:rPr lang="hu-HU" dirty="0">
                <a:effectLst/>
              </a:rPr>
              <a:t> and </a:t>
            </a:r>
            <a:r>
              <a:rPr lang="hu-HU" dirty="0" err="1">
                <a:effectLst/>
              </a:rPr>
              <a:t>statistics</a:t>
            </a:r>
            <a:endParaRPr lang="hu-HU" dirty="0">
              <a:effectLst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Fazekas István: Valószínűségszámítás, Debreceni Egyetemi Kiadó, 2009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Fazekas István: Bevezetés a matematikai statisztikába, Debreceni Egyetemi Kiadó, 2009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 err="1"/>
              <a:t>Matlab</a:t>
            </a:r>
            <a:r>
              <a:rPr lang="hu-HU" dirty="0"/>
              <a:t> </a:t>
            </a:r>
            <a:r>
              <a:rPr lang="hu-HU" dirty="0" err="1"/>
              <a:t>examples</a:t>
            </a:r>
            <a:r>
              <a:rPr lang="hu-HU" dirty="0"/>
              <a:t>: </a:t>
            </a:r>
            <a:r>
              <a:rPr lang="hu-HU" dirty="0">
                <a:hlinkClick r:id="rId2"/>
              </a:rPr>
              <a:t>https://www.mathworks.com/help/examples.html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19590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8841</TotalTime>
  <Words>803</Words>
  <Application>Microsoft Office PowerPoint</Application>
  <PresentationFormat>Diavetítés a képernyőre (4:3 oldalarány)</PresentationFormat>
  <Paragraphs>102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Cambria Math</vt:lpstr>
      <vt:lpstr>Courier New</vt:lpstr>
      <vt:lpstr>Wingdings</vt:lpstr>
      <vt:lpstr>Retrospektív</vt:lpstr>
      <vt:lpstr>Applied Statistics, Probability theory and mathematical statistics</vt:lpstr>
      <vt:lpstr>Exercise 7.1</vt:lpstr>
      <vt:lpstr>Exercise 8.1 (M1)</vt:lpstr>
      <vt:lpstr>Exercise 8.1 (M1) MATLAB solution</vt:lpstr>
      <vt:lpstr>Exercise 8.4 (M2)</vt:lpstr>
      <vt:lpstr>Exercise 8.4 (M2) MATLAB solution</vt:lpstr>
      <vt:lpstr>Exercise 8.7 (M3)</vt:lpstr>
      <vt:lpstr>Exercise 8.7 (M3) MATLAB solution</vt:lpstr>
      <vt:lpstr>Literature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Statistics, Probability theory and mathematical statistics</dc:title>
  <dc:creator>Sándor Pecsora</dc:creator>
  <cp:lastModifiedBy>Sándor Pecsora</cp:lastModifiedBy>
  <cp:revision>106</cp:revision>
  <dcterms:created xsi:type="dcterms:W3CDTF">2020-09-02T07:49:18Z</dcterms:created>
  <dcterms:modified xsi:type="dcterms:W3CDTF">2022-02-15T08:23:35Z</dcterms:modified>
</cp:coreProperties>
</file>