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12"/>
  </p:notesMasterIdLst>
  <p:sldIdLst>
    <p:sldId id="341" r:id="rId2"/>
    <p:sldId id="321" r:id="rId3"/>
    <p:sldId id="336" r:id="rId4"/>
    <p:sldId id="334" r:id="rId5"/>
    <p:sldId id="331" r:id="rId6"/>
    <p:sldId id="337" r:id="rId7"/>
    <p:sldId id="330" r:id="rId8"/>
    <p:sldId id="338" r:id="rId9"/>
    <p:sldId id="339" r:id="rId10"/>
    <p:sldId id="340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CFA251-0ABA-4210-A021-049D06410C3F}" v="1" dt="2022-02-15T08:19:31.4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08" y="3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 Pecsora" userId="810b1d013327c237" providerId="LiveId" clId="{5A418221-BDF5-4A7E-A222-BAABDB048638}"/>
    <pc:docChg chg="modSld">
      <pc:chgData name="Sándor Pecsora" userId="810b1d013327c237" providerId="LiveId" clId="{5A418221-BDF5-4A7E-A222-BAABDB048638}" dt="2020-11-02T10:08:28.515" v="12"/>
      <pc:docMkLst>
        <pc:docMk/>
      </pc:docMkLst>
      <pc:sldChg chg="modSp mod">
        <pc:chgData name="Sándor Pecsora" userId="810b1d013327c237" providerId="LiveId" clId="{5A418221-BDF5-4A7E-A222-BAABDB048638}" dt="2020-11-02T10:07:01.051" v="4" actId="1076"/>
        <pc:sldMkLst>
          <pc:docMk/>
          <pc:sldMk cId="1591634572" sldId="330"/>
        </pc:sldMkLst>
        <pc:spChg chg="mod">
          <ac:chgData name="Sándor Pecsora" userId="810b1d013327c237" providerId="LiveId" clId="{5A418221-BDF5-4A7E-A222-BAABDB048638}" dt="2020-11-02T10:07:01.051" v="4" actId="1076"/>
          <ac:spMkLst>
            <pc:docMk/>
            <pc:sldMk cId="1591634572" sldId="330"/>
            <ac:spMk id="20" creationId="{00000000-0000-0000-0000-000000000000}"/>
          </ac:spMkLst>
        </pc:spChg>
      </pc:sldChg>
      <pc:sldChg chg="addSp modSp modAnim">
        <pc:chgData name="Sándor Pecsora" userId="810b1d013327c237" providerId="LiveId" clId="{5A418221-BDF5-4A7E-A222-BAABDB048638}" dt="2020-11-02T10:08:28.515" v="12"/>
        <pc:sldMkLst>
          <pc:docMk/>
          <pc:sldMk cId="1480952474" sldId="338"/>
        </pc:sldMkLst>
        <pc:spChg chg="add mod">
          <ac:chgData name="Sándor Pecsora" userId="810b1d013327c237" providerId="LiveId" clId="{5A418221-BDF5-4A7E-A222-BAABDB048638}" dt="2020-11-02T10:07:15.139" v="5" actId="571"/>
          <ac:spMkLst>
            <pc:docMk/>
            <pc:sldMk cId="1480952474" sldId="338"/>
            <ac:spMk id="11" creationId="{1F739A29-B720-453D-88AE-FEFC320CD050}"/>
          </ac:spMkLst>
        </pc:spChg>
        <pc:spChg chg="add mod">
          <ac:chgData name="Sándor Pecsora" userId="810b1d013327c237" providerId="LiveId" clId="{5A418221-BDF5-4A7E-A222-BAABDB048638}" dt="2020-11-02T10:07:15.139" v="5" actId="571"/>
          <ac:spMkLst>
            <pc:docMk/>
            <pc:sldMk cId="1480952474" sldId="338"/>
            <ac:spMk id="12" creationId="{5E07B87F-F24F-45F1-AF0D-154EBD56627A}"/>
          </ac:spMkLst>
        </pc:spChg>
        <pc:spChg chg="add mod">
          <ac:chgData name="Sándor Pecsora" userId="810b1d013327c237" providerId="LiveId" clId="{5A418221-BDF5-4A7E-A222-BAABDB048638}" dt="2020-11-02T10:07:15.139" v="5" actId="571"/>
          <ac:spMkLst>
            <pc:docMk/>
            <pc:sldMk cId="1480952474" sldId="338"/>
            <ac:spMk id="13" creationId="{CAF6A5A3-2A0A-4134-81E5-A217C8C8B626}"/>
          </ac:spMkLst>
        </pc:spChg>
      </pc:sldChg>
    </pc:docChg>
  </pc:docChgLst>
  <pc:docChgLst>
    <pc:chgData name="Sándor Pecsora" userId="810b1d013327c237" providerId="LiveId" clId="{ADCFA251-0ABA-4210-A021-049D06410C3F}"/>
    <pc:docChg chg="undo custSel addSld delSld modSld">
      <pc:chgData name="Sándor Pecsora" userId="810b1d013327c237" providerId="LiveId" clId="{ADCFA251-0ABA-4210-A021-049D06410C3F}" dt="2022-02-15T08:24:01.514" v="5" actId="47"/>
      <pc:docMkLst>
        <pc:docMk/>
      </pc:docMkLst>
      <pc:sldChg chg="del">
        <pc:chgData name="Sándor Pecsora" userId="810b1d013327c237" providerId="LiveId" clId="{ADCFA251-0ABA-4210-A021-049D06410C3F}" dt="2022-02-15T08:24:01.514" v="5" actId="47"/>
        <pc:sldMkLst>
          <pc:docMk/>
          <pc:sldMk cId="1180060703" sldId="256"/>
        </pc:sldMkLst>
      </pc:sldChg>
      <pc:sldChg chg="add">
        <pc:chgData name="Sándor Pecsora" userId="810b1d013327c237" providerId="LiveId" clId="{ADCFA251-0ABA-4210-A021-049D06410C3F}" dt="2022-02-15T08:19:31.415" v="0"/>
        <pc:sldMkLst>
          <pc:docMk/>
          <pc:sldMk cId="811959074" sldId="340"/>
        </pc:sldMkLst>
      </pc:sldChg>
      <pc:sldChg chg="modSp add mod">
        <pc:chgData name="Sándor Pecsora" userId="810b1d013327c237" providerId="LiveId" clId="{ADCFA251-0ABA-4210-A021-049D06410C3F}" dt="2022-02-15T08:23:56.805" v="4"/>
        <pc:sldMkLst>
          <pc:docMk/>
          <pc:sldMk cId="3735662663" sldId="341"/>
        </pc:sldMkLst>
        <pc:spChg chg="mod">
          <ac:chgData name="Sándor Pecsora" userId="810b1d013327c237" providerId="LiveId" clId="{ADCFA251-0ABA-4210-A021-049D06410C3F}" dt="2022-02-15T08:23:56.805" v="4"/>
          <ac:spMkLst>
            <pc:docMk/>
            <pc:sldMk cId="3735662663" sldId="341"/>
            <ac:spMk id="3" creationId="{00000000-0000-0000-0000-000000000000}"/>
          </ac:spMkLst>
        </pc:spChg>
      </pc:sldChg>
    </pc:docChg>
  </pc:docChgLst>
  <pc:docChgLst>
    <pc:chgData name="Sándor Pecsora" userId="810b1d013327c237" providerId="LiveId" clId="{F1725CCB-442B-49F6-B319-A66EF78AC50B}"/>
    <pc:docChg chg="modSld">
      <pc:chgData name="Sándor Pecsora" userId="810b1d013327c237" providerId="LiveId" clId="{F1725CCB-442B-49F6-B319-A66EF78AC50B}" dt="2020-09-21T09:42:46.828" v="12" actId="20577"/>
      <pc:docMkLst>
        <pc:docMk/>
      </pc:docMkLst>
      <pc:sldChg chg="modSp">
        <pc:chgData name="Sándor Pecsora" userId="810b1d013327c237" providerId="LiveId" clId="{F1725CCB-442B-49F6-B319-A66EF78AC50B}" dt="2020-09-21T09:42:46.828" v="12" actId="20577"/>
        <pc:sldMkLst>
          <pc:docMk/>
          <pc:sldMk cId="3501878932" sldId="321"/>
        </pc:sldMkLst>
        <pc:spChg chg="mod">
          <ac:chgData name="Sándor Pecsora" userId="810b1d013327c237" providerId="LiveId" clId="{F1725CCB-442B-49F6-B319-A66EF78AC50B}" dt="2020-09-21T09:42:46.828" v="12" actId="20577"/>
          <ac:spMkLst>
            <pc:docMk/>
            <pc:sldMk cId="3501878932" sldId="321"/>
            <ac:spMk id="3" creationId="{00000000-0000-0000-0000-000000000000}"/>
          </ac:spMkLst>
        </pc:spChg>
      </pc:sldChg>
    </pc:docChg>
  </pc:docChgLst>
  <pc:docChgLst>
    <pc:chgData name="Sándor Pecsora" userId="810b1d013327c237" providerId="LiveId" clId="{618F5889-778C-482A-AF02-D759D8574713}"/>
    <pc:docChg chg="modSld">
      <pc:chgData name="Sándor Pecsora" userId="810b1d013327c237" providerId="LiveId" clId="{618F5889-778C-482A-AF02-D759D8574713}" dt="2020-12-07T09:49:59.856" v="3" actId="20577"/>
      <pc:docMkLst>
        <pc:docMk/>
      </pc:docMkLst>
      <pc:sldChg chg="modSp">
        <pc:chgData name="Sándor Pecsora" userId="810b1d013327c237" providerId="LiveId" clId="{618F5889-778C-482A-AF02-D759D8574713}" dt="2020-12-07T09:49:59.856" v="3" actId="20577"/>
        <pc:sldMkLst>
          <pc:docMk/>
          <pc:sldMk cId="4245844585" sldId="336"/>
        </pc:sldMkLst>
        <pc:spChg chg="mod">
          <ac:chgData name="Sándor Pecsora" userId="810b1d013327c237" providerId="LiveId" clId="{618F5889-778C-482A-AF02-D759D8574713}" dt="2020-12-07T09:49:59.856" v="3" actId="20577"/>
          <ac:spMkLst>
            <pc:docMk/>
            <pc:sldMk cId="4245844585" sldId="336"/>
            <ac:spMk id="55" creationId="{00000000-0000-0000-0000-000000000000}"/>
          </ac:spMkLst>
        </pc:spChg>
      </pc:sldChg>
    </pc:docChg>
  </pc:docChgLst>
  <pc:docChgLst>
    <pc:chgData name="Sándor Pecsora" userId="810b1d013327c237" providerId="LiveId" clId="{6D868EEB-0F0D-490B-A0B5-018819A18F83}"/>
    <pc:docChg chg="modSld">
      <pc:chgData name="Sándor Pecsora" userId="810b1d013327c237" providerId="LiveId" clId="{6D868EEB-0F0D-490B-A0B5-018819A18F83}" dt="2020-10-12T09:22:53.479" v="7"/>
      <pc:docMkLst>
        <pc:docMk/>
      </pc:docMkLst>
      <pc:sldChg chg="modSp">
        <pc:chgData name="Sándor Pecsora" userId="810b1d013327c237" providerId="LiveId" clId="{6D868EEB-0F0D-490B-A0B5-018819A18F83}" dt="2020-10-12T08:38:08.234" v="4" actId="20577"/>
        <pc:sldMkLst>
          <pc:docMk/>
          <pc:sldMk cId="3501878932" sldId="321"/>
        </pc:sldMkLst>
        <pc:spChg chg="mod">
          <ac:chgData name="Sándor Pecsora" userId="810b1d013327c237" providerId="LiveId" clId="{6D868EEB-0F0D-490B-A0B5-018819A18F83}" dt="2020-10-12T08:38:08.234" v="4" actId="20577"/>
          <ac:spMkLst>
            <pc:docMk/>
            <pc:sldMk cId="3501878932" sldId="321"/>
            <ac:spMk id="3" creationId="{00000000-0000-0000-0000-000000000000}"/>
          </ac:spMkLst>
        </pc:spChg>
      </pc:sldChg>
      <pc:sldChg chg="modSp">
        <pc:chgData name="Sándor Pecsora" userId="810b1d013327c237" providerId="LiveId" clId="{6D868EEB-0F0D-490B-A0B5-018819A18F83}" dt="2020-10-12T08:37:59.563" v="0" actId="20577"/>
        <pc:sldMkLst>
          <pc:docMk/>
          <pc:sldMk cId="4245844585" sldId="336"/>
        </pc:sldMkLst>
        <pc:spChg chg="mod">
          <ac:chgData name="Sándor Pecsora" userId="810b1d013327c237" providerId="LiveId" clId="{6D868EEB-0F0D-490B-A0B5-018819A18F83}" dt="2020-10-12T08:37:59.563" v="0" actId="20577"/>
          <ac:spMkLst>
            <pc:docMk/>
            <pc:sldMk cId="4245844585" sldId="336"/>
            <ac:spMk id="6" creationId="{00000000-0000-0000-0000-000000000000}"/>
          </ac:spMkLst>
        </pc:spChg>
      </pc:sldChg>
      <pc:sldChg chg="modSp modAnim">
        <pc:chgData name="Sándor Pecsora" userId="810b1d013327c237" providerId="LiveId" clId="{6D868EEB-0F0D-490B-A0B5-018819A18F83}" dt="2020-10-12T09:22:53.479" v="7"/>
        <pc:sldMkLst>
          <pc:docMk/>
          <pc:sldMk cId="157187679" sldId="337"/>
        </pc:sldMkLst>
        <pc:spChg chg="mod">
          <ac:chgData name="Sándor Pecsora" userId="810b1d013327c237" providerId="LiveId" clId="{6D868EEB-0F0D-490B-A0B5-018819A18F83}" dt="2020-10-12T09:22:30.351" v="6"/>
          <ac:spMkLst>
            <pc:docMk/>
            <pc:sldMk cId="157187679" sldId="33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D181-6501-4CD6-ADAA-357D1FDA1029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B4519-444B-4F56-B3DB-AC5AAF9180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44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4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4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632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720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93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0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979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35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602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42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821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5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exampl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6032" y="758952"/>
            <a:ext cx="8328454" cy="2670048"/>
          </a:xfrm>
        </p:spPr>
        <p:txBody>
          <a:bodyPr>
            <a:noAutofit/>
          </a:bodyPr>
          <a:lstStyle/>
          <a:p>
            <a:r>
              <a:rPr lang="en-US" sz="4000" dirty="0"/>
              <a:t>Applied Statistics,</a:t>
            </a:r>
            <a:br>
              <a:rPr lang="en-US" sz="4000" dirty="0"/>
            </a:br>
            <a:r>
              <a:rPr lang="en-US" sz="4000" dirty="0"/>
              <a:t>Probability theory and mathematical statistics</a:t>
            </a:r>
            <a:endParaRPr lang="en-GB" sz="4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General notion of random variables</a:t>
            </a:r>
          </a:p>
          <a:p>
            <a:r>
              <a:rPr lang="en-US" dirty="0"/>
              <a:t>Absolutely continuous random variables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2A1929-D361-4830-B28B-82105341B8EC}"/>
              </a:ext>
            </a:extLst>
          </p:cNvPr>
          <p:cNvSpPr txBox="1"/>
          <p:nvPr/>
        </p:nvSpPr>
        <p:spPr>
          <a:xfrm>
            <a:off x="2241176" y="3542200"/>
            <a:ext cx="465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István Fazekas, Attila Barta, Sándor Pecsora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38B5CDD-DF06-4B9E-97D9-BB5E2ADD616B}"/>
              </a:ext>
            </a:extLst>
          </p:cNvPr>
          <p:cNvSpPr txBox="1"/>
          <p:nvPr/>
        </p:nvSpPr>
        <p:spPr>
          <a:xfrm>
            <a:off x="0" y="635586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400" dirty="0"/>
              <a:t>”</a:t>
            </a:r>
            <a:r>
              <a:rPr lang="en-US" sz="1400" dirty="0"/>
              <a:t>This work was supported by the construction EFOP-3.4.3-16-2016-00021. The project was supported by the European Union, co-financed by the European Social Fund.”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735662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8D57D7-8956-49F9-9353-B533C5FB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Literature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CDDDFC-80E1-4B5F-962D-B2A8BC2C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7" y="1845734"/>
            <a:ext cx="741470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Ágnes </a:t>
            </a:r>
            <a:r>
              <a:rPr lang="hu-HU" dirty="0" err="1"/>
              <a:t>Baran</a:t>
            </a:r>
            <a:r>
              <a:rPr lang="hu-HU" dirty="0"/>
              <a:t>: </a:t>
            </a:r>
            <a:r>
              <a:rPr lang="hu-HU" dirty="0" err="1">
                <a:effectLst/>
              </a:rPr>
              <a:t>Mathematics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for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engineers</a:t>
            </a:r>
            <a:r>
              <a:rPr lang="hu-HU" dirty="0">
                <a:effectLst/>
              </a:rPr>
              <a:t> 1. (</a:t>
            </a:r>
            <a:r>
              <a:rPr lang="hu-HU" dirty="0" err="1">
                <a:effectLst/>
              </a:rPr>
              <a:t>Laboratory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slides</a:t>
            </a:r>
            <a:r>
              <a:rPr lang="hu-HU" dirty="0">
                <a:effectLst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Sándor </a:t>
            </a:r>
            <a:r>
              <a:rPr lang="hu-HU" dirty="0" err="1"/>
              <a:t>Baran</a:t>
            </a:r>
            <a:r>
              <a:rPr lang="hu-HU" dirty="0"/>
              <a:t>: </a:t>
            </a:r>
            <a:r>
              <a:rPr lang="hu-HU" dirty="0" err="1">
                <a:effectLst/>
              </a:rPr>
              <a:t>Probability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theory</a:t>
            </a:r>
            <a:r>
              <a:rPr lang="hu-HU" dirty="0">
                <a:effectLst/>
              </a:rPr>
              <a:t> and </a:t>
            </a:r>
            <a:r>
              <a:rPr lang="hu-HU" dirty="0" err="1">
                <a:effectLst/>
              </a:rPr>
              <a:t>statistics</a:t>
            </a:r>
            <a:endParaRPr lang="hu-HU" dirty="0">
              <a:effectLst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Valószínűségszámítás,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Bevezetés a matematikai statisztikába,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 err="1"/>
              <a:t>Matlab</a:t>
            </a:r>
            <a:r>
              <a:rPr lang="hu-HU" dirty="0"/>
              <a:t> </a:t>
            </a:r>
            <a:r>
              <a:rPr lang="hu-HU" dirty="0" err="1"/>
              <a:t>examples</a:t>
            </a:r>
            <a:r>
              <a:rPr lang="hu-HU" dirty="0"/>
              <a:t>: </a:t>
            </a:r>
            <a:r>
              <a:rPr lang="hu-HU" dirty="0">
                <a:hlinkClick r:id="rId2"/>
              </a:rPr>
              <a:t>https://www.mathworks.com/help/examples.html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195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Exercise 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9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.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3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3"/>
                <a:ext cx="7543801" cy="2482427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1600" dirty="0"/>
                  <a:t>Check whether the following functions are cumulative distribution functions or not.</a:t>
                </a:r>
                <a:endParaRPr lang="hu-HU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ClrTx/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hu-HU" sz="1600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hu-HU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600" b="0" i="1" dirty="0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"/>
                        <m:ctrlPr>
                          <a:rPr lang="hu-HU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hu-HU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hu-HU" sz="1600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hu-HU" sz="1600" b="0" i="1" dirty="0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sz="16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sz="16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sz="1600" b="0" i="1" dirty="0" smtClean="0">
                                  <a:latin typeface="Cambria Math" panose="02040503050406030204" pitchFamily="18" charset="0"/>
                                </a:rPr>
                                <m:t>&lt;1/2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hu-HU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16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hu-HU" sz="16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hu-HU" sz="16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hu-HU" sz="1600" b="0" i="1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  <m:r>
                                <a:rPr lang="hu-HU" sz="1600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hu-HU" sz="1600" b="0" i="1" dirty="0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sz="16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sz="16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sz="1600" b="0" i="1" dirty="0" smtClean="0">
                                  <a:latin typeface="Cambria Math" panose="02040503050406030204" pitchFamily="18" charset="0"/>
                                </a:rPr>
                                <m:t>≥1/2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u-HU" sz="1600" dirty="0"/>
              </a:p>
              <a:p>
                <a:pPr marL="457200" indent="-457200">
                  <a:buClrTx/>
                  <a:buFont typeface="+mj-lt"/>
                  <a:buAutoNum type="alphaLcParenR"/>
                </a:pPr>
                <a:endParaRPr lang="hu-HU" sz="1600" dirty="0"/>
              </a:p>
              <a:p>
                <a:pPr marL="457200" indent="-457200">
                  <a:buClrTx/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hu-HU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600" i="1" dirty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"/>
                        <m:ctrlPr>
                          <a:rPr lang="hu-HU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hu-HU" sz="16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hu-HU" sz="1600" i="1" dirty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sz="16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sz="16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sz="1600" i="1" dirty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hu-HU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16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hu-HU" sz="160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hu-HU" sz="16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hu-HU" sz="1600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  <m:r>
                                <a:rPr lang="hu-HU" sz="16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hu-HU" sz="1600" i="1" dirty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sz="16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sz="16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sz="1600" i="1" dirty="0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1600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3"/>
                <a:ext cx="7543801" cy="2482427"/>
              </a:xfrm>
              <a:blipFill rotWithShape="0">
                <a:blip r:embed="rId2"/>
                <a:stretch>
                  <a:fillRect l="-404" t="-17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454659" y="4837006"/>
                <a:ext cx="5018169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hu-HU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sz="16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hu-HU" sz="1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sz="16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hu-HU" sz="1600" b="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𝑛𝑒𝑔𝑎𝑡𝑖𝑣𝑒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hu-HU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𝐶𝐷𝐹</m:t>
                      </m:r>
                      <m:r>
                        <a:rPr lang="hu-HU" sz="1600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59" y="4837006"/>
                <a:ext cx="5018169" cy="4667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zövegdoboz 15"/>
              <p:cNvSpPr txBox="1"/>
              <p:nvPr/>
            </p:nvSpPr>
            <p:spPr>
              <a:xfrm>
                <a:off x="454659" y="5609596"/>
                <a:ext cx="14806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hu-HU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𝐶𝐷𝐹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6" name="Szövegdoboz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59" y="5609596"/>
                <a:ext cx="1480662" cy="246221"/>
              </a:xfrm>
              <a:prstGeom prst="rect">
                <a:avLst/>
              </a:prstGeom>
              <a:blipFill rotWithShape="0">
                <a:blip r:embed="rId4"/>
                <a:stretch>
                  <a:fillRect l="-2893" r="-2066" b="-31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8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72779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Exercise 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9.5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(M1)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751643"/>
                <a:ext cx="7924800" cy="108469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Find the </a:t>
                </a:r>
                <a:r>
                  <a:rPr lang="en-US" dirty="0" err="1"/>
                  <a:t>cdf</a:t>
                </a:r>
                <a:r>
                  <a:rPr lang="en-US" dirty="0"/>
                  <a:t> of the distance of two randomly chosen points of the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[0; 1]</m:t>
                    </m:r>
                  </m:oMath>
                </a14:m>
                <a:r>
                  <a:rPr lang="hu-HU" dirty="0"/>
                  <a:t> </a:t>
                </a:r>
                <a:r>
                  <a:rPr lang="en-US" dirty="0"/>
                  <a:t>interval. What</a:t>
                </a:r>
                <a:r>
                  <a:rPr lang="hu-HU" dirty="0"/>
                  <a:t> </a:t>
                </a:r>
                <a:r>
                  <a:rPr lang="en-US" dirty="0"/>
                  <a:t>is the probability that the distance of the points is in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;</m:t>
                        </m:r>
                        <m:f>
                          <m:fPr>
                            <m:ctrlPr>
                              <a:rPr lang="hu-HU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?</a:t>
                </a:r>
                <a:endParaRPr lang="en-GB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751643"/>
                <a:ext cx="7924800" cy="1084690"/>
              </a:xfrm>
              <a:blipFill rotWithShape="0">
                <a:blip r:embed="rId2"/>
                <a:stretch>
                  <a:fillRect l="-846" t="-5618" b="-16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Csoportba foglalás 29"/>
          <p:cNvGrpSpPr/>
          <p:nvPr/>
        </p:nvGrpSpPr>
        <p:grpSpPr>
          <a:xfrm>
            <a:off x="190499" y="3003286"/>
            <a:ext cx="1987845" cy="599784"/>
            <a:chOff x="602456" y="3615267"/>
            <a:chExt cx="1987845" cy="599784"/>
          </a:xfrm>
        </p:grpSpPr>
        <p:cxnSp>
          <p:nvCxnSpPr>
            <p:cNvPr id="18" name="Egyenes összekötő 17"/>
            <p:cNvCxnSpPr/>
            <p:nvPr/>
          </p:nvCxnSpPr>
          <p:spPr>
            <a:xfrm>
              <a:off x="626533" y="3683000"/>
              <a:ext cx="18965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/>
            <p:nvPr/>
          </p:nvCxnSpPr>
          <p:spPr>
            <a:xfrm>
              <a:off x="1377421" y="3615267"/>
              <a:ext cx="0" cy="143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>
            <a:xfrm>
              <a:off x="670189" y="3615267"/>
              <a:ext cx="0" cy="143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21"/>
            <p:cNvCxnSpPr/>
            <p:nvPr/>
          </p:nvCxnSpPr>
          <p:spPr>
            <a:xfrm>
              <a:off x="2439458" y="3615267"/>
              <a:ext cx="0" cy="143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/>
            <p:nvPr/>
          </p:nvCxnSpPr>
          <p:spPr>
            <a:xfrm>
              <a:off x="1856052" y="3615267"/>
              <a:ext cx="0" cy="143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Szövegdoboz 23"/>
            <p:cNvSpPr txBox="1"/>
            <p:nvPr/>
          </p:nvSpPr>
          <p:spPr>
            <a:xfrm>
              <a:off x="602456" y="38457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0</a:t>
              </a:r>
              <a:endParaRPr lang="en-GB" dirty="0"/>
            </a:p>
          </p:txBody>
        </p:sp>
        <p:sp>
          <p:nvSpPr>
            <p:cNvPr id="27" name="Szövegdoboz 26"/>
            <p:cNvSpPr txBox="1"/>
            <p:nvPr/>
          </p:nvSpPr>
          <p:spPr>
            <a:xfrm>
              <a:off x="2288615" y="38457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1</a:t>
              </a:r>
              <a:endParaRPr lang="en-GB" dirty="0"/>
            </a:p>
          </p:txBody>
        </p:sp>
        <p:sp>
          <p:nvSpPr>
            <p:cNvPr id="28" name="Bal oldali kapcsos zárójel 27"/>
            <p:cNvSpPr/>
            <p:nvPr/>
          </p:nvSpPr>
          <p:spPr>
            <a:xfrm rot="16200000">
              <a:off x="1558668" y="3601144"/>
              <a:ext cx="115943" cy="47882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Szövegdoboz 28"/>
                <p:cNvSpPr txBox="1"/>
                <p:nvPr/>
              </p:nvSpPr>
              <p:spPr>
                <a:xfrm>
                  <a:off x="1524979" y="3938052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Szövegdoboz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979" y="3938052"/>
                  <a:ext cx="18331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églalap 30"/>
              <p:cNvSpPr/>
              <p:nvPr/>
            </p:nvSpPr>
            <p:spPr>
              <a:xfrm>
                <a:off x="190499" y="3577040"/>
                <a:ext cx="11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hu-HU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églalap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99" y="3577040"/>
                <a:ext cx="119507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églalap 31"/>
              <p:cNvSpPr/>
              <p:nvPr/>
            </p:nvSpPr>
            <p:spPr>
              <a:xfrm>
                <a:off x="190499" y="3878326"/>
                <a:ext cx="119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églalap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99" y="3878326"/>
                <a:ext cx="119507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Szövegdoboz 50"/>
              <p:cNvSpPr txBox="1"/>
              <p:nvPr/>
            </p:nvSpPr>
            <p:spPr>
              <a:xfrm>
                <a:off x="1408048" y="3641100"/>
                <a:ext cx="1347035" cy="4919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</m:m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Szövegdoboz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048" y="3641100"/>
                <a:ext cx="1347035" cy="49199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Csoportba foglalás 56"/>
          <p:cNvGrpSpPr/>
          <p:nvPr/>
        </p:nvGrpSpPr>
        <p:grpSpPr>
          <a:xfrm>
            <a:off x="-165939" y="4116137"/>
            <a:ext cx="2593061" cy="2200457"/>
            <a:chOff x="-165939" y="4116137"/>
            <a:chExt cx="2593061" cy="2200457"/>
          </a:xfrm>
        </p:grpSpPr>
        <p:grpSp>
          <p:nvGrpSpPr>
            <p:cNvPr id="50" name="Csoportba foglalás 49"/>
            <p:cNvGrpSpPr/>
            <p:nvPr/>
          </p:nvGrpSpPr>
          <p:grpSpPr>
            <a:xfrm>
              <a:off x="-165939" y="4289674"/>
              <a:ext cx="2557921" cy="2026920"/>
              <a:chOff x="1765973" y="3947160"/>
              <a:chExt cx="2557921" cy="2026920"/>
            </a:xfrm>
          </p:grpSpPr>
          <p:cxnSp>
            <p:nvCxnSpPr>
              <p:cNvPr id="34" name="Egyenes összekötő nyíllal 33"/>
              <p:cNvCxnSpPr/>
              <p:nvPr/>
            </p:nvCxnSpPr>
            <p:spPr>
              <a:xfrm>
                <a:off x="2103120" y="5585460"/>
                <a:ext cx="20269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nyíllal 34"/>
              <p:cNvCxnSpPr/>
              <p:nvPr/>
            </p:nvCxnSpPr>
            <p:spPr>
              <a:xfrm rot="16200000">
                <a:off x="1400175" y="4960620"/>
                <a:ext cx="20269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gyenes összekötő 35"/>
              <p:cNvCxnSpPr/>
              <p:nvPr/>
            </p:nvCxnSpPr>
            <p:spPr>
              <a:xfrm>
                <a:off x="2212181" y="4148137"/>
                <a:ext cx="184404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gyenes összekötő 38"/>
              <p:cNvCxnSpPr/>
              <p:nvPr/>
            </p:nvCxnSpPr>
            <p:spPr>
              <a:xfrm rot="5400000">
                <a:off x="2933700" y="4876800"/>
                <a:ext cx="184404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gyenes összekötő 39"/>
              <p:cNvCxnSpPr/>
              <p:nvPr/>
            </p:nvCxnSpPr>
            <p:spPr>
              <a:xfrm rot="18900000">
                <a:off x="2479854" y="5322114"/>
                <a:ext cx="184404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Egyenes összekötő 40"/>
              <p:cNvCxnSpPr/>
              <p:nvPr/>
            </p:nvCxnSpPr>
            <p:spPr>
              <a:xfrm rot="18900000">
                <a:off x="1765973" y="4598339"/>
                <a:ext cx="184404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Szövegdoboz 42"/>
                  <p:cNvSpPr txBox="1"/>
                  <p:nvPr/>
                </p:nvSpPr>
                <p:spPr>
                  <a:xfrm>
                    <a:off x="2234434" y="4761633"/>
                    <a:ext cx="12170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u-HU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3" name="Szövegdoboz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4434" y="4761633"/>
                    <a:ext cx="121700" cy="18466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0000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Szövegdoboz 43"/>
                  <p:cNvSpPr txBox="1"/>
                  <p:nvPr/>
                </p:nvSpPr>
                <p:spPr>
                  <a:xfrm>
                    <a:off x="3071707" y="5653528"/>
                    <a:ext cx="12170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u-HU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4" name="Szövegdoboz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1707" y="5653528"/>
                    <a:ext cx="121700" cy="184666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20000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" name="Egyenes összekötő 45"/>
              <p:cNvCxnSpPr/>
              <p:nvPr/>
            </p:nvCxnSpPr>
            <p:spPr>
              <a:xfrm>
                <a:off x="3132557" y="5513493"/>
                <a:ext cx="0" cy="1439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gyenes összekötő 46"/>
              <p:cNvCxnSpPr/>
              <p:nvPr/>
            </p:nvCxnSpPr>
            <p:spPr>
              <a:xfrm flipH="1">
                <a:off x="2354075" y="4877900"/>
                <a:ext cx="116262" cy="19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Hatszög 48"/>
              <p:cNvSpPr/>
              <p:nvPr/>
            </p:nvSpPr>
            <p:spPr>
              <a:xfrm rot="18900000">
                <a:off x="2120635" y="4366807"/>
                <a:ext cx="2037396" cy="1007391"/>
              </a:xfrm>
              <a:prstGeom prst="hexagon">
                <a:avLst>
                  <a:gd name="adj" fmla="val 49737"/>
                  <a:gd name="vf" fmla="val 115470"/>
                </a:avLst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Szövegdoboz 44"/>
                  <p:cNvSpPr txBox="1"/>
                  <p:nvPr/>
                </p:nvSpPr>
                <p:spPr>
                  <a:xfrm>
                    <a:off x="2587920" y="4785567"/>
                    <a:ext cx="114473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u-HU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hu-HU" sz="1200" b="0" i="1" smtClean="0">
                              <a:latin typeface="Cambria Math" panose="02040503050406030204" pitchFamily="18" charset="0"/>
                            </a:rPr>
                            <m:t>=1−</m:t>
                          </m:r>
                          <m:sSup>
                            <m:sSupPr>
                              <m:ctrlPr>
                                <a:rPr lang="hu-HU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hu-HU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5" name="Szövegdoboz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7920" y="4785567"/>
                    <a:ext cx="1144737" cy="18466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674" r="-535" b="-645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églalap 51"/>
                <p:cNvSpPr/>
                <p:nvPr/>
              </p:nvSpPr>
              <p:spPr>
                <a:xfrm>
                  <a:off x="214576" y="4116137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2" name="Téglalap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76" y="4116137"/>
                  <a:ext cx="37138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églalap 52"/>
                <p:cNvSpPr/>
                <p:nvPr/>
              </p:nvSpPr>
              <p:spPr>
                <a:xfrm>
                  <a:off x="2073371" y="5856007"/>
                  <a:ext cx="3537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3" name="Téglalap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371" y="5856007"/>
                  <a:ext cx="353751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Szövegdoboz 53"/>
              <p:cNvSpPr txBox="1"/>
              <p:nvPr/>
            </p:nvSpPr>
            <p:spPr>
              <a:xfrm>
                <a:off x="4165971" y="3244334"/>
                <a:ext cx="24479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4" name="Szövegdoboz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971" y="3244334"/>
                <a:ext cx="244791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741" t="-4348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églalap 54"/>
              <p:cNvSpPr/>
              <p:nvPr/>
            </p:nvSpPr>
            <p:spPr>
              <a:xfrm>
                <a:off x="4094525" y="3693168"/>
                <a:ext cx="5016053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hu-HU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hu-HU" b="0" i="1" dirty="0" smtClean="0">
                                            <a:latin typeface="Cambria Math" panose="02040503050406030204" pitchFamily="18" charset="0"/>
                                          </a:rPr>
                                          <m:t>2−</m:t>
                                        </m:r>
                                        <m:r>
                                          <a:rPr lang="hu-HU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 0&lt;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1,         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 1&lt;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églalap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525" y="3693168"/>
                <a:ext cx="5016053" cy="1117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Szövegdoboz 55"/>
              <p:cNvSpPr txBox="1"/>
              <p:nvPr/>
            </p:nvSpPr>
            <p:spPr>
              <a:xfrm>
                <a:off x="4165971" y="4940853"/>
                <a:ext cx="416806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Szövegdoboz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971" y="4940853"/>
                <a:ext cx="4168064" cy="62235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84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51" grpId="0"/>
      <p:bldP spid="54" grpId="0"/>
      <p:bldP spid="55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58114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n = 10^</a:t>
            </a:r>
            <a:r>
              <a:rPr lang="hu-HU" dirty="0"/>
              <a:t>4</a:t>
            </a:r>
            <a:r>
              <a:rPr lang="en-GB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c =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</a:t>
            </a:r>
            <a:r>
              <a:rPr lang="pt-BR" dirty="0"/>
              <a:t>axis([0 1 0 1])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hold 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for </a:t>
            </a:r>
            <a:r>
              <a:rPr lang="en-GB" dirty="0" err="1"/>
              <a:t>i</a:t>
            </a:r>
            <a:r>
              <a:rPr lang="en-GB" dirty="0"/>
              <a:t>=1:n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x = rand();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y = rand();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    if abs(x-y)&gt;1/2 &amp; abs(x-y)&lt;3/4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  plot(</a:t>
            </a:r>
            <a:r>
              <a:rPr lang="en-GB" dirty="0" err="1"/>
              <a:t>x,y</a:t>
            </a:r>
            <a:r>
              <a:rPr lang="en-GB" dirty="0"/>
              <a:t>, '</a:t>
            </a:r>
            <a:r>
              <a:rPr lang="hu-HU" dirty="0"/>
              <a:t>.</a:t>
            </a:r>
            <a:r>
              <a:rPr lang="en-GB" dirty="0"/>
              <a:t>g')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  c = c+1;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else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  plot(</a:t>
            </a:r>
            <a:r>
              <a:rPr lang="en-GB" dirty="0" err="1"/>
              <a:t>x,y</a:t>
            </a:r>
            <a:r>
              <a:rPr lang="en-GB" dirty="0"/>
              <a:t>, '</a:t>
            </a:r>
            <a:r>
              <a:rPr lang="hu-HU" dirty="0"/>
              <a:t>.</a:t>
            </a:r>
            <a:r>
              <a:rPr lang="en-GB" dirty="0"/>
              <a:t>r')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end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 err="1"/>
              <a:t>c/n</a:t>
            </a:r>
            <a:endParaRPr lang="en-GB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3/16</a:t>
            </a:r>
          </a:p>
        </p:txBody>
      </p:sp>
      <p:sp>
        <p:nvSpPr>
          <p:cNvPr id="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Exercise </a:t>
            </a:r>
            <a:r>
              <a:rPr lang="en-GB" dirty="0"/>
              <a:t>9.5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 (M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b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MATLAB </a:t>
            </a:r>
            <a:r>
              <a:rPr lang="hu-HU" dirty="0" err="1">
                <a:solidFill>
                  <a:schemeClr val="tx1"/>
                </a:solidFill>
                <a:cs typeface="Arial" panose="020B0604020202020204" pitchFamily="34" charset="0"/>
              </a:rPr>
              <a:t>solution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9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Exercise 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10.1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(M2)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931334"/>
          </a:xfrm>
        </p:spPr>
        <p:txBody>
          <a:bodyPr>
            <a:normAutofit/>
          </a:bodyPr>
          <a:lstStyle/>
          <a:p>
            <a:r>
              <a:rPr lang="en-US" dirty="0"/>
              <a:t>A stick of length two meters is randomly broken into two parts. Find the cumulative</a:t>
            </a:r>
            <a:r>
              <a:rPr lang="hu-HU" dirty="0"/>
              <a:t> </a:t>
            </a:r>
            <a:r>
              <a:rPr lang="en-US" dirty="0"/>
              <a:t>distribution function (</a:t>
            </a:r>
            <a:r>
              <a:rPr lang="en-US" dirty="0" err="1"/>
              <a:t>cdf</a:t>
            </a:r>
            <a:r>
              <a:rPr lang="en-US" dirty="0"/>
              <a:t>) and the probability density function (pdf) of the length of</a:t>
            </a:r>
            <a:r>
              <a:rPr lang="hu-HU" dirty="0"/>
              <a:t> </a:t>
            </a:r>
            <a:r>
              <a:rPr lang="en-GB" dirty="0"/>
              <a:t>the shorter part.</a:t>
            </a:r>
          </a:p>
        </p:txBody>
      </p:sp>
      <p:grpSp>
        <p:nvGrpSpPr>
          <p:cNvPr id="15" name="Csoportba foglalás 14"/>
          <p:cNvGrpSpPr/>
          <p:nvPr/>
        </p:nvGrpSpPr>
        <p:grpSpPr>
          <a:xfrm>
            <a:off x="822959" y="3240352"/>
            <a:ext cx="1987845" cy="599784"/>
            <a:chOff x="602456" y="3615267"/>
            <a:chExt cx="1987845" cy="599784"/>
          </a:xfrm>
        </p:grpSpPr>
        <p:cxnSp>
          <p:nvCxnSpPr>
            <p:cNvPr id="16" name="Egyenes összekötő 15"/>
            <p:cNvCxnSpPr/>
            <p:nvPr/>
          </p:nvCxnSpPr>
          <p:spPr>
            <a:xfrm>
              <a:off x="626533" y="3683000"/>
              <a:ext cx="18965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/>
            <p:cNvCxnSpPr/>
            <p:nvPr/>
          </p:nvCxnSpPr>
          <p:spPr>
            <a:xfrm>
              <a:off x="1377421" y="3615267"/>
              <a:ext cx="0" cy="143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>
            <a:xfrm>
              <a:off x="670189" y="3615267"/>
              <a:ext cx="0" cy="143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>
            <a:xfrm>
              <a:off x="2439458" y="3615267"/>
              <a:ext cx="0" cy="143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zövegdoboz 20"/>
            <p:cNvSpPr txBox="1"/>
            <p:nvPr/>
          </p:nvSpPr>
          <p:spPr>
            <a:xfrm>
              <a:off x="602456" y="38457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0</a:t>
              </a:r>
              <a:endParaRPr lang="en-GB" dirty="0"/>
            </a:p>
          </p:txBody>
        </p:sp>
        <p:sp>
          <p:nvSpPr>
            <p:cNvPr id="22" name="Szövegdoboz 21"/>
            <p:cNvSpPr txBox="1"/>
            <p:nvPr/>
          </p:nvSpPr>
          <p:spPr>
            <a:xfrm>
              <a:off x="2288615" y="38457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2</a:t>
              </a:r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églalap 24"/>
              <p:cNvSpPr/>
              <p:nvPr/>
            </p:nvSpPr>
            <p:spPr>
              <a:xfrm>
                <a:off x="3805606" y="2911805"/>
                <a:ext cx="4292265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 0&lt;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1,         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 1&lt;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églalap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606" y="2911805"/>
                <a:ext cx="4292265" cy="1117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Csoportba foglalás 43"/>
          <p:cNvGrpSpPr/>
          <p:nvPr/>
        </p:nvGrpSpPr>
        <p:grpSpPr>
          <a:xfrm>
            <a:off x="335861" y="4078021"/>
            <a:ext cx="2451789" cy="2026920"/>
            <a:chOff x="335861" y="4078021"/>
            <a:chExt cx="2451789" cy="2026920"/>
          </a:xfrm>
        </p:grpSpPr>
        <p:grpSp>
          <p:nvGrpSpPr>
            <p:cNvPr id="27" name="Csoportba foglalás 26"/>
            <p:cNvGrpSpPr/>
            <p:nvPr/>
          </p:nvGrpSpPr>
          <p:grpSpPr>
            <a:xfrm>
              <a:off x="529841" y="4078021"/>
              <a:ext cx="2026920" cy="2026920"/>
              <a:chOff x="2103120" y="3947160"/>
              <a:chExt cx="2026920" cy="2026920"/>
            </a:xfrm>
          </p:grpSpPr>
          <p:cxnSp>
            <p:nvCxnSpPr>
              <p:cNvPr id="30" name="Egyenes összekötő nyíllal 29"/>
              <p:cNvCxnSpPr/>
              <p:nvPr/>
            </p:nvCxnSpPr>
            <p:spPr>
              <a:xfrm>
                <a:off x="2103120" y="5585460"/>
                <a:ext cx="20269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gyenes összekötő nyíllal 30"/>
              <p:cNvCxnSpPr/>
              <p:nvPr/>
            </p:nvCxnSpPr>
            <p:spPr>
              <a:xfrm rot="16200000">
                <a:off x="1400175" y="4960620"/>
                <a:ext cx="20269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gyenes összekötő 31"/>
              <p:cNvCxnSpPr/>
              <p:nvPr/>
            </p:nvCxnSpPr>
            <p:spPr>
              <a:xfrm>
                <a:off x="2212181" y="4148137"/>
                <a:ext cx="184404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gyenes összekötő 32"/>
              <p:cNvCxnSpPr/>
              <p:nvPr/>
            </p:nvCxnSpPr>
            <p:spPr>
              <a:xfrm rot="5400000">
                <a:off x="2933700" y="4876800"/>
                <a:ext cx="184404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gyenes összekötő 34"/>
              <p:cNvCxnSpPr/>
              <p:nvPr/>
            </p:nvCxnSpPr>
            <p:spPr>
              <a:xfrm flipV="1">
                <a:off x="2411238" y="4145864"/>
                <a:ext cx="1437255" cy="14372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Szövegdoboz 35"/>
                  <p:cNvSpPr txBox="1"/>
                  <p:nvPr/>
                </p:nvSpPr>
                <p:spPr>
                  <a:xfrm>
                    <a:off x="2789744" y="4680962"/>
                    <a:ext cx="35054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u-HU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hu-HU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6" name="Szövegdoboz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744" y="4680962"/>
                    <a:ext cx="350545" cy="18466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0526"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" name="Egyenes összekötő 8"/>
            <p:cNvCxnSpPr/>
            <p:nvPr/>
          </p:nvCxnSpPr>
          <p:spPr>
            <a:xfrm>
              <a:off x="2276475" y="4276725"/>
              <a:ext cx="5111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gyenes összekötő 41"/>
            <p:cNvCxnSpPr/>
            <p:nvPr/>
          </p:nvCxnSpPr>
          <p:spPr>
            <a:xfrm>
              <a:off x="335861" y="5713980"/>
              <a:ext cx="5111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églalap 42"/>
              <p:cNvSpPr/>
              <p:nvPr/>
            </p:nvSpPr>
            <p:spPr>
              <a:xfrm>
                <a:off x="3815024" y="4219694"/>
                <a:ext cx="12094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0;1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Téglalap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024" y="4219694"/>
                <a:ext cx="120943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Szövegdoboz 44"/>
              <p:cNvSpPr txBox="1"/>
              <p:nvPr/>
            </p:nvSpPr>
            <p:spPr>
              <a:xfrm>
                <a:off x="3833427" y="4835688"/>
                <a:ext cx="2854884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 0&lt;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0,       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5" name="Szövegdoboz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427" y="4835688"/>
                <a:ext cx="2854884" cy="6178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0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3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66343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n = 10^5;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stick_1 = rand(1,n)*2;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stick_2 = 2-stick_1;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shorter = min([stick_1; stick_2]);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 err="1"/>
              <a:t>ecdf</a:t>
            </a:r>
            <a:r>
              <a:rPr lang="en-GB" dirty="0"/>
              <a:t>(shorter)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hold 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plot([0 1],[0 1],'r')</a:t>
            </a:r>
          </a:p>
        </p:txBody>
      </p:sp>
      <p:sp>
        <p:nvSpPr>
          <p:cNvPr id="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Exercise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10.1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 (M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2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b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MATLAB </a:t>
            </a:r>
            <a:r>
              <a:rPr lang="hu-HU" dirty="0" err="1">
                <a:solidFill>
                  <a:schemeClr val="tx1"/>
                </a:solidFill>
                <a:cs typeface="Arial" panose="020B0604020202020204" pitchFamily="34" charset="0"/>
              </a:rPr>
              <a:t>solution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8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36871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Exercise 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10.5</a:t>
            </a:r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226820"/>
                <a:ext cx="7543801" cy="2498513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/>
                  <a:t>The pdf of a random variable </a:t>
                </a:r>
                <a14:m>
                  <m:oMath xmlns:m="http://schemas.openxmlformats.org/officeDocument/2006/math"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600" dirty="0"/>
                  <a:t> equals</a:t>
                </a:r>
                <a:endParaRPr lang="hu-HU" sz="1600" dirty="0"/>
              </a:p>
              <a:p>
                <a:pPr marL="90488" indent="2065338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hu-HU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hu-HU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hu-HU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hu-HU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hu-HU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hu-HU" sz="1600" i="1">
                                  <a:latin typeface="Cambria Math" panose="02040503050406030204" pitchFamily="18" charset="0"/>
                                </a:rPr>
                                <m:t>,       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u-HU" sz="1600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/>
                  <a:t>a) Find the value of A.</a:t>
                </a:r>
                <a:endParaRPr lang="hu-HU" sz="1600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/>
                  <a:t>b) Find the probability </a:t>
                </a:r>
                <a14:m>
                  <m:oMath xmlns:m="http://schemas.openxmlformats.org/officeDocument/2006/math"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(2&lt;</m:t>
                    </m:r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&lt;3)</m:t>
                    </m:r>
                  </m:oMath>
                </a14:m>
                <a:r>
                  <a:rPr lang="hu-HU" sz="1600" dirty="0"/>
                  <a:t>.</a:t>
                </a:r>
                <a:endParaRPr lang="en-GB" sz="1600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/>
                  <a:t>c) Find the </a:t>
                </a:r>
                <a:r>
                  <a:rPr lang="en-US" sz="1600" dirty="0" err="1"/>
                  <a:t>cdf</a:t>
                </a:r>
                <a:r>
                  <a:rPr lang="en-US" sz="1600" dirty="0"/>
                  <a:t> of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600" dirty="0"/>
                  <a:t>.</a:t>
                </a:r>
                <a:endParaRPr lang="en-GB" sz="1600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226820"/>
                <a:ext cx="7543801" cy="2498513"/>
              </a:xfrm>
              <a:blipFill rotWithShape="0">
                <a:blip r:embed="rId2"/>
                <a:stretch>
                  <a:fillRect l="-4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zövegdoboz 15"/>
              <p:cNvSpPr txBox="1"/>
              <p:nvPr/>
            </p:nvSpPr>
            <p:spPr>
              <a:xfrm>
                <a:off x="822958" y="3603413"/>
                <a:ext cx="6132897" cy="613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) </m:t>
                      </m:r>
                      <m:nary>
                        <m:nary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𝐴</m:t>
                      </m:r>
                      <m:nary>
                        <m:nary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𝐴</m:t>
                      </m:r>
                      <m:sSubSup>
                        <m:sSub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Szövegdoboz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8" y="3603413"/>
                <a:ext cx="6132897" cy="613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zövegdoboz 17"/>
              <p:cNvSpPr txBox="1"/>
              <p:nvPr/>
            </p:nvSpPr>
            <p:spPr>
              <a:xfrm>
                <a:off x="822958" y="4440284"/>
                <a:ext cx="4966680" cy="637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2&lt;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&lt;3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Szövegdoboz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8" y="4440284"/>
                <a:ext cx="4966680" cy="6373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églalap 18"/>
              <p:cNvSpPr/>
              <p:nvPr/>
            </p:nvSpPr>
            <p:spPr>
              <a:xfrm>
                <a:off x="749986" y="5199558"/>
                <a:ext cx="3970382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                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&lt;2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       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≥2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églalap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86" y="5199558"/>
                <a:ext cx="3970382" cy="9766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zövegdoboz 19"/>
              <p:cNvSpPr txBox="1"/>
              <p:nvPr/>
            </p:nvSpPr>
            <p:spPr>
              <a:xfrm>
                <a:off x="4904123" y="5409695"/>
                <a:ext cx="3872599" cy="6846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Szövegdoboz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123" y="5409695"/>
                <a:ext cx="3872599" cy="6846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63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Exercise 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10.11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 (M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3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744989"/>
                <a:ext cx="7543801" cy="206501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 be uniformly distributed on the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hu-HU" dirty="0"/>
                  <a:t> interval</a:t>
                </a:r>
                <a:r>
                  <a:rPr lang="en-US" dirty="0"/>
                  <a:t>. Find the pdf of</a:t>
                </a:r>
                <a:r>
                  <a:rPr lang="hu-HU" dirty="0"/>
                  <a:t> </a:t>
                </a:r>
                <a:br>
                  <a:rPr lang="hu-HU" dirty="0"/>
                </a:br>
                <a14:m>
                  <m:oMath xmlns:m="http://schemas.openxmlformats.org/officeDocument/2006/math">
                    <m:r>
                      <a:rPr lang="hu-H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744989"/>
                <a:ext cx="7543801" cy="2065014"/>
              </a:xfrm>
              <a:blipFill rotWithShape="0">
                <a:blip r:embed="rId2"/>
                <a:stretch>
                  <a:fillRect l="-808" t="-29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églalap 3"/>
              <p:cNvSpPr/>
              <p:nvPr/>
            </p:nvSpPr>
            <p:spPr>
              <a:xfrm>
                <a:off x="822959" y="2777496"/>
                <a:ext cx="12094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dirty="0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0;1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2777496"/>
                <a:ext cx="120943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églalap 4"/>
              <p:cNvSpPr/>
              <p:nvPr/>
            </p:nvSpPr>
            <p:spPr>
              <a:xfrm>
                <a:off x="2226762" y="2777496"/>
                <a:ext cx="8967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églalap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762" y="2777496"/>
                <a:ext cx="89671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églalap 5"/>
              <p:cNvSpPr/>
              <p:nvPr/>
            </p:nvSpPr>
            <p:spPr>
              <a:xfrm>
                <a:off x="822959" y="3146828"/>
                <a:ext cx="3173561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d>
                        <m:dPr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 0&lt;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1,         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 1&lt;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églalap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146828"/>
                <a:ext cx="3173561" cy="1117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églalap 6"/>
              <p:cNvSpPr/>
              <p:nvPr/>
            </p:nvSpPr>
            <p:spPr>
              <a:xfrm>
                <a:off x="4594859" y="3146828"/>
                <a:ext cx="4274825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d>
                        <m:dPr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p>
                            <m:sSupPr>
                              <m:ctrlP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 dirty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hu-HU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hu-HU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rad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 0&lt;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1,         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 1&lt;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églalap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859" y="3146828"/>
                <a:ext cx="4274825" cy="1117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églalap 7"/>
              <p:cNvSpPr/>
              <p:nvPr/>
            </p:nvSpPr>
            <p:spPr>
              <a:xfrm>
                <a:off x="822959" y="4268517"/>
                <a:ext cx="12271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dirty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hu-HU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i="1" dirty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églalap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268517"/>
                <a:ext cx="122719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/>
              <p:cNvSpPr txBox="1"/>
              <p:nvPr/>
            </p:nvSpPr>
            <p:spPr>
              <a:xfrm>
                <a:off x="822959" y="4954392"/>
                <a:ext cx="7981352" cy="310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ad>
                            <m:radPr>
                              <m:degHide m:val="on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&lt;</m:t>
                          </m:r>
                          <m:rad>
                            <m:radPr>
                              <m:degHide m:val="on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Szövegdoboz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954392"/>
                <a:ext cx="7981352" cy="310919"/>
              </a:xfrm>
              <a:prstGeom prst="rect">
                <a:avLst/>
              </a:prstGeom>
              <a:blipFill rotWithShape="0">
                <a:blip r:embed="rId8"/>
                <a:stretch>
                  <a:fillRect l="-153" b="-274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églalap 9"/>
              <p:cNvSpPr/>
              <p:nvPr/>
            </p:nvSpPr>
            <p:spPr>
              <a:xfrm>
                <a:off x="822959" y="5265311"/>
                <a:ext cx="4131772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                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 0&lt;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églalap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5265311"/>
                <a:ext cx="4131772" cy="111799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églalap 10">
                <a:extLst>
                  <a:ext uri="{FF2B5EF4-FFF2-40B4-BE49-F238E27FC236}">
                    <a16:creationId xmlns:a16="http://schemas.microsoft.com/office/drawing/2014/main" id="{1F739A29-B720-453D-88AE-FEFC320CD050}"/>
                  </a:ext>
                </a:extLst>
              </p:cNvPr>
              <p:cNvSpPr/>
              <p:nvPr/>
            </p:nvSpPr>
            <p:spPr>
              <a:xfrm>
                <a:off x="822959" y="4264826"/>
                <a:ext cx="12271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dirty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hu-HU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i="1" dirty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églalap 10">
                <a:extLst>
                  <a:ext uri="{FF2B5EF4-FFF2-40B4-BE49-F238E27FC236}">
                    <a16:creationId xmlns:a16="http://schemas.microsoft.com/office/drawing/2014/main" id="{1F739A29-B720-453D-88AE-FEFC320CD0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264826"/>
                <a:ext cx="12271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5E07B87F-F24F-45F1-AF0D-154EBD56627A}"/>
                  </a:ext>
                </a:extLst>
              </p:cNvPr>
              <p:cNvSpPr txBox="1"/>
              <p:nvPr/>
            </p:nvSpPr>
            <p:spPr>
              <a:xfrm>
                <a:off x="822959" y="4950701"/>
                <a:ext cx="7981352" cy="310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ad>
                            <m:radPr>
                              <m:degHide m:val="on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&lt;</m:t>
                          </m:r>
                          <m:rad>
                            <m:radPr>
                              <m:degHide m:val="on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5E07B87F-F24F-45F1-AF0D-154EBD566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950701"/>
                <a:ext cx="7981352" cy="310919"/>
              </a:xfrm>
              <a:prstGeom prst="rect">
                <a:avLst/>
              </a:prstGeom>
              <a:blipFill>
                <a:blip r:embed="rId11"/>
                <a:stretch>
                  <a:fillRect l="-153" b="-2745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églalap 12">
                <a:extLst>
                  <a:ext uri="{FF2B5EF4-FFF2-40B4-BE49-F238E27FC236}">
                    <a16:creationId xmlns:a16="http://schemas.microsoft.com/office/drawing/2014/main" id="{CAF6A5A3-2A0A-4134-81E5-A217C8C8B626}"/>
                  </a:ext>
                </a:extLst>
              </p:cNvPr>
              <p:cNvSpPr/>
              <p:nvPr/>
            </p:nvSpPr>
            <p:spPr>
              <a:xfrm>
                <a:off x="822959" y="5261620"/>
                <a:ext cx="4131772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                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 0&lt;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églalap 12">
                <a:extLst>
                  <a:ext uri="{FF2B5EF4-FFF2-40B4-BE49-F238E27FC236}">
                    <a16:creationId xmlns:a16="http://schemas.microsoft.com/office/drawing/2014/main" id="{CAF6A5A3-2A0A-4134-81E5-A217C8C8B6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5261620"/>
                <a:ext cx="4131772" cy="1117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95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663439"/>
          </a:xfrm>
        </p:spPr>
        <p:txBody>
          <a:bodyPr>
            <a:noAutofit/>
          </a:bodyPr>
          <a:lstStyle/>
          <a:p>
            <a:r>
              <a:rPr lang="en-GB" sz="2400" dirty="0"/>
              <a:t>n = 10^5;</a:t>
            </a:r>
          </a:p>
          <a:p>
            <a:r>
              <a:rPr lang="en-GB" sz="2400" dirty="0"/>
              <a:t>xi = rand(1,n);</a:t>
            </a:r>
          </a:p>
          <a:p>
            <a:r>
              <a:rPr lang="en-GB" sz="2400" dirty="0"/>
              <a:t>eta =xi.^2;</a:t>
            </a:r>
          </a:p>
          <a:p>
            <a:r>
              <a:rPr lang="en-GB" sz="2400" dirty="0"/>
              <a:t>histogram(</a:t>
            </a:r>
            <a:r>
              <a:rPr lang="en-GB" sz="2400" dirty="0" err="1"/>
              <a:t>eta,'Normalization','pdf</a:t>
            </a:r>
            <a:r>
              <a:rPr lang="en-GB" sz="2400" dirty="0"/>
              <a:t>')</a:t>
            </a:r>
          </a:p>
          <a:p>
            <a:r>
              <a:rPr lang="en-GB" sz="2400" dirty="0"/>
              <a:t>hold on </a:t>
            </a:r>
          </a:p>
          <a:p>
            <a:r>
              <a:rPr lang="en-GB" sz="2400" dirty="0"/>
              <a:t>x = 0.01:0.01:1;</a:t>
            </a:r>
          </a:p>
          <a:p>
            <a:r>
              <a:rPr lang="en-GB" sz="2400" dirty="0"/>
              <a:t>y = 1./(2*</a:t>
            </a:r>
            <a:r>
              <a:rPr lang="en-GB" sz="2400" dirty="0" err="1"/>
              <a:t>sqrt</a:t>
            </a:r>
            <a:r>
              <a:rPr lang="en-GB" sz="2400" dirty="0"/>
              <a:t>(x));</a:t>
            </a:r>
          </a:p>
          <a:p>
            <a:r>
              <a:rPr lang="en-GB" sz="2400" dirty="0"/>
              <a:t>plot(x,y,'r','LineWidth',2)</a:t>
            </a:r>
          </a:p>
        </p:txBody>
      </p:sp>
      <p:sp>
        <p:nvSpPr>
          <p:cNvPr id="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Exercise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10.11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 (M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3</a:t>
            </a:r>
            <a:r>
              <a:rPr lang="en-GB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b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MATLAB </a:t>
            </a:r>
            <a:r>
              <a:rPr lang="hu-HU" dirty="0" err="1">
                <a:solidFill>
                  <a:schemeClr val="tx1"/>
                </a:solidFill>
                <a:cs typeface="Arial" panose="020B0604020202020204" pitchFamily="34" charset="0"/>
              </a:rPr>
              <a:t>solution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23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11425</TotalTime>
  <Words>714</Words>
  <Application>Microsoft Office PowerPoint</Application>
  <PresentationFormat>Diavetítés a képernyőre (4:3 oldalarány)</PresentationFormat>
  <Paragraphs>104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Cambria Math</vt:lpstr>
      <vt:lpstr>Wingdings</vt:lpstr>
      <vt:lpstr>Retrospektív</vt:lpstr>
      <vt:lpstr>Applied Statistics, Probability theory and mathematical statistics</vt:lpstr>
      <vt:lpstr>Exercise 9.3</vt:lpstr>
      <vt:lpstr>Exercise 9.5 (M1)</vt:lpstr>
      <vt:lpstr>Exercise 9.5 (M1) MATLAB solution</vt:lpstr>
      <vt:lpstr>Exercise 10.1 (M2)</vt:lpstr>
      <vt:lpstr>Exercise 10.1 (M2) MATLAB solution</vt:lpstr>
      <vt:lpstr>Exercise 10.5</vt:lpstr>
      <vt:lpstr>Exercise 10.11 (M3)</vt:lpstr>
      <vt:lpstr>Exercise 10.11 (M3) MATLAB solution</vt:lpstr>
      <vt:lpstr>Literature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Statistics, Probability theory and mathematical statistics</dc:title>
  <dc:creator>Sándor Pecsora</dc:creator>
  <cp:lastModifiedBy>Sándor Pecsora</cp:lastModifiedBy>
  <cp:revision>121</cp:revision>
  <dcterms:created xsi:type="dcterms:W3CDTF">2020-09-02T07:49:18Z</dcterms:created>
  <dcterms:modified xsi:type="dcterms:W3CDTF">2022-02-15T08:25:26Z</dcterms:modified>
</cp:coreProperties>
</file>