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notesMasterIdLst>
    <p:notesMasterId r:id="rId10"/>
  </p:notesMasterIdLst>
  <p:sldIdLst>
    <p:sldId id="342" r:id="rId2"/>
    <p:sldId id="321" r:id="rId3"/>
    <p:sldId id="340" r:id="rId4"/>
    <p:sldId id="336" r:id="rId5"/>
    <p:sldId id="341" r:id="rId6"/>
    <p:sldId id="334" r:id="rId7"/>
    <p:sldId id="339" r:id="rId8"/>
    <p:sldId id="330" r:id="rId9"/>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CFDA92-D310-42AF-A153-3A40895E0106}" v="1" dt="2022-02-15T08:19:40.369"/>
  </p1510:revLst>
</p1510:revInfo>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showGuides="1">
      <p:cViewPr varScale="1">
        <p:scale>
          <a:sx n="91" d="100"/>
          <a:sy n="91" d="100"/>
        </p:scale>
        <p:origin x="78" y="30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ándor Pecsora" userId="810b1d013327c237" providerId="LiveId" clId="{F1725CCB-442B-49F6-B319-A66EF78AC50B}"/>
    <pc:docChg chg="modSld">
      <pc:chgData name="Sándor Pecsora" userId="810b1d013327c237" providerId="LiveId" clId="{F1725CCB-442B-49F6-B319-A66EF78AC50B}" dt="2020-09-21T09:42:46.828" v="12" actId="20577"/>
      <pc:docMkLst>
        <pc:docMk/>
      </pc:docMkLst>
      <pc:sldChg chg="modSp">
        <pc:chgData name="Sándor Pecsora" userId="810b1d013327c237" providerId="LiveId" clId="{F1725CCB-442B-49F6-B319-A66EF78AC50B}" dt="2020-09-21T09:42:46.828" v="12" actId="20577"/>
        <pc:sldMkLst>
          <pc:docMk/>
          <pc:sldMk cId="3501878932" sldId="321"/>
        </pc:sldMkLst>
        <pc:spChg chg="mod">
          <ac:chgData name="Sándor Pecsora" userId="810b1d013327c237" providerId="LiveId" clId="{F1725CCB-442B-49F6-B319-A66EF78AC50B}" dt="2020-09-21T09:42:46.828" v="12" actId="20577"/>
          <ac:spMkLst>
            <pc:docMk/>
            <pc:sldMk cId="3501878932" sldId="321"/>
            <ac:spMk id="3" creationId="{00000000-0000-0000-0000-000000000000}"/>
          </ac:spMkLst>
        </pc:spChg>
      </pc:sldChg>
    </pc:docChg>
  </pc:docChgLst>
  <pc:docChgLst>
    <pc:chgData name="Sándor Pecsora" userId="810b1d013327c237" providerId="LiveId" clId="{6E536D95-41A3-46B7-9090-F5C9B833ACC9}"/>
    <pc:docChg chg="modSld">
      <pc:chgData name="Sándor Pecsora" userId="810b1d013327c237" providerId="LiveId" clId="{6E536D95-41A3-46B7-9090-F5C9B833ACC9}" dt="2021-11-21T13:33:04.958" v="1" actId="20577"/>
      <pc:docMkLst>
        <pc:docMk/>
      </pc:docMkLst>
      <pc:sldChg chg="modSp mod">
        <pc:chgData name="Sándor Pecsora" userId="810b1d013327c237" providerId="LiveId" clId="{6E536D95-41A3-46B7-9090-F5C9B833ACC9}" dt="2021-11-21T13:33:04.958" v="1" actId="20577"/>
        <pc:sldMkLst>
          <pc:docMk/>
          <pc:sldMk cId="4245844585" sldId="336"/>
        </pc:sldMkLst>
        <pc:spChg chg="mod">
          <ac:chgData name="Sándor Pecsora" userId="810b1d013327c237" providerId="LiveId" clId="{6E536D95-41A3-46B7-9090-F5C9B833ACC9}" dt="2021-11-21T13:33:04.958" v="1" actId="20577"/>
          <ac:spMkLst>
            <pc:docMk/>
            <pc:sldMk cId="4245844585" sldId="336"/>
            <ac:spMk id="3" creationId="{00000000-0000-0000-0000-000000000000}"/>
          </ac:spMkLst>
        </pc:spChg>
      </pc:sldChg>
    </pc:docChg>
  </pc:docChgLst>
  <pc:docChgLst>
    <pc:chgData name="Sándor Pecsora" userId="810b1d013327c237" providerId="LiveId" clId="{6D868EEB-0F0D-490B-A0B5-018819A18F83}"/>
    <pc:docChg chg="modSld">
      <pc:chgData name="Sándor Pecsora" userId="810b1d013327c237" providerId="LiveId" clId="{6D868EEB-0F0D-490B-A0B5-018819A18F83}" dt="2020-10-12T09:22:53.479" v="7"/>
      <pc:docMkLst>
        <pc:docMk/>
      </pc:docMkLst>
      <pc:sldChg chg="modSp">
        <pc:chgData name="Sándor Pecsora" userId="810b1d013327c237" providerId="LiveId" clId="{6D868EEB-0F0D-490B-A0B5-018819A18F83}" dt="2020-10-12T08:38:08.234" v="4" actId="20577"/>
        <pc:sldMkLst>
          <pc:docMk/>
          <pc:sldMk cId="3501878932" sldId="321"/>
        </pc:sldMkLst>
        <pc:spChg chg="mod">
          <ac:chgData name="Sándor Pecsora" userId="810b1d013327c237" providerId="LiveId" clId="{6D868EEB-0F0D-490B-A0B5-018819A18F83}" dt="2020-10-12T08:38:08.234" v="4" actId="20577"/>
          <ac:spMkLst>
            <pc:docMk/>
            <pc:sldMk cId="3501878932" sldId="321"/>
            <ac:spMk id="3" creationId="{00000000-0000-0000-0000-000000000000}"/>
          </ac:spMkLst>
        </pc:spChg>
      </pc:sldChg>
      <pc:sldChg chg="modSp">
        <pc:chgData name="Sándor Pecsora" userId="810b1d013327c237" providerId="LiveId" clId="{6D868EEB-0F0D-490B-A0B5-018819A18F83}" dt="2020-10-12T08:37:59.563" v="0" actId="20577"/>
        <pc:sldMkLst>
          <pc:docMk/>
          <pc:sldMk cId="4245844585" sldId="336"/>
        </pc:sldMkLst>
        <pc:spChg chg="mod">
          <ac:chgData name="Sándor Pecsora" userId="810b1d013327c237" providerId="LiveId" clId="{6D868EEB-0F0D-490B-A0B5-018819A18F83}" dt="2020-10-12T08:37:59.563" v="0" actId="20577"/>
          <ac:spMkLst>
            <pc:docMk/>
            <pc:sldMk cId="4245844585" sldId="336"/>
            <ac:spMk id="6" creationId="{00000000-0000-0000-0000-000000000000}"/>
          </ac:spMkLst>
        </pc:spChg>
      </pc:sldChg>
      <pc:sldChg chg="modSp modAnim">
        <pc:chgData name="Sándor Pecsora" userId="810b1d013327c237" providerId="LiveId" clId="{6D868EEB-0F0D-490B-A0B5-018819A18F83}" dt="2020-10-12T09:22:53.479" v="7"/>
        <pc:sldMkLst>
          <pc:docMk/>
          <pc:sldMk cId="157187679" sldId="337"/>
        </pc:sldMkLst>
        <pc:spChg chg="mod">
          <ac:chgData name="Sándor Pecsora" userId="810b1d013327c237" providerId="LiveId" clId="{6D868EEB-0F0D-490B-A0B5-018819A18F83}" dt="2020-10-12T09:22:30.351" v="6"/>
          <ac:spMkLst>
            <pc:docMk/>
            <pc:sldMk cId="157187679" sldId="337"/>
            <ac:spMk id="3" creationId="{00000000-0000-0000-0000-000000000000}"/>
          </ac:spMkLst>
        </pc:spChg>
      </pc:sldChg>
    </pc:docChg>
  </pc:docChgLst>
  <pc:docChgLst>
    <pc:chgData name="Sándor Pecsora" userId="810b1d013327c237" providerId="LiveId" clId="{96CFDA92-D310-42AF-A153-3A40895E0106}"/>
    <pc:docChg chg="undo custSel addSld delSld modSld">
      <pc:chgData name="Sándor Pecsora" userId="810b1d013327c237" providerId="LiveId" clId="{96CFDA92-D310-42AF-A153-3A40895E0106}" dt="2022-02-15T08:27:26.451" v="10" actId="313"/>
      <pc:docMkLst>
        <pc:docMk/>
      </pc:docMkLst>
      <pc:sldChg chg="del">
        <pc:chgData name="Sándor Pecsora" userId="810b1d013327c237" providerId="LiveId" clId="{96CFDA92-D310-42AF-A153-3A40895E0106}" dt="2022-02-15T08:26:18.639" v="5" actId="47"/>
        <pc:sldMkLst>
          <pc:docMk/>
          <pc:sldMk cId="1180060703" sldId="256"/>
        </pc:sldMkLst>
      </pc:sldChg>
      <pc:sldChg chg="add">
        <pc:chgData name="Sándor Pecsora" userId="810b1d013327c237" providerId="LiveId" clId="{96CFDA92-D310-42AF-A153-3A40895E0106}" dt="2022-02-15T08:19:40.367" v="0"/>
        <pc:sldMkLst>
          <pc:docMk/>
          <pc:sldMk cId="811959074" sldId="330"/>
        </pc:sldMkLst>
      </pc:sldChg>
      <pc:sldChg chg="modSp add mod">
        <pc:chgData name="Sándor Pecsora" userId="810b1d013327c237" providerId="LiveId" clId="{96CFDA92-D310-42AF-A153-3A40895E0106}" dt="2022-02-15T08:27:26.451" v="10" actId="313"/>
        <pc:sldMkLst>
          <pc:docMk/>
          <pc:sldMk cId="3735662663" sldId="342"/>
        </pc:sldMkLst>
        <pc:spChg chg="mod">
          <ac:chgData name="Sándor Pecsora" userId="810b1d013327c237" providerId="LiveId" clId="{96CFDA92-D310-42AF-A153-3A40895E0106}" dt="2022-02-15T08:27:26.451" v="10" actId="313"/>
          <ac:spMkLst>
            <pc:docMk/>
            <pc:sldMk cId="3735662663" sldId="34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8D181-6501-4CD6-ADAA-357D1FDA1029}" type="datetimeFigureOut">
              <a:rPr lang="hu-HU" smtClean="0"/>
              <a:t>2022. 02. 15.</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B4519-444B-4F56-B3DB-AC5AAF918060}" type="slidenum">
              <a:rPr lang="hu-HU" smtClean="0"/>
              <a:t>‹#›</a:t>
            </a:fld>
            <a:endParaRPr lang="hu-HU"/>
          </a:p>
        </p:txBody>
      </p:sp>
    </p:spTree>
    <p:extLst>
      <p:ext uri="{BB962C8B-B14F-4D97-AF65-F5344CB8AC3E}">
        <p14:creationId xmlns:p14="http://schemas.microsoft.com/office/powerpoint/2010/main" val="1710441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u-HU"/>
              <a:t>Mintacím szerkesztése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FB78DAAF-0C17-4703-AEE3-44267674DFC7}" type="datetimeFigureOut">
              <a:rPr lang="hu-HU" smtClean="0"/>
              <a:t>2022. 02. 15.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209D428-69BB-4D9A-8FAB-16C0194CC2DE}" type="slidenum">
              <a:rPr lang="hu-HU" smtClean="0"/>
              <a:t>‹#›</a:t>
            </a:fld>
            <a:endParaRPr lang="hu-HU"/>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24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B78DAAF-0C17-4703-AEE3-44267674DFC7}" type="datetimeFigureOut">
              <a:rPr lang="hu-HU" smtClean="0"/>
              <a:t>2022. 02. 15.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207446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B78DAAF-0C17-4703-AEE3-44267674DFC7}" type="datetimeFigureOut">
              <a:rPr lang="hu-HU" smtClean="0"/>
              <a:t>2022. 02. 15.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409632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B78DAAF-0C17-4703-AEE3-44267674DFC7}" type="datetimeFigureOut">
              <a:rPr lang="hu-HU" smtClean="0"/>
              <a:t>2022. 02. 15.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403720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hu-HU"/>
              <a:t>Mintacím szerkesztése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FB78DAAF-0C17-4703-AEE3-44267674DFC7}" type="datetimeFigureOut">
              <a:rPr lang="hu-HU" smtClean="0"/>
              <a:t>2022. 02. 15.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209D428-69BB-4D9A-8FAB-16C0194CC2DE}" type="slidenum">
              <a:rPr lang="hu-HU" smtClean="0"/>
              <a:t>‹#›</a:t>
            </a:fld>
            <a:endParaRPr lang="hu-HU"/>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93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hu-HU"/>
              <a:t>Mintacím szerkesztése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FB78DAAF-0C17-4703-AEE3-44267674DFC7}" type="datetimeFigureOut">
              <a:rPr lang="hu-HU" smtClean="0"/>
              <a:t>2022. 02. 15.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8060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hu-HU"/>
              <a:t>Mintacím szerkesztése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822960" y="2582334"/>
            <a:ext cx="3703320" cy="33782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63440" y="2582334"/>
            <a:ext cx="3703320" cy="33782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FB78DAAF-0C17-4703-AEE3-44267674DFC7}" type="datetimeFigureOut">
              <a:rPr lang="hu-HU" smtClean="0"/>
              <a:t>2022. 02. 15.</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244979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FB78DAAF-0C17-4703-AEE3-44267674DFC7}" type="datetimeFigureOut">
              <a:rPr lang="hu-HU" smtClean="0"/>
              <a:t>2022. 02. 15.</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313835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78DAAF-0C17-4703-AEE3-44267674DFC7}" type="datetimeFigureOut">
              <a:rPr lang="hu-HU" smtClean="0"/>
              <a:t>2022. 02. 15.</a:t>
            </a:fld>
            <a:endParaRPr lang="hu-H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u-HU"/>
          </a:p>
        </p:txBody>
      </p:sp>
      <p:sp>
        <p:nvSpPr>
          <p:cNvPr id="9" name="Slide Number Placeholder 8"/>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200602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hu-HU"/>
              <a:t>Mintacím szerkesztése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B78DAAF-0C17-4703-AEE3-44267674DFC7}" type="datetimeFigureOut">
              <a:rPr lang="hu-HU" smtClean="0"/>
              <a:t>2022. 02. 15.</a:t>
            </a:fld>
            <a:endParaRPr lang="hu-HU"/>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hu-H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09D428-69BB-4D9A-8FAB-16C0194CC2DE}" type="slidenum">
              <a:rPr lang="hu-HU" smtClean="0"/>
              <a:t>‹#›</a:t>
            </a:fld>
            <a:endParaRPr lang="hu-HU"/>
          </a:p>
        </p:txBody>
      </p:sp>
    </p:spTree>
    <p:extLst>
      <p:ext uri="{BB962C8B-B14F-4D97-AF65-F5344CB8AC3E}">
        <p14:creationId xmlns:p14="http://schemas.microsoft.com/office/powerpoint/2010/main" val="327642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hu-HU"/>
              <a:t>Mintacím szerkesztése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FB78DAAF-0C17-4703-AEE3-44267674DFC7}" type="datetimeFigureOut">
              <a:rPr lang="hu-HU" smtClean="0"/>
              <a:t>2022. 02. 15.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1209D428-69BB-4D9A-8FAB-16C0194CC2DE}" type="slidenum">
              <a:rPr lang="hu-HU" smtClean="0"/>
              <a:t>‹#›</a:t>
            </a:fld>
            <a:endParaRPr lang="hu-HU"/>
          </a:p>
        </p:txBody>
      </p:sp>
    </p:spTree>
    <p:extLst>
      <p:ext uri="{BB962C8B-B14F-4D97-AF65-F5344CB8AC3E}">
        <p14:creationId xmlns:p14="http://schemas.microsoft.com/office/powerpoint/2010/main" val="126821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hu-HU"/>
              <a:t>Mintacím szerkesztése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B78DAAF-0C17-4703-AEE3-44267674DFC7}" type="datetimeFigureOut">
              <a:rPr lang="hu-HU" smtClean="0"/>
              <a:t>2022. 02. 15.</a:t>
            </a:fld>
            <a:endParaRPr lang="hu-HU"/>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u-HU"/>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209D428-69BB-4D9A-8FAB-16C0194CC2DE}" type="slidenum">
              <a:rPr lang="hu-HU" smtClean="0"/>
              <a:t>‹#›</a:t>
            </a:fld>
            <a:endParaRPr lang="hu-HU"/>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159349"/>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mathworks.com/help/example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486032" y="758952"/>
            <a:ext cx="8328454" cy="2670048"/>
          </a:xfrm>
        </p:spPr>
        <p:txBody>
          <a:bodyPr>
            <a:noAutofit/>
          </a:bodyPr>
          <a:lstStyle/>
          <a:p>
            <a:r>
              <a:rPr lang="en-US" sz="4000" dirty="0"/>
              <a:t>Applied Statistics,</a:t>
            </a:r>
            <a:br>
              <a:rPr lang="en-US" sz="4000" dirty="0"/>
            </a:br>
            <a:r>
              <a:rPr lang="en-US" sz="4000" dirty="0"/>
              <a:t>Probability theory and mathematical statistics</a:t>
            </a:r>
            <a:endParaRPr lang="en-GB" sz="4000" dirty="0"/>
          </a:p>
        </p:txBody>
      </p:sp>
      <p:sp>
        <p:nvSpPr>
          <p:cNvPr id="3" name="Alcím 2"/>
          <p:cNvSpPr>
            <a:spLocks noGrp="1"/>
          </p:cNvSpPr>
          <p:nvPr>
            <p:ph type="subTitle" idx="1"/>
          </p:nvPr>
        </p:nvSpPr>
        <p:spPr/>
        <p:txBody>
          <a:bodyPr/>
          <a:lstStyle/>
          <a:p>
            <a:r>
              <a:rPr lang="en-US" dirty="0"/>
              <a:t>Special absolutely </a:t>
            </a:r>
            <a:r>
              <a:rPr lang="en-GB" dirty="0"/>
              <a:t>continuous </a:t>
            </a:r>
            <a:r>
              <a:rPr lang="en-US" dirty="0"/>
              <a:t>distributions</a:t>
            </a:r>
          </a:p>
        </p:txBody>
      </p:sp>
      <p:sp>
        <p:nvSpPr>
          <p:cNvPr id="4" name="Szövegdoboz 3">
            <a:extLst>
              <a:ext uri="{FF2B5EF4-FFF2-40B4-BE49-F238E27FC236}">
                <a16:creationId xmlns:a16="http://schemas.microsoft.com/office/drawing/2014/main" id="{002A1929-D361-4830-B28B-82105341B8EC}"/>
              </a:ext>
            </a:extLst>
          </p:cNvPr>
          <p:cNvSpPr txBox="1"/>
          <p:nvPr/>
        </p:nvSpPr>
        <p:spPr>
          <a:xfrm>
            <a:off x="2241176" y="3542200"/>
            <a:ext cx="4652683" cy="400110"/>
          </a:xfrm>
          <a:prstGeom prst="rect">
            <a:avLst/>
          </a:prstGeom>
          <a:noFill/>
        </p:spPr>
        <p:txBody>
          <a:bodyPr wrap="square" rtlCol="0">
            <a:spAutoFit/>
          </a:bodyPr>
          <a:lstStyle/>
          <a:p>
            <a:r>
              <a:rPr lang="hu-HU" sz="2000" dirty="0"/>
              <a:t>István Fazekas, Attila Barta, Sándor Pecsora</a:t>
            </a:r>
          </a:p>
        </p:txBody>
      </p:sp>
      <p:sp>
        <p:nvSpPr>
          <p:cNvPr id="6" name="Szövegdoboz 5">
            <a:extLst>
              <a:ext uri="{FF2B5EF4-FFF2-40B4-BE49-F238E27FC236}">
                <a16:creationId xmlns:a16="http://schemas.microsoft.com/office/drawing/2014/main" id="{138B5CDD-DF06-4B9E-97D9-BB5E2ADD616B}"/>
              </a:ext>
            </a:extLst>
          </p:cNvPr>
          <p:cNvSpPr txBox="1"/>
          <p:nvPr/>
        </p:nvSpPr>
        <p:spPr>
          <a:xfrm>
            <a:off x="0" y="6355866"/>
            <a:ext cx="9144000" cy="523220"/>
          </a:xfrm>
          <a:prstGeom prst="rect">
            <a:avLst/>
          </a:prstGeom>
          <a:noFill/>
        </p:spPr>
        <p:txBody>
          <a:bodyPr wrap="square">
            <a:spAutoFit/>
          </a:bodyPr>
          <a:lstStyle/>
          <a:p>
            <a:r>
              <a:rPr lang="hu-HU" sz="1400" dirty="0"/>
              <a:t>”</a:t>
            </a:r>
            <a:r>
              <a:rPr lang="en-US" sz="1400" dirty="0"/>
              <a:t>This work was supported by the construction EFOP-3.4.3-16-2016-00021. The project was supported by the European Union, co-financed by the European Social Fund.”</a:t>
            </a:r>
            <a:endParaRPr lang="hu-HU" sz="1400" dirty="0"/>
          </a:p>
        </p:txBody>
      </p:sp>
    </p:spTree>
    <p:extLst>
      <p:ext uri="{BB962C8B-B14F-4D97-AF65-F5344CB8AC3E}">
        <p14:creationId xmlns:p14="http://schemas.microsoft.com/office/powerpoint/2010/main" val="373566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solidFill>
                  <a:srgbClr val="92D050"/>
                </a:solidFill>
                <a:cs typeface="Arial" panose="020B0604020202020204" pitchFamily="34" charset="0"/>
              </a:rPr>
              <a:t>Exercise </a:t>
            </a:r>
            <a:r>
              <a:rPr lang="en-GB" dirty="0"/>
              <a:t>(Uniform distribution)</a:t>
            </a:r>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822959" y="1845733"/>
                <a:ext cx="7543801" cy="618067"/>
              </a:xfrm>
            </p:spPr>
            <p:txBody>
              <a:bodyPr>
                <a:noAutofit/>
              </a:bodyPr>
              <a:lstStyle/>
              <a:p>
                <a:pPr algn="just"/>
                <a:r>
                  <a:rPr lang="en-US" sz="1600" dirty="0"/>
                  <a:t>Let denote </a:t>
                </a:r>
                <a14:m>
                  <m:oMath xmlns:m="http://schemas.openxmlformats.org/officeDocument/2006/math">
                    <m:r>
                      <a:rPr lang="en-GB" sz="1600" b="0" i="1" smtClean="0">
                        <a:latin typeface="Cambria Math" panose="02040503050406030204" pitchFamily="18" charset="0"/>
                      </a:rPr>
                      <m:t>𝑋</m:t>
                    </m:r>
                  </m:oMath>
                </a14:m>
                <a:r>
                  <a:rPr lang="en-US" sz="1600" dirty="0"/>
                  <a:t> the waiting time at a bust stop. The waiting time at a bus stop is uniformly distributed between 1 and 12 minute. That is </a:t>
                </a:r>
                <a14:m>
                  <m:oMath xmlns:m="http://schemas.openxmlformats.org/officeDocument/2006/math">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0" i="1" smtClean="0">
                        <a:latin typeface="Cambria Math" panose="02040503050406030204" pitchFamily="18" charset="0"/>
                      </a:rPr>
                      <m:t>𝑈</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1,12</m:t>
                        </m:r>
                      </m:e>
                    </m:d>
                  </m:oMath>
                </a14:m>
                <a:r>
                  <a:rPr lang="en-US" sz="1600" dirty="0"/>
                  <a:t>.</a:t>
                </a:r>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822959" y="1845733"/>
                <a:ext cx="7543801" cy="618067"/>
              </a:xfrm>
              <a:blipFill rotWithShape="0">
                <a:blip r:embed="rId2"/>
                <a:stretch>
                  <a:fillRect l="-404" t="-6931" r="-16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Szövegdoboz 3"/>
              <p:cNvSpPr txBox="1"/>
              <p:nvPr/>
            </p:nvSpPr>
            <p:spPr>
              <a:xfrm>
                <a:off x="822959" y="2572172"/>
                <a:ext cx="3454086" cy="707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hu-HU" sz="1600" b="0" i="1" smtClean="0">
                          <a:latin typeface="Cambria Math" panose="02040503050406030204" pitchFamily="18" charset="0"/>
                        </a:rPr>
                        <m:t>𝑎</m:t>
                      </m:r>
                      <m:r>
                        <a:rPr lang="hu-HU" sz="1600" b="0" i="1" smtClean="0">
                          <a:latin typeface="Cambria Math" panose="02040503050406030204" pitchFamily="18" charset="0"/>
                        </a:rPr>
                        <m:t>) </m:t>
                      </m:r>
                      <m:r>
                        <a:rPr lang="hu-HU" sz="1600" b="0" i="1" smtClean="0">
                          <a:latin typeface="Cambria Math" panose="02040503050406030204" pitchFamily="18" charset="0"/>
                        </a:rPr>
                        <m:t>𝑇h𝑒</m:t>
                      </m:r>
                      <m:r>
                        <a:rPr lang="en-GB" sz="1600" b="0" i="1" smtClean="0">
                          <a:latin typeface="Cambria Math" panose="02040503050406030204" pitchFamily="18" charset="0"/>
                        </a:rPr>
                        <m:t> </m:t>
                      </m:r>
                      <m:r>
                        <a:rPr lang="en-GB" sz="1600" b="0" i="1" smtClean="0">
                          <a:latin typeface="Cambria Math" panose="02040503050406030204" pitchFamily="18" charset="0"/>
                        </a:rPr>
                        <m:t>𝑝𝑑𝑓</m:t>
                      </m:r>
                      <m:r>
                        <a:rPr lang="en-GB" sz="1600" b="0" i="1" smtClean="0">
                          <a:latin typeface="Cambria Math" panose="02040503050406030204" pitchFamily="18" charset="0"/>
                        </a:rPr>
                        <m:t> </m:t>
                      </m:r>
                      <m:r>
                        <a:rPr lang="en-GB" sz="1600" b="0" i="1" smtClean="0">
                          <a:latin typeface="Cambria Math" panose="02040503050406030204" pitchFamily="18" charset="0"/>
                        </a:rPr>
                        <m:t>𝑜𝑓</m:t>
                      </m:r>
                      <m:r>
                        <a:rPr lang="en-GB" sz="1600" b="0" i="1" smtClean="0">
                          <a:latin typeface="Cambria Math" panose="02040503050406030204" pitchFamily="18" charset="0"/>
                        </a:rPr>
                        <m:t> </m:t>
                      </m:r>
                      <m:r>
                        <a:rPr lang="en-GB" sz="1600" b="0" i="1" smtClean="0">
                          <a:latin typeface="Cambria Math" panose="02040503050406030204" pitchFamily="18" charset="0"/>
                        </a:rPr>
                        <m:t>𝑋</m:t>
                      </m:r>
                      <m:r>
                        <a:rPr lang="en-GB" sz="1600" b="0" i="1" smtClean="0">
                          <a:latin typeface="Cambria Math" panose="02040503050406030204" pitchFamily="18" charset="0"/>
                        </a:rPr>
                        <m:t> </m:t>
                      </m:r>
                      <m:r>
                        <a:rPr lang="en-GB" sz="1600" b="0" i="1" smtClean="0">
                          <a:latin typeface="Cambria Math" panose="02040503050406030204" pitchFamily="18" charset="0"/>
                        </a:rPr>
                        <m:t>𝑖𝑠</m:t>
                      </m:r>
                      <m:r>
                        <a:rPr lang="en-GB" sz="1600" b="0" i="1" smtClean="0">
                          <a:latin typeface="Cambria Math" panose="02040503050406030204" pitchFamily="18" charset="0"/>
                        </a:rPr>
                        <m:t>:</m:t>
                      </m:r>
                    </m:oMath>
                    <m:oMath xmlns:m="http://schemas.openxmlformats.org/officeDocument/2006/math">
                      <m:r>
                        <a:rPr lang="en-GB" sz="1600" b="0" i="1" smtClean="0">
                          <a:latin typeface="Cambria Math" panose="02040503050406030204" pitchFamily="18" charset="0"/>
                        </a:rPr>
                        <m:t>𝑓</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12−1</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11</m:t>
                          </m:r>
                        </m:den>
                      </m:f>
                      <m:r>
                        <a:rPr lang="en-GB" sz="1600" b="0" i="1" smtClean="0">
                          <a:latin typeface="Cambria Math" panose="02040503050406030204" pitchFamily="18" charset="0"/>
                        </a:rPr>
                        <m:t>;            1≤</m:t>
                      </m:r>
                      <m:r>
                        <a:rPr lang="en-GB" sz="1600" b="0" i="1" smtClean="0">
                          <a:latin typeface="Cambria Math" panose="02040503050406030204" pitchFamily="18" charset="0"/>
                        </a:rPr>
                        <m:t>𝑥</m:t>
                      </m:r>
                      <m:r>
                        <a:rPr lang="en-GB" sz="1600" b="0" i="1" smtClean="0">
                          <a:latin typeface="Cambria Math" panose="02040503050406030204" pitchFamily="18" charset="0"/>
                        </a:rPr>
                        <m:t>≤12</m:t>
                      </m:r>
                    </m:oMath>
                  </m:oMathPara>
                </a14:m>
                <a:endParaRPr lang="en-GB" sz="1600" dirty="0"/>
              </a:p>
            </p:txBody>
          </p:sp>
        </mc:Choice>
        <mc:Fallback xmlns="">
          <p:sp>
            <p:nvSpPr>
              <p:cNvPr id="4" name="Szövegdoboz 3"/>
              <p:cNvSpPr txBox="1">
                <a:spLocks noRot="1" noChangeAspect="1" noMove="1" noResize="1" noEditPoints="1" noAdjustHandles="1" noChangeArrowheads="1" noChangeShapeType="1" noTextEdit="1"/>
              </p:cNvSpPr>
              <p:nvPr/>
            </p:nvSpPr>
            <p:spPr>
              <a:xfrm>
                <a:off x="822959" y="2572172"/>
                <a:ext cx="3454086" cy="707245"/>
              </a:xfrm>
              <a:prstGeom prst="rect">
                <a:avLst/>
              </a:prstGeom>
              <a:blipFill rotWithShape="0">
                <a:blip r:embed="rId3"/>
                <a:stretch>
                  <a:fillRect l="-35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Szövegdoboz 15"/>
              <p:cNvSpPr txBox="1"/>
              <p:nvPr/>
            </p:nvSpPr>
            <p:spPr>
              <a:xfrm>
                <a:off x="822959" y="3653796"/>
                <a:ext cx="5437194" cy="798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hu-HU" sz="1600" b="0" i="1" smtClean="0">
                          <a:latin typeface="Cambria Math" panose="02040503050406030204" pitchFamily="18" charset="0"/>
                        </a:rPr>
                        <m:t>𝑏</m:t>
                      </m:r>
                      <m:r>
                        <a:rPr lang="hu-HU" sz="1600" b="0" i="1" smtClean="0">
                          <a:latin typeface="Cambria Math" panose="02040503050406030204" pitchFamily="18" charset="0"/>
                        </a:rPr>
                        <m:t>) </m:t>
                      </m:r>
                      <m:r>
                        <a:rPr lang="en-GB" sz="1600" b="0" i="1" smtClean="0">
                          <a:latin typeface="Cambria Math" panose="02040503050406030204" pitchFamily="18" charset="0"/>
                        </a:rPr>
                        <m:t>𝑇h𝑒</m:t>
                      </m:r>
                      <m:r>
                        <a:rPr lang="en-GB" sz="1600" b="0" i="1" smtClean="0">
                          <a:latin typeface="Cambria Math" panose="02040503050406030204" pitchFamily="18" charset="0"/>
                        </a:rPr>
                        <m:t> </m:t>
                      </m:r>
                      <m:r>
                        <a:rPr lang="en-GB" sz="1600" b="0" i="1" smtClean="0">
                          <a:latin typeface="Cambria Math" panose="02040503050406030204" pitchFamily="18" charset="0"/>
                        </a:rPr>
                        <m:t>𝑝𝑟𝑜𝑏𝑎𝑏𝑖𝑙𝑖𝑡𝑦</m:t>
                      </m:r>
                      <m:r>
                        <a:rPr lang="en-GB" sz="1600" b="0" i="1" smtClean="0">
                          <a:latin typeface="Cambria Math" panose="02040503050406030204" pitchFamily="18" charset="0"/>
                        </a:rPr>
                        <m:t> </m:t>
                      </m:r>
                      <m:r>
                        <a:rPr lang="en-GB" sz="1600" b="0" i="1" smtClean="0">
                          <a:latin typeface="Cambria Math" panose="02040503050406030204" pitchFamily="18" charset="0"/>
                        </a:rPr>
                        <m:t>𝑡h𝑎𝑡</m:t>
                      </m:r>
                      <m:r>
                        <a:rPr lang="en-GB" sz="1600" b="0" i="1" smtClean="0">
                          <a:latin typeface="Cambria Math" panose="02040503050406030204" pitchFamily="18" charset="0"/>
                        </a:rPr>
                        <m:t> </m:t>
                      </m:r>
                      <m:r>
                        <a:rPr lang="en-GB" sz="1600" b="0" i="1" smtClean="0">
                          <a:latin typeface="Cambria Math" panose="02040503050406030204" pitchFamily="18" charset="0"/>
                        </a:rPr>
                        <m:t>𝑡h𝑒</m:t>
                      </m:r>
                      <m:r>
                        <a:rPr lang="en-GB" sz="1600" b="0" i="1" smtClean="0">
                          <a:latin typeface="Cambria Math" panose="02040503050406030204" pitchFamily="18" charset="0"/>
                        </a:rPr>
                        <m:t> </m:t>
                      </m:r>
                      <m:r>
                        <a:rPr lang="en-GB" sz="1600" b="0" i="1" smtClean="0">
                          <a:latin typeface="Cambria Math" panose="02040503050406030204" pitchFamily="18" charset="0"/>
                        </a:rPr>
                        <m:t>𝑟𝑖𝑑𝑒𝑟</m:t>
                      </m:r>
                      <m:r>
                        <a:rPr lang="en-GB" sz="1600" b="0" i="1" smtClean="0">
                          <a:latin typeface="Cambria Math" panose="02040503050406030204" pitchFamily="18" charset="0"/>
                        </a:rPr>
                        <m:t> </m:t>
                      </m:r>
                      <m:r>
                        <a:rPr lang="en-GB" sz="1600" b="0" i="1" smtClean="0">
                          <a:latin typeface="Cambria Math" panose="02040503050406030204" pitchFamily="18" charset="0"/>
                        </a:rPr>
                        <m:t>𝑤𝑎𝑖𝑡𝑠</m:t>
                      </m:r>
                      <m:r>
                        <a:rPr lang="en-GB" sz="1600" b="0" i="1" smtClean="0">
                          <a:latin typeface="Cambria Math" panose="02040503050406030204" pitchFamily="18" charset="0"/>
                        </a:rPr>
                        <m:t> 8 </m:t>
                      </m:r>
                      <m:r>
                        <a:rPr lang="en-GB" sz="1600" b="0" i="1" smtClean="0">
                          <a:latin typeface="Cambria Math" panose="02040503050406030204" pitchFamily="18" charset="0"/>
                        </a:rPr>
                        <m:t>𝑚𝑖𝑛𝑢𝑡𝑒𝑠</m:t>
                      </m:r>
                      <m:r>
                        <a:rPr lang="en-GB" sz="1600" b="0" i="1" smtClean="0">
                          <a:latin typeface="Cambria Math" panose="02040503050406030204" pitchFamily="18" charset="0"/>
                        </a:rPr>
                        <m:t> </m:t>
                      </m:r>
                      <m:r>
                        <a:rPr lang="en-GB" sz="1600" b="0" i="1" smtClean="0">
                          <a:latin typeface="Cambria Math" panose="02040503050406030204" pitchFamily="18" charset="0"/>
                        </a:rPr>
                        <m:t>𝑜𝑟</m:t>
                      </m:r>
                      <m:r>
                        <a:rPr lang="en-GB" sz="1600" b="0" i="1" smtClean="0">
                          <a:latin typeface="Cambria Math" panose="02040503050406030204" pitchFamily="18" charset="0"/>
                        </a:rPr>
                        <m:t> </m:t>
                      </m:r>
                      <m:r>
                        <a:rPr lang="en-GB" sz="1600" b="0" i="1" smtClean="0">
                          <a:latin typeface="Cambria Math" panose="02040503050406030204" pitchFamily="18" charset="0"/>
                        </a:rPr>
                        <m:t>𝑙𝑒𝑠𝑠</m:t>
                      </m:r>
                      <m:r>
                        <a:rPr lang="en-GB" sz="1600" b="0" i="1" smtClean="0">
                          <a:latin typeface="Cambria Math" panose="02040503050406030204" pitchFamily="18" charset="0"/>
                        </a:rPr>
                        <m:t> </m:t>
                      </m:r>
                      <m:r>
                        <a:rPr lang="en-GB" sz="1600" b="0" i="1" smtClean="0">
                          <a:latin typeface="Cambria Math" panose="02040503050406030204" pitchFamily="18" charset="0"/>
                        </a:rPr>
                        <m:t>𝑖𝑠</m:t>
                      </m:r>
                    </m:oMath>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𝑋</m:t>
                          </m:r>
                          <m:r>
                            <a:rPr lang="en-GB" sz="1600" b="0" i="1" smtClean="0">
                              <a:latin typeface="Cambria Math" panose="02040503050406030204" pitchFamily="18" charset="0"/>
                            </a:rPr>
                            <m:t>≤8</m:t>
                          </m:r>
                        </m:e>
                      </m:d>
                      <m:r>
                        <a:rPr lang="en-GB" sz="1600" b="0" i="1" smtClean="0">
                          <a:latin typeface="Cambria Math" panose="02040503050406030204" pitchFamily="18" charset="0"/>
                        </a:rPr>
                        <m:t>=</m:t>
                      </m:r>
                      <m:nary>
                        <m:naryPr>
                          <m:ctrlPr>
                            <a:rPr lang="en-GB" sz="1600" b="0" i="1" smtClean="0">
                              <a:latin typeface="Cambria Math" panose="02040503050406030204" pitchFamily="18" charset="0"/>
                            </a:rPr>
                          </m:ctrlPr>
                        </m:naryPr>
                        <m:sub>
                          <m:r>
                            <a:rPr lang="en-GB" sz="1600" b="0" i="1" smtClean="0">
                              <a:latin typeface="Cambria Math" panose="02040503050406030204" pitchFamily="18" charset="0"/>
                            </a:rPr>
                            <m:t>1</m:t>
                          </m:r>
                        </m:sub>
                        <m:sup>
                          <m:r>
                            <a:rPr lang="en-GB" sz="1600" b="0" i="1" smtClean="0">
                              <a:latin typeface="Cambria Math" panose="02040503050406030204" pitchFamily="18" charset="0"/>
                            </a:rPr>
                            <m:t>8</m:t>
                          </m:r>
                        </m:sup>
                        <m:e>
                          <m:r>
                            <a:rPr lang="en-GB" sz="1600" b="0" i="1" smtClean="0">
                              <a:latin typeface="Cambria Math" panose="02040503050406030204" pitchFamily="18" charset="0"/>
                            </a:rPr>
                            <m:t>𝑓</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r>
                            <a:rPr lang="en-GB" sz="1600" b="0" i="1" smtClean="0">
                              <a:latin typeface="Cambria Math" panose="02040503050406030204" pitchFamily="18" charset="0"/>
                            </a:rPr>
                            <m:t>𝑑𝑥</m:t>
                          </m:r>
                        </m:e>
                      </m:nary>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11</m:t>
                          </m:r>
                        </m:den>
                      </m:f>
                      <m:nary>
                        <m:naryPr>
                          <m:ctrlPr>
                            <a:rPr lang="en-GB" sz="1600" b="0" i="1" smtClean="0">
                              <a:latin typeface="Cambria Math" panose="02040503050406030204" pitchFamily="18" charset="0"/>
                            </a:rPr>
                          </m:ctrlPr>
                        </m:naryPr>
                        <m:sub>
                          <m:r>
                            <a:rPr lang="en-GB" sz="1600" b="0" i="1" smtClean="0">
                              <a:latin typeface="Cambria Math" panose="02040503050406030204" pitchFamily="18" charset="0"/>
                            </a:rPr>
                            <m:t>1</m:t>
                          </m:r>
                        </m:sub>
                        <m:sup>
                          <m:r>
                            <a:rPr lang="en-GB" sz="1600" b="0" i="1" smtClean="0">
                              <a:latin typeface="Cambria Math" panose="02040503050406030204" pitchFamily="18" charset="0"/>
                            </a:rPr>
                            <m:t>8</m:t>
                          </m:r>
                        </m:sup>
                        <m:e>
                          <m:r>
                            <a:rPr lang="en-GB" sz="1600" b="0" i="1" smtClean="0">
                              <a:latin typeface="Cambria Math" panose="02040503050406030204" pitchFamily="18" charset="0"/>
                            </a:rPr>
                            <m:t>𝑑𝑥</m:t>
                          </m:r>
                        </m:e>
                      </m:nary>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7</m:t>
                          </m:r>
                        </m:num>
                        <m:den>
                          <m:r>
                            <a:rPr lang="en-GB" sz="1600" b="0" i="1" smtClean="0">
                              <a:latin typeface="Cambria Math" panose="02040503050406030204" pitchFamily="18" charset="0"/>
                            </a:rPr>
                            <m:t>11</m:t>
                          </m:r>
                        </m:den>
                      </m:f>
                    </m:oMath>
                  </m:oMathPara>
                </a14:m>
                <a:endParaRPr lang="en-GB" sz="1600" dirty="0"/>
              </a:p>
            </p:txBody>
          </p:sp>
        </mc:Choice>
        <mc:Fallback xmlns="">
          <p:sp>
            <p:nvSpPr>
              <p:cNvPr id="16" name="Szövegdoboz 15"/>
              <p:cNvSpPr txBox="1">
                <a:spLocks noRot="1" noChangeAspect="1" noMove="1" noResize="1" noEditPoints="1" noAdjustHandles="1" noChangeArrowheads="1" noChangeShapeType="1" noTextEdit="1"/>
              </p:cNvSpPr>
              <p:nvPr/>
            </p:nvSpPr>
            <p:spPr>
              <a:xfrm>
                <a:off x="822959" y="3653796"/>
                <a:ext cx="5437194" cy="798295"/>
              </a:xfrm>
              <a:prstGeom prst="rect">
                <a:avLst/>
              </a:prstGeom>
              <a:blipFill rotWithShape="0">
                <a:blip r:embed="rId4"/>
                <a:stretch>
                  <a:fillRect l="-448" r="-11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Szövegdoboz 5"/>
              <p:cNvSpPr txBox="1"/>
              <p:nvPr/>
            </p:nvSpPr>
            <p:spPr>
              <a:xfrm>
                <a:off x="822959" y="4576663"/>
                <a:ext cx="4869988" cy="4610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𝑐</m:t>
                      </m:r>
                      <m:r>
                        <a:rPr lang="hu-HU" sz="1600" b="0" i="1" smtClean="0">
                          <a:latin typeface="Cambria Math" panose="02040503050406030204" pitchFamily="18" charset="0"/>
                        </a:rPr>
                        <m:t>)</m:t>
                      </m:r>
                      <m:r>
                        <a:rPr lang="en-GB" sz="1600" b="0" i="1" smtClean="0">
                          <a:latin typeface="Cambria Math" panose="02040503050406030204" pitchFamily="18" charset="0"/>
                        </a:rPr>
                        <m:t> </m:t>
                      </m:r>
                      <m:r>
                        <a:rPr lang="en-GB" sz="1600" b="0" i="1" smtClean="0">
                          <a:latin typeface="Cambria Math" panose="02040503050406030204" pitchFamily="18" charset="0"/>
                        </a:rPr>
                        <m:t>𝑇h𝑒</m:t>
                      </m:r>
                      <m:r>
                        <a:rPr lang="en-GB" sz="1600" b="0" i="1" smtClean="0">
                          <a:latin typeface="Cambria Math" panose="02040503050406030204" pitchFamily="18" charset="0"/>
                        </a:rPr>
                        <m:t> </m:t>
                      </m:r>
                      <m:r>
                        <a:rPr lang="en-GB" sz="1600" b="0" i="1" smtClean="0">
                          <a:latin typeface="Cambria Math" panose="02040503050406030204" pitchFamily="18" charset="0"/>
                        </a:rPr>
                        <m:t>𝑒𝑥𝑝𝑒𝑐𝑡𝑒𝑑</m:t>
                      </m:r>
                      <m:r>
                        <a:rPr lang="en-GB" sz="1600" b="0" i="1" smtClean="0">
                          <a:latin typeface="Cambria Math" panose="02040503050406030204" pitchFamily="18" charset="0"/>
                        </a:rPr>
                        <m:t> </m:t>
                      </m:r>
                      <m:r>
                        <a:rPr lang="en-GB" sz="1600" b="0" i="1" smtClean="0">
                          <a:latin typeface="Cambria Math" panose="02040503050406030204" pitchFamily="18" charset="0"/>
                        </a:rPr>
                        <m:t>𝑤𝑎𝑖𝑡𝑖𝑛𝑔</m:t>
                      </m:r>
                      <m:r>
                        <a:rPr lang="en-GB" sz="1600" b="0" i="1" smtClean="0">
                          <a:latin typeface="Cambria Math" panose="02040503050406030204" pitchFamily="18" charset="0"/>
                        </a:rPr>
                        <m:t> </m:t>
                      </m:r>
                      <m:r>
                        <a:rPr lang="en-GB" sz="1600" b="0" i="1" smtClean="0">
                          <a:latin typeface="Cambria Math" panose="02040503050406030204" pitchFamily="18" charset="0"/>
                        </a:rPr>
                        <m:t>𝑡𝑖𝑚𝑒</m:t>
                      </m:r>
                      <m:r>
                        <a:rPr lang="en-GB" sz="1600" b="0" i="1" smtClean="0">
                          <a:latin typeface="Cambria Math" panose="02040503050406030204" pitchFamily="18" charset="0"/>
                        </a:rPr>
                        <m:t> </m:t>
                      </m:r>
                      <m:r>
                        <a:rPr lang="en-GB" sz="1600" b="0" i="1" smtClean="0">
                          <a:latin typeface="Cambria Math" panose="02040503050406030204" pitchFamily="18" charset="0"/>
                        </a:rPr>
                        <m:t>𝑖𝑠</m:t>
                      </m:r>
                      <m:r>
                        <a:rPr lang="en-GB" sz="1600" b="0" i="1" smtClean="0">
                          <a:latin typeface="Cambria Math" panose="02040503050406030204" pitchFamily="18" charset="0"/>
                        </a:rPr>
                        <m:t> </m:t>
                      </m:r>
                      <m:r>
                        <a:rPr lang="en-GB" sz="1600" b="0" i="1" smtClean="0">
                          <a:latin typeface="Cambria Math" panose="02040503050406030204" pitchFamily="18" charset="0"/>
                        </a:rPr>
                        <m:t>𝔼</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𝑋</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1+12</m:t>
                          </m:r>
                        </m:num>
                        <m:den>
                          <m:r>
                            <a:rPr lang="en-GB" sz="1600" b="0" i="1" smtClean="0">
                              <a:latin typeface="Cambria Math" panose="02040503050406030204" pitchFamily="18" charset="0"/>
                            </a:rPr>
                            <m:t>2</m:t>
                          </m:r>
                        </m:den>
                      </m:f>
                      <m:r>
                        <a:rPr lang="en-GB" sz="1600" b="0" i="1" smtClean="0">
                          <a:latin typeface="Cambria Math" panose="02040503050406030204" pitchFamily="18" charset="0"/>
                        </a:rPr>
                        <m:t>=6.5</m:t>
                      </m:r>
                    </m:oMath>
                  </m:oMathPara>
                </a14:m>
                <a:br>
                  <a:rPr lang="en-GB" sz="1600" b="0" dirty="0"/>
                </a:br>
                <a:endParaRPr lang="en-GB" sz="1600" dirty="0"/>
              </a:p>
            </p:txBody>
          </p:sp>
        </mc:Choice>
        <mc:Fallback xmlns="">
          <p:sp>
            <p:nvSpPr>
              <p:cNvPr id="6" name="Szövegdoboz 5"/>
              <p:cNvSpPr txBox="1">
                <a:spLocks noRot="1" noChangeAspect="1" noMove="1" noResize="1" noEditPoints="1" noAdjustHandles="1" noChangeArrowheads="1" noChangeShapeType="1" noTextEdit="1"/>
              </p:cNvSpPr>
              <p:nvPr/>
            </p:nvSpPr>
            <p:spPr>
              <a:xfrm>
                <a:off x="822959" y="4576663"/>
                <a:ext cx="4869988" cy="461088"/>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Szövegdoboz 6"/>
              <p:cNvSpPr txBox="1"/>
              <p:nvPr/>
            </p:nvSpPr>
            <p:spPr>
              <a:xfrm>
                <a:off x="822959" y="5162323"/>
                <a:ext cx="5323841" cy="4925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𝑑</m:t>
                      </m:r>
                      <m:r>
                        <a:rPr lang="hu-HU" sz="1600" b="0" i="1" smtClean="0">
                          <a:latin typeface="Cambria Math" panose="02040503050406030204" pitchFamily="18" charset="0"/>
                        </a:rPr>
                        <m:t>)</m:t>
                      </m:r>
                      <m:r>
                        <a:rPr lang="en-GB" sz="1600" b="0" i="1" smtClean="0">
                          <a:latin typeface="Cambria Math" panose="02040503050406030204" pitchFamily="18" charset="0"/>
                        </a:rPr>
                        <m:t> </m:t>
                      </m:r>
                      <m:r>
                        <a:rPr lang="en-GB" sz="1600" b="0" i="1" smtClean="0">
                          <a:latin typeface="Cambria Math" panose="02040503050406030204" pitchFamily="18" charset="0"/>
                        </a:rPr>
                        <m:t>𝑇h𝑒</m:t>
                      </m:r>
                      <m:r>
                        <a:rPr lang="en-GB" sz="1600" b="0" i="1" smtClean="0">
                          <a:latin typeface="Cambria Math" panose="02040503050406030204" pitchFamily="18" charset="0"/>
                        </a:rPr>
                        <m:t> </m:t>
                      </m:r>
                      <m:r>
                        <a:rPr lang="en-GB" sz="1600" b="0" i="1" smtClean="0">
                          <a:latin typeface="Cambria Math" panose="02040503050406030204" pitchFamily="18" charset="0"/>
                        </a:rPr>
                        <m:t>𝑣𝑎𝑟𝑖𝑎𝑛𝑐𝑒</m:t>
                      </m:r>
                      <m:r>
                        <a:rPr lang="en-GB" sz="1600" b="0" i="1" smtClean="0">
                          <a:latin typeface="Cambria Math" panose="02040503050406030204" pitchFamily="18" charset="0"/>
                        </a:rPr>
                        <m:t> </m:t>
                      </m:r>
                      <m:r>
                        <a:rPr lang="en-GB" sz="1600" b="0" i="1" smtClean="0">
                          <a:latin typeface="Cambria Math" panose="02040503050406030204" pitchFamily="18" charset="0"/>
                        </a:rPr>
                        <m:t>𝑤𝑎𝑖𝑡𝑖𝑛𝑔</m:t>
                      </m:r>
                      <m:r>
                        <a:rPr lang="en-GB" sz="1600" b="0" i="1" smtClean="0">
                          <a:latin typeface="Cambria Math" panose="02040503050406030204" pitchFamily="18" charset="0"/>
                        </a:rPr>
                        <m:t> </m:t>
                      </m:r>
                      <m:r>
                        <a:rPr lang="en-GB" sz="1600" b="0" i="1" smtClean="0">
                          <a:latin typeface="Cambria Math" panose="02040503050406030204" pitchFamily="18" charset="0"/>
                        </a:rPr>
                        <m:t>𝑡𝑖𝑚𝑒</m:t>
                      </m:r>
                      <m:r>
                        <a:rPr lang="en-GB" sz="1600" b="0" i="1" smtClean="0">
                          <a:latin typeface="Cambria Math" panose="02040503050406030204" pitchFamily="18" charset="0"/>
                        </a:rPr>
                        <m:t> </m:t>
                      </m:r>
                      <m:r>
                        <a:rPr lang="en-GB" sz="1600" b="0" i="1" smtClean="0">
                          <a:latin typeface="Cambria Math" panose="02040503050406030204" pitchFamily="18" charset="0"/>
                        </a:rPr>
                        <m:t>𝑖𝑠</m:t>
                      </m:r>
                      <m:r>
                        <a:rPr lang="en-GB" sz="1600" b="0" i="1" smtClean="0">
                          <a:latin typeface="Cambria Math" panose="02040503050406030204" pitchFamily="18" charset="0"/>
                        </a:rPr>
                        <m:t> </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𝔻</m:t>
                          </m:r>
                        </m:e>
                        <m:sup>
                          <m:r>
                            <a:rPr lang="en-GB" sz="1600" b="0" i="1" smtClean="0">
                              <a:latin typeface="Cambria Math" panose="02040503050406030204" pitchFamily="18" charset="0"/>
                            </a:rPr>
                            <m:t>2</m:t>
                          </m:r>
                        </m:sup>
                      </m:sSup>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𝑋</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12−1</m:t>
                                  </m:r>
                                </m:e>
                              </m:d>
                            </m:e>
                            <m:sup>
                              <m:r>
                                <a:rPr lang="en-GB" sz="1600" b="0" i="1" smtClean="0">
                                  <a:latin typeface="Cambria Math" panose="02040503050406030204" pitchFamily="18" charset="0"/>
                                </a:rPr>
                                <m:t>2</m:t>
                              </m:r>
                            </m:sup>
                          </m:sSup>
                        </m:num>
                        <m:den>
                          <m:r>
                            <a:rPr lang="en-GB" sz="1600" b="0" i="1" smtClean="0">
                              <a:latin typeface="Cambria Math" panose="02040503050406030204" pitchFamily="18" charset="0"/>
                            </a:rPr>
                            <m:t>12</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121</m:t>
                          </m:r>
                        </m:num>
                        <m:den>
                          <m:r>
                            <a:rPr lang="en-GB" sz="1600" b="0" i="1" smtClean="0">
                              <a:latin typeface="Cambria Math" panose="02040503050406030204" pitchFamily="18" charset="0"/>
                            </a:rPr>
                            <m:t>12</m:t>
                          </m:r>
                        </m:den>
                      </m:f>
                    </m:oMath>
                  </m:oMathPara>
                </a14:m>
                <a:br>
                  <a:rPr lang="en-GB" sz="1600" b="0" dirty="0"/>
                </a:br>
                <a:endParaRPr lang="en-GB" sz="1600" dirty="0"/>
              </a:p>
            </p:txBody>
          </p:sp>
        </mc:Choice>
        <mc:Fallback xmlns="">
          <p:sp>
            <p:nvSpPr>
              <p:cNvPr id="7" name="Szövegdoboz 6"/>
              <p:cNvSpPr txBox="1">
                <a:spLocks noRot="1" noChangeAspect="1" noMove="1" noResize="1" noEditPoints="1" noAdjustHandles="1" noChangeArrowheads="1" noChangeShapeType="1" noTextEdit="1"/>
              </p:cNvSpPr>
              <p:nvPr/>
            </p:nvSpPr>
            <p:spPr>
              <a:xfrm>
                <a:off x="822959" y="5162323"/>
                <a:ext cx="5323841" cy="492571"/>
              </a:xfrm>
              <a:prstGeom prst="rect">
                <a:avLst/>
              </a:prstGeom>
              <a:blipFill rotWithShape="0">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0187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solidFill>
                  <a:srgbClr val="92D050"/>
                </a:solidFill>
                <a:cs typeface="Arial" panose="020B0604020202020204" pitchFamily="34" charset="0"/>
              </a:rPr>
              <a:t>Exercise </a:t>
            </a:r>
            <a:r>
              <a:rPr lang="en-GB" dirty="0"/>
              <a:t>(Uniform distribution </a:t>
            </a:r>
            <a:r>
              <a:rPr lang="en-GB" dirty="0" err="1"/>
              <a:t>Matlab</a:t>
            </a:r>
            <a:r>
              <a:rPr lang="en-GB" dirty="0"/>
              <a:t> solution)</a:t>
            </a:r>
          </a:p>
        </p:txBody>
      </p:sp>
      <p:sp>
        <p:nvSpPr>
          <p:cNvPr id="3" name="Tartalom helye 2"/>
          <p:cNvSpPr>
            <a:spLocks noGrp="1"/>
          </p:cNvSpPr>
          <p:nvPr>
            <p:ph idx="1"/>
          </p:nvPr>
        </p:nvSpPr>
        <p:spPr>
          <a:xfrm>
            <a:off x="822959" y="1845733"/>
            <a:ext cx="7543801" cy="2484220"/>
          </a:xfrm>
        </p:spPr>
        <p:txBody>
          <a:bodyPr>
            <a:noAutofit/>
          </a:bodyPr>
          <a:lstStyle/>
          <a:p>
            <a:pPr algn="just"/>
            <a:r>
              <a:rPr lang="en-US" sz="1800" dirty="0"/>
              <a:t>n = 10^5;</a:t>
            </a:r>
            <a:endParaRPr lang="hu-HU" sz="1800" dirty="0"/>
          </a:p>
          <a:p>
            <a:pPr algn="just"/>
            <a:r>
              <a:rPr lang="en-US" sz="1800" dirty="0"/>
              <a:t>x = rand(1,n)*11+1;</a:t>
            </a:r>
            <a:endParaRPr lang="hu-HU" sz="1800" dirty="0"/>
          </a:p>
          <a:p>
            <a:pPr algn="just"/>
            <a:r>
              <a:rPr lang="en-US" sz="1800" dirty="0"/>
              <a:t>p = length(x(x&lt;8))/n</a:t>
            </a:r>
            <a:endParaRPr lang="hu-HU" sz="1800" dirty="0"/>
          </a:p>
          <a:p>
            <a:pPr algn="just"/>
            <a:r>
              <a:rPr lang="en-US" sz="1800" dirty="0" err="1"/>
              <a:t>x_mean</a:t>
            </a:r>
            <a:r>
              <a:rPr lang="en-US" sz="1800" dirty="0"/>
              <a:t> = mean(x)</a:t>
            </a:r>
            <a:endParaRPr lang="hu-HU" sz="1800" dirty="0"/>
          </a:p>
          <a:p>
            <a:pPr algn="just"/>
            <a:r>
              <a:rPr lang="en-US" sz="1800" dirty="0" err="1"/>
              <a:t>x_var</a:t>
            </a:r>
            <a:r>
              <a:rPr lang="en-US" sz="1800" dirty="0"/>
              <a:t> = </a:t>
            </a:r>
            <a:r>
              <a:rPr lang="en-US" sz="1800" dirty="0" err="1"/>
              <a:t>var</a:t>
            </a:r>
            <a:r>
              <a:rPr lang="en-US" sz="1800" dirty="0"/>
              <a:t>(x)</a:t>
            </a:r>
          </a:p>
        </p:txBody>
      </p:sp>
    </p:spTree>
    <p:extLst>
      <p:ext uri="{BB962C8B-B14F-4D97-AF65-F5344CB8AC3E}">
        <p14:creationId xmlns:p14="http://schemas.microsoft.com/office/powerpoint/2010/main" val="391911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22960" y="286604"/>
            <a:ext cx="7543800" cy="1461612"/>
          </a:xfrm>
        </p:spPr>
        <p:txBody>
          <a:bodyPr>
            <a:normAutofit/>
          </a:bodyPr>
          <a:lstStyle/>
          <a:p>
            <a:r>
              <a:rPr lang="en-US" dirty="0">
                <a:solidFill>
                  <a:srgbClr val="92D050"/>
                </a:solidFill>
                <a:cs typeface="Arial" panose="020B0604020202020204" pitchFamily="34" charset="0"/>
              </a:rPr>
              <a:t>Exercise </a:t>
            </a:r>
            <a:r>
              <a:rPr lang="en-GB" dirty="0">
                <a:solidFill>
                  <a:srgbClr val="92D050"/>
                </a:solidFill>
                <a:cs typeface="Arial" panose="020B0604020202020204" pitchFamily="34" charset="0"/>
              </a:rPr>
              <a:t>13.5</a:t>
            </a:r>
            <a:r>
              <a:rPr lang="hu-HU" dirty="0">
                <a:solidFill>
                  <a:srgbClr val="92D050"/>
                </a:solidFill>
                <a:cs typeface="Arial" panose="020B0604020202020204" pitchFamily="34" charset="0"/>
              </a:rPr>
              <a:t> </a:t>
            </a:r>
            <a:r>
              <a:rPr lang="hu-HU" dirty="0">
                <a:solidFill>
                  <a:schemeClr val="tx1"/>
                </a:solidFill>
                <a:cs typeface="Arial" panose="020B0604020202020204" pitchFamily="34" charset="0"/>
              </a:rPr>
              <a:t>(</a:t>
            </a:r>
            <a:r>
              <a:rPr lang="en-GB" dirty="0"/>
              <a:t>Normal distribution</a:t>
            </a:r>
            <a:r>
              <a:rPr lang="hu-HU" dirty="0">
                <a:solidFill>
                  <a:schemeClr val="tx1"/>
                </a:solidFill>
                <a:cs typeface="Arial" panose="020B0604020202020204" pitchFamily="34" charset="0"/>
              </a:rPr>
              <a:t>)</a:t>
            </a:r>
            <a:endParaRPr lang="en-GB" dirty="0"/>
          </a:p>
        </p:txBody>
      </p:sp>
      <p:sp>
        <p:nvSpPr>
          <p:cNvPr id="3" name="Tartalom helye 2"/>
          <p:cNvSpPr>
            <a:spLocks noGrp="1"/>
          </p:cNvSpPr>
          <p:nvPr>
            <p:ph idx="1"/>
          </p:nvPr>
        </p:nvSpPr>
        <p:spPr>
          <a:xfrm>
            <a:off x="685800" y="1751643"/>
            <a:ext cx="7772400" cy="1448757"/>
          </a:xfrm>
        </p:spPr>
        <p:txBody>
          <a:bodyPr>
            <a:normAutofit/>
          </a:bodyPr>
          <a:lstStyle/>
          <a:p>
            <a:pPr algn="just"/>
            <a:r>
              <a:rPr lang="en-GB" sz="1600" dirty="0"/>
              <a:t>The air control informs the pilot of an aircraft about the altitude of the centre of the air corridor of height 100 metres where the aircraft should </a:t>
            </a:r>
            <a:r>
              <a:rPr lang="hu-HU" sz="1600" dirty="0" err="1"/>
              <a:t>fl</a:t>
            </a:r>
            <a:r>
              <a:rPr lang="en-GB" sz="1600" dirty="0"/>
              <a:t>y. The deviation, in metres, of the altitude of the aircraft from the given altitude is normally distributed with mean 20 and standard deviation 50. Find the probability that the aircraft flies under the air corridor, in the air corridor, above the air corridor.</a:t>
            </a:r>
          </a:p>
        </p:txBody>
      </p:sp>
      <p:grpSp>
        <p:nvGrpSpPr>
          <p:cNvPr id="14" name="Csoportba foglalás 13"/>
          <p:cNvGrpSpPr/>
          <p:nvPr/>
        </p:nvGrpSpPr>
        <p:grpSpPr>
          <a:xfrm>
            <a:off x="413199" y="3015734"/>
            <a:ext cx="2169319" cy="1443037"/>
            <a:chOff x="250031" y="3429000"/>
            <a:chExt cx="2169319" cy="1443037"/>
          </a:xfrm>
        </p:grpSpPr>
        <p:cxnSp>
          <p:nvCxnSpPr>
            <p:cNvPr id="5" name="Egyenes összekötő 4"/>
            <p:cNvCxnSpPr/>
            <p:nvPr/>
          </p:nvCxnSpPr>
          <p:spPr>
            <a:xfrm>
              <a:off x="250031" y="3431381"/>
              <a:ext cx="2169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Egyenes összekötő 37"/>
            <p:cNvCxnSpPr/>
            <p:nvPr/>
          </p:nvCxnSpPr>
          <p:spPr>
            <a:xfrm>
              <a:off x="250031" y="4150518"/>
              <a:ext cx="216931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Egyenes összekötő 41"/>
            <p:cNvCxnSpPr/>
            <p:nvPr/>
          </p:nvCxnSpPr>
          <p:spPr>
            <a:xfrm>
              <a:off x="250031" y="4872037"/>
              <a:ext cx="2169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Egyenes összekötő 6"/>
            <p:cNvCxnSpPr/>
            <p:nvPr/>
          </p:nvCxnSpPr>
          <p:spPr>
            <a:xfrm>
              <a:off x="967740" y="3429000"/>
              <a:ext cx="0" cy="1440180"/>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 name="Szövegdoboz 7"/>
            <p:cNvSpPr txBox="1"/>
            <p:nvPr/>
          </p:nvSpPr>
          <p:spPr>
            <a:xfrm>
              <a:off x="325765" y="3605093"/>
              <a:ext cx="720069" cy="369332"/>
            </a:xfrm>
            <a:prstGeom prst="rect">
              <a:avLst/>
            </a:prstGeom>
            <a:noFill/>
          </p:spPr>
          <p:txBody>
            <a:bodyPr wrap="none" rtlCol="0">
              <a:spAutoFit/>
            </a:bodyPr>
            <a:lstStyle/>
            <a:p>
              <a:r>
                <a:rPr lang="en-GB" dirty="0"/>
                <a:t>100m</a:t>
              </a:r>
            </a:p>
          </p:txBody>
        </p:sp>
        <p:sp>
          <p:nvSpPr>
            <p:cNvPr id="9" name="Szövegdoboz 8"/>
            <p:cNvSpPr txBox="1"/>
            <p:nvPr/>
          </p:nvSpPr>
          <p:spPr>
            <a:xfrm rot="5400000">
              <a:off x="1225709" y="3507632"/>
              <a:ext cx="550151" cy="584775"/>
            </a:xfrm>
            <a:prstGeom prst="rect">
              <a:avLst/>
            </a:prstGeom>
            <a:noFill/>
          </p:spPr>
          <p:txBody>
            <a:bodyPr wrap="none" rtlCol="0">
              <a:spAutoFit/>
            </a:bodyPr>
            <a:lstStyle/>
            <a:p>
              <a:r>
                <a:rPr lang="en-GB" sz="3200" dirty="0">
                  <a:latin typeface="Symbola" panose="02020503060805020204" pitchFamily="18" charset="0"/>
                  <a:ea typeface="Symbola" panose="02020503060805020204" pitchFamily="18" charset="0"/>
                  <a:cs typeface="Symbola" panose="02020503060805020204" pitchFamily="18" charset="0"/>
                </a:rPr>
                <a:t>🛧</a:t>
              </a:r>
              <a:endParaRPr lang="en-GB" sz="3200" dirty="0"/>
            </a:p>
          </p:txBody>
        </p:sp>
        <p:cxnSp>
          <p:nvCxnSpPr>
            <p:cNvPr id="11" name="Egyenes összekötő nyíllal 10"/>
            <p:cNvCxnSpPr>
              <a:stCxn id="9" idx="0"/>
            </p:cNvCxnSpPr>
            <p:nvPr/>
          </p:nvCxnSpPr>
          <p:spPr>
            <a:xfrm flipV="1">
              <a:off x="1793172" y="3789761"/>
              <a:ext cx="626178" cy="10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gyenes összekötő 47"/>
            <p:cNvCxnSpPr/>
            <p:nvPr/>
          </p:nvCxnSpPr>
          <p:spPr>
            <a:xfrm>
              <a:off x="2026920" y="3779520"/>
              <a:ext cx="0" cy="369570"/>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Szövegdoboz 57"/>
                <p:cNvSpPr txBox="1"/>
                <p:nvPr/>
              </p:nvSpPr>
              <p:spPr>
                <a:xfrm>
                  <a:off x="2002165" y="3787973"/>
                  <a:ext cx="3572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𝜉</m:t>
                        </m:r>
                      </m:oMath>
                    </m:oMathPara>
                  </a14:m>
                  <a:endParaRPr lang="en-GB" dirty="0"/>
                </a:p>
              </p:txBody>
            </p:sp>
          </mc:Choice>
          <mc:Fallback xmlns="">
            <p:sp>
              <p:nvSpPr>
                <p:cNvPr id="58" name="Szövegdoboz 57"/>
                <p:cNvSpPr txBox="1">
                  <a:spLocks noRot="1" noChangeAspect="1" noMove="1" noResize="1" noEditPoints="1" noAdjustHandles="1" noChangeArrowheads="1" noChangeShapeType="1" noTextEdit="1"/>
                </p:cNvSpPr>
                <p:nvPr/>
              </p:nvSpPr>
              <p:spPr>
                <a:xfrm>
                  <a:off x="2002165" y="3787973"/>
                  <a:ext cx="357213" cy="369332"/>
                </a:xfrm>
                <a:prstGeom prst="rect">
                  <a:avLst/>
                </a:prstGeom>
                <a:blipFill rotWithShape="0">
                  <a:blip r:embed="rId2"/>
                  <a:stretch>
                    <a:fillRect b="-13333"/>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59" name="Szövegdoboz 58"/>
              <p:cNvSpPr txBox="1"/>
              <p:nvPr/>
            </p:nvSpPr>
            <p:spPr>
              <a:xfrm>
                <a:off x="2980700" y="2831068"/>
                <a:ext cx="16141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𝜉</m:t>
                      </m:r>
                      <m:r>
                        <a:rPr lang="en-GB" b="0" i="1" dirty="0" smtClean="0">
                          <a:latin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𝒩</m:t>
                      </m:r>
                      <m:d>
                        <m:dPr>
                          <m:ctrlPr>
                            <a:rPr lang="en-GB" b="0" i="1" dirty="0" smtClean="0">
                              <a:latin typeface="Cambria Math" panose="02040503050406030204" pitchFamily="18" charset="0"/>
                              <a:ea typeface="Cambria Math" panose="02040503050406030204" pitchFamily="18" charset="0"/>
                            </a:rPr>
                          </m:ctrlPr>
                        </m:dPr>
                        <m:e>
                          <m:sSup>
                            <m:sSupPr>
                              <m:ctrlPr>
                                <a:rPr lang="en-GB" b="0" i="1" dirty="0" smtClean="0">
                                  <a:latin typeface="Cambria Math" panose="02040503050406030204" pitchFamily="18" charset="0"/>
                                  <a:ea typeface="Cambria Math" panose="02040503050406030204" pitchFamily="18" charset="0"/>
                                </a:rPr>
                              </m:ctrlPr>
                            </m:sSupPr>
                            <m:e>
                              <m:r>
                                <a:rPr lang="en-GB" b="0" i="1" dirty="0" smtClean="0">
                                  <a:latin typeface="Cambria Math" panose="02040503050406030204" pitchFamily="18" charset="0"/>
                                  <a:ea typeface="Cambria Math" panose="02040503050406030204" pitchFamily="18" charset="0"/>
                                </a:rPr>
                                <m:t>20,50</m:t>
                              </m:r>
                            </m:e>
                            <m:sup>
                              <m:r>
                                <a:rPr lang="en-GB" b="0" i="1" dirty="0" smtClean="0">
                                  <a:latin typeface="Cambria Math" panose="02040503050406030204" pitchFamily="18" charset="0"/>
                                  <a:ea typeface="Cambria Math" panose="02040503050406030204" pitchFamily="18" charset="0"/>
                                </a:rPr>
                                <m:t>2</m:t>
                              </m:r>
                            </m:sup>
                          </m:sSup>
                        </m:e>
                      </m:d>
                    </m:oMath>
                  </m:oMathPara>
                </a14:m>
                <a:endParaRPr lang="en-GB" dirty="0"/>
              </a:p>
            </p:txBody>
          </p:sp>
        </mc:Choice>
        <mc:Fallback xmlns="">
          <p:sp>
            <p:nvSpPr>
              <p:cNvPr id="59" name="Szövegdoboz 58"/>
              <p:cNvSpPr txBox="1">
                <a:spLocks noRot="1" noChangeAspect="1" noMove="1" noResize="1" noEditPoints="1" noAdjustHandles="1" noChangeArrowheads="1" noChangeShapeType="1" noTextEdit="1"/>
              </p:cNvSpPr>
              <p:nvPr/>
            </p:nvSpPr>
            <p:spPr>
              <a:xfrm>
                <a:off x="2980700" y="2831068"/>
                <a:ext cx="1614160" cy="369332"/>
              </a:xfrm>
              <a:prstGeom prst="rect">
                <a:avLst/>
              </a:prstGeom>
              <a:blipFill rotWithShape="0">
                <a:blip r:embed="rId3"/>
                <a:stretch>
                  <a:fillRect b="-13115"/>
                </a:stretch>
              </a:blipFill>
            </p:spPr>
            <p:txBody>
              <a:bodyPr/>
              <a:lstStyle/>
              <a:p>
                <a:r>
                  <a:rPr lang="en-GB">
                    <a:noFill/>
                  </a:rPr>
                  <a:t> </a:t>
                </a:r>
              </a:p>
            </p:txBody>
          </p:sp>
        </mc:Fallback>
      </mc:AlternateContent>
      <p:sp>
        <p:nvSpPr>
          <p:cNvPr id="13" name="Téglalap 12"/>
          <p:cNvSpPr/>
          <p:nvPr/>
        </p:nvSpPr>
        <p:spPr>
          <a:xfrm>
            <a:off x="2744093" y="3200400"/>
            <a:ext cx="2248949" cy="369332"/>
          </a:xfrm>
          <a:prstGeom prst="rect">
            <a:avLst/>
          </a:prstGeom>
        </p:spPr>
        <p:txBody>
          <a:bodyPr wrap="none">
            <a:spAutoFit/>
          </a:bodyPr>
          <a:lstStyle/>
          <a:p>
            <a:r>
              <a:rPr lang="en-GB" dirty="0"/>
              <a:t>Above the air corridor</a:t>
            </a:r>
          </a:p>
        </p:txBody>
      </p:sp>
      <mc:AlternateContent xmlns:mc="http://schemas.openxmlformats.org/markup-compatibility/2006" xmlns:a14="http://schemas.microsoft.com/office/drawing/2010/main">
        <mc:Choice Requires="a14">
          <p:sp>
            <p:nvSpPr>
              <p:cNvPr id="61" name="Szövegdoboz 60"/>
              <p:cNvSpPr txBox="1"/>
              <p:nvPr/>
            </p:nvSpPr>
            <p:spPr>
              <a:xfrm>
                <a:off x="2827724" y="3611308"/>
                <a:ext cx="6112121" cy="1337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𝑃</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𝜉</m:t>
                          </m:r>
                          <m:r>
                            <a:rPr lang="en-GB" b="0" i="1" dirty="0" smtClean="0">
                              <a:latin typeface="Cambria Math" panose="02040503050406030204" pitchFamily="18" charset="0"/>
                            </a:rPr>
                            <m:t>&gt;50</m:t>
                          </m:r>
                        </m:e>
                      </m:d>
                      <m:r>
                        <a:rPr lang="en-GB" b="0" i="1" dirty="0" smtClean="0">
                          <a:latin typeface="Cambria Math" panose="02040503050406030204" pitchFamily="18" charset="0"/>
                        </a:rPr>
                        <m:t>=1−</m:t>
                      </m:r>
                      <m:r>
                        <a:rPr lang="en-GB" b="0" i="1" dirty="0" smtClean="0">
                          <a:latin typeface="Cambria Math" panose="02040503050406030204" pitchFamily="18" charset="0"/>
                        </a:rPr>
                        <m:t>𝑃</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𝜉</m:t>
                          </m:r>
                          <m:r>
                            <a:rPr lang="en-GB" b="0" i="1" dirty="0" smtClean="0">
                              <a:latin typeface="Cambria Math" panose="02040503050406030204" pitchFamily="18" charset="0"/>
                            </a:rPr>
                            <m:t>&lt;50</m:t>
                          </m:r>
                        </m:e>
                      </m:d>
                      <m:r>
                        <a:rPr lang="en-GB" b="0" i="1" dirty="0" smtClean="0">
                          <a:latin typeface="Cambria Math" panose="02040503050406030204" pitchFamily="18" charset="0"/>
                        </a:rPr>
                        <m:t>=1−</m:t>
                      </m:r>
                      <m:r>
                        <a:rPr lang="en-GB" b="0" i="1" dirty="0" smtClean="0">
                          <a:latin typeface="Cambria Math" panose="02040503050406030204" pitchFamily="18" charset="0"/>
                        </a:rPr>
                        <m:t>𝑃</m:t>
                      </m:r>
                      <m:d>
                        <m:dPr>
                          <m:ctrlPr>
                            <a:rPr lang="en-GB" b="0" i="1" dirty="0" smtClean="0">
                              <a:latin typeface="Cambria Math" panose="02040503050406030204" pitchFamily="18" charset="0"/>
                            </a:rPr>
                          </m:ctrlPr>
                        </m:dPr>
                        <m:e>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𝜉</m:t>
                              </m:r>
                              <m:r>
                                <a:rPr lang="en-GB" b="0" i="1" dirty="0" smtClean="0">
                                  <a:latin typeface="Cambria Math" panose="02040503050406030204" pitchFamily="18" charset="0"/>
                                </a:rPr>
                                <m:t>−20</m:t>
                              </m:r>
                            </m:num>
                            <m:den>
                              <m:r>
                                <a:rPr lang="en-GB" b="0" i="1" dirty="0" smtClean="0">
                                  <a:latin typeface="Cambria Math" panose="02040503050406030204" pitchFamily="18" charset="0"/>
                                </a:rPr>
                                <m:t>50</m:t>
                              </m:r>
                            </m:den>
                          </m:f>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50−20</m:t>
                              </m:r>
                            </m:num>
                            <m:den>
                              <m:r>
                                <a:rPr lang="en-GB" b="0" i="1" dirty="0" smtClean="0">
                                  <a:latin typeface="Cambria Math" panose="02040503050406030204" pitchFamily="18" charset="0"/>
                                </a:rPr>
                                <m:t>50</m:t>
                              </m:r>
                            </m:den>
                          </m:f>
                        </m:e>
                      </m:d>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=1−</m:t>
                      </m:r>
                      <m:r>
                        <m:rPr>
                          <m:sty m:val="p"/>
                        </m:rPr>
                        <a:rPr lang="el-GR" b="0" i="1" dirty="0" smtClean="0">
                          <a:latin typeface="Cambria Math" panose="02040503050406030204" pitchFamily="18" charset="0"/>
                          <a:ea typeface="Cambria Math" panose="02040503050406030204" pitchFamily="18" charset="0"/>
                        </a:rPr>
                        <m:t>Φ</m:t>
                      </m:r>
                      <m:d>
                        <m:dPr>
                          <m:ctrlPr>
                            <a:rPr lang="en-GB" b="0" i="1" dirty="0" smtClean="0">
                              <a:latin typeface="Cambria Math" panose="02040503050406030204" pitchFamily="18" charset="0"/>
                              <a:ea typeface="Cambria Math" panose="02040503050406030204" pitchFamily="18" charset="0"/>
                            </a:rPr>
                          </m:ctrlPr>
                        </m:dPr>
                        <m:e>
                          <m:f>
                            <m:fPr>
                              <m:ctrlPr>
                                <a:rPr lang="en-GB" b="0" i="1" dirty="0" smtClean="0">
                                  <a:latin typeface="Cambria Math" panose="02040503050406030204" pitchFamily="18" charset="0"/>
                                  <a:ea typeface="Cambria Math" panose="02040503050406030204" pitchFamily="18" charset="0"/>
                                </a:rPr>
                              </m:ctrlPr>
                            </m:fPr>
                            <m:num>
                              <m:r>
                                <a:rPr lang="en-GB" b="0" i="1" dirty="0" smtClean="0">
                                  <a:latin typeface="Cambria Math" panose="02040503050406030204" pitchFamily="18" charset="0"/>
                                  <a:ea typeface="Cambria Math" panose="02040503050406030204" pitchFamily="18" charset="0"/>
                                </a:rPr>
                                <m:t>3</m:t>
                              </m:r>
                            </m:num>
                            <m:den>
                              <m:r>
                                <a:rPr lang="en-GB" b="0" i="1" dirty="0" smtClean="0">
                                  <a:latin typeface="Cambria Math" panose="02040503050406030204" pitchFamily="18" charset="0"/>
                                  <a:ea typeface="Cambria Math" panose="02040503050406030204" pitchFamily="18" charset="0"/>
                                </a:rPr>
                                <m:t>5</m:t>
                              </m:r>
                            </m:den>
                          </m:f>
                        </m:e>
                      </m:d>
                      <m:r>
                        <a:rPr lang="en-GB" b="0" i="1" dirty="0" smtClean="0">
                          <a:latin typeface="Cambria Math" panose="02040503050406030204" pitchFamily="18" charset="0"/>
                          <a:ea typeface="Cambria Math" panose="02040503050406030204" pitchFamily="18" charset="0"/>
                        </a:rPr>
                        <m:t>=1−0.7257=0.2743</m:t>
                      </m:r>
                    </m:oMath>
                  </m:oMathPara>
                </a14:m>
                <a:endParaRPr lang="en-GB" dirty="0"/>
              </a:p>
            </p:txBody>
          </p:sp>
        </mc:Choice>
        <mc:Fallback xmlns="">
          <p:sp>
            <p:nvSpPr>
              <p:cNvPr id="61" name="Szövegdoboz 60"/>
              <p:cNvSpPr txBox="1">
                <a:spLocks noRot="1" noChangeAspect="1" noMove="1" noResize="1" noEditPoints="1" noAdjustHandles="1" noChangeArrowheads="1" noChangeShapeType="1" noTextEdit="1"/>
              </p:cNvSpPr>
              <p:nvPr/>
            </p:nvSpPr>
            <p:spPr>
              <a:xfrm>
                <a:off x="2827724" y="3611308"/>
                <a:ext cx="6112121" cy="1337033"/>
              </a:xfrm>
              <a:prstGeom prst="rect">
                <a:avLst/>
              </a:prstGeom>
              <a:blipFill rotWithShape="0">
                <a:blip r:embed="rId4"/>
                <a:stretch>
                  <a:fillRect/>
                </a:stretch>
              </a:blipFill>
            </p:spPr>
            <p:txBody>
              <a:bodyPr/>
              <a:lstStyle/>
              <a:p>
                <a:r>
                  <a:rPr lang="en-GB">
                    <a:noFill/>
                  </a:rPr>
                  <a:t> </a:t>
                </a:r>
              </a:p>
            </p:txBody>
          </p:sp>
        </mc:Fallback>
      </mc:AlternateContent>
      <p:sp>
        <p:nvSpPr>
          <p:cNvPr id="15" name="Téglalap 14"/>
          <p:cNvSpPr/>
          <p:nvPr/>
        </p:nvSpPr>
        <p:spPr>
          <a:xfrm>
            <a:off x="215593" y="4890254"/>
            <a:ext cx="1830629" cy="369332"/>
          </a:xfrm>
          <a:prstGeom prst="rect">
            <a:avLst/>
          </a:prstGeom>
        </p:spPr>
        <p:txBody>
          <a:bodyPr wrap="none">
            <a:spAutoFit/>
          </a:bodyPr>
          <a:lstStyle/>
          <a:p>
            <a:r>
              <a:rPr lang="en-GB" dirty="0"/>
              <a:t>In the air corridor</a:t>
            </a:r>
          </a:p>
        </p:txBody>
      </p:sp>
      <mc:AlternateContent xmlns:mc="http://schemas.openxmlformats.org/markup-compatibility/2006" xmlns:a14="http://schemas.microsoft.com/office/drawing/2010/main">
        <mc:Choice Requires="a14">
          <p:sp>
            <p:nvSpPr>
              <p:cNvPr id="62" name="Szövegdoboz 61"/>
              <p:cNvSpPr txBox="1"/>
              <p:nvPr/>
            </p:nvSpPr>
            <p:spPr>
              <a:xfrm>
                <a:off x="2744093" y="5018489"/>
                <a:ext cx="6042103" cy="1337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𝑃</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−50≤</m:t>
                          </m:r>
                          <m:r>
                            <a:rPr lang="en-GB" b="0" i="1" dirty="0" smtClean="0">
                              <a:latin typeface="Cambria Math" panose="02040503050406030204" pitchFamily="18" charset="0"/>
                            </a:rPr>
                            <m:t>𝜉</m:t>
                          </m:r>
                          <m:r>
                            <a:rPr lang="en-GB" b="0" i="1" dirty="0" smtClean="0">
                              <a:latin typeface="Cambria Math" panose="02040503050406030204" pitchFamily="18" charset="0"/>
                            </a:rPr>
                            <m:t>≤50</m:t>
                          </m:r>
                        </m:e>
                      </m:d>
                      <m:r>
                        <a:rPr lang="en-GB" b="0" i="1" dirty="0" smtClean="0">
                          <a:latin typeface="Cambria Math" panose="02040503050406030204" pitchFamily="18" charset="0"/>
                        </a:rPr>
                        <m:t>=</m:t>
                      </m:r>
                      <m:r>
                        <a:rPr lang="en-GB" b="0" i="1" dirty="0" smtClean="0">
                          <a:latin typeface="Cambria Math" panose="02040503050406030204" pitchFamily="18" charset="0"/>
                        </a:rPr>
                        <m:t>𝑃</m:t>
                      </m:r>
                      <m:d>
                        <m:dPr>
                          <m:ctrlPr>
                            <a:rPr lang="en-GB" b="0" i="1" dirty="0" smtClean="0">
                              <a:latin typeface="Cambria Math" panose="02040503050406030204" pitchFamily="18" charset="0"/>
                            </a:rPr>
                          </m:ctrlPr>
                        </m:dPr>
                        <m:e>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−50−20</m:t>
                              </m:r>
                            </m:num>
                            <m:den>
                              <m:r>
                                <a:rPr lang="en-GB" b="0" i="1" dirty="0" smtClean="0">
                                  <a:latin typeface="Cambria Math" panose="02040503050406030204" pitchFamily="18" charset="0"/>
                                </a:rPr>
                                <m:t>50</m:t>
                              </m:r>
                            </m:den>
                          </m:f>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𝜉</m:t>
                              </m:r>
                              <m:r>
                                <a:rPr lang="en-GB" b="0" i="1" dirty="0" smtClean="0">
                                  <a:latin typeface="Cambria Math" panose="02040503050406030204" pitchFamily="18" charset="0"/>
                                </a:rPr>
                                <m:t>−20</m:t>
                              </m:r>
                            </m:num>
                            <m:den>
                              <m:r>
                                <a:rPr lang="en-GB" b="0" i="1" dirty="0" smtClean="0">
                                  <a:latin typeface="Cambria Math" panose="02040503050406030204" pitchFamily="18" charset="0"/>
                                </a:rPr>
                                <m:t>50</m:t>
                              </m:r>
                            </m:den>
                          </m:f>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50−20</m:t>
                              </m:r>
                            </m:num>
                            <m:den>
                              <m:r>
                                <a:rPr lang="en-GB" b="0" i="1" dirty="0" smtClean="0">
                                  <a:latin typeface="Cambria Math" panose="02040503050406030204" pitchFamily="18" charset="0"/>
                                </a:rPr>
                                <m:t>50</m:t>
                              </m:r>
                            </m:den>
                          </m:f>
                        </m:e>
                      </m:d>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m:t>
                      </m:r>
                      <m:r>
                        <m:rPr>
                          <m:sty m:val="p"/>
                        </m:rPr>
                        <a:rPr lang="el-GR" b="0" i="1" dirty="0" smtClean="0">
                          <a:latin typeface="Cambria Math" panose="02040503050406030204" pitchFamily="18" charset="0"/>
                          <a:ea typeface="Cambria Math" panose="02040503050406030204" pitchFamily="18" charset="0"/>
                        </a:rPr>
                        <m:t>Φ</m:t>
                      </m:r>
                      <m:d>
                        <m:dPr>
                          <m:ctrlPr>
                            <a:rPr lang="en-GB" b="0" i="1" dirty="0" smtClean="0">
                              <a:latin typeface="Cambria Math" panose="02040503050406030204" pitchFamily="18" charset="0"/>
                              <a:ea typeface="Cambria Math" panose="02040503050406030204" pitchFamily="18" charset="0"/>
                            </a:rPr>
                          </m:ctrlPr>
                        </m:dPr>
                        <m:e>
                          <m:f>
                            <m:fPr>
                              <m:ctrlPr>
                                <a:rPr lang="en-GB" b="0" i="1" dirty="0" smtClean="0">
                                  <a:latin typeface="Cambria Math" panose="02040503050406030204" pitchFamily="18" charset="0"/>
                                  <a:ea typeface="Cambria Math" panose="02040503050406030204" pitchFamily="18" charset="0"/>
                                </a:rPr>
                              </m:ctrlPr>
                            </m:fPr>
                            <m:num>
                              <m:r>
                                <a:rPr lang="en-GB" b="0" i="1" dirty="0" smtClean="0">
                                  <a:latin typeface="Cambria Math" panose="02040503050406030204" pitchFamily="18" charset="0"/>
                                  <a:ea typeface="Cambria Math" panose="02040503050406030204" pitchFamily="18" charset="0"/>
                                </a:rPr>
                                <m:t>3</m:t>
                              </m:r>
                            </m:num>
                            <m:den>
                              <m:r>
                                <a:rPr lang="en-GB" b="0" i="1" dirty="0" smtClean="0">
                                  <a:latin typeface="Cambria Math" panose="02040503050406030204" pitchFamily="18" charset="0"/>
                                  <a:ea typeface="Cambria Math" panose="02040503050406030204" pitchFamily="18" charset="0"/>
                                </a:rPr>
                                <m:t>5</m:t>
                              </m:r>
                            </m:den>
                          </m:f>
                        </m:e>
                      </m:d>
                      <m:r>
                        <a:rPr lang="en-GB" b="0" i="1" dirty="0" smtClean="0">
                          <a:latin typeface="Cambria Math" panose="02040503050406030204" pitchFamily="18" charset="0"/>
                          <a:ea typeface="Cambria Math" panose="02040503050406030204" pitchFamily="18" charset="0"/>
                        </a:rPr>
                        <m:t>−</m:t>
                      </m:r>
                      <m:r>
                        <m:rPr>
                          <m:sty m:val="p"/>
                        </m:rPr>
                        <a:rPr lang="en-GB" b="0" i="0" dirty="0" smtClean="0">
                          <a:latin typeface="Cambria Math" panose="02040503050406030204" pitchFamily="18" charset="0"/>
                          <a:ea typeface="Cambria Math" panose="02040503050406030204" pitchFamily="18" charset="0"/>
                        </a:rPr>
                        <m:t>Φ</m:t>
                      </m:r>
                      <m:d>
                        <m:dPr>
                          <m:ctrlPr>
                            <a:rPr lang="en-GB" b="0" i="1" dirty="0" smtClean="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m:t>
                          </m:r>
                          <m:f>
                            <m:fPr>
                              <m:ctrlPr>
                                <a:rPr lang="en-GB" b="0" i="1" dirty="0" smtClean="0">
                                  <a:latin typeface="Cambria Math" panose="02040503050406030204" pitchFamily="18" charset="0"/>
                                  <a:ea typeface="Cambria Math" panose="02040503050406030204" pitchFamily="18" charset="0"/>
                                </a:rPr>
                              </m:ctrlPr>
                            </m:fPr>
                            <m:num>
                              <m:r>
                                <a:rPr lang="en-GB" b="0" i="1" dirty="0" smtClean="0">
                                  <a:latin typeface="Cambria Math" panose="02040503050406030204" pitchFamily="18" charset="0"/>
                                  <a:ea typeface="Cambria Math" panose="02040503050406030204" pitchFamily="18" charset="0"/>
                                </a:rPr>
                                <m:t>7</m:t>
                              </m:r>
                            </m:num>
                            <m:den>
                              <m:r>
                                <a:rPr lang="en-GB" b="0" i="1" dirty="0" smtClean="0">
                                  <a:latin typeface="Cambria Math" panose="02040503050406030204" pitchFamily="18" charset="0"/>
                                  <a:ea typeface="Cambria Math" panose="02040503050406030204" pitchFamily="18" charset="0"/>
                                </a:rPr>
                                <m:t>5</m:t>
                              </m:r>
                            </m:den>
                          </m:f>
                        </m:e>
                      </m:d>
                      <m:r>
                        <a:rPr lang="en-GB" b="0" i="1" dirty="0" smtClean="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Φ</m:t>
                      </m:r>
                      <m:d>
                        <m:dPr>
                          <m:ctrlPr>
                            <a:rPr lang="en-GB" i="1" dirty="0">
                              <a:latin typeface="Cambria Math" panose="02040503050406030204" pitchFamily="18" charset="0"/>
                              <a:ea typeface="Cambria Math" panose="02040503050406030204" pitchFamily="18" charset="0"/>
                            </a:rPr>
                          </m:ctrlPr>
                        </m:dPr>
                        <m:e>
                          <m:f>
                            <m:fPr>
                              <m:ctrlPr>
                                <a:rPr lang="en-GB" i="1" dirty="0">
                                  <a:latin typeface="Cambria Math" panose="02040503050406030204" pitchFamily="18" charset="0"/>
                                  <a:ea typeface="Cambria Math" panose="02040503050406030204" pitchFamily="18" charset="0"/>
                                </a:rPr>
                              </m:ctrlPr>
                            </m:fPr>
                            <m:num>
                              <m:r>
                                <a:rPr lang="en-GB" i="1" dirty="0">
                                  <a:latin typeface="Cambria Math" panose="02040503050406030204" pitchFamily="18" charset="0"/>
                                  <a:ea typeface="Cambria Math" panose="02040503050406030204" pitchFamily="18" charset="0"/>
                                </a:rPr>
                                <m:t>3</m:t>
                              </m:r>
                            </m:num>
                            <m:den>
                              <m:r>
                                <a:rPr lang="en-GB" i="1" dirty="0">
                                  <a:latin typeface="Cambria Math" panose="02040503050406030204" pitchFamily="18" charset="0"/>
                                  <a:ea typeface="Cambria Math" panose="02040503050406030204" pitchFamily="18" charset="0"/>
                                </a:rPr>
                                <m:t>5</m:t>
                              </m:r>
                            </m:den>
                          </m:f>
                        </m:e>
                      </m:d>
                      <m:r>
                        <a:rPr lang="en-GB" i="1" dirty="0">
                          <a:latin typeface="Cambria Math" panose="02040503050406030204" pitchFamily="18" charset="0"/>
                          <a:ea typeface="Cambria Math" panose="02040503050406030204" pitchFamily="18" charset="0"/>
                        </a:rPr>
                        <m:t>−</m:t>
                      </m:r>
                      <m:d>
                        <m:dPr>
                          <m:ctrlPr>
                            <a:rPr lang="en-GB" b="0" i="1" dirty="0" smtClean="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1−</m:t>
                          </m:r>
                          <m:r>
                            <m:rPr>
                              <m:sty m:val="p"/>
                            </m:rPr>
                            <a:rPr lang="en-GB" dirty="0">
                              <a:latin typeface="Cambria Math" panose="02040503050406030204" pitchFamily="18" charset="0"/>
                              <a:ea typeface="Cambria Math" panose="02040503050406030204" pitchFamily="18" charset="0"/>
                            </a:rPr>
                            <m:t>Φ</m:t>
                          </m:r>
                          <m:d>
                            <m:dPr>
                              <m:ctrlPr>
                                <a:rPr lang="en-GB" i="1" dirty="0">
                                  <a:latin typeface="Cambria Math" panose="02040503050406030204" pitchFamily="18" charset="0"/>
                                  <a:ea typeface="Cambria Math" panose="02040503050406030204" pitchFamily="18" charset="0"/>
                                </a:rPr>
                              </m:ctrlPr>
                            </m:dPr>
                            <m:e>
                              <m:f>
                                <m:fPr>
                                  <m:ctrlPr>
                                    <a:rPr lang="en-GB" i="1" dirty="0">
                                      <a:latin typeface="Cambria Math" panose="02040503050406030204" pitchFamily="18" charset="0"/>
                                      <a:ea typeface="Cambria Math" panose="02040503050406030204" pitchFamily="18" charset="0"/>
                                    </a:rPr>
                                  </m:ctrlPr>
                                </m:fPr>
                                <m:num>
                                  <m:r>
                                    <a:rPr lang="en-GB" i="1" dirty="0">
                                      <a:latin typeface="Cambria Math" panose="02040503050406030204" pitchFamily="18" charset="0"/>
                                      <a:ea typeface="Cambria Math" panose="02040503050406030204" pitchFamily="18" charset="0"/>
                                    </a:rPr>
                                    <m:t>7</m:t>
                                  </m:r>
                                </m:num>
                                <m:den>
                                  <m:r>
                                    <a:rPr lang="en-GB" i="1" dirty="0">
                                      <a:latin typeface="Cambria Math" panose="02040503050406030204" pitchFamily="18" charset="0"/>
                                      <a:ea typeface="Cambria Math" panose="02040503050406030204" pitchFamily="18" charset="0"/>
                                    </a:rPr>
                                    <m:t>5</m:t>
                                  </m:r>
                                </m:den>
                              </m:f>
                            </m:e>
                          </m:d>
                        </m:e>
                      </m:d>
                      <m:r>
                        <a:rPr lang="en-GB" b="0" i="1" dirty="0" smtClean="0">
                          <a:latin typeface="Cambria Math" panose="02040503050406030204" pitchFamily="18" charset="0"/>
                          <a:ea typeface="Cambria Math" panose="02040503050406030204" pitchFamily="18" charset="0"/>
                        </a:rPr>
                        <m:t>=0.6449</m:t>
                      </m:r>
                    </m:oMath>
                  </m:oMathPara>
                </a14:m>
                <a:endParaRPr lang="en-GB" dirty="0"/>
              </a:p>
            </p:txBody>
          </p:sp>
        </mc:Choice>
        <mc:Fallback xmlns="">
          <p:sp>
            <p:nvSpPr>
              <p:cNvPr id="62" name="Szövegdoboz 61"/>
              <p:cNvSpPr txBox="1">
                <a:spLocks noRot="1" noChangeAspect="1" noMove="1" noResize="1" noEditPoints="1" noAdjustHandles="1" noChangeArrowheads="1" noChangeShapeType="1" noTextEdit="1"/>
              </p:cNvSpPr>
              <p:nvPr/>
            </p:nvSpPr>
            <p:spPr>
              <a:xfrm>
                <a:off x="2744093" y="5018489"/>
                <a:ext cx="6042103" cy="1337033"/>
              </a:xfrm>
              <a:prstGeom prst="rect">
                <a:avLst/>
              </a:prstGeom>
              <a:blipFill rotWithShape="0">
                <a:blip r:embed="rId5"/>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424584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1" grpId="0"/>
      <p:bldP spid="15"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22960" y="286604"/>
            <a:ext cx="7543800" cy="1461612"/>
          </a:xfrm>
        </p:spPr>
        <p:txBody>
          <a:bodyPr>
            <a:normAutofit/>
          </a:bodyPr>
          <a:lstStyle/>
          <a:p>
            <a:r>
              <a:rPr lang="en-US" dirty="0">
                <a:solidFill>
                  <a:srgbClr val="92D050"/>
                </a:solidFill>
                <a:cs typeface="Arial" panose="020B0604020202020204" pitchFamily="34" charset="0"/>
              </a:rPr>
              <a:t>Exercise </a:t>
            </a:r>
            <a:r>
              <a:rPr lang="en-GB" dirty="0">
                <a:solidFill>
                  <a:srgbClr val="92D050"/>
                </a:solidFill>
                <a:cs typeface="Arial" panose="020B0604020202020204" pitchFamily="34" charset="0"/>
              </a:rPr>
              <a:t>13.5</a:t>
            </a:r>
            <a:r>
              <a:rPr lang="hu-HU" dirty="0">
                <a:solidFill>
                  <a:srgbClr val="92D050"/>
                </a:solidFill>
                <a:cs typeface="Arial" panose="020B0604020202020204" pitchFamily="34" charset="0"/>
              </a:rPr>
              <a:t> </a:t>
            </a:r>
            <a:r>
              <a:rPr lang="hu-HU" dirty="0">
                <a:solidFill>
                  <a:schemeClr val="tx1"/>
                </a:solidFill>
                <a:cs typeface="Arial" panose="020B0604020202020204" pitchFamily="34" charset="0"/>
              </a:rPr>
              <a:t>(</a:t>
            </a:r>
            <a:r>
              <a:rPr lang="en-GB" dirty="0"/>
              <a:t>Normal distribution </a:t>
            </a:r>
            <a:r>
              <a:rPr lang="hu-HU" dirty="0">
                <a:solidFill>
                  <a:schemeClr val="tx1"/>
                </a:solidFill>
                <a:cs typeface="Arial" panose="020B0604020202020204" pitchFamily="34" charset="0"/>
              </a:rPr>
              <a:t>MATLAB </a:t>
            </a:r>
            <a:r>
              <a:rPr lang="hu-HU" dirty="0" err="1">
                <a:solidFill>
                  <a:schemeClr val="tx1"/>
                </a:solidFill>
                <a:cs typeface="Arial" panose="020B0604020202020204" pitchFamily="34" charset="0"/>
              </a:rPr>
              <a:t>solution</a:t>
            </a:r>
            <a:r>
              <a:rPr lang="hu-HU" dirty="0">
                <a:solidFill>
                  <a:schemeClr val="tx1"/>
                </a:solidFill>
                <a:cs typeface="Arial" panose="020B0604020202020204" pitchFamily="34" charset="0"/>
              </a:rPr>
              <a:t>)</a:t>
            </a:r>
            <a:endParaRPr lang="en-GB" dirty="0"/>
          </a:p>
        </p:txBody>
      </p:sp>
      <p:sp>
        <p:nvSpPr>
          <p:cNvPr id="3" name="Tartalom helye 2"/>
          <p:cNvSpPr>
            <a:spLocks noGrp="1"/>
          </p:cNvSpPr>
          <p:nvPr>
            <p:ph idx="1"/>
          </p:nvPr>
        </p:nvSpPr>
        <p:spPr>
          <a:xfrm>
            <a:off x="685800" y="1751643"/>
            <a:ext cx="7772400" cy="3613733"/>
          </a:xfrm>
        </p:spPr>
        <p:txBody>
          <a:bodyPr>
            <a:normAutofit/>
          </a:bodyPr>
          <a:lstStyle/>
          <a:p>
            <a:pPr algn="just"/>
            <a:r>
              <a:rPr lang="en-GB" sz="1800" dirty="0"/>
              <a:t>1-normcdf(3/5)</a:t>
            </a:r>
            <a:endParaRPr lang="hu-HU" sz="1800" dirty="0"/>
          </a:p>
          <a:p>
            <a:pPr algn="just"/>
            <a:r>
              <a:rPr lang="en-GB" sz="1800" dirty="0" err="1"/>
              <a:t>normcdf</a:t>
            </a:r>
            <a:r>
              <a:rPr lang="en-GB" sz="1800" dirty="0"/>
              <a:t>(3/5)-(1-normcdf(7/5))</a:t>
            </a:r>
            <a:endParaRPr lang="hu-HU" sz="1800" dirty="0"/>
          </a:p>
          <a:p>
            <a:pPr algn="just"/>
            <a:r>
              <a:rPr lang="en-GB" sz="1800" dirty="0"/>
              <a:t>%%% Simulation</a:t>
            </a:r>
            <a:endParaRPr lang="hu-HU" sz="1800" dirty="0"/>
          </a:p>
          <a:p>
            <a:pPr algn="just"/>
            <a:r>
              <a:rPr lang="en-GB" sz="1800" dirty="0"/>
              <a:t>n = 10^5;</a:t>
            </a:r>
            <a:endParaRPr lang="hu-HU" sz="1800" dirty="0"/>
          </a:p>
          <a:p>
            <a:pPr algn="just"/>
            <a:r>
              <a:rPr lang="en-GB" sz="1800" dirty="0"/>
              <a:t>x = </a:t>
            </a:r>
            <a:r>
              <a:rPr lang="en-GB" sz="1800" dirty="0" err="1"/>
              <a:t>normrnd</a:t>
            </a:r>
            <a:r>
              <a:rPr lang="en-GB" sz="1800" dirty="0"/>
              <a:t>(20,50,[1,n]);</a:t>
            </a:r>
            <a:endParaRPr lang="hu-HU" sz="1800" dirty="0"/>
          </a:p>
          <a:p>
            <a:pPr algn="just"/>
            <a:r>
              <a:rPr lang="en-GB" sz="1800" dirty="0"/>
              <a:t>length(x(x&gt;50))/n</a:t>
            </a:r>
            <a:endParaRPr lang="hu-HU" sz="1800" dirty="0"/>
          </a:p>
          <a:p>
            <a:pPr algn="just"/>
            <a:r>
              <a:rPr lang="en-GB" sz="1800" dirty="0"/>
              <a:t>length(x(x&gt;-50&amp;x&lt;50))/n</a:t>
            </a:r>
          </a:p>
        </p:txBody>
      </p:sp>
    </p:spTree>
    <p:extLst>
      <p:ext uri="{BB962C8B-B14F-4D97-AF65-F5344CB8AC3E}">
        <p14:creationId xmlns:p14="http://schemas.microsoft.com/office/powerpoint/2010/main" val="374297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822959" y="1737361"/>
            <a:ext cx="7543801" cy="1209039"/>
          </a:xfrm>
        </p:spPr>
        <p:txBody>
          <a:bodyPr>
            <a:normAutofit/>
          </a:bodyPr>
          <a:lstStyle/>
          <a:p>
            <a:pPr algn="just"/>
            <a:r>
              <a:rPr lang="en-US" dirty="0"/>
              <a:t>The probability that at a filling station one has to wait more than 6 minutes for the service is 0.1. Given the waiting time is exponentially distributed find the probability that we are served in 3 minutes after arrival?</a:t>
            </a:r>
            <a:endParaRPr lang="en-GB" dirty="0">
              <a:latin typeface="Courier New" panose="02070309020205020404" pitchFamily="49" charset="0"/>
              <a:cs typeface="Courier New" panose="02070309020205020404" pitchFamily="49" charset="0"/>
            </a:endParaRPr>
          </a:p>
        </p:txBody>
      </p:sp>
      <p:sp>
        <p:nvSpPr>
          <p:cNvPr id="4" name="Cím 1"/>
          <p:cNvSpPr>
            <a:spLocks noGrp="1"/>
          </p:cNvSpPr>
          <p:nvPr>
            <p:ph type="title"/>
          </p:nvPr>
        </p:nvSpPr>
        <p:spPr/>
        <p:txBody>
          <a:bodyPr>
            <a:normAutofit/>
          </a:bodyPr>
          <a:lstStyle/>
          <a:p>
            <a:r>
              <a:rPr lang="en-US" dirty="0">
                <a:solidFill>
                  <a:srgbClr val="92D050"/>
                </a:solidFill>
                <a:cs typeface="Arial" panose="020B0604020202020204" pitchFamily="34" charset="0"/>
              </a:rPr>
              <a:t>Exercise </a:t>
            </a:r>
            <a:r>
              <a:rPr lang="en-GB" dirty="0">
                <a:solidFill>
                  <a:srgbClr val="92D050"/>
                </a:solidFill>
              </a:rPr>
              <a:t>13.13</a:t>
            </a:r>
            <a:r>
              <a:rPr lang="en-GB" dirty="0">
                <a:solidFill>
                  <a:srgbClr val="92D050"/>
                </a:solidFill>
                <a:cs typeface="Arial" panose="020B0604020202020204" pitchFamily="34" charset="0"/>
              </a:rPr>
              <a:t> </a:t>
            </a:r>
            <a:r>
              <a:rPr lang="en-GB" dirty="0">
                <a:solidFill>
                  <a:schemeClr val="tx1"/>
                </a:solidFill>
                <a:cs typeface="Arial" panose="020B0604020202020204" pitchFamily="34" charset="0"/>
              </a:rPr>
              <a:t>(</a:t>
            </a:r>
            <a:r>
              <a:rPr lang="en-GB" dirty="0"/>
              <a:t>Exponential distribution</a:t>
            </a:r>
            <a:r>
              <a:rPr lang="en-GB" dirty="0">
                <a:solidFill>
                  <a:schemeClr val="tx1"/>
                </a:solidFill>
                <a:cs typeface="Arial" panose="020B0604020202020204" pitchFamily="34" charset="0"/>
              </a:rPr>
              <a:t>)</a:t>
            </a:r>
            <a:endParaRPr lang="en-GB" dirty="0">
              <a:solidFill>
                <a:schemeClr val="tx1"/>
              </a:solidFill>
            </a:endParaRPr>
          </a:p>
        </p:txBody>
      </p:sp>
      <mc:AlternateContent xmlns:mc="http://schemas.openxmlformats.org/markup-compatibility/2006" xmlns:a14="http://schemas.microsoft.com/office/drawing/2010/main">
        <mc:Choice Requires="a14">
          <p:sp>
            <p:nvSpPr>
              <p:cNvPr id="2" name="Téglalap 1"/>
              <p:cNvSpPr/>
              <p:nvPr/>
            </p:nvSpPr>
            <p:spPr>
              <a:xfrm>
                <a:off x="955926" y="2946400"/>
                <a:ext cx="1596976" cy="369332"/>
              </a:xfrm>
              <a:prstGeom prst="rect">
                <a:avLst/>
              </a:prstGeom>
            </p:spPr>
            <p:txBody>
              <a:bodyPr wrap="none">
                <a:spAutoFit/>
              </a:bodyPr>
              <a:lstStyle/>
              <a:p>
                <a14:m>
                  <m:oMath xmlns:m="http://schemas.openxmlformats.org/officeDocument/2006/math">
                    <m:r>
                      <a:rPr lang="en-GB" i="1" dirty="0">
                        <a:latin typeface="Cambria Math" panose="02040503050406030204" pitchFamily="18" charset="0"/>
                      </a:rPr>
                      <m:t>𝜉</m:t>
                    </m:r>
                  </m:oMath>
                </a14:m>
                <a:r>
                  <a:rPr lang="en-GB" dirty="0"/>
                  <a:t>- waiting time</a:t>
                </a:r>
              </a:p>
            </p:txBody>
          </p:sp>
        </mc:Choice>
        <mc:Fallback xmlns="">
          <p:sp>
            <p:nvSpPr>
              <p:cNvPr id="2" name="Téglalap 1"/>
              <p:cNvSpPr>
                <a:spLocks noRot="1" noChangeAspect="1" noMove="1" noResize="1" noEditPoints="1" noAdjustHandles="1" noChangeArrowheads="1" noChangeShapeType="1" noTextEdit="1"/>
              </p:cNvSpPr>
              <p:nvPr/>
            </p:nvSpPr>
            <p:spPr>
              <a:xfrm>
                <a:off x="955926" y="2946400"/>
                <a:ext cx="1596976" cy="369332"/>
              </a:xfrm>
              <a:prstGeom prst="rect">
                <a:avLst/>
              </a:prstGeom>
              <a:blipFill rotWithShape="0">
                <a:blip r:embed="rId2"/>
                <a:stretch>
                  <a:fillRect l="-1145" t="-8197" r="-2290"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églalap 4"/>
              <p:cNvSpPr/>
              <p:nvPr/>
            </p:nvSpPr>
            <p:spPr>
              <a:xfrm>
                <a:off x="955926" y="3429000"/>
                <a:ext cx="17326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𝑃</m:t>
                      </m:r>
                      <m:d>
                        <m:dPr>
                          <m:ctrlPr>
                            <a:rPr lang="en-GB" b="0" i="1" dirty="0" smtClean="0">
                              <a:latin typeface="Cambria Math" panose="02040503050406030204" pitchFamily="18" charset="0"/>
                            </a:rPr>
                          </m:ctrlPr>
                        </m:dPr>
                        <m:e>
                          <m:r>
                            <a:rPr lang="en-GB" i="1" dirty="0">
                              <a:latin typeface="Cambria Math" panose="02040503050406030204" pitchFamily="18" charset="0"/>
                            </a:rPr>
                            <m:t>𝜉</m:t>
                          </m:r>
                          <m:r>
                            <a:rPr lang="en-GB" b="0" i="1" dirty="0" smtClean="0">
                              <a:latin typeface="Cambria Math" panose="02040503050406030204" pitchFamily="18" charset="0"/>
                            </a:rPr>
                            <m:t>&gt;6</m:t>
                          </m:r>
                        </m:e>
                      </m:d>
                      <m:r>
                        <a:rPr lang="en-GB" b="0" i="1" dirty="0" smtClean="0">
                          <a:latin typeface="Cambria Math" panose="02040503050406030204" pitchFamily="18" charset="0"/>
                        </a:rPr>
                        <m:t>=0.1</m:t>
                      </m:r>
                    </m:oMath>
                  </m:oMathPara>
                </a14:m>
                <a:endParaRPr lang="en-GB" dirty="0"/>
              </a:p>
            </p:txBody>
          </p:sp>
        </mc:Choice>
        <mc:Fallback xmlns="">
          <p:sp>
            <p:nvSpPr>
              <p:cNvPr id="5" name="Téglalap 4"/>
              <p:cNvSpPr>
                <a:spLocks noRot="1" noChangeAspect="1" noMove="1" noResize="1" noEditPoints="1" noAdjustHandles="1" noChangeArrowheads="1" noChangeShapeType="1" noTextEdit="1"/>
              </p:cNvSpPr>
              <p:nvPr/>
            </p:nvSpPr>
            <p:spPr>
              <a:xfrm>
                <a:off x="955926" y="3429000"/>
                <a:ext cx="1732654" cy="369332"/>
              </a:xfrm>
              <a:prstGeom prst="rect">
                <a:avLst/>
              </a:prstGeom>
              <a:blipFill rotWithShape="0">
                <a:blip r:embed="rId3"/>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églalap 5"/>
              <p:cNvSpPr/>
              <p:nvPr/>
            </p:nvSpPr>
            <p:spPr>
              <a:xfrm>
                <a:off x="955926" y="3911600"/>
                <a:ext cx="1418465" cy="369332"/>
              </a:xfrm>
              <a:prstGeom prst="rect">
                <a:avLst/>
              </a:prstGeom>
            </p:spPr>
            <p:txBody>
              <a:bodyPr wrap="none">
                <a:spAutoFit/>
              </a:bodyPr>
              <a:lstStyle/>
              <a:p>
                <a14:m>
                  <m:oMath xmlns:m="http://schemas.openxmlformats.org/officeDocument/2006/math">
                    <m:r>
                      <a:rPr lang="en-GB" b="0" i="1" dirty="0" smtClean="0">
                        <a:latin typeface="Cambria Math" panose="02040503050406030204" pitchFamily="18" charset="0"/>
                      </a:rPr>
                      <m:t>𝑃</m:t>
                    </m:r>
                    <m:d>
                      <m:dPr>
                        <m:ctrlPr>
                          <a:rPr lang="en-GB" b="0" i="1" dirty="0" smtClean="0">
                            <a:latin typeface="Cambria Math" panose="02040503050406030204" pitchFamily="18" charset="0"/>
                          </a:rPr>
                        </m:ctrlPr>
                      </m:dPr>
                      <m:e>
                        <m:r>
                          <a:rPr lang="en-GB" i="1" dirty="0">
                            <a:latin typeface="Cambria Math" panose="02040503050406030204" pitchFamily="18" charset="0"/>
                          </a:rPr>
                          <m:t>𝜉</m:t>
                        </m:r>
                        <m:r>
                          <a:rPr lang="en-GB" b="0" i="1" dirty="0" smtClean="0">
                            <a:latin typeface="Cambria Math" panose="02040503050406030204" pitchFamily="18" charset="0"/>
                          </a:rPr>
                          <m:t>&lt;3</m:t>
                        </m:r>
                      </m:e>
                    </m:d>
                    <m:r>
                      <a:rPr lang="en-GB" b="0" i="1" dirty="0" smtClean="0">
                        <a:latin typeface="Cambria Math" panose="02040503050406030204" pitchFamily="18" charset="0"/>
                      </a:rPr>
                      <m:t>=</m:t>
                    </m:r>
                  </m:oMath>
                </a14:m>
                <a:r>
                  <a:rPr lang="en-GB" dirty="0"/>
                  <a:t>?</a:t>
                </a:r>
              </a:p>
            </p:txBody>
          </p:sp>
        </mc:Choice>
        <mc:Fallback xmlns="">
          <p:sp>
            <p:nvSpPr>
              <p:cNvPr id="6" name="Téglalap 5"/>
              <p:cNvSpPr>
                <a:spLocks noRot="1" noChangeAspect="1" noMove="1" noResize="1" noEditPoints="1" noAdjustHandles="1" noChangeArrowheads="1" noChangeShapeType="1" noTextEdit="1"/>
              </p:cNvSpPr>
              <p:nvPr/>
            </p:nvSpPr>
            <p:spPr>
              <a:xfrm>
                <a:off x="955926" y="3911600"/>
                <a:ext cx="1418465" cy="369332"/>
              </a:xfrm>
              <a:prstGeom prst="rect">
                <a:avLst/>
              </a:prstGeom>
              <a:blipFill rotWithShape="0">
                <a:blip r:embed="rId4"/>
                <a:stretch>
                  <a:fillRect t="-10000" r="-301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églalap 6"/>
              <p:cNvSpPr/>
              <p:nvPr/>
            </p:nvSpPr>
            <p:spPr>
              <a:xfrm>
                <a:off x="955925" y="4394200"/>
                <a:ext cx="2704843" cy="382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𝑃</m:t>
                      </m:r>
                      <m:d>
                        <m:dPr>
                          <m:ctrlPr>
                            <a:rPr lang="en-GB" b="0" i="1" dirty="0" smtClean="0">
                              <a:latin typeface="Cambria Math" panose="02040503050406030204" pitchFamily="18" charset="0"/>
                            </a:rPr>
                          </m:ctrlPr>
                        </m:dPr>
                        <m:e>
                          <m:r>
                            <a:rPr lang="en-GB" i="1" dirty="0">
                              <a:latin typeface="Cambria Math" panose="02040503050406030204" pitchFamily="18" charset="0"/>
                            </a:rPr>
                            <m:t>𝜉</m:t>
                          </m:r>
                          <m:r>
                            <a:rPr lang="en-GB" b="0" i="1" dirty="0" smtClean="0">
                              <a:latin typeface="Cambria Math" panose="02040503050406030204" pitchFamily="18" charset="0"/>
                            </a:rPr>
                            <m:t>≤3</m:t>
                          </m:r>
                        </m:e>
                      </m:d>
                      <m:r>
                        <a:rPr lang="en-GB" b="0" i="1" dirty="0" smtClean="0">
                          <a:latin typeface="Cambria Math" panose="02040503050406030204" pitchFamily="18" charset="0"/>
                        </a:rPr>
                        <m:t>=1−</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𝑒</m:t>
                          </m:r>
                        </m:e>
                        <m:sup>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∗3</m:t>
                          </m:r>
                        </m:sup>
                      </m:sSup>
                      <m:r>
                        <a:rPr lang="en-GB" b="0" i="1" dirty="0" smtClean="0">
                          <a:latin typeface="Cambria Math" panose="02040503050406030204" pitchFamily="18" charset="0"/>
                        </a:rPr>
                        <m:t>=?</m:t>
                      </m:r>
                    </m:oMath>
                  </m:oMathPara>
                </a14:m>
                <a:endParaRPr lang="en-GB" dirty="0"/>
              </a:p>
            </p:txBody>
          </p:sp>
        </mc:Choice>
        <mc:Fallback xmlns="">
          <p:sp>
            <p:nvSpPr>
              <p:cNvPr id="7" name="Téglalap 6"/>
              <p:cNvSpPr>
                <a:spLocks noRot="1" noChangeAspect="1" noMove="1" noResize="1" noEditPoints="1" noAdjustHandles="1" noChangeArrowheads="1" noChangeShapeType="1" noTextEdit="1"/>
              </p:cNvSpPr>
              <p:nvPr/>
            </p:nvSpPr>
            <p:spPr>
              <a:xfrm>
                <a:off x="955925" y="4394200"/>
                <a:ext cx="2704843" cy="382284"/>
              </a:xfrm>
              <a:prstGeom prst="rect">
                <a:avLst/>
              </a:prstGeom>
              <a:blipFill rotWithShape="0">
                <a:blip r:embed="rId5"/>
                <a:stretch>
                  <a:fillRect b="-126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églalap 7"/>
              <p:cNvSpPr/>
              <p:nvPr/>
            </p:nvSpPr>
            <p:spPr>
              <a:xfrm>
                <a:off x="955926" y="4889752"/>
                <a:ext cx="17326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𝑃</m:t>
                      </m:r>
                      <m:d>
                        <m:dPr>
                          <m:ctrlPr>
                            <a:rPr lang="en-GB" b="0" i="1" dirty="0" smtClean="0">
                              <a:latin typeface="Cambria Math" panose="02040503050406030204" pitchFamily="18" charset="0"/>
                            </a:rPr>
                          </m:ctrlPr>
                        </m:dPr>
                        <m:e>
                          <m:r>
                            <a:rPr lang="en-GB" i="1" dirty="0">
                              <a:latin typeface="Cambria Math" panose="02040503050406030204" pitchFamily="18" charset="0"/>
                            </a:rPr>
                            <m:t>𝜉</m:t>
                          </m:r>
                          <m:r>
                            <a:rPr lang="en-GB" b="0" i="1" dirty="0" smtClean="0">
                              <a:latin typeface="Cambria Math" panose="02040503050406030204" pitchFamily="18" charset="0"/>
                            </a:rPr>
                            <m:t>&gt;6</m:t>
                          </m:r>
                        </m:e>
                      </m:d>
                      <m:r>
                        <a:rPr lang="en-GB" b="0" i="1" dirty="0" smtClean="0">
                          <a:latin typeface="Cambria Math" panose="02040503050406030204" pitchFamily="18" charset="0"/>
                        </a:rPr>
                        <m:t>=0.1</m:t>
                      </m:r>
                    </m:oMath>
                  </m:oMathPara>
                </a14:m>
                <a:endParaRPr lang="en-GB" dirty="0"/>
              </a:p>
            </p:txBody>
          </p:sp>
        </mc:Choice>
        <mc:Fallback xmlns="">
          <p:sp>
            <p:nvSpPr>
              <p:cNvPr id="8" name="Téglalap 7"/>
              <p:cNvSpPr>
                <a:spLocks noRot="1" noChangeAspect="1" noMove="1" noResize="1" noEditPoints="1" noAdjustHandles="1" noChangeArrowheads="1" noChangeShapeType="1" noTextEdit="1"/>
              </p:cNvSpPr>
              <p:nvPr/>
            </p:nvSpPr>
            <p:spPr>
              <a:xfrm>
                <a:off x="955926" y="4889752"/>
                <a:ext cx="1732654" cy="369332"/>
              </a:xfrm>
              <a:prstGeom prst="rect">
                <a:avLst/>
              </a:prstGeom>
              <a:blipFill rotWithShape="0">
                <a:blip r:embed="rId6"/>
                <a:stretch>
                  <a:fillRect b="-131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églalap 8"/>
              <p:cNvSpPr/>
              <p:nvPr/>
            </p:nvSpPr>
            <p:spPr>
              <a:xfrm>
                <a:off x="955926" y="5246132"/>
                <a:ext cx="17173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1−</m:t>
                      </m:r>
                      <m:r>
                        <a:rPr lang="en-GB" b="0" i="1" dirty="0" smtClean="0">
                          <a:latin typeface="Cambria Math" panose="02040503050406030204" pitchFamily="18" charset="0"/>
                        </a:rPr>
                        <m:t>𝐹</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6</m:t>
                          </m:r>
                        </m:e>
                      </m:d>
                      <m:r>
                        <a:rPr lang="en-GB" b="0" i="1" dirty="0" smtClean="0">
                          <a:latin typeface="Cambria Math" panose="02040503050406030204" pitchFamily="18" charset="0"/>
                        </a:rPr>
                        <m:t>=0.1</m:t>
                      </m:r>
                    </m:oMath>
                  </m:oMathPara>
                </a14:m>
                <a:endParaRPr lang="en-GB" dirty="0"/>
              </a:p>
            </p:txBody>
          </p:sp>
        </mc:Choice>
        <mc:Fallback xmlns="">
          <p:sp>
            <p:nvSpPr>
              <p:cNvPr id="9" name="Téglalap 8"/>
              <p:cNvSpPr>
                <a:spLocks noRot="1" noChangeAspect="1" noMove="1" noResize="1" noEditPoints="1" noAdjustHandles="1" noChangeArrowheads="1" noChangeShapeType="1" noTextEdit="1"/>
              </p:cNvSpPr>
              <p:nvPr/>
            </p:nvSpPr>
            <p:spPr>
              <a:xfrm>
                <a:off x="955926" y="5246132"/>
                <a:ext cx="1717393" cy="369332"/>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églalap 9"/>
              <p:cNvSpPr/>
              <p:nvPr/>
            </p:nvSpPr>
            <p:spPr>
              <a:xfrm>
                <a:off x="955926" y="5615464"/>
                <a:ext cx="2396554"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1−</m:t>
                      </m:r>
                      <m:d>
                        <m:dPr>
                          <m:ctrlPr>
                            <a:rPr lang="en-GB" b="0" i="1" dirty="0" smtClean="0">
                              <a:latin typeface="Cambria Math" panose="02040503050406030204" pitchFamily="18" charset="0"/>
                            </a:rPr>
                          </m:ctrlPr>
                        </m:dPr>
                        <m:e>
                          <m:r>
                            <a:rPr lang="en-GB" i="1" dirty="0">
                              <a:latin typeface="Cambria Math" panose="02040503050406030204" pitchFamily="18" charset="0"/>
                            </a:rPr>
                            <m:t>1−</m:t>
                          </m:r>
                          <m:sSup>
                            <m:sSupPr>
                              <m:ctrlPr>
                                <a:rPr lang="en-GB" i="1" dirty="0">
                                  <a:latin typeface="Cambria Math" panose="02040503050406030204" pitchFamily="18" charset="0"/>
                                </a:rPr>
                              </m:ctrlPr>
                            </m:sSupPr>
                            <m:e>
                              <m:r>
                                <a:rPr lang="en-GB" i="1" dirty="0">
                                  <a:latin typeface="Cambria Math" panose="02040503050406030204" pitchFamily="18" charset="0"/>
                                </a:rPr>
                                <m:t>𝑒</m:t>
                              </m:r>
                            </m:e>
                            <m:sup>
                              <m:r>
                                <a:rPr lang="en-GB" i="1" dirty="0">
                                  <a:latin typeface="Cambria Math" panose="02040503050406030204" pitchFamily="18" charset="0"/>
                                </a:rPr>
                                <m:t>−</m:t>
                              </m:r>
                              <m:r>
                                <a:rPr lang="en-GB" i="1" dirty="0">
                                  <a:latin typeface="Cambria Math" panose="02040503050406030204" pitchFamily="18" charset="0"/>
                                </a:rPr>
                                <m:t>𝜆</m:t>
                              </m:r>
                              <m:r>
                                <a:rPr lang="en-GB" i="1" dirty="0">
                                  <a:latin typeface="Cambria Math" panose="02040503050406030204" pitchFamily="18" charset="0"/>
                                </a:rPr>
                                <m:t>∗6</m:t>
                              </m:r>
                            </m:sup>
                          </m:sSup>
                        </m:e>
                      </m:d>
                      <m:r>
                        <a:rPr lang="en-GB" b="0" i="1" dirty="0" smtClean="0">
                          <a:latin typeface="Cambria Math" panose="02040503050406030204" pitchFamily="18" charset="0"/>
                        </a:rPr>
                        <m:t>=0.1</m:t>
                      </m:r>
                    </m:oMath>
                  </m:oMathPara>
                </a14:m>
                <a:endParaRPr lang="en-GB" dirty="0"/>
              </a:p>
            </p:txBody>
          </p:sp>
        </mc:Choice>
        <mc:Fallback xmlns="">
          <p:sp>
            <p:nvSpPr>
              <p:cNvPr id="10" name="Téglalap 9"/>
              <p:cNvSpPr>
                <a:spLocks noRot="1" noChangeAspect="1" noMove="1" noResize="1" noEditPoints="1" noAdjustHandles="1" noChangeArrowheads="1" noChangeShapeType="1" noTextEdit="1"/>
              </p:cNvSpPr>
              <p:nvPr/>
            </p:nvSpPr>
            <p:spPr>
              <a:xfrm>
                <a:off x="955926" y="5615464"/>
                <a:ext cx="2396554" cy="404983"/>
              </a:xfrm>
              <a:prstGeom prst="rect">
                <a:avLst/>
              </a:prstGeom>
              <a:blipFill rotWithShape="0">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églalap 10"/>
              <p:cNvSpPr/>
              <p:nvPr/>
            </p:nvSpPr>
            <p:spPr>
              <a:xfrm>
                <a:off x="955926" y="5971844"/>
                <a:ext cx="1381276" cy="382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i="1" dirty="0">
                              <a:latin typeface="Cambria Math" panose="02040503050406030204" pitchFamily="18" charset="0"/>
                            </a:rPr>
                          </m:ctrlPr>
                        </m:sSupPr>
                        <m:e>
                          <m:r>
                            <a:rPr lang="en-GB" i="1" dirty="0">
                              <a:latin typeface="Cambria Math" panose="02040503050406030204" pitchFamily="18" charset="0"/>
                            </a:rPr>
                            <m:t>𝑒</m:t>
                          </m:r>
                        </m:e>
                        <m:sup>
                          <m:r>
                            <a:rPr lang="en-GB" i="1" dirty="0">
                              <a:latin typeface="Cambria Math" panose="02040503050406030204" pitchFamily="18" charset="0"/>
                            </a:rPr>
                            <m:t>−</m:t>
                          </m:r>
                          <m:r>
                            <a:rPr lang="en-GB" i="1" dirty="0">
                              <a:latin typeface="Cambria Math" panose="02040503050406030204" pitchFamily="18" charset="0"/>
                            </a:rPr>
                            <m:t>𝜆</m:t>
                          </m:r>
                          <m:r>
                            <a:rPr lang="en-GB" i="1" dirty="0">
                              <a:latin typeface="Cambria Math" panose="02040503050406030204" pitchFamily="18" charset="0"/>
                            </a:rPr>
                            <m:t>∗6</m:t>
                          </m:r>
                        </m:sup>
                      </m:sSup>
                      <m:r>
                        <a:rPr lang="en-GB" b="0" i="1" dirty="0" smtClean="0">
                          <a:latin typeface="Cambria Math" panose="02040503050406030204" pitchFamily="18" charset="0"/>
                        </a:rPr>
                        <m:t>=0.1</m:t>
                      </m:r>
                    </m:oMath>
                  </m:oMathPara>
                </a14:m>
                <a:endParaRPr lang="en-GB" dirty="0"/>
              </a:p>
            </p:txBody>
          </p:sp>
        </mc:Choice>
        <mc:Fallback xmlns="">
          <p:sp>
            <p:nvSpPr>
              <p:cNvPr id="11" name="Téglalap 10"/>
              <p:cNvSpPr>
                <a:spLocks noRot="1" noChangeAspect="1" noMove="1" noResize="1" noEditPoints="1" noAdjustHandles="1" noChangeArrowheads="1" noChangeShapeType="1" noTextEdit="1"/>
              </p:cNvSpPr>
              <p:nvPr/>
            </p:nvSpPr>
            <p:spPr>
              <a:xfrm>
                <a:off x="955926" y="5971844"/>
                <a:ext cx="1381276" cy="382284"/>
              </a:xfrm>
              <a:prstGeom prst="rect">
                <a:avLst/>
              </a:prstGeom>
              <a:blipFill rotWithShape="0">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églalap 11"/>
              <p:cNvSpPr/>
              <p:nvPr/>
            </p:nvSpPr>
            <p:spPr>
              <a:xfrm>
                <a:off x="4594859" y="3416048"/>
                <a:ext cx="17130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𝜆</m:t>
                      </m:r>
                      <m:r>
                        <a:rPr lang="en-GB" i="1" dirty="0" smtClean="0">
                          <a:latin typeface="Cambria Math" panose="02040503050406030204" pitchFamily="18" charset="0"/>
                        </a:rPr>
                        <m:t>∗6=</m:t>
                      </m:r>
                      <m:func>
                        <m:funcPr>
                          <m:ctrlPr>
                            <a:rPr lang="en-GB" b="0" i="1" dirty="0" smtClean="0">
                              <a:latin typeface="Cambria Math" panose="02040503050406030204" pitchFamily="18" charset="0"/>
                            </a:rPr>
                          </m:ctrlPr>
                        </m:funcPr>
                        <m:fName>
                          <m:r>
                            <m:rPr>
                              <m:sty m:val="p"/>
                            </m:rPr>
                            <a:rPr lang="en-GB" b="0" i="0" dirty="0" smtClean="0">
                              <a:latin typeface="Cambria Math" panose="02040503050406030204" pitchFamily="18" charset="0"/>
                            </a:rPr>
                            <m:t>ln</m:t>
                          </m:r>
                        </m:fName>
                        <m:e>
                          <m:r>
                            <a:rPr lang="en-GB" b="0" i="1" dirty="0" smtClean="0">
                              <a:latin typeface="Cambria Math" panose="02040503050406030204" pitchFamily="18" charset="0"/>
                            </a:rPr>
                            <m:t>0.1</m:t>
                          </m:r>
                        </m:e>
                      </m:func>
                    </m:oMath>
                  </m:oMathPara>
                </a14:m>
                <a:endParaRPr lang="en-GB" dirty="0"/>
              </a:p>
            </p:txBody>
          </p:sp>
        </mc:Choice>
        <mc:Fallback xmlns="">
          <p:sp>
            <p:nvSpPr>
              <p:cNvPr id="12" name="Téglalap 11"/>
              <p:cNvSpPr>
                <a:spLocks noRot="1" noChangeAspect="1" noMove="1" noResize="1" noEditPoints="1" noAdjustHandles="1" noChangeArrowheads="1" noChangeShapeType="1" noTextEdit="1"/>
              </p:cNvSpPr>
              <p:nvPr/>
            </p:nvSpPr>
            <p:spPr>
              <a:xfrm>
                <a:off x="4594859" y="3416048"/>
                <a:ext cx="1713098" cy="369332"/>
              </a:xfrm>
              <a:prstGeom prst="rect">
                <a:avLst/>
              </a:prstGeom>
              <a:blipFill rotWithShape="0">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églalap 12"/>
              <p:cNvSpPr/>
              <p:nvPr/>
            </p:nvSpPr>
            <p:spPr>
              <a:xfrm>
                <a:off x="4594859" y="3798332"/>
                <a:ext cx="1370054"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func>
                            <m:funcPr>
                              <m:ctrlPr>
                                <a:rPr lang="en-GB" b="0" i="1" dirty="0" smtClean="0">
                                  <a:latin typeface="Cambria Math" panose="02040503050406030204" pitchFamily="18" charset="0"/>
                                </a:rPr>
                              </m:ctrlPr>
                            </m:funcPr>
                            <m:fName>
                              <m:r>
                                <a:rPr lang="en-GB" b="0" i="1" dirty="0" smtClean="0">
                                  <a:latin typeface="Cambria Math" panose="02040503050406030204" pitchFamily="18" charset="0"/>
                                </a:rPr>
                                <m:t>−</m:t>
                              </m:r>
                              <m:r>
                                <m:rPr>
                                  <m:sty m:val="p"/>
                                </m:rPr>
                                <a:rPr lang="en-GB" b="0" i="0" dirty="0" smtClean="0">
                                  <a:latin typeface="Cambria Math" panose="02040503050406030204" pitchFamily="18" charset="0"/>
                                </a:rPr>
                                <m:t>ln</m:t>
                              </m:r>
                            </m:fName>
                            <m:e>
                              <m:r>
                                <a:rPr lang="en-GB" b="0" i="1" dirty="0" smtClean="0">
                                  <a:latin typeface="Cambria Math" panose="02040503050406030204" pitchFamily="18" charset="0"/>
                                </a:rPr>
                                <m:t>0.1</m:t>
                              </m:r>
                            </m:e>
                          </m:func>
                        </m:num>
                        <m:den>
                          <m:r>
                            <a:rPr lang="en-GB" b="0" i="1" dirty="0" smtClean="0">
                              <a:latin typeface="Cambria Math" panose="02040503050406030204" pitchFamily="18" charset="0"/>
                            </a:rPr>
                            <m:t>6</m:t>
                          </m:r>
                        </m:den>
                      </m:f>
                    </m:oMath>
                  </m:oMathPara>
                </a14:m>
                <a:endParaRPr lang="en-GB" dirty="0"/>
              </a:p>
            </p:txBody>
          </p:sp>
        </mc:Choice>
        <mc:Fallback xmlns="">
          <p:sp>
            <p:nvSpPr>
              <p:cNvPr id="13" name="Téglalap 12"/>
              <p:cNvSpPr>
                <a:spLocks noRot="1" noChangeAspect="1" noMove="1" noResize="1" noEditPoints="1" noAdjustHandles="1" noChangeArrowheads="1" noChangeShapeType="1" noTextEdit="1"/>
              </p:cNvSpPr>
              <p:nvPr/>
            </p:nvSpPr>
            <p:spPr>
              <a:xfrm>
                <a:off x="4594859" y="3798332"/>
                <a:ext cx="1370054" cy="618311"/>
              </a:xfrm>
              <a:prstGeom prst="rect">
                <a:avLst/>
              </a:prstGeom>
              <a:blipFill rotWithShape="0">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églalap 14"/>
              <p:cNvSpPr/>
              <p:nvPr/>
            </p:nvSpPr>
            <p:spPr>
              <a:xfrm>
                <a:off x="4594859" y="4394200"/>
                <a:ext cx="3590022" cy="5087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𝑃</m:t>
                      </m:r>
                      <m:d>
                        <m:dPr>
                          <m:ctrlPr>
                            <a:rPr lang="en-GB" b="0" i="1" dirty="0" smtClean="0">
                              <a:latin typeface="Cambria Math" panose="02040503050406030204" pitchFamily="18" charset="0"/>
                            </a:rPr>
                          </m:ctrlPr>
                        </m:dPr>
                        <m:e>
                          <m:r>
                            <a:rPr lang="en-GB" i="1" dirty="0">
                              <a:latin typeface="Cambria Math" panose="02040503050406030204" pitchFamily="18" charset="0"/>
                            </a:rPr>
                            <m:t>𝜉</m:t>
                          </m:r>
                          <m:r>
                            <a:rPr lang="en-GB" b="0" i="1" dirty="0" smtClean="0">
                              <a:latin typeface="Cambria Math" panose="02040503050406030204" pitchFamily="18" charset="0"/>
                            </a:rPr>
                            <m:t>≤3</m:t>
                          </m:r>
                        </m:e>
                      </m:d>
                      <m:r>
                        <a:rPr lang="en-GB" b="0" i="1" dirty="0" smtClean="0">
                          <a:latin typeface="Cambria Math" panose="02040503050406030204" pitchFamily="18" charset="0"/>
                        </a:rPr>
                        <m:t>=1−</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𝑒</m:t>
                          </m:r>
                        </m:e>
                        <m:sup>
                          <m:r>
                            <a:rPr lang="en-GB" b="0" i="1" dirty="0" smtClean="0">
                              <a:latin typeface="Cambria Math" panose="02040503050406030204" pitchFamily="18" charset="0"/>
                            </a:rPr>
                            <m:t>− </m:t>
                          </m:r>
                          <m:f>
                            <m:fPr>
                              <m:ctrlPr>
                                <a:rPr lang="en-GB" i="1" dirty="0">
                                  <a:latin typeface="Cambria Math" panose="02040503050406030204" pitchFamily="18" charset="0"/>
                                </a:rPr>
                              </m:ctrlPr>
                            </m:fPr>
                            <m:num>
                              <m:func>
                                <m:funcPr>
                                  <m:ctrlPr>
                                    <a:rPr lang="en-GB" i="1" dirty="0">
                                      <a:latin typeface="Cambria Math" panose="02040503050406030204" pitchFamily="18" charset="0"/>
                                    </a:rPr>
                                  </m:ctrlPr>
                                </m:funcPr>
                                <m:fName>
                                  <m:r>
                                    <a:rPr lang="en-GB" i="1" dirty="0">
                                      <a:latin typeface="Cambria Math" panose="02040503050406030204" pitchFamily="18" charset="0"/>
                                    </a:rPr>
                                    <m:t>−</m:t>
                                  </m:r>
                                  <m:r>
                                    <m:rPr>
                                      <m:sty m:val="p"/>
                                    </m:rPr>
                                    <a:rPr lang="en-GB" dirty="0">
                                      <a:latin typeface="Cambria Math" panose="02040503050406030204" pitchFamily="18" charset="0"/>
                                    </a:rPr>
                                    <m:t>ln</m:t>
                                  </m:r>
                                </m:fName>
                                <m:e>
                                  <m:r>
                                    <a:rPr lang="en-GB" i="1" dirty="0">
                                      <a:latin typeface="Cambria Math" panose="02040503050406030204" pitchFamily="18" charset="0"/>
                                    </a:rPr>
                                    <m:t>0.1</m:t>
                                  </m:r>
                                </m:e>
                              </m:func>
                            </m:num>
                            <m:den>
                              <m:r>
                                <a:rPr lang="en-GB" i="1" dirty="0">
                                  <a:latin typeface="Cambria Math" panose="02040503050406030204" pitchFamily="18" charset="0"/>
                                </a:rPr>
                                <m:t>6</m:t>
                              </m:r>
                            </m:den>
                          </m:f>
                          <m:r>
                            <a:rPr lang="en-GB" b="0" i="1" dirty="0" smtClean="0">
                              <a:latin typeface="Cambria Math" panose="02040503050406030204" pitchFamily="18" charset="0"/>
                            </a:rPr>
                            <m:t>∗3</m:t>
                          </m:r>
                        </m:sup>
                      </m:sSup>
                      <m:r>
                        <a:rPr lang="en-GB" b="0" i="1" dirty="0" smtClean="0">
                          <a:latin typeface="Cambria Math" panose="02040503050406030204" pitchFamily="18" charset="0"/>
                        </a:rPr>
                        <m:t>=0.68</m:t>
                      </m:r>
                    </m:oMath>
                  </m:oMathPara>
                </a14:m>
                <a:endParaRPr lang="en-GB" dirty="0"/>
              </a:p>
            </p:txBody>
          </p:sp>
        </mc:Choice>
        <mc:Fallback xmlns="">
          <p:sp>
            <p:nvSpPr>
              <p:cNvPr id="15" name="Téglalap 14"/>
              <p:cNvSpPr>
                <a:spLocks noRot="1" noChangeAspect="1" noMove="1" noResize="1" noEditPoints="1" noAdjustHandles="1" noChangeArrowheads="1" noChangeShapeType="1" noTextEdit="1"/>
              </p:cNvSpPr>
              <p:nvPr/>
            </p:nvSpPr>
            <p:spPr>
              <a:xfrm>
                <a:off x="4594859" y="4394200"/>
                <a:ext cx="3590022" cy="508729"/>
              </a:xfrm>
              <a:prstGeom prst="rect">
                <a:avLst/>
              </a:prstGeom>
              <a:blipFill rotWithShape="0">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379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822959" y="1737361"/>
            <a:ext cx="7543801" cy="4663439"/>
          </a:xfrm>
        </p:spPr>
        <p:txBody>
          <a:bodyPr>
            <a:noAutofit/>
          </a:bodyPr>
          <a:lstStyle/>
          <a:p>
            <a:pPr>
              <a:lnSpc>
                <a:spcPct val="120000"/>
              </a:lnSpc>
              <a:spcBef>
                <a:spcPts val="0"/>
              </a:spcBef>
              <a:spcAft>
                <a:spcPts val="0"/>
              </a:spcAft>
            </a:pPr>
            <a:r>
              <a:rPr lang="de-DE" sz="1800" dirty="0" err="1">
                <a:latin typeface="Courier New" panose="02070309020205020404" pitchFamily="49" charset="0"/>
                <a:cs typeface="Courier New" panose="02070309020205020404" pitchFamily="49" charset="0"/>
              </a:rPr>
              <a:t>mu</a:t>
            </a:r>
            <a:r>
              <a:rPr lang="de-DE" sz="1800" dirty="0">
                <a:latin typeface="Courier New" panose="02070309020205020404" pitchFamily="49" charset="0"/>
                <a:cs typeface="Courier New" panose="02070309020205020404" pitchFamily="49" charset="0"/>
              </a:rPr>
              <a:t> = log(10)/6;</a:t>
            </a:r>
            <a:endParaRPr lang="hu-HU" sz="1800" dirty="0">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de-DE" sz="1800" dirty="0" err="1">
                <a:latin typeface="Courier New" panose="02070309020205020404" pitchFamily="49" charset="0"/>
                <a:cs typeface="Courier New" panose="02070309020205020404" pitchFamily="49" charset="0"/>
              </a:rPr>
              <a:t>expcdf</a:t>
            </a:r>
            <a:r>
              <a:rPr lang="de-DE" sz="1800" dirty="0">
                <a:latin typeface="Courier New" panose="02070309020205020404" pitchFamily="49" charset="0"/>
                <a:cs typeface="Courier New" panose="02070309020205020404" pitchFamily="49" charset="0"/>
              </a:rPr>
              <a:t>(3,1/</a:t>
            </a:r>
            <a:r>
              <a:rPr lang="de-DE" sz="1800" dirty="0" err="1">
                <a:latin typeface="Courier New" panose="02070309020205020404" pitchFamily="49" charset="0"/>
                <a:cs typeface="Courier New" panose="02070309020205020404" pitchFamily="49" charset="0"/>
              </a:rPr>
              <a:t>mu</a:t>
            </a:r>
            <a:r>
              <a:rPr lang="de-DE" sz="1800" dirty="0">
                <a:latin typeface="Courier New" panose="02070309020205020404" pitchFamily="49" charset="0"/>
                <a:cs typeface="Courier New" panose="02070309020205020404" pitchFamily="49" charset="0"/>
              </a:rPr>
              <a:t>)</a:t>
            </a:r>
            <a:endParaRPr lang="hu-HU" sz="1800" dirty="0">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de-DE" sz="1800" dirty="0">
                <a:latin typeface="Courier New" panose="02070309020205020404" pitchFamily="49" charset="0"/>
                <a:cs typeface="Courier New" panose="02070309020205020404" pitchFamily="49" charset="0"/>
              </a:rPr>
              <a:t>%%% Simulation</a:t>
            </a:r>
            <a:endParaRPr lang="hu-HU" sz="1800" dirty="0">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de-DE" sz="1800" dirty="0">
                <a:latin typeface="Courier New" panose="02070309020205020404" pitchFamily="49" charset="0"/>
                <a:cs typeface="Courier New" panose="02070309020205020404" pitchFamily="49" charset="0"/>
              </a:rPr>
              <a:t>n = 10^5;</a:t>
            </a:r>
            <a:endParaRPr lang="hu-HU" sz="1800" dirty="0">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de-DE" sz="1800" dirty="0">
                <a:latin typeface="Courier New" panose="02070309020205020404" pitchFamily="49" charset="0"/>
                <a:cs typeface="Courier New" panose="02070309020205020404" pitchFamily="49" charset="0"/>
              </a:rPr>
              <a:t>x = </a:t>
            </a:r>
            <a:r>
              <a:rPr lang="de-DE" sz="1800" dirty="0" err="1">
                <a:latin typeface="Courier New" panose="02070309020205020404" pitchFamily="49" charset="0"/>
                <a:cs typeface="Courier New" panose="02070309020205020404" pitchFamily="49" charset="0"/>
              </a:rPr>
              <a:t>exprnd</a:t>
            </a:r>
            <a:r>
              <a:rPr lang="de-DE" sz="1800" dirty="0">
                <a:latin typeface="Courier New" panose="02070309020205020404" pitchFamily="49" charset="0"/>
                <a:cs typeface="Courier New" panose="02070309020205020404" pitchFamily="49" charset="0"/>
              </a:rPr>
              <a:t>(1/</a:t>
            </a:r>
            <a:r>
              <a:rPr lang="de-DE" sz="1800" dirty="0" err="1">
                <a:latin typeface="Courier New" panose="02070309020205020404" pitchFamily="49" charset="0"/>
                <a:cs typeface="Courier New" panose="02070309020205020404" pitchFamily="49" charset="0"/>
              </a:rPr>
              <a:t>mu</a:t>
            </a:r>
            <a:r>
              <a:rPr lang="de-DE" sz="1800" dirty="0">
                <a:latin typeface="Courier New" panose="02070309020205020404" pitchFamily="49" charset="0"/>
                <a:cs typeface="Courier New" panose="02070309020205020404" pitchFamily="49" charset="0"/>
              </a:rPr>
              <a:t>,[1,n]);</a:t>
            </a:r>
            <a:endParaRPr lang="hu-HU" sz="1800" dirty="0">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de-DE" sz="1800" dirty="0" err="1">
                <a:latin typeface="Courier New" panose="02070309020205020404" pitchFamily="49" charset="0"/>
                <a:cs typeface="Courier New" panose="02070309020205020404" pitchFamily="49" charset="0"/>
              </a:rPr>
              <a:t>length</a:t>
            </a:r>
            <a:r>
              <a:rPr lang="de-DE" sz="1800" dirty="0">
                <a:latin typeface="Courier New" panose="02070309020205020404" pitchFamily="49" charset="0"/>
                <a:cs typeface="Courier New" panose="02070309020205020404" pitchFamily="49" charset="0"/>
              </a:rPr>
              <a:t>(x(x&lt;3))/n</a:t>
            </a:r>
            <a:endParaRPr lang="en-GB" sz="1800" dirty="0">
              <a:latin typeface="Courier New" panose="02070309020205020404" pitchFamily="49" charset="0"/>
              <a:cs typeface="Courier New" panose="02070309020205020404" pitchFamily="49" charset="0"/>
            </a:endParaRPr>
          </a:p>
        </p:txBody>
      </p:sp>
      <p:sp>
        <p:nvSpPr>
          <p:cNvPr id="4" name="Cím 1"/>
          <p:cNvSpPr>
            <a:spLocks noGrp="1"/>
          </p:cNvSpPr>
          <p:nvPr>
            <p:ph type="title"/>
          </p:nvPr>
        </p:nvSpPr>
        <p:spPr>
          <a:xfrm>
            <a:off x="822960" y="286604"/>
            <a:ext cx="7686040" cy="1450757"/>
          </a:xfrm>
        </p:spPr>
        <p:txBody>
          <a:bodyPr>
            <a:normAutofit/>
          </a:bodyPr>
          <a:lstStyle/>
          <a:p>
            <a:r>
              <a:rPr lang="en-US" dirty="0">
                <a:solidFill>
                  <a:schemeClr val="tx1"/>
                </a:solidFill>
                <a:cs typeface="Arial" panose="020B0604020202020204" pitchFamily="34" charset="0"/>
              </a:rPr>
              <a:t>Exercise </a:t>
            </a:r>
            <a:r>
              <a:rPr lang="hu-HU" dirty="0">
                <a:solidFill>
                  <a:schemeClr val="tx1"/>
                </a:solidFill>
                <a:cs typeface="Arial" panose="020B0604020202020204" pitchFamily="34" charset="0"/>
              </a:rPr>
              <a:t>1</a:t>
            </a:r>
            <a:r>
              <a:rPr lang="en-GB" dirty="0">
                <a:solidFill>
                  <a:schemeClr val="tx1"/>
                </a:solidFill>
                <a:cs typeface="Arial" panose="020B0604020202020204" pitchFamily="34" charset="0"/>
              </a:rPr>
              <a:t>3.13 (</a:t>
            </a:r>
            <a:r>
              <a:rPr lang="en-GB" dirty="0"/>
              <a:t>Exponential distribution</a:t>
            </a:r>
            <a:r>
              <a:rPr lang="hu-HU" dirty="0"/>
              <a:t>v </a:t>
            </a:r>
            <a:r>
              <a:rPr lang="hu-HU" dirty="0">
                <a:solidFill>
                  <a:schemeClr val="tx1"/>
                </a:solidFill>
                <a:cs typeface="Arial" panose="020B0604020202020204" pitchFamily="34" charset="0"/>
              </a:rPr>
              <a:t>MATLAB </a:t>
            </a:r>
            <a:r>
              <a:rPr lang="hu-HU" dirty="0" err="1">
                <a:solidFill>
                  <a:schemeClr val="tx1"/>
                </a:solidFill>
                <a:cs typeface="Arial" panose="020B0604020202020204" pitchFamily="34" charset="0"/>
              </a:rPr>
              <a:t>solution</a:t>
            </a:r>
            <a:r>
              <a:rPr lang="hu-HU" dirty="0">
                <a:solidFill>
                  <a:schemeClr val="tx1"/>
                </a:solidFill>
                <a:cs typeface="Arial" panose="020B0604020202020204" pitchFamily="34" charset="0"/>
              </a:rPr>
              <a:t>)</a:t>
            </a:r>
            <a:endParaRPr lang="en-GB" dirty="0">
              <a:solidFill>
                <a:schemeClr val="tx1"/>
              </a:solidFill>
            </a:endParaRPr>
          </a:p>
        </p:txBody>
      </p:sp>
    </p:spTree>
    <p:extLst>
      <p:ext uri="{BB962C8B-B14F-4D97-AF65-F5344CB8AC3E}">
        <p14:creationId xmlns:p14="http://schemas.microsoft.com/office/powerpoint/2010/main" val="190823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8D57D7-8956-49F9-9353-B533C5FBD7E1}"/>
              </a:ext>
            </a:extLst>
          </p:cNvPr>
          <p:cNvSpPr>
            <a:spLocks noGrp="1"/>
          </p:cNvSpPr>
          <p:nvPr>
            <p:ph type="title"/>
          </p:nvPr>
        </p:nvSpPr>
        <p:spPr/>
        <p:txBody>
          <a:bodyPr/>
          <a:lstStyle/>
          <a:p>
            <a:r>
              <a:rPr lang="hu-HU" dirty="0" err="1"/>
              <a:t>Literature</a:t>
            </a:r>
            <a:endParaRPr lang="hu-HU" dirty="0"/>
          </a:p>
        </p:txBody>
      </p:sp>
      <p:sp>
        <p:nvSpPr>
          <p:cNvPr id="3" name="Tartalom helye 2">
            <a:extLst>
              <a:ext uri="{FF2B5EF4-FFF2-40B4-BE49-F238E27FC236}">
                <a16:creationId xmlns:a16="http://schemas.microsoft.com/office/drawing/2014/main" id="{65CDDDFC-80E1-4B5F-962D-B2A8BC2CD8B6}"/>
              </a:ext>
            </a:extLst>
          </p:cNvPr>
          <p:cNvSpPr>
            <a:spLocks noGrp="1"/>
          </p:cNvSpPr>
          <p:nvPr>
            <p:ph idx="1"/>
          </p:nvPr>
        </p:nvSpPr>
        <p:spPr>
          <a:xfrm>
            <a:off x="887507" y="1845734"/>
            <a:ext cx="7414706" cy="4023360"/>
          </a:xfrm>
        </p:spPr>
        <p:txBody>
          <a:bodyPr/>
          <a:lstStyle/>
          <a:p>
            <a:pPr>
              <a:buFont typeface="Wingdings" panose="05000000000000000000" pitchFamily="2" charset="2"/>
              <a:buChar char="q"/>
            </a:pPr>
            <a:r>
              <a:rPr lang="hu-HU" dirty="0"/>
              <a:t>Ágnes </a:t>
            </a:r>
            <a:r>
              <a:rPr lang="hu-HU" dirty="0" err="1"/>
              <a:t>Baran</a:t>
            </a:r>
            <a:r>
              <a:rPr lang="hu-HU" dirty="0"/>
              <a:t>: </a:t>
            </a:r>
            <a:r>
              <a:rPr lang="hu-HU" dirty="0" err="1">
                <a:effectLst/>
              </a:rPr>
              <a:t>Mathematics</a:t>
            </a:r>
            <a:r>
              <a:rPr lang="hu-HU" dirty="0">
                <a:effectLst/>
              </a:rPr>
              <a:t> </a:t>
            </a:r>
            <a:r>
              <a:rPr lang="hu-HU" dirty="0" err="1">
                <a:effectLst/>
              </a:rPr>
              <a:t>for</a:t>
            </a:r>
            <a:r>
              <a:rPr lang="hu-HU" dirty="0">
                <a:effectLst/>
              </a:rPr>
              <a:t> </a:t>
            </a:r>
            <a:r>
              <a:rPr lang="hu-HU" dirty="0" err="1">
                <a:effectLst/>
              </a:rPr>
              <a:t>engineers</a:t>
            </a:r>
            <a:r>
              <a:rPr lang="hu-HU" dirty="0">
                <a:effectLst/>
              </a:rPr>
              <a:t> 1. (</a:t>
            </a:r>
            <a:r>
              <a:rPr lang="hu-HU" dirty="0" err="1">
                <a:effectLst/>
              </a:rPr>
              <a:t>Laboratory</a:t>
            </a:r>
            <a:r>
              <a:rPr lang="hu-HU" dirty="0">
                <a:effectLst/>
              </a:rPr>
              <a:t> </a:t>
            </a:r>
            <a:r>
              <a:rPr lang="hu-HU" dirty="0" err="1">
                <a:effectLst/>
              </a:rPr>
              <a:t>slides</a:t>
            </a:r>
            <a:r>
              <a:rPr lang="hu-HU" dirty="0">
                <a:effectLst/>
              </a:rPr>
              <a:t>)</a:t>
            </a:r>
          </a:p>
          <a:p>
            <a:pPr>
              <a:buFont typeface="Wingdings" panose="05000000000000000000" pitchFamily="2" charset="2"/>
              <a:buChar char="q"/>
            </a:pPr>
            <a:r>
              <a:rPr lang="hu-HU" dirty="0"/>
              <a:t>Sándor </a:t>
            </a:r>
            <a:r>
              <a:rPr lang="hu-HU" dirty="0" err="1"/>
              <a:t>Baran</a:t>
            </a:r>
            <a:r>
              <a:rPr lang="hu-HU" dirty="0"/>
              <a:t>: </a:t>
            </a:r>
            <a:r>
              <a:rPr lang="hu-HU" dirty="0" err="1">
                <a:effectLst/>
              </a:rPr>
              <a:t>Probability</a:t>
            </a:r>
            <a:r>
              <a:rPr lang="hu-HU" dirty="0">
                <a:effectLst/>
              </a:rPr>
              <a:t> </a:t>
            </a:r>
            <a:r>
              <a:rPr lang="hu-HU" dirty="0" err="1">
                <a:effectLst/>
              </a:rPr>
              <a:t>theory</a:t>
            </a:r>
            <a:r>
              <a:rPr lang="hu-HU" dirty="0">
                <a:effectLst/>
              </a:rPr>
              <a:t> and </a:t>
            </a:r>
            <a:r>
              <a:rPr lang="hu-HU" dirty="0" err="1">
                <a:effectLst/>
              </a:rPr>
              <a:t>statistics</a:t>
            </a:r>
            <a:endParaRPr lang="hu-HU" dirty="0">
              <a:effectLst/>
            </a:endParaRPr>
          </a:p>
          <a:p>
            <a:pPr>
              <a:buFont typeface="Wingdings" panose="05000000000000000000" pitchFamily="2" charset="2"/>
              <a:buChar char="q"/>
            </a:pPr>
            <a:r>
              <a:rPr lang="hu-HU" dirty="0"/>
              <a:t>Fazekas István: Valószínűségszámítás, Debreceni Egyetemi Kiadó, 2009</a:t>
            </a:r>
          </a:p>
          <a:p>
            <a:pPr>
              <a:buFont typeface="Wingdings" panose="05000000000000000000" pitchFamily="2" charset="2"/>
              <a:buChar char="q"/>
            </a:pPr>
            <a:r>
              <a:rPr lang="hu-HU" dirty="0"/>
              <a:t>Fazekas István: Bevezetés a matematikai statisztikába, Debreceni Egyetemi Kiadó, 2009</a:t>
            </a:r>
          </a:p>
          <a:p>
            <a:pPr>
              <a:buFont typeface="Wingdings" panose="05000000000000000000" pitchFamily="2" charset="2"/>
              <a:buChar char="q"/>
            </a:pPr>
            <a:r>
              <a:rPr lang="hu-HU" dirty="0" err="1"/>
              <a:t>Matlab</a:t>
            </a:r>
            <a:r>
              <a:rPr lang="hu-HU" dirty="0"/>
              <a:t> </a:t>
            </a:r>
            <a:r>
              <a:rPr lang="hu-HU" dirty="0" err="1"/>
              <a:t>examples</a:t>
            </a:r>
            <a:r>
              <a:rPr lang="hu-HU" dirty="0"/>
              <a:t>: </a:t>
            </a:r>
            <a:r>
              <a:rPr lang="hu-HU" dirty="0">
                <a:hlinkClick r:id="rId2"/>
              </a:rPr>
              <a:t>https://www.mathworks.com/help/examples.html</a:t>
            </a:r>
            <a:endParaRPr lang="hu-HU" dirty="0"/>
          </a:p>
          <a:p>
            <a:endParaRPr lang="hu-HU" dirty="0"/>
          </a:p>
        </p:txBody>
      </p:sp>
    </p:spTree>
    <p:extLst>
      <p:ext uri="{BB962C8B-B14F-4D97-AF65-F5344CB8AC3E}">
        <p14:creationId xmlns:p14="http://schemas.microsoft.com/office/powerpoint/2010/main" val="811959074"/>
      </p:ext>
    </p:extLst>
  </p:cSld>
  <p:clrMapOvr>
    <a:masterClrMapping/>
  </p:clrMapOvr>
</p:sld>
</file>

<file path=ppt/theme/theme1.xml><?xml version="1.0" encoding="utf-8"?>
<a:theme xmlns:a="http://schemas.openxmlformats.org/drawingml/2006/main" name="Retrospektív">
  <a:themeElements>
    <a:clrScheme name="Retrospektív">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ktí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í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11452</TotalTime>
  <Words>629</Words>
  <Application>Microsoft Office PowerPoint</Application>
  <PresentationFormat>Diavetítés a képernyőre (4:3 oldalarány)</PresentationFormat>
  <Paragraphs>60</Paragraphs>
  <Slides>8</Slides>
  <Notes>0</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8</vt:i4>
      </vt:variant>
    </vt:vector>
  </HeadingPairs>
  <TitlesOfParts>
    <vt:vector size="15" baseType="lpstr">
      <vt:lpstr>Calibri</vt:lpstr>
      <vt:lpstr>Calibri Light</vt:lpstr>
      <vt:lpstr>Cambria Math</vt:lpstr>
      <vt:lpstr>Courier New</vt:lpstr>
      <vt:lpstr>Symbola</vt:lpstr>
      <vt:lpstr>Wingdings</vt:lpstr>
      <vt:lpstr>Retrospektív</vt:lpstr>
      <vt:lpstr>Applied Statistics, Probability theory and mathematical statistics</vt:lpstr>
      <vt:lpstr>Exercise (Uniform distribution)</vt:lpstr>
      <vt:lpstr>Exercise (Uniform distribution Matlab solution)</vt:lpstr>
      <vt:lpstr>Exercise 13.5 (Normal distribution)</vt:lpstr>
      <vt:lpstr>Exercise 13.5 (Normal distribution MATLAB solution)</vt:lpstr>
      <vt:lpstr>Exercise 13.13 (Exponential distribution)</vt:lpstr>
      <vt:lpstr>Exercise 13.13 (Exponential distributionv MATLAB solution)</vt:lpstr>
      <vt:lpstr>Literature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Statistics, Probability theory and mathematical statistics</dc:title>
  <dc:creator>Sándor Pecsora</dc:creator>
  <cp:lastModifiedBy>Sándor Pecsora</cp:lastModifiedBy>
  <cp:revision>128</cp:revision>
  <dcterms:created xsi:type="dcterms:W3CDTF">2020-09-02T07:49:18Z</dcterms:created>
  <dcterms:modified xsi:type="dcterms:W3CDTF">2022-02-15T08:27:58Z</dcterms:modified>
</cp:coreProperties>
</file>