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4"/>
  </p:sldMasterIdLst>
  <p:notesMasterIdLst>
    <p:notesMasterId r:id="rId45"/>
  </p:notesMasterIdLst>
  <p:sldIdLst>
    <p:sldId id="256" r:id="rId5"/>
    <p:sldId id="304" r:id="rId6"/>
    <p:sldId id="391" r:id="rId7"/>
    <p:sldId id="390" r:id="rId8"/>
    <p:sldId id="389" r:id="rId9"/>
    <p:sldId id="388" r:id="rId10"/>
    <p:sldId id="387" r:id="rId11"/>
    <p:sldId id="386" r:id="rId12"/>
    <p:sldId id="385" r:id="rId13"/>
    <p:sldId id="384" r:id="rId14"/>
    <p:sldId id="343" r:id="rId15"/>
    <p:sldId id="374" r:id="rId16"/>
    <p:sldId id="378" r:id="rId17"/>
    <p:sldId id="375" r:id="rId18"/>
    <p:sldId id="376" r:id="rId19"/>
    <p:sldId id="377" r:id="rId20"/>
    <p:sldId id="381" r:id="rId21"/>
    <p:sldId id="379" r:id="rId22"/>
    <p:sldId id="270" r:id="rId23"/>
    <p:sldId id="277" r:id="rId24"/>
    <p:sldId id="337" r:id="rId25"/>
    <p:sldId id="332" r:id="rId26"/>
    <p:sldId id="282" r:id="rId27"/>
    <p:sldId id="283" r:id="rId28"/>
    <p:sldId id="334" r:id="rId29"/>
    <p:sldId id="335" r:id="rId30"/>
    <p:sldId id="336" r:id="rId31"/>
    <p:sldId id="289" r:id="rId32"/>
    <p:sldId id="290" r:id="rId33"/>
    <p:sldId id="383" r:id="rId34"/>
    <p:sldId id="338" r:id="rId35"/>
    <p:sldId id="339" r:id="rId36"/>
    <p:sldId id="396" r:id="rId37"/>
    <p:sldId id="345" r:id="rId38"/>
    <p:sldId id="346" r:id="rId39"/>
    <p:sldId id="347" r:id="rId40"/>
    <p:sldId id="393" r:id="rId41"/>
    <p:sldId id="394" r:id="rId42"/>
    <p:sldId id="395" r:id="rId43"/>
    <p:sldId id="3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2920B-4E0F-86D2-003D-AB32955DD157}" v="305" dt="2023-01-14T18:13:02.152"/>
    <p1510:client id="{3D8D873D-B3F1-401F-0F59-35C7BBA89B8D}" v="36" dt="2022-09-17T15:52:08.541"/>
    <p1510:client id="{43397833-73CD-F544-8D9C-2D9896B93A4B}" v="34" dt="2022-05-08T00:57:39.284"/>
    <p1510:client id="{53C9BF2B-E626-C006-E626-394EE226AA3C}" v="45" dt="2022-05-16T04:06:39.619"/>
    <p1510:client id="{711F2737-DADE-502F-F078-2CD971B8DEA6}" v="34" dt="2022-05-17T17:29:49.631"/>
    <p1510:client id="{784B56C5-0C8B-0C2E-ED86-4EDF440A5196}" v="130" dt="2023-01-14T21:58:05.573"/>
    <p1510:client id="{7C2A63C5-ECDF-E6EC-47EF-AED0240ADA6E}" v="7" dt="2022-09-17T18:41:19.249"/>
    <p1510:client id="{80AD20EE-8C9D-598D-9B58-0F6FD4D09191}" v="88" dt="2022-05-08T01:18:54.421"/>
    <p1510:client id="{8641FA90-5C93-0597-7815-0FE8B031C461}" v="6" dt="2022-09-10T01:51:36.103"/>
    <p1510:client id="{9287797B-DD89-5528-E3AA-2BC5B15D7987}" v="4" dt="2022-09-12T13:43:30.307"/>
    <p1510:client id="{994C02FF-DDCE-8761-4835-851457F36973}" v="6" dt="2022-09-16T19:07:47.578"/>
    <p1510:client id="{A3DBF51B-B4AB-2C91-48D3-8578DD595AC9}" v="28" dt="2022-05-08T01:26:00.380"/>
    <p1510:client id="{AC576CEC-6FEE-5EB7-1D5A-0DF0BECB9AA4}" v="482" dt="2022-09-19T13:20:03.505"/>
    <p1510:client id="{AD50911E-7B52-6864-2EA9-7709F4C65D8E}" v="7" dt="2023-01-13T20:26:26.629"/>
    <p1510:client id="{B4CBE140-E6E5-4EA3-9B0C-9EAD677DF439}" v="66" dt="2022-09-11T18:01:42.387"/>
    <p1510:client id="{C334907B-0048-37EA-C12D-4C5C7F2784B9}" v="71" dt="2023-01-13T16:54:53.555"/>
    <p1510:client id="{D6F144FB-4E4F-B340-4D0D-883BF8ACB3F8}" v="19" dt="2022-05-23T04:14:53.136"/>
    <p1510:client id="{DC4309D8-A062-764A-F870-5DD221622A1A}" v="11" dt="2022-05-17T20:49:23.149"/>
    <p1510:client id="{DEA4C229-4F87-C2EA-C083-37DAEED05900}" v="8" dt="2022-05-20T19:57:56.373"/>
    <p1510:client id="{F6E261FA-631B-6056-1676-CCF3CEE23182}" v="232" dt="2023-01-18T17:13:43.994"/>
    <p1510:client id="{F76D259A-51FE-54E8-A85F-25D70AD3470B}" v="6" dt="2023-01-18T21:49:33.848"/>
    <p1510:client id="{FDA350E2-C63D-78F4-74EC-BBC6D8B87611}" v="1647" dt="2022-05-16T02:45:56.6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F0F4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7F0F4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9525" cap="flat">
              <a:solidFill>
                <a:srgbClr val="BDC4D5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9525" cap="flat">
              <a:solidFill>
                <a:srgbClr val="BDC4D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BDC4D5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/>
      <a:tcStyle>
        <a:tcBdr/>
        <a:fill>
          <a:solidFill>
            <a:srgbClr val="FB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/>
      <a:tcStyle>
        <a:tcBdr/>
        <a:fill>
          <a:solidFill>
            <a:srgbClr val="EC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32A8E-B80A-4CCC-A7E2-6DB25648E0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CACEC-428A-465A-8A01-55F435B143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Containers</a:t>
          </a:r>
        </a:p>
      </dgm:t>
    </dgm:pt>
    <dgm:pt modelId="{C5AE6EA8-4DC7-452A-9A32-BBFB58159B94}" type="parTrans" cxnId="{681588E0-4C98-4FA6-9C57-2CEDB146A167}">
      <dgm:prSet/>
      <dgm:spPr/>
      <dgm:t>
        <a:bodyPr/>
        <a:lstStyle/>
        <a:p>
          <a:endParaRPr lang="en-US"/>
        </a:p>
      </dgm:t>
    </dgm:pt>
    <dgm:pt modelId="{4FF92EA3-0032-4FFD-A004-81ECC2F18970}" type="sibTrans" cxnId="{681588E0-4C98-4FA6-9C57-2CEDB146A167}">
      <dgm:prSet/>
      <dgm:spPr/>
      <dgm:t>
        <a:bodyPr/>
        <a:lstStyle/>
        <a:p>
          <a:endParaRPr lang="en-US"/>
        </a:p>
      </dgm:t>
    </dgm:pt>
    <dgm:pt modelId="{B2DD3502-C8A6-4212-A9DE-A0EEBD133D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Week </a:t>
          </a:r>
          <a:r>
            <a:rPr lang="en-CA">
              <a:latin typeface="Calibri Light" panose="020F0302020204030204"/>
            </a:rPr>
            <a:t>2</a:t>
          </a:r>
          <a:endParaRPr lang="en-US"/>
        </a:p>
      </dgm:t>
    </dgm:pt>
    <dgm:pt modelId="{58E93182-AC30-4BCB-B97C-BB81868CD83A}" type="parTrans" cxnId="{587838F0-E4EB-4652-B4F2-160964EC08E8}">
      <dgm:prSet/>
      <dgm:spPr/>
      <dgm:t>
        <a:bodyPr/>
        <a:lstStyle/>
        <a:p>
          <a:endParaRPr lang="en-US"/>
        </a:p>
      </dgm:t>
    </dgm:pt>
    <dgm:pt modelId="{249C3C1E-8820-4B50-BF53-790D53A463FF}" type="sibTrans" cxnId="{587838F0-E4EB-4652-B4F2-160964EC08E8}">
      <dgm:prSet/>
      <dgm:spPr/>
      <dgm:t>
        <a:bodyPr/>
        <a:lstStyle/>
        <a:p>
          <a:endParaRPr lang="en-US"/>
        </a:p>
      </dgm:t>
    </dgm:pt>
    <dgm:pt modelId="{4BC78D24-B8AF-4588-8C22-F54554396A4A}" type="pres">
      <dgm:prSet presAssocID="{6FA32A8E-B80A-4CCC-A7E2-6DB25648E017}" presName="root" presStyleCnt="0">
        <dgm:presLayoutVars>
          <dgm:dir/>
          <dgm:resizeHandles val="exact"/>
        </dgm:presLayoutVars>
      </dgm:prSet>
      <dgm:spPr/>
    </dgm:pt>
    <dgm:pt modelId="{B5BB9FB3-A5AC-4093-BCA8-DD89A9FCACFF}" type="pres">
      <dgm:prSet presAssocID="{799CACEC-428A-465A-8A01-55F435B1438E}" presName="compNode" presStyleCnt="0"/>
      <dgm:spPr/>
    </dgm:pt>
    <dgm:pt modelId="{964126DC-3030-460B-BACB-B2AD35AF272A}" type="pres">
      <dgm:prSet presAssocID="{799CACEC-428A-465A-8A01-55F435B1438E}" presName="iconBgRect" presStyleLbl="bgShp" presStyleIdx="0" presStyleCnt="2"/>
      <dgm:spPr/>
    </dgm:pt>
    <dgm:pt modelId="{B32267F8-BB6C-4939-BF77-7963AD7B4070}" type="pres">
      <dgm:prSet presAssocID="{799CACEC-428A-465A-8A01-55F435B143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4257D10-2C7D-4682-8450-A3B53B3165F5}" type="pres">
      <dgm:prSet presAssocID="{799CACEC-428A-465A-8A01-55F435B1438E}" presName="spaceRect" presStyleCnt="0"/>
      <dgm:spPr/>
    </dgm:pt>
    <dgm:pt modelId="{CB9C2880-6F1B-4482-A7A3-F23E9D854D16}" type="pres">
      <dgm:prSet presAssocID="{799CACEC-428A-465A-8A01-55F435B1438E}" presName="textRect" presStyleLbl="revTx" presStyleIdx="0" presStyleCnt="2">
        <dgm:presLayoutVars>
          <dgm:chMax val="1"/>
          <dgm:chPref val="1"/>
        </dgm:presLayoutVars>
      </dgm:prSet>
      <dgm:spPr/>
    </dgm:pt>
    <dgm:pt modelId="{18E9CFC2-15F4-4488-9DB9-646C66CD861B}" type="pres">
      <dgm:prSet presAssocID="{4FF92EA3-0032-4FFD-A004-81ECC2F18970}" presName="sibTrans" presStyleCnt="0"/>
      <dgm:spPr/>
    </dgm:pt>
    <dgm:pt modelId="{ED195C1C-EA50-4D75-8016-8CE85D690B94}" type="pres">
      <dgm:prSet presAssocID="{B2DD3502-C8A6-4212-A9DE-A0EEBD133D8D}" presName="compNode" presStyleCnt="0"/>
      <dgm:spPr/>
    </dgm:pt>
    <dgm:pt modelId="{20F96D33-0771-450C-9BA1-248BC654A1CC}" type="pres">
      <dgm:prSet presAssocID="{B2DD3502-C8A6-4212-A9DE-A0EEBD133D8D}" presName="iconBgRect" presStyleLbl="bgShp" presStyleIdx="1" presStyleCnt="2"/>
      <dgm:spPr/>
    </dgm:pt>
    <dgm:pt modelId="{CCD38174-214B-40DB-86FF-3D0AD46232C5}" type="pres">
      <dgm:prSet presAssocID="{B2DD3502-C8A6-4212-A9DE-A0EEBD133D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1B7CAC-14ED-4DCB-A40D-35A0612788DB}" type="pres">
      <dgm:prSet presAssocID="{B2DD3502-C8A6-4212-A9DE-A0EEBD133D8D}" presName="spaceRect" presStyleCnt="0"/>
      <dgm:spPr/>
    </dgm:pt>
    <dgm:pt modelId="{D5C06693-4385-4494-B255-DD53D7765E3B}" type="pres">
      <dgm:prSet presAssocID="{B2DD3502-C8A6-4212-A9DE-A0EEBD133D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5C2450-C120-4C3F-9244-A912510F7564}" type="presOf" srcId="{799CACEC-428A-465A-8A01-55F435B1438E}" destId="{CB9C2880-6F1B-4482-A7A3-F23E9D854D16}" srcOrd="0" destOrd="0" presId="urn:microsoft.com/office/officeart/2018/5/layout/IconCircleLabelList"/>
    <dgm:cxn modelId="{681588E0-4C98-4FA6-9C57-2CEDB146A167}" srcId="{6FA32A8E-B80A-4CCC-A7E2-6DB25648E017}" destId="{799CACEC-428A-465A-8A01-55F435B1438E}" srcOrd="0" destOrd="0" parTransId="{C5AE6EA8-4DC7-452A-9A32-BBFB58159B94}" sibTransId="{4FF92EA3-0032-4FFD-A004-81ECC2F18970}"/>
    <dgm:cxn modelId="{3725E7E8-94F1-421B-B577-B1712A951639}" type="presOf" srcId="{B2DD3502-C8A6-4212-A9DE-A0EEBD133D8D}" destId="{D5C06693-4385-4494-B255-DD53D7765E3B}" srcOrd="0" destOrd="0" presId="urn:microsoft.com/office/officeart/2018/5/layout/IconCircleLabelList"/>
    <dgm:cxn modelId="{55ED51EB-4A81-4663-8969-0A71D1E3075A}" type="presOf" srcId="{6FA32A8E-B80A-4CCC-A7E2-6DB25648E017}" destId="{4BC78D24-B8AF-4588-8C22-F54554396A4A}" srcOrd="0" destOrd="0" presId="urn:microsoft.com/office/officeart/2018/5/layout/IconCircleLabelList"/>
    <dgm:cxn modelId="{587838F0-E4EB-4652-B4F2-160964EC08E8}" srcId="{6FA32A8E-B80A-4CCC-A7E2-6DB25648E017}" destId="{B2DD3502-C8A6-4212-A9DE-A0EEBD133D8D}" srcOrd="1" destOrd="0" parTransId="{58E93182-AC30-4BCB-B97C-BB81868CD83A}" sibTransId="{249C3C1E-8820-4B50-BF53-790D53A463FF}"/>
    <dgm:cxn modelId="{FE610C6E-6E67-4F08-87BA-3B0E9DB6F835}" type="presParOf" srcId="{4BC78D24-B8AF-4588-8C22-F54554396A4A}" destId="{B5BB9FB3-A5AC-4093-BCA8-DD89A9FCACFF}" srcOrd="0" destOrd="0" presId="urn:microsoft.com/office/officeart/2018/5/layout/IconCircleLabelList"/>
    <dgm:cxn modelId="{833B0831-B653-446D-A223-CBDD3E7EBD1F}" type="presParOf" srcId="{B5BB9FB3-A5AC-4093-BCA8-DD89A9FCACFF}" destId="{964126DC-3030-460B-BACB-B2AD35AF272A}" srcOrd="0" destOrd="0" presId="urn:microsoft.com/office/officeart/2018/5/layout/IconCircleLabelList"/>
    <dgm:cxn modelId="{92EAEA3A-3787-481C-82AB-C648243B5A6D}" type="presParOf" srcId="{B5BB9FB3-A5AC-4093-BCA8-DD89A9FCACFF}" destId="{B32267F8-BB6C-4939-BF77-7963AD7B4070}" srcOrd="1" destOrd="0" presId="urn:microsoft.com/office/officeart/2018/5/layout/IconCircleLabelList"/>
    <dgm:cxn modelId="{6209AE0D-AB28-4FB3-92A9-F7EAEA34FDEA}" type="presParOf" srcId="{B5BB9FB3-A5AC-4093-BCA8-DD89A9FCACFF}" destId="{D4257D10-2C7D-4682-8450-A3B53B3165F5}" srcOrd="2" destOrd="0" presId="urn:microsoft.com/office/officeart/2018/5/layout/IconCircleLabelList"/>
    <dgm:cxn modelId="{18B53C86-D41C-4F00-9E55-DB9D844F131A}" type="presParOf" srcId="{B5BB9FB3-A5AC-4093-BCA8-DD89A9FCACFF}" destId="{CB9C2880-6F1B-4482-A7A3-F23E9D854D16}" srcOrd="3" destOrd="0" presId="urn:microsoft.com/office/officeart/2018/5/layout/IconCircleLabelList"/>
    <dgm:cxn modelId="{CDAB4288-B72F-4795-BF6D-C5E466F5D284}" type="presParOf" srcId="{4BC78D24-B8AF-4588-8C22-F54554396A4A}" destId="{18E9CFC2-15F4-4488-9DB9-646C66CD861B}" srcOrd="1" destOrd="0" presId="urn:microsoft.com/office/officeart/2018/5/layout/IconCircleLabelList"/>
    <dgm:cxn modelId="{D1BE2BB0-4F8A-4F56-BDB7-995D205C2809}" type="presParOf" srcId="{4BC78D24-B8AF-4588-8C22-F54554396A4A}" destId="{ED195C1C-EA50-4D75-8016-8CE85D690B94}" srcOrd="2" destOrd="0" presId="urn:microsoft.com/office/officeart/2018/5/layout/IconCircleLabelList"/>
    <dgm:cxn modelId="{E93F055F-6A0D-484C-AE3B-2B583AE349C2}" type="presParOf" srcId="{ED195C1C-EA50-4D75-8016-8CE85D690B94}" destId="{20F96D33-0771-450C-9BA1-248BC654A1CC}" srcOrd="0" destOrd="0" presId="urn:microsoft.com/office/officeart/2018/5/layout/IconCircleLabelList"/>
    <dgm:cxn modelId="{077C3352-BF80-4B86-B447-915370D0FA76}" type="presParOf" srcId="{ED195C1C-EA50-4D75-8016-8CE85D690B94}" destId="{CCD38174-214B-40DB-86FF-3D0AD46232C5}" srcOrd="1" destOrd="0" presId="urn:microsoft.com/office/officeart/2018/5/layout/IconCircleLabelList"/>
    <dgm:cxn modelId="{528EF7D8-2D21-4E6A-A958-B9D8F67668CC}" type="presParOf" srcId="{ED195C1C-EA50-4D75-8016-8CE85D690B94}" destId="{E61B7CAC-14ED-4DCB-A40D-35A0612788DB}" srcOrd="2" destOrd="0" presId="urn:microsoft.com/office/officeart/2018/5/layout/IconCircleLabelList"/>
    <dgm:cxn modelId="{DDE5E008-EF15-49B8-82BB-1C24910E6F34}" type="presParOf" srcId="{ED195C1C-EA50-4D75-8016-8CE85D690B94}" destId="{D5C06693-4385-4494-B255-DD53D7765E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044B2-413F-413B-B3EC-A85769973F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BF970-3789-40D1-84C2-41396066AEC5}">
      <dgm:prSet/>
      <dgm:spPr/>
      <dgm:t>
        <a:bodyPr/>
        <a:lstStyle/>
        <a:p>
          <a:pPr rtl="0"/>
          <a:r>
            <a:rPr lang="en-CA" err="1">
              <a:latin typeface="Calibri Light" panose="020F0302020204030204"/>
            </a:rPr>
            <a:t>Dockerfile</a:t>
          </a:r>
          <a:endParaRPr lang="en-US" err="1"/>
        </a:p>
      </dgm:t>
    </dgm:pt>
    <dgm:pt modelId="{92E7C4C7-C285-4EC9-9536-C7679A101B8C}" type="parTrans" cxnId="{2B293602-577F-44C8-A116-070C875F81F0}">
      <dgm:prSet/>
      <dgm:spPr/>
      <dgm:t>
        <a:bodyPr/>
        <a:lstStyle/>
        <a:p>
          <a:endParaRPr lang="en-US"/>
        </a:p>
      </dgm:t>
    </dgm:pt>
    <dgm:pt modelId="{0DC1DD99-28FE-48E4-B812-FD17D5FDA5A5}" type="sibTrans" cxnId="{2B293602-577F-44C8-A116-070C875F81F0}">
      <dgm:prSet/>
      <dgm:spPr/>
      <dgm:t>
        <a:bodyPr/>
        <a:lstStyle/>
        <a:p>
          <a:endParaRPr lang="en-US"/>
        </a:p>
      </dgm:t>
    </dgm:pt>
    <dgm:pt modelId="{0175DED7-A421-4C36-A90D-D42E1D4C32BC}">
      <dgm:prSet/>
      <dgm:spPr/>
      <dgm:t>
        <a:bodyPr/>
        <a:lstStyle/>
        <a:p>
          <a:r>
            <a:rPr lang="en-CA"/>
            <a:t>Create Docker Images</a:t>
          </a:r>
          <a:endParaRPr lang="en-US"/>
        </a:p>
      </dgm:t>
    </dgm:pt>
    <dgm:pt modelId="{9BEC0AE4-4F52-447C-BBE8-1F0F491C83DC}" type="parTrans" cxnId="{51ED7F12-E44E-44F8-8C24-FD60FE7925C4}">
      <dgm:prSet/>
      <dgm:spPr/>
      <dgm:t>
        <a:bodyPr/>
        <a:lstStyle/>
        <a:p>
          <a:endParaRPr lang="en-US"/>
        </a:p>
      </dgm:t>
    </dgm:pt>
    <dgm:pt modelId="{7F3252B4-B102-4DAC-B205-5791958B4021}" type="sibTrans" cxnId="{51ED7F12-E44E-44F8-8C24-FD60FE7925C4}">
      <dgm:prSet/>
      <dgm:spPr/>
      <dgm:t>
        <a:bodyPr/>
        <a:lstStyle/>
        <a:p>
          <a:endParaRPr lang="en-US"/>
        </a:p>
      </dgm:t>
    </dgm:pt>
    <dgm:pt modelId="{6B94FC45-F9DF-4F18-B1E6-E0033CC0DE31}">
      <dgm:prSet/>
      <dgm:spPr/>
      <dgm:t>
        <a:bodyPr/>
        <a:lstStyle/>
        <a:p>
          <a:r>
            <a:rPr lang="en-CA"/>
            <a:t>Publish Docker Images with Amazon ECR</a:t>
          </a:r>
          <a:endParaRPr lang="en-US"/>
        </a:p>
      </dgm:t>
    </dgm:pt>
    <dgm:pt modelId="{AEC03428-96F7-4AF7-A841-61EF1AAD51BE}" type="parTrans" cxnId="{0F39076E-523D-4CB7-8E9D-D690D6847295}">
      <dgm:prSet/>
      <dgm:spPr/>
      <dgm:t>
        <a:bodyPr/>
        <a:lstStyle/>
        <a:p>
          <a:endParaRPr lang="en-US"/>
        </a:p>
      </dgm:t>
    </dgm:pt>
    <dgm:pt modelId="{F9717078-F71E-4EE5-8081-427481A53884}" type="sibTrans" cxnId="{0F39076E-523D-4CB7-8E9D-D690D6847295}">
      <dgm:prSet/>
      <dgm:spPr/>
      <dgm:t>
        <a:bodyPr/>
        <a:lstStyle/>
        <a:p>
          <a:endParaRPr lang="en-US"/>
        </a:p>
      </dgm:t>
    </dgm:pt>
    <dgm:pt modelId="{DE5914C3-7FEE-6844-9AAF-026B83A61C4B}">
      <dgm:prSet/>
      <dgm:spPr/>
      <dgm:t>
        <a:bodyPr/>
        <a:lstStyle/>
        <a:p>
          <a:pPr rtl="0"/>
          <a:r>
            <a:rPr lang="en-CA">
              <a:latin typeface="Calibri Light" panose="020F0302020204030204"/>
            </a:rPr>
            <a:t>Docker Images</a:t>
          </a:r>
          <a:endParaRPr lang="en-US"/>
        </a:p>
      </dgm:t>
    </dgm:pt>
    <dgm:pt modelId="{3DC2C23B-B47F-0B41-800F-78AF10DF1E3D}" type="parTrans" cxnId="{FD5D378D-6388-664A-ADB4-3459D5B1798B}">
      <dgm:prSet/>
      <dgm:spPr/>
      <dgm:t>
        <a:bodyPr/>
        <a:lstStyle/>
        <a:p>
          <a:endParaRPr lang="en-US"/>
        </a:p>
      </dgm:t>
    </dgm:pt>
    <dgm:pt modelId="{758A73FD-677E-D245-80E7-F9AFA11CCC45}" type="sibTrans" cxnId="{FD5D378D-6388-664A-ADB4-3459D5B1798B}">
      <dgm:prSet/>
      <dgm:spPr/>
      <dgm:t>
        <a:bodyPr/>
        <a:lstStyle/>
        <a:p>
          <a:endParaRPr lang="en-US"/>
        </a:p>
      </dgm:t>
    </dgm:pt>
    <dgm:pt modelId="{76863A54-5D4C-C945-9E3A-F5F4C4BA64D5}" type="pres">
      <dgm:prSet presAssocID="{B9F044B2-413F-413B-B3EC-A85769973F05}" presName="vert0" presStyleCnt="0">
        <dgm:presLayoutVars>
          <dgm:dir/>
          <dgm:animOne val="branch"/>
          <dgm:animLvl val="lvl"/>
        </dgm:presLayoutVars>
      </dgm:prSet>
      <dgm:spPr/>
    </dgm:pt>
    <dgm:pt modelId="{728BB74F-D346-E142-AE88-66CAC1C3CABE}" type="pres">
      <dgm:prSet presAssocID="{DE5914C3-7FEE-6844-9AAF-026B83A61C4B}" presName="thickLine" presStyleLbl="alignNode1" presStyleIdx="0" presStyleCnt="4"/>
      <dgm:spPr/>
    </dgm:pt>
    <dgm:pt modelId="{82B3E629-442A-004C-A66E-AA4EC177CA0A}" type="pres">
      <dgm:prSet presAssocID="{DE5914C3-7FEE-6844-9AAF-026B83A61C4B}" presName="horz1" presStyleCnt="0"/>
      <dgm:spPr/>
    </dgm:pt>
    <dgm:pt modelId="{C3F9CEBA-778C-554B-8ED2-17263BE238FB}" type="pres">
      <dgm:prSet presAssocID="{DE5914C3-7FEE-6844-9AAF-026B83A61C4B}" presName="tx1" presStyleLbl="revTx" presStyleIdx="0" presStyleCnt="4"/>
      <dgm:spPr/>
    </dgm:pt>
    <dgm:pt modelId="{F1299787-B2F6-7546-BB0B-9B77C2BB6C65}" type="pres">
      <dgm:prSet presAssocID="{DE5914C3-7FEE-6844-9AAF-026B83A61C4B}" presName="vert1" presStyleCnt="0"/>
      <dgm:spPr/>
    </dgm:pt>
    <dgm:pt modelId="{973A5509-0C5B-1A40-B1E1-1382E43A1409}" type="pres">
      <dgm:prSet presAssocID="{2F2BF970-3789-40D1-84C2-41396066AEC5}" presName="thickLine" presStyleLbl="alignNode1" presStyleIdx="1" presStyleCnt="4"/>
      <dgm:spPr/>
    </dgm:pt>
    <dgm:pt modelId="{A25F0648-D045-B447-A2B4-BBAE7935987A}" type="pres">
      <dgm:prSet presAssocID="{2F2BF970-3789-40D1-84C2-41396066AEC5}" presName="horz1" presStyleCnt="0"/>
      <dgm:spPr/>
    </dgm:pt>
    <dgm:pt modelId="{1D2D5FE7-CCAE-EF43-9EC3-6EAC12D9AF48}" type="pres">
      <dgm:prSet presAssocID="{2F2BF970-3789-40D1-84C2-41396066AEC5}" presName="tx1" presStyleLbl="revTx" presStyleIdx="1" presStyleCnt="4"/>
      <dgm:spPr/>
    </dgm:pt>
    <dgm:pt modelId="{D02FEF34-1844-6848-AE91-A1E1BEE0181D}" type="pres">
      <dgm:prSet presAssocID="{2F2BF970-3789-40D1-84C2-41396066AEC5}" presName="vert1" presStyleCnt="0"/>
      <dgm:spPr/>
    </dgm:pt>
    <dgm:pt modelId="{35B0E08C-3A43-D843-8E6C-F6D02187F06E}" type="pres">
      <dgm:prSet presAssocID="{0175DED7-A421-4C36-A90D-D42E1D4C32BC}" presName="thickLine" presStyleLbl="alignNode1" presStyleIdx="2" presStyleCnt="4"/>
      <dgm:spPr/>
    </dgm:pt>
    <dgm:pt modelId="{BF81E8CB-63BD-7B42-B1AA-4B1117A447E5}" type="pres">
      <dgm:prSet presAssocID="{0175DED7-A421-4C36-A90D-D42E1D4C32BC}" presName="horz1" presStyleCnt="0"/>
      <dgm:spPr/>
    </dgm:pt>
    <dgm:pt modelId="{B0AF4EDC-7393-8242-B916-A8EAA7DC09BC}" type="pres">
      <dgm:prSet presAssocID="{0175DED7-A421-4C36-A90D-D42E1D4C32BC}" presName="tx1" presStyleLbl="revTx" presStyleIdx="2" presStyleCnt="4"/>
      <dgm:spPr/>
    </dgm:pt>
    <dgm:pt modelId="{1369F828-A546-1A45-BF6C-68B3836506D3}" type="pres">
      <dgm:prSet presAssocID="{0175DED7-A421-4C36-A90D-D42E1D4C32BC}" presName="vert1" presStyleCnt="0"/>
      <dgm:spPr/>
    </dgm:pt>
    <dgm:pt modelId="{6287FA83-6540-E54D-9736-C03B18A0FA20}" type="pres">
      <dgm:prSet presAssocID="{6B94FC45-F9DF-4F18-B1E6-E0033CC0DE31}" presName="thickLine" presStyleLbl="alignNode1" presStyleIdx="3" presStyleCnt="4"/>
      <dgm:spPr/>
    </dgm:pt>
    <dgm:pt modelId="{B02F8F2A-77E9-644B-966A-691970DFC62B}" type="pres">
      <dgm:prSet presAssocID="{6B94FC45-F9DF-4F18-B1E6-E0033CC0DE31}" presName="horz1" presStyleCnt="0"/>
      <dgm:spPr/>
    </dgm:pt>
    <dgm:pt modelId="{6C156EDC-69E3-7E4B-8BC1-BE716B2C87D5}" type="pres">
      <dgm:prSet presAssocID="{6B94FC45-F9DF-4F18-B1E6-E0033CC0DE31}" presName="tx1" presStyleLbl="revTx" presStyleIdx="3" presStyleCnt="4"/>
      <dgm:spPr/>
    </dgm:pt>
    <dgm:pt modelId="{C7F2E3E5-BA45-5240-A42A-E71861D761C3}" type="pres">
      <dgm:prSet presAssocID="{6B94FC45-F9DF-4F18-B1E6-E0033CC0DE31}" presName="vert1" presStyleCnt="0"/>
      <dgm:spPr/>
    </dgm:pt>
  </dgm:ptLst>
  <dgm:cxnLst>
    <dgm:cxn modelId="{2B293602-577F-44C8-A116-070C875F81F0}" srcId="{B9F044B2-413F-413B-B3EC-A85769973F05}" destId="{2F2BF970-3789-40D1-84C2-41396066AEC5}" srcOrd="1" destOrd="0" parTransId="{92E7C4C7-C285-4EC9-9536-C7679A101B8C}" sibTransId="{0DC1DD99-28FE-48E4-B812-FD17D5FDA5A5}"/>
    <dgm:cxn modelId="{33DE8E0D-D77E-D241-BE44-09FEECEAD4F5}" type="presOf" srcId="{0175DED7-A421-4C36-A90D-D42E1D4C32BC}" destId="{B0AF4EDC-7393-8242-B916-A8EAA7DC09BC}" srcOrd="0" destOrd="0" presId="urn:microsoft.com/office/officeart/2008/layout/LinedList"/>
    <dgm:cxn modelId="{51ED7F12-E44E-44F8-8C24-FD60FE7925C4}" srcId="{B9F044B2-413F-413B-B3EC-A85769973F05}" destId="{0175DED7-A421-4C36-A90D-D42E1D4C32BC}" srcOrd="2" destOrd="0" parTransId="{9BEC0AE4-4F52-447C-BBE8-1F0F491C83DC}" sibTransId="{7F3252B4-B102-4DAC-B205-5791958B4021}"/>
    <dgm:cxn modelId="{68133E18-6A1F-024C-8CA9-C8BC4475E6B1}" type="presOf" srcId="{2F2BF970-3789-40D1-84C2-41396066AEC5}" destId="{1D2D5FE7-CCAE-EF43-9EC3-6EAC12D9AF48}" srcOrd="0" destOrd="0" presId="urn:microsoft.com/office/officeart/2008/layout/LinedList"/>
    <dgm:cxn modelId="{0F39076E-523D-4CB7-8E9D-D690D6847295}" srcId="{B9F044B2-413F-413B-B3EC-A85769973F05}" destId="{6B94FC45-F9DF-4F18-B1E6-E0033CC0DE31}" srcOrd="3" destOrd="0" parTransId="{AEC03428-96F7-4AF7-A841-61EF1AAD51BE}" sibTransId="{F9717078-F71E-4EE5-8081-427481A53884}"/>
    <dgm:cxn modelId="{FD5D378D-6388-664A-ADB4-3459D5B1798B}" srcId="{B9F044B2-413F-413B-B3EC-A85769973F05}" destId="{DE5914C3-7FEE-6844-9AAF-026B83A61C4B}" srcOrd="0" destOrd="0" parTransId="{3DC2C23B-B47F-0B41-800F-78AF10DF1E3D}" sibTransId="{758A73FD-677E-D245-80E7-F9AFA11CCC45}"/>
    <dgm:cxn modelId="{5B867AE0-531C-C847-901A-2EE52AB59BCB}" type="presOf" srcId="{B9F044B2-413F-413B-B3EC-A85769973F05}" destId="{76863A54-5D4C-C945-9E3A-F5F4C4BA64D5}" srcOrd="0" destOrd="0" presId="urn:microsoft.com/office/officeart/2008/layout/LinedList"/>
    <dgm:cxn modelId="{6EE2BCE4-BA77-F64E-903F-AAFE7550AC98}" type="presOf" srcId="{6B94FC45-F9DF-4F18-B1E6-E0033CC0DE31}" destId="{6C156EDC-69E3-7E4B-8BC1-BE716B2C87D5}" srcOrd="0" destOrd="0" presId="urn:microsoft.com/office/officeart/2008/layout/LinedList"/>
    <dgm:cxn modelId="{05E42DEF-DECB-8D4F-8DD0-FD232EE8508B}" type="presOf" srcId="{DE5914C3-7FEE-6844-9AAF-026B83A61C4B}" destId="{C3F9CEBA-778C-554B-8ED2-17263BE238FB}" srcOrd="0" destOrd="0" presId="urn:microsoft.com/office/officeart/2008/layout/LinedList"/>
    <dgm:cxn modelId="{F4CD3831-9DAC-A241-9BA3-35963B355509}" type="presParOf" srcId="{76863A54-5D4C-C945-9E3A-F5F4C4BA64D5}" destId="{728BB74F-D346-E142-AE88-66CAC1C3CABE}" srcOrd="0" destOrd="0" presId="urn:microsoft.com/office/officeart/2008/layout/LinedList"/>
    <dgm:cxn modelId="{894D8093-8387-5E44-934E-4BC2750120D4}" type="presParOf" srcId="{76863A54-5D4C-C945-9E3A-F5F4C4BA64D5}" destId="{82B3E629-442A-004C-A66E-AA4EC177CA0A}" srcOrd="1" destOrd="0" presId="urn:microsoft.com/office/officeart/2008/layout/LinedList"/>
    <dgm:cxn modelId="{B8F96D75-2CD8-5141-A8B6-BD85B1FE6650}" type="presParOf" srcId="{82B3E629-442A-004C-A66E-AA4EC177CA0A}" destId="{C3F9CEBA-778C-554B-8ED2-17263BE238FB}" srcOrd="0" destOrd="0" presId="urn:microsoft.com/office/officeart/2008/layout/LinedList"/>
    <dgm:cxn modelId="{6147BA7F-B3E1-4946-8887-9F2C4AC678A8}" type="presParOf" srcId="{82B3E629-442A-004C-A66E-AA4EC177CA0A}" destId="{F1299787-B2F6-7546-BB0B-9B77C2BB6C65}" srcOrd="1" destOrd="0" presId="urn:microsoft.com/office/officeart/2008/layout/LinedList"/>
    <dgm:cxn modelId="{08E7E3FC-7CAC-FD4D-B04E-FB4A22EBA54E}" type="presParOf" srcId="{76863A54-5D4C-C945-9E3A-F5F4C4BA64D5}" destId="{973A5509-0C5B-1A40-B1E1-1382E43A1409}" srcOrd="2" destOrd="0" presId="urn:microsoft.com/office/officeart/2008/layout/LinedList"/>
    <dgm:cxn modelId="{23CB0C64-BE92-8845-9851-B22E58EEB816}" type="presParOf" srcId="{76863A54-5D4C-C945-9E3A-F5F4C4BA64D5}" destId="{A25F0648-D045-B447-A2B4-BBAE7935987A}" srcOrd="3" destOrd="0" presId="urn:microsoft.com/office/officeart/2008/layout/LinedList"/>
    <dgm:cxn modelId="{68FB6469-C1B7-A54E-9AAA-E03B7C8FC7A5}" type="presParOf" srcId="{A25F0648-D045-B447-A2B4-BBAE7935987A}" destId="{1D2D5FE7-CCAE-EF43-9EC3-6EAC12D9AF48}" srcOrd="0" destOrd="0" presId="urn:microsoft.com/office/officeart/2008/layout/LinedList"/>
    <dgm:cxn modelId="{D70539A5-7B73-C343-BBC4-F216F070F035}" type="presParOf" srcId="{A25F0648-D045-B447-A2B4-BBAE7935987A}" destId="{D02FEF34-1844-6848-AE91-A1E1BEE0181D}" srcOrd="1" destOrd="0" presId="urn:microsoft.com/office/officeart/2008/layout/LinedList"/>
    <dgm:cxn modelId="{FA2C6597-1485-514A-AA2A-EB2B817CE4D3}" type="presParOf" srcId="{76863A54-5D4C-C945-9E3A-F5F4C4BA64D5}" destId="{35B0E08C-3A43-D843-8E6C-F6D02187F06E}" srcOrd="4" destOrd="0" presId="urn:microsoft.com/office/officeart/2008/layout/LinedList"/>
    <dgm:cxn modelId="{E2A6C3FF-600E-8B40-8D79-4D85A12E6BFA}" type="presParOf" srcId="{76863A54-5D4C-C945-9E3A-F5F4C4BA64D5}" destId="{BF81E8CB-63BD-7B42-B1AA-4B1117A447E5}" srcOrd="5" destOrd="0" presId="urn:microsoft.com/office/officeart/2008/layout/LinedList"/>
    <dgm:cxn modelId="{3F2E02D2-A0A4-CF47-B9E9-129E2DBCD82F}" type="presParOf" srcId="{BF81E8CB-63BD-7B42-B1AA-4B1117A447E5}" destId="{B0AF4EDC-7393-8242-B916-A8EAA7DC09BC}" srcOrd="0" destOrd="0" presId="urn:microsoft.com/office/officeart/2008/layout/LinedList"/>
    <dgm:cxn modelId="{F3C93F08-52FA-EF4A-9909-CBC39DA47E03}" type="presParOf" srcId="{BF81E8CB-63BD-7B42-B1AA-4B1117A447E5}" destId="{1369F828-A546-1A45-BF6C-68B3836506D3}" srcOrd="1" destOrd="0" presId="urn:microsoft.com/office/officeart/2008/layout/LinedList"/>
    <dgm:cxn modelId="{5DB76E86-4519-4A49-B437-24730164B643}" type="presParOf" srcId="{76863A54-5D4C-C945-9E3A-F5F4C4BA64D5}" destId="{6287FA83-6540-E54D-9736-C03B18A0FA20}" srcOrd="6" destOrd="0" presId="urn:microsoft.com/office/officeart/2008/layout/LinedList"/>
    <dgm:cxn modelId="{DB0AAD56-4506-2D4B-9C90-8067BECE47C3}" type="presParOf" srcId="{76863A54-5D4C-C945-9E3A-F5F4C4BA64D5}" destId="{B02F8F2A-77E9-644B-966A-691970DFC62B}" srcOrd="7" destOrd="0" presId="urn:microsoft.com/office/officeart/2008/layout/LinedList"/>
    <dgm:cxn modelId="{D2F52F03-CCCD-4A4C-8A87-4E30039FAFB1}" type="presParOf" srcId="{B02F8F2A-77E9-644B-966A-691970DFC62B}" destId="{6C156EDC-69E3-7E4B-8BC1-BE716B2C87D5}" srcOrd="0" destOrd="0" presId="urn:microsoft.com/office/officeart/2008/layout/LinedList"/>
    <dgm:cxn modelId="{8C6A2A82-DCDC-0248-9DD9-5D84421DBC52}" type="presParOf" srcId="{B02F8F2A-77E9-644B-966A-691970DFC62B}" destId="{C7F2E3E5-BA45-5240-A42A-E71861D761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591C78-28E9-41BB-9551-232EE44C610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55DD1E-F011-4314-9BC9-5F611D12FE17}">
      <dgm:prSet/>
      <dgm:spPr/>
      <dgm:t>
        <a:bodyPr/>
        <a:lstStyle/>
        <a:p>
          <a:r>
            <a:rPr lang="en-US"/>
            <a:t>Clone</a:t>
          </a:r>
        </a:p>
      </dgm:t>
    </dgm:pt>
    <dgm:pt modelId="{D46DD3F1-EC1F-4E7D-B77E-043B45E39E19}" type="parTrans" cxnId="{8FBEB7FC-B42E-48A2-BF3A-CF324625BBFD}">
      <dgm:prSet/>
      <dgm:spPr/>
      <dgm:t>
        <a:bodyPr/>
        <a:lstStyle/>
        <a:p>
          <a:endParaRPr lang="en-US"/>
        </a:p>
      </dgm:t>
    </dgm:pt>
    <dgm:pt modelId="{C29F887B-1365-4BD0-BB94-4B03357D6AC8}" type="sibTrans" cxnId="{8FBEB7FC-B42E-48A2-BF3A-CF324625BBFD}">
      <dgm:prSet/>
      <dgm:spPr/>
      <dgm:t>
        <a:bodyPr/>
        <a:lstStyle/>
        <a:p>
          <a:endParaRPr lang="en-US"/>
        </a:p>
      </dgm:t>
    </dgm:pt>
    <dgm:pt modelId="{9768524B-5947-46F6-91EB-738C41BE8960}">
      <dgm:prSet custT="1"/>
      <dgm:spPr/>
      <dgm:t>
        <a:bodyPr/>
        <a:lstStyle/>
        <a:p>
          <a:r>
            <a:rPr lang="en-US" sz="1600"/>
            <a:t>Clone application repo: https://github.com/mmumshad/simple-webapp-flask</a:t>
          </a:r>
        </a:p>
      </dgm:t>
    </dgm:pt>
    <dgm:pt modelId="{C1A48B57-25C7-4C34-9508-BE2D336C3D68}" type="parTrans" cxnId="{9CBB59E7-03B5-4855-A306-4E2BA2D6DE16}">
      <dgm:prSet/>
      <dgm:spPr/>
      <dgm:t>
        <a:bodyPr/>
        <a:lstStyle/>
        <a:p>
          <a:endParaRPr lang="en-US"/>
        </a:p>
      </dgm:t>
    </dgm:pt>
    <dgm:pt modelId="{F833C58A-DBB9-4218-8E8C-30AE12EE6111}" type="sibTrans" cxnId="{9CBB59E7-03B5-4855-A306-4E2BA2D6DE16}">
      <dgm:prSet/>
      <dgm:spPr/>
      <dgm:t>
        <a:bodyPr/>
        <a:lstStyle/>
        <a:p>
          <a:endParaRPr lang="en-US"/>
        </a:p>
      </dgm:t>
    </dgm:pt>
    <dgm:pt modelId="{0838CB2C-9CD0-481F-9E7F-B8F3A691515D}">
      <dgm:prSet/>
      <dgm:spPr/>
      <dgm:t>
        <a:bodyPr/>
        <a:lstStyle/>
        <a:p>
          <a:r>
            <a:rPr lang="en-US"/>
            <a:t>Create</a:t>
          </a:r>
        </a:p>
      </dgm:t>
    </dgm:pt>
    <dgm:pt modelId="{F2742860-948A-438C-9989-031E077024F8}" type="parTrans" cxnId="{A6FEB348-D19C-448D-B90F-578EF69792F9}">
      <dgm:prSet/>
      <dgm:spPr/>
      <dgm:t>
        <a:bodyPr/>
        <a:lstStyle/>
        <a:p>
          <a:endParaRPr lang="en-US"/>
        </a:p>
      </dgm:t>
    </dgm:pt>
    <dgm:pt modelId="{71163B82-D645-4B7D-A240-5139266CA582}" type="sibTrans" cxnId="{A6FEB348-D19C-448D-B90F-578EF69792F9}">
      <dgm:prSet/>
      <dgm:spPr/>
      <dgm:t>
        <a:bodyPr/>
        <a:lstStyle/>
        <a:p>
          <a:endParaRPr lang="en-US"/>
        </a:p>
      </dgm:t>
    </dgm:pt>
    <dgm:pt modelId="{813EFB02-3609-410A-826F-CBD3238C8984}">
      <dgm:prSet custT="1"/>
      <dgm:spPr/>
      <dgm:t>
        <a:bodyPr/>
        <a:lstStyle/>
        <a:p>
          <a:r>
            <a:rPr lang="en-US" sz="1600"/>
            <a:t>Manually create a script that will result in a running application inside vanilla ubuntu containers.</a:t>
          </a:r>
        </a:p>
      </dgm:t>
    </dgm:pt>
    <dgm:pt modelId="{9C8F97A8-A306-48AC-BB7A-F47A9F355932}" type="parTrans" cxnId="{AD3EDCF9-A616-4753-9FAF-1B20339C1F08}">
      <dgm:prSet/>
      <dgm:spPr/>
      <dgm:t>
        <a:bodyPr/>
        <a:lstStyle/>
        <a:p>
          <a:endParaRPr lang="en-US"/>
        </a:p>
      </dgm:t>
    </dgm:pt>
    <dgm:pt modelId="{E91330AC-C344-4053-8524-F8784ABA29AC}" type="sibTrans" cxnId="{AD3EDCF9-A616-4753-9FAF-1B20339C1F08}">
      <dgm:prSet/>
      <dgm:spPr/>
      <dgm:t>
        <a:bodyPr/>
        <a:lstStyle/>
        <a:p>
          <a:endParaRPr lang="en-US"/>
        </a:p>
      </dgm:t>
    </dgm:pt>
    <dgm:pt modelId="{EC9E553F-DFF1-449C-B0DF-887386884F83}">
      <dgm:prSet/>
      <dgm:spPr/>
      <dgm:t>
        <a:bodyPr/>
        <a:lstStyle/>
        <a:p>
          <a:r>
            <a:rPr lang="en-US"/>
            <a:t>Convert</a:t>
          </a:r>
        </a:p>
      </dgm:t>
    </dgm:pt>
    <dgm:pt modelId="{9853EDD7-5B1B-4665-BA79-3C50421680B9}" type="parTrans" cxnId="{DB749603-A3D4-4229-A884-69DF2FDB6DA1}">
      <dgm:prSet/>
      <dgm:spPr/>
      <dgm:t>
        <a:bodyPr/>
        <a:lstStyle/>
        <a:p>
          <a:endParaRPr lang="en-US"/>
        </a:p>
      </dgm:t>
    </dgm:pt>
    <dgm:pt modelId="{43142208-C8AE-4875-A0FA-C46A6BDFB8BC}" type="sibTrans" cxnId="{DB749603-A3D4-4229-A884-69DF2FDB6DA1}">
      <dgm:prSet/>
      <dgm:spPr/>
      <dgm:t>
        <a:bodyPr/>
        <a:lstStyle/>
        <a:p>
          <a:endParaRPr lang="en-US"/>
        </a:p>
      </dgm:t>
    </dgm:pt>
    <dgm:pt modelId="{B0A4689A-DCA0-4E33-96DB-0EEE9F154B40}">
      <dgm:prSet custT="1"/>
      <dgm:spPr/>
      <dgm:t>
        <a:bodyPr/>
        <a:lstStyle/>
        <a:p>
          <a:r>
            <a:rPr lang="en-US" sz="1600"/>
            <a:t>Convert this script to a </a:t>
          </a:r>
          <a:r>
            <a:rPr lang="en-US" sz="1600" err="1"/>
            <a:t>Dockerfile</a:t>
          </a:r>
          <a:endParaRPr lang="en-US" sz="1600"/>
        </a:p>
      </dgm:t>
    </dgm:pt>
    <dgm:pt modelId="{97CA3361-4AA5-4444-BED2-D67567C2D9F5}" type="parTrans" cxnId="{04D0D8F7-8824-44E8-965B-B49D517340BB}">
      <dgm:prSet/>
      <dgm:spPr/>
      <dgm:t>
        <a:bodyPr/>
        <a:lstStyle/>
        <a:p>
          <a:endParaRPr lang="en-US"/>
        </a:p>
      </dgm:t>
    </dgm:pt>
    <dgm:pt modelId="{4F4387DF-FE0B-4D5B-AAF3-E3AD8FCE7353}" type="sibTrans" cxnId="{04D0D8F7-8824-44E8-965B-B49D517340BB}">
      <dgm:prSet/>
      <dgm:spPr/>
      <dgm:t>
        <a:bodyPr/>
        <a:lstStyle/>
        <a:p>
          <a:endParaRPr lang="en-US"/>
        </a:p>
      </dgm:t>
    </dgm:pt>
    <dgm:pt modelId="{10428D76-FFC4-41FC-97F2-F60BE28BC782}">
      <dgm:prSet/>
      <dgm:spPr/>
      <dgm:t>
        <a:bodyPr/>
        <a:lstStyle/>
        <a:p>
          <a:r>
            <a:rPr lang="en-US"/>
            <a:t>Build</a:t>
          </a:r>
        </a:p>
      </dgm:t>
    </dgm:pt>
    <dgm:pt modelId="{E5E9A895-4EAD-4755-9D2B-A7E71C4F2FBF}" type="parTrans" cxnId="{FA4948D1-A6F8-4A1E-9BD8-0360518138EF}">
      <dgm:prSet/>
      <dgm:spPr/>
      <dgm:t>
        <a:bodyPr/>
        <a:lstStyle/>
        <a:p>
          <a:endParaRPr lang="en-US"/>
        </a:p>
      </dgm:t>
    </dgm:pt>
    <dgm:pt modelId="{713597A2-A851-45AF-8536-591BE29EE108}" type="sibTrans" cxnId="{FA4948D1-A6F8-4A1E-9BD8-0360518138EF}">
      <dgm:prSet/>
      <dgm:spPr/>
      <dgm:t>
        <a:bodyPr/>
        <a:lstStyle/>
        <a:p>
          <a:endParaRPr lang="en-US"/>
        </a:p>
      </dgm:t>
    </dgm:pt>
    <dgm:pt modelId="{8EB7E9C8-FFF1-476A-AB0D-7519A30ECD0E}">
      <dgm:prSet custT="1"/>
      <dgm:spPr/>
      <dgm:t>
        <a:bodyPr/>
        <a:lstStyle/>
        <a:p>
          <a:pPr rtl="0"/>
          <a:r>
            <a:rPr lang="en-US" sz="1600"/>
            <a:t>Build the Docker image using Docker file</a:t>
          </a:r>
          <a:r>
            <a:rPr lang="en-US" sz="1600">
              <a:latin typeface="Calibri Light" panose="020F0302020204030204"/>
            </a:rPr>
            <a:t> </a:t>
          </a:r>
          <a:endParaRPr lang="en-US" sz="1600"/>
        </a:p>
      </dgm:t>
    </dgm:pt>
    <dgm:pt modelId="{13866060-1B92-45F8-9CFB-543D6D631509}" type="parTrans" cxnId="{59183B9F-F1FC-4AA1-B612-0F07FB1AB348}">
      <dgm:prSet/>
      <dgm:spPr/>
      <dgm:t>
        <a:bodyPr/>
        <a:lstStyle/>
        <a:p>
          <a:endParaRPr lang="en-US"/>
        </a:p>
      </dgm:t>
    </dgm:pt>
    <dgm:pt modelId="{46143A2C-5C3D-4945-BAFB-54FE119BD74C}" type="sibTrans" cxnId="{59183B9F-F1FC-4AA1-B612-0F07FB1AB348}">
      <dgm:prSet/>
      <dgm:spPr/>
      <dgm:t>
        <a:bodyPr/>
        <a:lstStyle/>
        <a:p>
          <a:endParaRPr lang="en-US"/>
        </a:p>
      </dgm:t>
    </dgm:pt>
    <dgm:pt modelId="{AB222595-A785-401D-96E3-607D6CBA950C}">
      <dgm:prSet/>
      <dgm:spPr/>
      <dgm:t>
        <a:bodyPr/>
        <a:lstStyle/>
        <a:p>
          <a:r>
            <a:rPr lang="en-US"/>
            <a:t>Test</a:t>
          </a:r>
        </a:p>
      </dgm:t>
    </dgm:pt>
    <dgm:pt modelId="{DF263ECD-8188-4383-B20C-A5FB0F3CD8D6}" type="parTrans" cxnId="{217DDE8D-6F97-4BD1-B337-BB11E866BD5F}">
      <dgm:prSet/>
      <dgm:spPr/>
      <dgm:t>
        <a:bodyPr/>
        <a:lstStyle/>
        <a:p>
          <a:endParaRPr lang="en-US"/>
        </a:p>
      </dgm:t>
    </dgm:pt>
    <dgm:pt modelId="{1DBD661A-9BCF-4D8E-8236-F65B288A9B5D}" type="sibTrans" cxnId="{217DDE8D-6F97-4BD1-B337-BB11E866BD5F}">
      <dgm:prSet/>
      <dgm:spPr/>
      <dgm:t>
        <a:bodyPr/>
        <a:lstStyle/>
        <a:p>
          <a:endParaRPr lang="en-US"/>
        </a:p>
      </dgm:t>
    </dgm:pt>
    <dgm:pt modelId="{A5BF2910-1086-4D28-9FFE-A7F90D24E809}">
      <dgm:prSet custT="1"/>
      <dgm:spPr/>
      <dgm:t>
        <a:bodyPr/>
        <a:lstStyle/>
        <a:p>
          <a:pPr rtl="0"/>
          <a:r>
            <a:rPr lang="en-US" sz="1600"/>
            <a:t>Test the application</a:t>
          </a:r>
          <a:r>
            <a:rPr lang="en-US" sz="1600">
              <a:latin typeface="Calibri Light" panose="020F0302020204030204"/>
            </a:rPr>
            <a:t> locally</a:t>
          </a:r>
          <a:endParaRPr lang="en-US" sz="1600"/>
        </a:p>
      </dgm:t>
    </dgm:pt>
    <dgm:pt modelId="{506C05D2-D69F-441C-A7AE-7385DD5A9565}" type="parTrans" cxnId="{070D4299-BA12-4D3E-9A9F-38F7789AF61F}">
      <dgm:prSet/>
      <dgm:spPr/>
      <dgm:t>
        <a:bodyPr/>
        <a:lstStyle/>
        <a:p>
          <a:endParaRPr lang="en-US"/>
        </a:p>
      </dgm:t>
    </dgm:pt>
    <dgm:pt modelId="{F5D9063E-CB13-4619-A70F-C501C7C62DD9}" type="sibTrans" cxnId="{070D4299-BA12-4D3E-9A9F-38F7789AF61F}">
      <dgm:prSet/>
      <dgm:spPr/>
      <dgm:t>
        <a:bodyPr/>
        <a:lstStyle/>
        <a:p>
          <a:endParaRPr lang="en-US"/>
        </a:p>
      </dgm:t>
    </dgm:pt>
    <dgm:pt modelId="{DC6369C7-D7AE-C14B-9BDC-C2875C98AD60}">
      <dgm:prSet custT="1"/>
      <dgm:spPr/>
      <dgm:t>
        <a:bodyPr/>
        <a:lstStyle/>
        <a:p>
          <a:r>
            <a:rPr lang="en-US" sz="1600"/>
            <a:t>Publish the image</a:t>
          </a:r>
        </a:p>
      </dgm:t>
    </dgm:pt>
    <dgm:pt modelId="{3762B687-87F4-774D-BB9B-7576487CABC1}" type="parTrans" cxnId="{C5A17EE3-4265-9548-865F-FE8B21D73DAC}">
      <dgm:prSet/>
      <dgm:spPr/>
      <dgm:t>
        <a:bodyPr/>
        <a:lstStyle/>
        <a:p>
          <a:endParaRPr lang="en-US"/>
        </a:p>
      </dgm:t>
    </dgm:pt>
    <dgm:pt modelId="{0CE6CDF1-C2E8-6546-84F8-D0662CA42959}" type="sibTrans" cxnId="{C5A17EE3-4265-9548-865F-FE8B21D73DAC}">
      <dgm:prSet/>
      <dgm:spPr/>
      <dgm:t>
        <a:bodyPr/>
        <a:lstStyle/>
        <a:p>
          <a:endParaRPr lang="en-US"/>
        </a:p>
      </dgm:t>
    </dgm:pt>
    <dgm:pt modelId="{77CA7E56-50DE-4D4B-8C7A-7921AAA634A4}">
      <dgm:prSet custT="1"/>
      <dgm:spPr/>
      <dgm:t>
        <a:bodyPr/>
        <a:lstStyle/>
        <a:p>
          <a:r>
            <a:rPr lang="en-US" sz="1600"/>
            <a:t>Push to Amazon ECR</a:t>
          </a:r>
        </a:p>
      </dgm:t>
    </dgm:pt>
    <dgm:pt modelId="{D391CE75-7402-3F41-993C-0EA5998537AD}" type="parTrans" cxnId="{6799B253-32C3-1A49-9AAC-A99FDB6DE742}">
      <dgm:prSet/>
      <dgm:spPr/>
      <dgm:t>
        <a:bodyPr/>
        <a:lstStyle/>
        <a:p>
          <a:endParaRPr lang="en-US"/>
        </a:p>
      </dgm:t>
    </dgm:pt>
    <dgm:pt modelId="{F26E3AC9-7D47-0F43-8197-327442B59551}" type="sibTrans" cxnId="{6799B253-32C3-1A49-9AAC-A99FDB6DE742}">
      <dgm:prSet/>
      <dgm:spPr/>
      <dgm:t>
        <a:bodyPr/>
        <a:lstStyle/>
        <a:p>
          <a:endParaRPr lang="en-US"/>
        </a:p>
      </dgm:t>
    </dgm:pt>
    <dgm:pt modelId="{0E593E4B-44F3-064E-B21A-2D8906F7DF4E}" type="pres">
      <dgm:prSet presAssocID="{CC591C78-28E9-41BB-9551-232EE44C610C}" presName="Name0" presStyleCnt="0">
        <dgm:presLayoutVars>
          <dgm:dir/>
          <dgm:animLvl val="lvl"/>
          <dgm:resizeHandles val="exact"/>
        </dgm:presLayoutVars>
      </dgm:prSet>
      <dgm:spPr/>
    </dgm:pt>
    <dgm:pt modelId="{D85CE927-5399-B044-9A5C-E28449273AB1}" type="pres">
      <dgm:prSet presAssocID="{DC6369C7-D7AE-C14B-9BDC-C2875C98AD60}" presName="boxAndChildren" presStyleCnt="0"/>
      <dgm:spPr/>
    </dgm:pt>
    <dgm:pt modelId="{5888C08D-52F9-D14F-8296-69A476B334A2}" type="pres">
      <dgm:prSet presAssocID="{DC6369C7-D7AE-C14B-9BDC-C2875C98AD60}" presName="parentTextBox" presStyleLbl="alignNode1" presStyleIdx="0" presStyleCnt="6"/>
      <dgm:spPr/>
    </dgm:pt>
    <dgm:pt modelId="{70D14146-3A78-C149-8EF1-566E33E6BC80}" type="pres">
      <dgm:prSet presAssocID="{DC6369C7-D7AE-C14B-9BDC-C2875C98AD60}" presName="descendantBox" presStyleLbl="bgAccFollowNode1" presStyleIdx="0" presStyleCnt="6"/>
      <dgm:spPr/>
    </dgm:pt>
    <dgm:pt modelId="{7160FADC-6F7C-AD46-A77C-E0C1FA5BCE1B}" type="pres">
      <dgm:prSet presAssocID="{1DBD661A-9BCF-4D8E-8236-F65B288A9B5D}" presName="sp" presStyleCnt="0"/>
      <dgm:spPr/>
    </dgm:pt>
    <dgm:pt modelId="{7B9D7DFB-5DD8-154D-8802-AE03A94CB31C}" type="pres">
      <dgm:prSet presAssocID="{AB222595-A785-401D-96E3-607D6CBA950C}" presName="arrowAndChildren" presStyleCnt="0"/>
      <dgm:spPr/>
    </dgm:pt>
    <dgm:pt modelId="{9DB7B5C6-3804-FA4E-BC09-F40A428DA446}" type="pres">
      <dgm:prSet presAssocID="{AB222595-A785-401D-96E3-607D6CBA950C}" presName="parentTextArrow" presStyleLbl="node1" presStyleIdx="0" presStyleCnt="0"/>
      <dgm:spPr/>
    </dgm:pt>
    <dgm:pt modelId="{421EA1C3-F525-D149-8C76-513F36B531F3}" type="pres">
      <dgm:prSet presAssocID="{AB222595-A785-401D-96E3-607D6CBA950C}" presName="arrow" presStyleLbl="alignNode1" presStyleIdx="1" presStyleCnt="6"/>
      <dgm:spPr/>
    </dgm:pt>
    <dgm:pt modelId="{6A741AAF-356C-744E-8C60-F778B6A9251A}" type="pres">
      <dgm:prSet presAssocID="{AB222595-A785-401D-96E3-607D6CBA950C}" presName="descendantArrow" presStyleLbl="bgAccFollowNode1" presStyleIdx="1" presStyleCnt="6"/>
      <dgm:spPr/>
    </dgm:pt>
    <dgm:pt modelId="{0B0B6E7E-7510-1A4F-BC06-087ABC4A827D}" type="pres">
      <dgm:prSet presAssocID="{713597A2-A851-45AF-8536-591BE29EE108}" presName="sp" presStyleCnt="0"/>
      <dgm:spPr/>
    </dgm:pt>
    <dgm:pt modelId="{FEE9E39E-05F4-2742-B297-E72DD348ACAE}" type="pres">
      <dgm:prSet presAssocID="{10428D76-FFC4-41FC-97F2-F60BE28BC782}" presName="arrowAndChildren" presStyleCnt="0"/>
      <dgm:spPr/>
    </dgm:pt>
    <dgm:pt modelId="{A92F87AF-76AF-F047-AFF2-CB5341B9CEC7}" type="pres">
      <dgm:prSet presAssocID="{10428D76-FFC4-41FC-97F2-F60BE28BC782}" presName="parentTextArrow" presStyleLbl="node1" presStyleIdx="0" presStyleCnt="0"/>
      <dgm:spPr/>
    </dgm:pt>
    <dgm:pt modelId="{AED19087-82F4-694D-8F19-3DF3FCFA74A6}" type="pres">
      <dgm:prSet presAssocID="{10428D76-FFC4-41FC-97F2-F60BE28BC782}" presName="arrow" presStyleLbl="alignNode1" presStyleIdx="2" presStyleCnt="6"/>
      <dgm:spPr/>
    </dgm:pt>
    <dgm:pt modelId="{C17073C1-1408-5B48-9104-583FA550716E}" type="pres">
      <dgm:prSet presAssocID="{10428D76-FFC4-41FC-97F2-F60BE28BC782}" presName="descendantArrow" presStyleLbl="bgAccFollowNode1" presStyleIdx="2" presStyleCnt="6"/>
      <dgm:spPr/>
    </dgm:pt>
    <dgm:pt modelId="{B1F6E25C-5075-1047-A473-B7249CEFD548}" type="pres">
      <dgm:prSet presAssocID="{43142208-C8AE-4875-A0FA-C46A6BDFB8BC}" presName="sp" presStyleCnt="0"/>
      <dgm:spPr/>
    </dgm:pt>
    <dgm:pt modelId="{31F941FE-F5BB-1D40-8938-C4D064893E7C}" type="pres">
      <dgm:prSet presAssocID="{EC9E553F-DFF1-449C-B0DF-887386884F83}" presName="arrowAndChildren" presStyleCnt="0"/>
      <dgm:spPr/>
    </dgm:pt>
    <dgm:pt modelId="{9BEE1C1F-6AF4-5947-9642-B5FA643C1D23}" type="pres">
      <dgm:prSet presAssocID="{EC9E553F-DFF1-449C-B0DF-887386884F83}" presName="parentTextArrow" presStyleLbl="node1" presStyleIdx="0" presStyleCnt="0"/>
      <dgm:spPr/>
    </dgm:pt>
    <dgm:pt modelId="{FECAC317-3120-604E-A83C-C2DF11AA41AB}" type="pres">
      <dgm:prSet presAssocID="{EC9E553F-DFF1-449C-B0DF-887386884F83}" presName="arrow" presStyleLbl="alignNode1" presStyleIdx="3" presStyleCnt="6"/>
      <dgm:spPr/>
    </dgm:pt>
    <dgm:pt modelId="{9B9CEB83-4EF6-C34D-8EC1-248FA1BB7B40}" type="pres">
      <dgm:prSet presAssocID="{EC9E553F-DFF1-449C-B0DF-887386884F83}" presName="descendantArrow" presStyleLbl="bgAccFollowNode1" presStyleIdx="3" presStyleCnt="6"/>
      <dgm:spPr/>
    </dgm:pt>
    <dgm:pt modelId="{047B2096-59E2-6246-A612-9817AEF8250A}" type="pres">
      <dgm:prSet presAssocID="{71163B82-D645-4B7D-A240-5139266CA582}" presName="sp" presStyleCnt="0"/>
      <dgm:spPr/>
    </dgm:pt>
    <dgm:pt modelId="{1BEB6428-8333-F849-8183-7001DEA62F63}" type="pres">
      <dgm:prSet presAssocID="{0838CB2C-9CD0-481F-9E7F-B8F3A691515D}" presName="arrowAndChildren" presStyleCnt="0"/>
      <dgm:spPr/>
    </dgm:pt>
    <dgm:pt modelId="{104899DB-3063-EA44-94C3-9FEA5B81E7D9}" type="pres">
      <dgm:prSet presAssocID="{0838CB2C-9CD0-481F-9E7F-B8F3A691515D}" presName="parentTextArrow" presStyleLbl="node1" presStyleIdx="0" presStyleCnt="0"/>
      <dgm:spPr/>
    </dgm:pt>
    <dgm:pt modelId="{2FA822B0-14A9-1845-B70C-CFF645B978C9}" type="pres">
      <dgm:prSet presAssocID="{0838CB2C-9CD0-481F-9E7F-B8F3A691515D}" presName="arrow" presStyleLbl="alignNode1" presStyleIdx="4" presStyleCnt="6"/>
      <dgm:spPr/>
    </dgm:pt>
    <dgm:pt modelId="{4FAEB60C-BEDB-634E-A6CD-D45E1F36D228}" type="pres">
      <dgm:prSet presAssocID="{0838CB2C-9CD0-481F-9E7F-B8F3A691515D}" presName="descendantArrow" presStyleLbl="bgAccFollowNode1" presStyleIdx="4" presStyleCnt="6"/>
      <dgm:spPr/>
    </dgm:pt>
    <dgm:pt modelId="{4F41318D-A4D1-574C-B353-59E2C9B8153F}" type="pres">
      <dgm:prSet presAssocID="{C29F887B-1365-4BD0-BB94-4B03357D6AC8}" presName="sp" presStyleCnt="0"/>
      <dgm:spPr/>
    </dgm:pt>
    <dgm:pt modelId="{D27BDC41-6DD8-8A42-8D2B-385A2BF5520A}" type="pres">
      <dgm:prSet presAssocID="{6655DD1E-F011-4314-9BC9-5F611D12FE17}" presName="arrowAndChildren" presStyleCnt="0"/>
      <dgm:spPr/>
    </dgm:pt>
    <dgm:pt modelId="{DA28F1F3-BF22-F94C-A297-CC00FB001278}" type="pres">
      <dgm:prSet presAssocID="{6655DD1E-F011-4314-9BC9-5F611D12FE17}" presName="parentTextArrow" presStyleLbl="node1" presStyleIdx="0" presStyleCnt="0"/>
      <dgm:spPr/>
    </dgm:pt>
    <dgm:pt modelId="{96320FDF-3686-AC45-AA99-5A2EE19B6D28}" type="pres">
      <dgm:prSet presAssocID="{6655DD1E-F011-4314-9BC9-5F611D12FE17}" presName="arrow" presStyleLbl="alignNode1" presStyleIdx="5" presStyleCnt="6"/>
      <dgm:spPr/>
    </dgm:pt>
    <dgm:pt modelId="{5DEB1EED-7AAD-8D41-8673-DA238818AE5A}" type="pres">
      <dgm:prSet presAssocID="{6655DD1E-F011-4314-9BC9-5F611D12FE17}" presName="descendantArrow" presStyleLbl="bgAccFollowNode1" presStyleIdx="5" presStyleCnt="6"/>
      <dgm:spPr/>
    </dgm:pt>
  </dgm:ptLst>
  <dgm:cxnLst>
    <dgm:cxn modelId="{DB749603-A3D4-4229-A884-69DF2FDB6DA1}" srcId="{CC591C78-28E9-41BB-9551-232EE44C610C}" destId="{EC9E553F-DFF1-449C-B0DF-887386884F83}" srcOrd="2" destOrd="0" parTransId="{9853EDD7-5B1B-4665-BA79-3C50421680B9}" sibTransId="{43142208-C8AE-4875-A0FA-C46A6BDFB8BC}"/>
    <dgm:cxn modelId="{5D8B8405-5DA6-B248-979F-6DF54F5CBCDB}" type="presOf" srcId="{EC9E553F-DFF1-449C-B0DF-887386884F83}" destId="{FECAC317-3120-604E-A83C-C2DF11AA41AB}" srcOrd="1" destOrd="0" presId="urn:microsoft.com/office/officeart/2016/7/layout/VerticalDownArrowProcess"/>
    <dgm:cxn modelId="{1E2E8724-256D-D045-9D2C-E1EFD2344985}" type="presOf" srcId="{9768524B-5947-46F6-91EB-738C41BE8960}" destId="{5DEB1EED-7AAD-8D41-8673-DA238818AE5A}" srcOrd="0" destOrd="0" presId="urn:microsoft.com/office/officeart/2016/7/layout/VerticalDownArrowProcess"/>
    <dgm:cxn modelId="{B5D0A634-1CED-F34B-A33D-2C83BB9EEA9B}" type="presOf" srcId="{77CA7E56-50DE-4D4B-8C7A-7921AAA634A4}" destId="{70D14146-3A78-C149-8EF1-566E33E6BC80}" srcOrd="0" destOrd="0" presId="urn:microsoft.com/office/officeart/2016/7/layout/VerticalDownArrowProcess"/>
    <dgm:cxn modelId="{892E2535-D488-5149-BF4A-C614ECC12AB0}" type="presOf" srcId="{0838CB2C-9CD0-481F-9E7F-B8F3A691515D}" destId="{2FA822B0-14A9-1845-B70C-CFF645B978C9}" srcOrd="1" destOrd="0" presId="urn:microsoft.com/office/officeart/2016/7/layout/VerticalDownArrowProcess"/>
    <dgm:cxn modelId="{E628355C-71A9-FA43-B085-33A3150FA2DA}" type="presOf" srcId="{AB222595-A785-401D-96E3-607D6CBA950C}" destId="{9DB7B5C6-3804-FA4E-BC09-F40A428DA446}" srcOrd="0" destOrd="0" presId="urn:microsoft.com/office/officeart/2016/7/layout/VerticalDownArrowProcess"/>
    <dgm:cxn modelId="{54E8CF67-AC5F-DA4E-BDA4-382D6E2E1ED8}" type="presOf" srcId="{CC591C78-28E9-41BB-9551-232EE44C610C}" destId="{0E593E4B-44F3-064E-B21A-2D8906F7DF4E}" srcOrd="0" destOrd="0" presId="urn:microsoft.com/office/officeart/2016/7/layout/VerticalDownArrowProcess"/>
    <dgm:cxn modelId="{A6FEB348-D19C-448D-B90F-578EF69792F9}" srcId="{CC591C78-28E9-41BB-9551-232EE44C610C}" destId="{0838CB2C-9CD0-481F-9E7F-B8F3A691515D}" srcOrd="1" destOrd="0" parTransId="{F2742860-948A-438C-9989-031E077024F8}" sibTransId="{71163B82-D645-4B7D-A240-5139266CA582}"/>
    <dgm:cxn modelId="{14CE624D-6AE2-1D42-BCAE-0FEC27200454}" type="presOf" srcId="{6655DD1E-F011-4314-9BC9-5F611D12FE17}" destId="{DA28F1F3-BF22-F94C-A297-CC00FB001278}" srcOrd="0" destOrd="0" presId="urn:microsoft.com/office/officeart/2016/7/layout/VerticalDownArrowProcess"/>
    <dgm:cxn modelId="{6799B253-32C3-1A49-9AAC-A99FDB6DE742}" srcId="{DC6369C7-D7AE-C14B-9BDC-C2875C98AD60}" destId="{77CA7E56-50DE-4D4B-8C7A-7921AAA634A4}" srcOrd="0" destOrd="0" parTransId="{D391CE75-7402-3F41-993C-0EA5998537AD}" sibTransId="{F26E3AC9-7D47-0F43-8197-327442B59551}"/>
    <dgm:cxn modelId="{B4477079-DBDA-5A47-94BE-B5A76F49F473}" type="presOf" srcId="{6655DD1E-F011-4314-9BC9-5F611D12FE17}" destId="{96320FDF-3686-AC45-AA99-5A2EE19B6D28}" srcOrd="1" destOrd="0" presId="urn:microsoft.com/office/officeart/2016/7/layout/VerticalDownArrowProcess"/>
    <dgm:cxn modelId="{D4C3747E-5949-0D4A-B236-6C74926B102E}" type="presOf" srcId="{813EFB02-3609-410A-826F-CBD3238C8984}" destId="{4FAEB60C-BEDB-634E-A6CD-D45E1F36D228}" srcOrd="0" destOrd="0" presId="urn:microsoft.com/office/officeart/2016/7/layout/VerticalDownArrowProcess"/>
    <dgm:cxn modelId="{2969B981-FEFB-2246-98B0-2CFF53EF3766}" type="presOf" srcId="{0838CB2C-9CD0-481F-9E7F-B8F3A691515D}" destId="{104899DB-3063-EA44-94C3-9FEA5B81E7D9}" srcOrd="0" destOrd="0" presId="urn:microsoft.com/office/officeart/2016/7/layout/VerticalDownArrowProcess"/>
    <dgm:cxn modelId="{799BD78A-F0F9-D844-9703-DB7B31D26B88}" type="presOf" srcId="{10428D76-FFC4-41FC-97F2-F60BE28BC782}" destId="{A92F87AF-76AF-F047-AFF2-CB5341B9CEC7}" srcOrd="0" destOrd="0" presId="urn:microsoft.com/office/officeart/2016/7/layout/VerticalDownArrowProcess"/>
    <dgm:cxn modelId="{217DDE8D-6F97-4BD1-B337-BB11E866BD5F}" srcId="{CC591C78-28E9-41BB-9551-232EE44C610C}" destId="{AB222595-A785-401D-96E3-607D6CBA950C}" srcOrd="4" destOrd="0" parTransId="{DF263ECD-8188-4383-B20C-A5FB0F3CD8D6}" sibTransId="{1DBD661A-9BCF-4D8E-8236-F65B288A9B5D}"/>
    <dgm:cxn modelId="{D5CD5798-3088-E442-8F65-1CE6A5ADD980}" type="presOf" srcId="{8EB7E9C8-FFF1-476A-AB0D-7519A30ECD0E}" destId="{C17073C1-1408-5B48-9104-583FA550716E}" srcOrd="0" destOrd="0" presId="urn:microsoft.com/office/officeart/2016/7/layout/VerticalDownArrowProcess"/>
    <dgm:cxn modelId="{070D4299-BA12-4D3E-9A9F-38F7789AF61F}" srcId="{AB222595-A785-401D-96E3-607D6CBA950C}" destId="{A5BF2910-1086-4D28-9FFE-A7F90D24E809}" srcOrd="0" destOrd="0" parTransId="{506C05D2-D69F-441C-A7AE-7385DD5A9565}" sibTransId="{F5D9063E-CB13-4619-A70F-C501C7C62DD9}"/>
    <dgm:cxn modelId="{59183B9F-F1FC-4AA1-B612-0F07FB1AB348}" srcId="{10428D76-FFC4-41FC-97F2-F60BE28BC782}" destId="{8EB7E9C8-FFF1-476A-AB0D-7519A30ECD0E}" srcOrd="0" destOrd="0" parTransId="{13866060-1B92-45F8-9CFB-543D6D631509}" sibTransId="{46143A2C-5C3D-4945-BAFB-54FE119BD74C}"/>
    <dgm:cxn modelId="{8A9089A1-BD81-DD4D-AB29-B16ABC187D8C}" type="presOf" srcId="{DC6369C7-D7AE-C14B-9BDC-C2875C98AD60}" destId="{5888C08D-52F9-D14F-8296-69A476B334A2}" srcOrd="0" destOrd="0" presId="urn:microsoft.com/office/officeart/2016/7/layout/VerticalDownArrowProcess"/>
    <dgm:cxn modelId="{8DA03BBA-61C8-7E4D-8463-611E3437DF3A}" type="presOf" srcId="{A5BF2910-1086-4D28-9FFE-A7F90D24E809}" destId="{6A741AAF-356C-744E-8C60-F778B6A9251A}" srcOrd="0" destOrd="0" presId="urn:microsoft.com/office/officeart/2016/7/layout/VerticalDownArrowProcess"/>
    <dgm:cxn modelId="{9BF4A2BF-2B30-D44C-8689-691A5BC1FD5F}" type="presOf" srcId="{B0A4689A-DCA0-4E33-96DB-0EEE9F154B40}" destId="{9B9CEB83-4EF6-C34D-8EC1-248FA1BB7B40}" srcOrd="0" destOrd="0" presId="urn:microsoft.com/office/officeart/2016/7/layout/VerticalDownArrowProcess"/>
    <dgm:cxn modelId="{FA4948D1-A6F8-4A1E-9BD8-0360518138EF}" srcId="{CC591C78-28E9-41BB-9551-232EE44C610C}" destId="{10428D76-FFC4-41FC-97F2-F60BE28BC782}" srcOrd="3" destOrd="0" parTransId="{E5E9A895-4EAD-4755-9D2B-A7E71C4F2FBF}" sibTransId="{713597A2-A851-45AF-8536-591BE29EE108}"/>
    <dgm:cxn modelId="{C92507DD-8D15-A64C-8FD2-967D28D61485}" type="presOf" srcId="{10428D76-FFC4-41FC-97F2-F60BE28BC782}" destId="{AED19087-82F4-694D-8F19-3DF3FCFA74A6}" srcOrd="1" destOrd="0" presId="urn:microsoft.com/office/officeart/2016/7/layout/VerticalDownArrowProcess"/>
    <dgm:cxn modelId="{C5A17EE3-4265-9548-865F-FE8B21D73DAC}" srcId="{CC591C78-28E9-41BB-9551-232EE44C610C}" destId="{DC6369C7-D7AE-C14B-9BDC-C2875C98AD60}" srcOrd="5" destOrd="0" parTransId="{3762B687-87F4-774D-BB9B-7576487CABC1}" sibTransId="{0CE6CDF1-C2E8-6546-84F8-D0662CA42959}"/>
    <dgm:cxn modelId="{9CBB59E7-03B5-4855-A306-4E2BA2D6DE16}" srcId="{6655DD1E-F011-4314-9BC9-5F611D12FE17}" destId="{9768524B-5947-46F6-91EB-738C41BE8960}" srcOrd="0" destOrd="0" parTransId="{C1A48B57-25C7-4C34-9508-BE2D336C3D68}" sibTransId="{F833C58A-DBB9-4218-8E8C-30AE12EE6111}"/>
    <dgm:cxn modelId="{690780F5-3B6C-7144-A126-593906DA44E1}" type="presOf" srcId="{AB222595-A785-401D-96E3-607D6CBA950C}" destId="{421EA1C3-F525-D149-8C76-513F36B531F3}" srcOrd="1" destOrd="0" presId="urn:microsoft.com/office/officeart/2016/7/layout/VerticalDownArrowProcess"/>
    <dgm:cxn modelId="{04D0D8F7-8824-44E8-965B-B49D517340BB}" srcId="{EC9E553F-DFF1-449C-B0DF-887386884F83}" destId="{B0A4689A-DCA0-4E33-96DB-0EEE9F154B40}" srcOrd="0" destOrd="0" parTransId="{97CA3361-4AA5-4444-BED2-D67567C2D9F5}" sibTransId="{4F4387DF-FE0B-4D5B-AAF3-E3AD8FCE7353}"/>
    <dgm:cxn modelId="{AD3EDCF9-A616-4753-9FAF-1B20339C1F08}" srcId="{0838CB2C-9CD0-481F-9E7F-B8F3A691515D}" destId="{813EFB02-3609-410A-826F-CBD3238C8984}" srcOrd="0" destOrd="0" parTransId="{9C8F97A8-A306-48AC-BB7A-F47A9F355932}" sibTransId="{E91330AC-C344-4053-8524-F8784ABA29AC}"/>
    <dgm:cxn modelId="{8FBEB7FC-B42E-48A2-BF3A-CF324625BBFD}" srcId="{CC591C78-28E9-41BB-9551-232EE44C610C}" destId="{6655DD1E-F011-4314-9BC9-5F611D12FE17}" srcOrd="0" destOrd="0" parTransId="{D46DD3F1-EC1F-4E7D-B77E-043B45E39E19}" sibTransId="{C29F887B-1365-4BD0-BB94-4B03357D6AC8}"/>
    <dgm:cxn modelId="{EBAACBFC-797F-EA4A-A97C-A6DC161CC7E3}" type="presOf" srcId="{EC9E553F-DFF1-449C-B0DF-887386884F83}" destId="{9BEE1C1F-6AF4-5947-9642-B5FA643C1D23}" srcOrd="0" destOrd="0" presId="urn:microsoft.com/office/officeart/2016/7/layout/VerticalDownArrowProcess"/>
    <dgm:cxn modelId="{9E4AE269-E4BB-AE4A-988C-7BB8CE75C50F}" type="presParOf" srcId="{0E593E4B-44F3-064E-B21A-2D8906F7DF4E}" destId="{D85CE927-5399-B044-9A5C-E28449273AB1}" srcOrd="0" destOrd="0" presId="urn:microsoft.com/office/officeart/2016/7/layout/VerticalDownArrowProcess"/>
    <dgm:cxn modelId="{3E7611E4-D849-2B49-8F37-F5461CE6FA44}" type="presParOf" srcId="{D85CE927-5399-B044-9A5C-E28449273AB1}" destId="{5888C08D-52F9-D14F-8296-69A476B334A2}" srcOrd="0" destOrd="0" presId="urn:microsoft.com/office/officeart/2016/7/layout/VerticalDownArrowProcess"/>
    <dgm:cxn modelId="{01DF74E3-16D0-4A41-9348-C006F054E380}" type="presParOf" srcId="{D85CE927-5399-B044-9A5C-E28449273AB1}" destId="{70D14146-3A78-C149-8EF1-566E33E6BC80}" srcOrd="1" destOrd="0" presId="urn:microsoft.com/office/officeart/2016/7/layout/VerticalDownArrowProcess"/>
    <dgm:cxn modelId="{82820BEF-F016-6342-9ECB-E0E4B585B6F1}" type="presParOf" srcId="{0E593E4B-44F3-064E-B21A-2D8906F7DF4E}" destId="{7160FADC-6F7C-AD46-A77C-E0C1FA5BCE1B}" srcOrd="1" destOrd="0" presId="urn:microsoft.com/office/officeart/2016/7/layout/VerticalDownArrowProcess"/>
    <dgm:cxn modelId="{C6136319-51D6-B744-9636-1600DD9454C2}" type="presParOf" srcId="{0E593E4B-44F3-064E-B21A-2D8906F7DF4E}" destId="{7B9D7DFB-5DD8-154D-8802-AE03A94CB31C}" srcOrd="2" destOrd="0" presId="urn:microsoft.com/office/officeart/2016/7/layout/VerticalDownArrowProcess"/>
    <dgm:cxn modelId="{66145309-35EC-3541-B4C4-DA37F2632E75}" type="presParOf" srcId="{7B9D7DFB-5DD8-154D-8802-AE03A94CB31C}" destId="{9DB7B5C6-3804-FA4E-BC09-F40A428DA446}" srcOrd="0" destOrd="0" presId="urn:microsoft.com/office/officeart/2016/7/layout/VerticalDownArrowProcess"/>
    <dgm:cxn modelId="{6A3FC824-245B-F848-88B8-0A76DE4B66B0}" type="presParOf" srcId="{7B9D7DFB-5DD8-154D-8802-AE03A94CB31C}" destId="{421EA1C3-F525-D149-8C76-513F36B531F3}" srcOrd="1" destOrd="0" presId="urn:microsoft.com/office/officeart/2016/7/layout/VerticalDownArrowProcess"/>
    <dgm:cxn modelId="{B61D6312-014B-554F-AA1C-CE13472BEF16}" type="presParOf" srcId="{7B9D7DFB-5DD8-154D-8802-AE03A94CB31C}" destId="{6A741AAF-356C-744E-8C60-F778B6A9251A}" srcOrd="2" destOrd="0" presId="urn:microsoft.com/office/officeart/2016/7/layout/VerticalDownArrowProcess"/>
    <dgm:cxn modelId="{4C661865-7A6F-714C-8E1E-C523D5DDF3F5}" type="presParOf" srcId="{0E593E4B-44F3-064E-B21A-2D8906F7DF4E}" destId="{0B0B6E7E-7510-1A4F-BC06-087ABC4A827D}" srcOrd="3" destOrd="0" presId="urn:microsoft.com/office/officeart/2016/7/layout/VerticalDownArrowProcess"/>
    <dgm:cxn modelId="{14837782-A069-D544-83A4-F56BDAE91829}" type="presParOf" srcId="{0E593E4B-44F3-064E-B21A-2D8906F7DF4E}" destId="{FEE9E39E-05F4-2742-B297-E72DD348ACAE}" srcOrd="4" destOrd="0" presId="urn:microsoft.com/office/officeart/2016/7/layout/VerticalDownArrowProcess"/>
    <dgm:cxn modelId="{04C88314-2DE9-2144-A623-327B820CCD18}" type="presParOf" srcId="{FEE9E39E-05F4-2742-B297-E72DD348ACAE}" destId="{A92F87AF-76AF-F047-AFF2-CB5341B9CEC7}" srcOrd="0" destOrd="0" presId="urn:microsoft.com/office/officeart/2016/7/layout/VerticalDownArrowProcess"/>
    <dgm:cxn modelId="{C03085D3-9C76-DC49-A332-6A9F2AAA511D}" type="presParOf" srcId="{FEE9E39E-05F4-2742-B297-E72DD348ACAE}" destId="{AED19087-82F4-694D-8F19-3DF3FCFA74A6}" srcOrd="1" destOrd="0" presId="urn:microsoft.com/office/officeart/2016/7/layout/VerticalDownArrowProcess"/>
    <dgm:cxn modelId="{EE68BD5F-0149-8847-8E08-EE093FE076DD}" type="presParOf" srcId="{FEE9E39E-05F4-2742-B297-E72DD348ACAE}" destId="{C17073C1-1408-5B48-9104-583FA550716E}" srcOrd="2" destOrd="0" presId="urn:microsoft.com/office/officeart/2016/7/layout/VerticalDownArrowProcess"/>
    <dgm:cxn modelId="{4B9532BB-FEC1-F642-BBDC-E0EA3F4641C2}" type="presParOf" srcId="{0E593E4B-44F3-064E-B21A-2D8906F7DF4E}" destId="{B1F6E25C-5075-1047-A473-B7249CEFD548}" srcOrd="5" destOrd="0" presId="urn:microsoft.com/office/officeart/2016/7/layout/VerticalDownArrowProcess"/>
    <dgm:cxn modelId="{399D60C4-AA01-9A44-9038-A4FCAD44C2BA}" type="presParOf" srcId="{0E593E4B-44F3-064E-B21A-2D8906F7DF4E}" destId="{31F941FE-F5BB-1D40-8938-C4D064893E7C}" srcOrd="6" destOrd="0" presId="urn:microsoft.com/office/officeart/2016/7/layout/VerticalDownArrowProcess"/>
    <dgm:cxn modelId="{23CABEC6-79FD-2E49-B71E-DEE646DAF4BF}" type="presParOf" srcId="{31F941FE-F5BB-1D40-8938-C4D064893E7C}" destId="{9BEE1C1F-6AF4-5947-9642-B5FA643C1D23}" srcOrd="0" destOrd="0" presId="urn:microsoft.com/office/officeart/2016/7/layout/VerticalDownArrowProcess"/>
    <dgm:cxn modelId="{8A9D3C9F-E2D7-E742-9958-648EA55EBCFD}" type="presParOf" srcId="{31F941FE-F5BB-1D40-8938-C4D064893E7C}" destId="{FECAC317-3120-604E-A83C-C2DF11AA41AB}" srcOrd="1" destOrd="0" presId="urn:microsoft.com/office/officeart/2016/7/layout/VerticalDownArrowProcess"/>
    <dgm:cxn modelId="{D9975A96-A610-CE4F-942B-BB21BB7F239C}" type="presParOf" srcId="{31F941FE-F5BB-1D40-8938-C4D064893E7C}" destId="{9B9CEB83-4EF6-C34D-8EC1-248FA1BB7B40}" srcOrd="2" destOrd="0" presId="urn:microsoft.com/office/officeart/2016/7/layout/VerticalDownArrowProcess"/>
    <dgm:cxn modelId="{E2797E65-9C18-1144-941A-0204AC6164E6}" type="presParOf" srcId="{0E593E4B-44F3-064E-B21A-2D8906F7DF4E}" destId="{047B2096-59E2-6246-A612-9817AEF8250A}" srcOrd="7" destOrd="0" presId="urn:microsoft.com/office/officeart/2016/7/layout/VerticalDownArrowProcess"/>
    <dgm:cxn modelId="{743CF860-657C-4140-810B-5497E9D9E6C6}" type="presParOf" srcId="{0E593E4B-44F3-064E-B21A-2D8906F7DF4E}" destId="{1BEB6428-8333-F849-8183-7001DEA62F63}" srcOrd="8" destOrd="0" presId="urn:microsoft.com/office/officeart/2016/7/layout/VerticalDownArrowProcess"/>
    <dgm:cxn modelId="{A140EE49-88B8-7F4F-B799-29ECA04F32C3}" type="presParOf" srcId="{1BEB6428-8333-F849-8183-7001DEA62F63}" destId="{104899DB-3063-EA44-94C3-9FEA5B81E7D9}" srcOrd="0" destOrd="0" presId="urn:microsoft.com/office/officeart/2016/7/layout/VerticalDownArrowProcess"/>
    <dgm:cxn modelId="{282F9DFA-0562-1946-A7AF-1EF8C9CA42BA}" type="presParOf" srcId="{1BEB6428-8333-F849-8183-7001DEA62F63}" destId="{2FA822B0-14A9-1845-B70C-CFF645B978C9}" srcOrd="1" destOrd="0" presId="urn:microsoft.com/office/officeart/2016/7/layout/VerticalDownArrowProcess"/>
    <dgm:cxn modelId="{1FED4FB0-1A81-A944-9046-5DD4849A2630}" type="presParOf" srcId="{1BEB6428-8333-F849-8183-7001DEA62F63}" destId="{4FAEB60C-BEDB-634E-A6CD-D45E1F36D228}" srcOrd="2" destOrd="0" presId="urn:microsoft.com/office/officeart/2016/7/layout/VerticalDownArrowProcess"/>
    <dgm:cxn modelId="{6DC534EC-E621-A34A-8C86-127C541C0B7E}" type="presParOf" srcId="{0E593E4B-44F3-064E-B21A-2D8906F7DF4E}" destId="{4F41318D-A4D1-574C-B353-59E2C9B8153F}" srcOrd="9" destOrd="0" presId="urn:microsoft.com/office/officeart/2016/7/layout/VerticalDownArrowProcess"/>
    <dgm:cxn modelId="{98279937-E842-6D41-9246-A14E0B1F4552}" type="presParOf" srcId="{0E593E4B-44F3-064E-B21A-2D8906F7DF4E}" destId="{D27BDC41-6DD8-8A42-8D2B-385A2BF5520A}" srcOrd="10" destOrd="0" presId="urn:microsoft.com/office/officeart/2016/7/layout/VerticalDownArrowProcess"/>
    <dgm:cxn modelId="{8ADCA808-0068-604B-AF01-FD2F6433906D}" type="presParOf" srcId="{D27BDC41-6DD8-8A42-8D2B-385A2BF5520A}" destId="{DA28F1F3-BF22-F94C-A297-CC00FB001278}" srcOrd="0" destOrd="0" presId="urn:microsoft.com/office/officeart/2016/7/layout/VerticalDownArrowProcess"/>
    <dgm:cxn modelId="{50A348F9-39AC-B04D-8187-E6E3DD69979E}" type="presParOf" srcId="{D27BDC41-6DD8-8A42-8D2B-385A2BF5520A}" destId="{96320FDF-3686-AC45-AA99-5A2EE19B6D28}" srcOrd="1" destOrd="0" presId="urn:microsoft.com/office/officeart/2016/7/layout/VerticalDownArrowProcess"/>
    <dgm:cxn modelId="{DC09C8DA-FFD8-FD40-8131-8D0F6E151A9C}" type="presParOf" srcId="{D27BDC41-6DD8-8A42-8D2B-385A2BF5520A}" destId="{5DEB1EED-7AAD-8D41-8673-DA238818AE5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126DC-3030-460B-BACB-B2AD35AF272A}">
      <dsp:nvSpPr>
        <dsp:cNvPr id="0" name=""/>
        <dsp:cNvSpPr/>
      </dsp:nvSpPr>
      <dsp:spPr>
        <a:xfrm>
          <a:off x="730349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67F8-BB6C-4939-BF77-7963AD7B4070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C2880-6F1B-4482-A7A3-F23E9D854D16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Containers</a:t>
          </a:r>
        </a:p>
      </dsp:txBody>
      <dsp:txXfrm>
        <a:off x="28349" y="3255669"/>
        <a:ext cx="3600000" cy="720000"/>
      </dsp:txXfrm>
    </dsp:sp>
    <dsp:sp modelId="{20F96D33-0771-450C-9BA1-248BC654A1CC}">
      <dsp:nvSpPr>
        <dsp:cNvPr id="0" name=""/>
        <dsp:cNvSpPr/>
      </dsp:nvSpPr>
      <dsp:spPr>
        <a:xfrm>
          <a:off x="496035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38174-214B-40DB-86FF-3D0AD46232C5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06693-4385-4494-B255-DD53D7765E3B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400" kern="1200"/>
            <a:t>Week </a:t>
          </a:r>
          <a:r>
            <a:rPr lang="en-CA" sz="4400" kern="1200">
              <a:latin typeface="Calibri Light" panose="020F0302020204030204"/>
            </a:rPr>
            <a:t>2</a:t>
          </a:r>
          <a:endParaRPr lang="en-US" sz="4400" kern="1200"/>
        </a:p>
      </dsp:txBody>
      <dsp:txXfrm>
        <a:off x="425835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BB74F-D346-E142-AE88-66CAC1C3CABE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9CEBA-778C-554B-8ED2-17263BE238FB}">
      <dsp:nvSpPr>
        <dsp:cNvPr id="0" name=""/>
        <dsp:cNvSpPr/>
      </dsp:nvSpPr>
      <dsp:spPr>
        <a:xfrm>
          <a:off x="0" y="0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>
              <a:latin typeface="Calibri Light" panose="020F0302020204030204"/>
            </a:rPr>
            <a:t>Docker Images</a:t>
          </a:r>
          <a:endParaRPr lang="en-US" sz="3600" kern="1200"/>
        </a:p>
      </dsp:txBody>
      <dsp:txXfrm>
        <a:off x="0" y="0"/>
        <a:ext cx="7886700" cy="1087834"/>
      </dsp:txXfrm>
    </dsp:sp>
    <dsp:sp modelId="{973A5509-0C5B-1A40-B1E1-1382E43A1409}">
      <dsp:nvSpPr>
        <dsp:cNvPr id="0" name=""/>
        <dsp:cNvSpPr/>
      </dsp:nvSpPr>
      <dsp:spPr>
        <a:xfrm>
          <a:off x="0" y="108783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D5FE7-CCAE-EF43-9EC3-6EAC12D9AF48}">
      <dsp:nvSpPr>
        <dsp:cNvPr id="0" name=""/>
        <dsp:cNvSpPr/>
      </dsp:nvSpPr>
      <dsp:spPr>
        <a:xfrm>
          <a:off x="0" y="1087834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err="1">
              <a:latin typeface="Calibri Light" panose="020F0302020204030204"/>
            </a:rPr>
            <a:t>Dockerfile</a:t>
          </a:r>
          <a:endParaRPr lang="en-US" sz="3600" kern="1200" err="1"/>
        </a:p>
      </dsp:txBody>
      <dsp:txXfrm>
        <a:off x="0" y="1087834"/>
        <a:ext cx="7886700" cy="1087834"/>
      </dsp:txXfrm>
    </dsp:sp>
    <dsp:sp modelId="{35B0E08C-3A43-D843-8E6C-F6D02187F06E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F4EDC-7393-8242-B916-A8EAA7DC09BC}">
      <dsp:nvSpPr>
        <dsp:cNvPr id="0" name=""/>
        <dsp:cNvSpPr/>
      </dsp:nvSpPr>
      <dsp:spPr>
        <a:xfrm>
          <a:off x="0" y="2175669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Create Docker Images</a:t>
          </a:r>
          <a:endParaRPr lang="en-US" sz="3600" kern="1200"/>
        </a:p>
      </dsp:txBody>
      <dsp:txXfrm>
        <a:off x="0" y="2175669"/>
        <a:ext cx="7886700" cy="1087834"/>
      </dsp:txXfrm>
    </dsp:sp>
    <dsp:sp modelId="{6287FA83-6540-E54D-9736-C03B18A0FA20}">
      <dsp:nvSpPr>
        <dsp:cNvPr id="0" name=""/>
        <dsp:cNvSpPr/>
      </dsp:nvSpPr>
      <dsp:spPr>
        <a:xfrm>
          <a:off x="0" y="326350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6EDC-69E3-7E4B-8BC1-BE716B2C87D5}">
      <dsp:nvSpPr>
        <dsp:cNvPr id="0" name=""/>
        <dsp:cNvSpPr/>
      </dsp:nvSpPr>
      <dsp:spPr>
        <a:xfrm>
          <a:off x="0" y="3263503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Publish Docker Images with Amazon ECR</a:t>
          </a:r>
          <a:endParaRPr lang="en-US" sz="3600" kern="1200"/>
        </a:p>
      </dsp:txBody>
      <dsp:txXfrm>
        <a:off x="0" y="3263503"/>
        <a:ext cx="78867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8C08D-52F9-D14F-8296-69A476B334A2}">
      <dsp:nvSpPr>
        <dsp:cNvPr id="0" name=""/>
        <dsp:cNvSpPr/>
      </dsp:nvSpPr>
      <dsp:spPr>
        <a:xfrm>
          <a:off x="0" y="3844668"/>
          <a:ext cx="1971675" cy="5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13792" rIns="14022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Publish the image</a:t>
          </a:r>
        </a:p>
      </dsp:txBody>
      <dsp:txXfrm>
        <a:off x="0" y="3844668"/>
        <a:ext cx="1971675" cy="504610"/>
      </dsp:txXfrm>
    </dsp:sp>
    <dsp:sp modelId="{70D14146-3A78-C149-8EF1-566E33E6BC80}">
      <dsp:nvSpPr>
        <dsp:cNvPr id="0" name=""/>
        <dsp:cNvSpPr/>
      </dsp:nvSpPr>
      <dsp:spPr>
        <a:xfrm>
          <a:off x="1971675" y="3844668"/>
          <a:ext cx="5915025" cy="504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Push to Amazon ECR</a:t>
          </a:r>
        </a:p>
      </dsp:txBody>
      <dsp:txXfrm>
        <a:off x="1971675" y="3844668"/>
        <a:ext cx="5915025" cy="504610"/>
      </dsp:txXfrm>
    </dsp:sp>
    <dsp:sp modelId="{421EA1C3-F525-D149-8C76-513F36B531F3}">
      <dsp:nvSpPr>
        <dsp:cNvPr id="0" name=""/>
        <dsp:cNvSpPr/>
      </dsp:nvSpPr>
      <dsp:spPr>
        <a:xfrm rot="10800000">
          <a:off x="0" y="3076146"/>
          <a:ext cx="1971675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20904" rIns="140226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</a:t>
          </a:r>
        </a:p>
      </dsp:txBody>
      <dsp:txXfrm rot="-10800000">
        <a:off x="0" y="3076146"/>
        <a:ext cx="1971675" cy="504459"/>
      </dsp:txXfrm>
    </dsp:sp>
    <dsp:sp modelId="{6A741AAF-356C-744E-8C60-F778B6A9251A}">
      <dsp:nvSpPr>
        <dsp:cNvPr id="0" name=""/>
        <dsp:cNvSpPr/>
      </dsp:nvSpPr>
      <dsp:spPr>
        <a:xfrm>
          <a:off x="1971675" y="3076146"/>
          <a:ext cx="5915025" cy="504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the application</a:t>
          </a:r>
          <a:r>
            <a:rPr lang="en-US" sz="1600" kern="1200">
              <a:latin typeface="Calibri Light" panose="020F0302020204030204"/>
            </a:rPr>
            <a:t> locally</a:t>
          </a:r>
          <a:endParaRPr lang="en-US" sz="1600" kern="1200"/>
        </a:p>
      </dsp:txBody>
      <dsp:txXfrm>
        <a:off x="1971675" y="3076146"/>
        <a:ext cx="5915025" cy="504459"/>
      </dsp:txXfrm>
    </dsp:sp>
    <dsp:sp modelId="{AED19087-82F4-694D-8F19-3DF3FCFA74A6}">
      <dsp:nvSpPr>
        <dsp:cNvPr id="0" name=""/>
        <dsp:cNvSpPr/>
      </dsp:nvSpPr>
      <dsp:spPr>
        <a:xfrm rot="10800000">
          <a:off x="0" y="2307624"/>
          <a:ext cx="1971675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20904" rIns="140226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</a:t>
          </a:r>
        </a:p>
      </dsp:txBody>
      <dsp:txXfrm rot="-10800000">
        <a:off x="0" y="2307624"/>
        <a:ext cx="1971675" cy="504459"/>
      </dsp:txXfrm>
    </dsp:sp>
    <dsp:sp modelId="{C17073C1-1408-5B48-9104-583FA550716E}">
      <dsp:nvSpPr>
        <dsp:cNvPr id="0" name=""/>
        <dsp:cNvSpPr/>
      </dsp:nvSpPr>
      <dsp:spPr>
        <a:xfrm>
          <a:off x="1971675" y="2307624"/>
          <a:ext cx="5915025" cy="504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the Docker image using Docker file</a:t>
          </a:r>
          <a:r>
            <a:rPr lang="en-US" sz="1600" kern="1200">
              <a:latin typeface="Calibri Light" panose="020F0302020204030204"/>
            </a:rPr>
            <a:t> </a:t>
          </a:r>
          <a:endParaRPr lang="en-US" sz="1600" kern="1200"/>
        </a:p>
      </dsp:txBody>
      <dsp:txXfrm>
        <a:off x="1971675" y="2307624"/>
        <a:ext cx="5915025" cy="504459"/>
      </dsp:txXfrm>
    </dsp:sp>
    <dsp:sp modelId="{FECAC317-3120-604E-A83C-C2DF11AA41AB}">
      <dsp:nvSpPr>
        <dsp:cNvPr id="0" name=""/>
        <dsp:cNvSpPr/>
      </dsp:nvSpPr>
      <dsp:spPr>
        <a:xfrm rot="10800000">
          <a:off x="0" y="1539102"/>
          <a:ext cx="1971675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20904" rIns="140226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Convert</a:t>
          </a:r>
        </a:p>
      </dsp:txBody>
      <dsp:txXfrm rot="-10800000">
        <a:off x="0" y="1539102"/>
        <a:ext cx="1971675" cy="504459"/>
      </dsp:txXfrm>
    </dsp:sp>
    <dsp:sp modelId="{9B9CEB83-4EF6-C34D-8EC1-248FA1BB7B40}">
      <dsp:nvSpPr>
        <dsp:cNvPr id="0" name=""/>
        <dsp:cNvSpPr/>
      </dsp:nvSpPr>
      <dsp:spPr>
        <a:xfrm>
          <a:off x="1971675" y="1539102"/>
          <a:ext cx="5915025" cy="504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 this script to a </a:t>
          </a:r>
          <a:r>
            <a:rPr lang="en-US" sz="1600" kern="1200" err="1"/>
            <a:t>Dockerfile</a:t>
          </a:r>
          <a:endParaRPr lang="en-US" sz="1600" kern="1200"/>
        </a:p>
      </dsp:txBody>
      <dsp:txXfrm>
        <a:off x="1971675" y="1539102"/>
        <a:ext cx="5915025" cy="504459"/>
      </dsp:txXfrm>
    </dsp:sp>
    <dsp:sp modelId="{2FA822B0-14A9-1845-B70C-CFF645B978C9}">
      <dsp:nvSpPr>
        <dsp:cNvPr id="0" name=""/>
        <dsp:cNvSpPr/>
      </dsp:nvSpPr>
      <dsp:spPr>
        <a:xfrm rot="10800000">
          <a:off x="0" y="770580"/>
          <a:ext cx="1971675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20904" rIns="140226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</a:t>
          </a:r>
        </a:p>
      </dsp:txBody>
      <dsp:txXfrm rot="-10800000">
        <a:off x="0" y="770580"/>
        <a:ext cx="1971675" cy="504459"/>
      </dsp:txXfrm>
    </dsp:sp>
    <dsp:sp modelId="{4FAEB60C-BEDB-634E-A6CD-D45E1F36D228}">
      <dsp:nvSpPr>
        <dsp:cNvPr id="0" name=""/>
        <dsp:cNvSpPr/>
      </dsp:nvSpPr>
      <dsp:spPr>
        <a:xfrm>
          <a:off x="1971675" y="770580"/>
          <a:ext cx="5915025" cy="504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Manually create a script that will result in a running application inside vanilla ubuntu containers.</a:t>
          </a:r>
        </a:p>
      </dsp:txBody>
      <dsp:txXfrm>
        <a:off x="1971675" y="770580"/>
        <a:ext cx="5915025" cy="504459"/>
      </dsp:txXfrm>
    </dsp:sp>
    <dsp:sp modelId="{96320FDF-3686-AC45-AA99-5A2EE19B6D28}">
      <dsp:nvSpPr>
        <dsp:cNvPr id="0" name=""/>
        <dsp:cNvSpPr/>
      </dsp:nvSpPr>
      <dsp:spPr>
        <a:xfrm rot="10800000">
          <a:off x="0" y="2058"/>
          <a:ext cx="1971675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20904" rIns="140226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Clone</a:t>
          </a:r>
        </a:p>
      </dsp:txBody>
      <dsp:txXfrm rot="-10800000">
        <a:off x="0" y="2058"/>
        <a:ext cx="1971675" cy="504459"/>
      </dsp:txXfrm>
    </dsp:sp>
    <dsp:sp modelId="{5DEB1EED-7AAD-8D41-8673-DA238818AE5A}">
      <dsp:nvSpPr>
        <dsp:cNvPr id="0" name=""/>
        <dsp:cNvSpPr/>
      </dsp:nvSpPr>
      <dsp:spPr>
        <a:xfrm>
          <a:off x="1971675" y="2058"/>
          <a:ext cx="5915025" cy="504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Clone application repo: https://github.com/mmumshad/simple-webapp-flask</a:t>
          </a:r>
        </a:p>
      </dsp:txBody>
      <dsp:txXfrm>
        <a:off x="1971675" y="2058"/>
        <a:ext cx="5915025" cy="504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file/ubuntu/blob/master/Dockerfi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etazzo/container.training/blob/main/dockercoins/rng/rng.p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b.docker.com/_/mysq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https://iximiuz.com/</a:t>
            </a:r>
          </a:p>
        </p:txBody>
      </p:sp>
    </p:spTree>
    <p:extLst>
      <p:ext uri="{BB962C8B-B14F-4D97-AF65-F5344CB8AC3E}">
        <p14:creationId xmlns:p14="http://schemas.microsoft.com/office/powerpoint/2010/main" val="343847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www.google.com</a:t>
            </a:r>
            <a:r>
              <a:rPr lang="en-US"/>
              <a:t>/</a:t>
            </a:r>
            <a:r>
              <a:rPr lang="en-US" err="1"/>
              <a:t>url?sa</a:t>
            </a:r>
            <a:r>
              <a:rPr lang="en-US"/>
              <a:t>=</a:t>
            </a:r>
            <a:r>
              <a:rPr lang="en-US" err="1"/>
              <a:t>i&amp;url</a:t>
            </a:r>
            <a:r>
              <a:rPr lang="en-US"/>
              <a:t>=https%3A%2F%2Ftowardsdatascience.com%2Fdocker-networking-919461b7f498&amp;psig=AOvVaw1-oGkTr5H1fcSzgh4473or&amp;ust=1650938911037000&amp;source=</a:t>
            </a:r>
            <a:r>
              <a:rPr lang="en-US" err="1"/>
              <a:t>images&amp;cd</a:t>
            </a:r>
            <a:r>
              <a:rPr lang="en-US"/>
              <a:t>=</a:t>
            </a:r>
            <a:r>
              <a:rPr lang="en-US" err="1"/>
              <a:t>vfe&amp;ved</a:t>
            </a:r>
            <a:r>
              <a:rPr lang="en-US"/>
              <a:t>=0CA0QjhxqFwoTCJCI4-6QrvcCFQAAAAAdAAAAABAD</a:t>
            </a:r>
          </a:p>
        </p:txBody>
      </p:sp>
    </p:spTree>
    <p:extLst>
      <p:ext uri="{BB962C8B-B14F-4D97-AF65-F5344CB8AC3E}">
        <p14:creationId xmlns:p14="http://schemas.microsoft.com/office/powerpoint/2010/main" val="116510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medium.com</a:t>
            </a:r>
            <a:r>
              <a:rPr lang="en-US"/>
              <a:t>/@arpitkh96/basics-of-container-networking-with-linux-part-1-3a3cdc64c87a</a:t>
            </a:r>
          </a:p>
          <a:p>
            <a:r>
              <a:rPr lang="en-US"/>
              <a:t>https://</a:t>
            </a:r>
            <a:r>
              <a:rPr lang="en-US" err="1"/>
              <a:t>medium.com</a:t>
            </a:r>
            <a:r>
              <a:rPr lang="en-US"/>
              <a:t>/@arpitkh96/basics-of-container-networking-with-linux-65607ea2377c</a:t>
            </a:r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medium.com</a:t>
            </a:r>
            <a:r>
              <a:rPr lang="en-US"/>
              <a:t>/@arpitkh96/basics-of-container-networking-with-linux-part-3-3e236a4643b7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0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>
                <a:effectLst/>
                <a:latin typeface="+mn-lt"/>
                <a:ea typeface="+mn-ea"/>
                <a:cs typeface="+mn-cs"/>
                <a:sym typeface="Times New Roman"/>
              </a:rPr>
              <a:t>In this lesson, we will learn about two important </a:t>
            </a:r>
            <a:r>
              <a:rPr lang="en-CA" sz="1200" b="0" i="0" err="1">
                <a:effectLst/>
                <a:latin typeface="+mn-lt"/>
                <a:ea typeface="+mn-ea"/>
                <a:cs typeface="+mn-cs"/>
                <a:sym typeface="Times New Roman"/>
              </a:rPr>
              <a:t>Dockerfile</a:t>
            </a:r>
            <a:r>
              <a:rPr lang="en-CA" sz="1200" b="0" i="0">
                <a:effectLst/>
                <a:latin typeface="+mn-lt"/>
                <a:ea typeface="+mn-ea"/>
                <a:cs typeface="+mn-cs"/>
                <a:sym typeface="Times New Roman"/>
              </a:rPr>
              <a:t> commands:</a:t>
            </a:r>
          </a:p>
          <a:p>
            <a:r>
              <a:rPr lang="en-CA" sz="1200" b="0" i="0">
                <a:effectLst/>
                <a:latin typeface="+mn-lt"/>
                <a:ea typeface="+mn-ea"/>
                <a:cs typeface="+mn-cs"/>
                <a:sym typeface="Times New Roman"/>
              </a:rPr>
              <a:t>CMD and ENTRYPOINT.</a:t>
            </a:r>
          </a:p>
          <a:p>
            <a:r>
              <a:rPr lang="en-CA" sz="1200" b="0" i="0">
                <a:effectLst/>
                <a:latin typeface="+mn-lt"/>
                <a:ea typeface="+mn-ea"/>
                <a:cs typeface="+mn-cs"/>
                <a:sym typeface="Times New Roman"/>
              </a:rPr>
              <a:t>These commands allow us to set the default command to run in a container.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https://github.com/dockerfile/ubuntu/blob/master/Dockerfile</a:t>
            </a:r>
            <a:endParaRPr lang="en-US"/>
          </a:p>
          <a:p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87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https://github.com/jpetazzo/container.training/blob/main/dockercoins/rng/rng.py</a:t>
            </a:r>
            <a:endParaRPr lang="en-US"/>
          </a:p>
          <a:p>
            <a:r>
              <a:rPr lang="en-US">
                <a:hlinkClick r:id="rId4"/>
              </a:rPr>
              <a:t>https://hub.docker.com/_/mysql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https://github.com/didier-durand/microservices-on-cloud-kubernetes</a:t>
            </a:r>
          </a:p>
        </p:txBody>
      </p:sp>
    </p:spTree>
    <p:extLst>
      <p:ext uri="{BB962C8B-B14F-4D97-AF65-F5344CB8AC3E}">
        <p14:creationId xmlns:p14="http://schemas.microsoft.com/office/powerpoint/2010/main" val="266679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6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8765-E718-0442-AF6C-17ADBDD4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39061-7B71-7445-BAA0-5CE29946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E5CD-C358-0046-A615-EC20AC0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DF4D-6411-074E-A6CB-FF514454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F975-EC48-DF4A-9703-E3977C61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31D2-D645-BC4F-8AF9-AAA8CD7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08FC1-7984-964F-A44A-864D4837B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4D00-813B-3A4F-8DC4-0DA1CF74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C0F2-9DD8-2F4D-AC2E-C361CE91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BBC0-67A3-0B46-927D-3507B728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3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E942E-6F9C-1C41-83D3-D8EEEA20C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3171-741B-1248-9145-DAFCA72B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50FD-52CF-DF42-9F3B-D9A8A88E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ECA1-2A40-EB40-8A56-35DEE0FD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6AD7-7FFD-6144-B952-91BF75BE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48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4A1A-69BD-324E-9339-91CAA9EE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89AB-A657-0441-8CC0-E6878F6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A1EC-F867-EC4A-84F5-04E11403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58FD-8F5E-1D4C-A5EC-D3A9743E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298A-0966-1246-97FE-58F03EFA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4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7F9D-E8EF-1F43-BD11-F4C242AE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BA05-E7B5-844B-9F01-7311D42B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8AA8-AFA8-EC4D-9F59-588115E4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E6DFF-3AA2-034C-A89B-FE6AC628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6753-935F-5C43-A54F-B00AC55A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5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944-C953-FD49-81D5-0327DD04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64BA-63BD-A740-AEE1-36694620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8C187-D748-9442-83DC-8C4A4109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80D2F-0AD7-9944-9FA7-B71D28F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9A67-816E-8643-A05F-11379CC8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0C26-7D3E-BE4F-8E51-C8FD1CD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81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9571-ED4E-A54D-B546-87C5A5A9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7CE8-5055-ED4D-8C86-D9915D74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D28D-9A23-F649-A75F-CABC0EF7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6F780-E755-2543-9BEA-5F25343F4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F6FBD-410E-F74C-AF16-6E48FB23F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1304C-ED10-9A42-8102-ECA7ECEB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0E1EF-0D2E-0F4E-AAD6-E5893E6D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A3024-D64B-D840-A618-23307CCC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55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9164-41B8-4B46-992E-99EAA99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7208D-EFEA-E84E-8924-331E6C0D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DAFAC-50D8-5A44-8CD0-66F9EE11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AE307-F465-0744-B031-12DA09F9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5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4F4E1-F3E1-E644-B804-55F90A6B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D8624-A2FC-054E-B65C-AAE437F3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4F325-F357-D543-80E9-26F10464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75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1DBD-6ACD-CC40-B00B-79EE3BE8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E9C2-B73D-4E42-A3A6-76E6D38A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57594-535B-1441-9E40-867185DE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A56A-9ECA-474C-99DB-9DA35E93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9779D-3925-FA4E-AA27-2CAB7A6C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2DEC6-18F7-164E-842C-8A3728C7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3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6540-B8CC-DA4D-8F96-3CAA1F17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D22AF-52E3-514F-86CD-D58BBBB3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272F-B0B1-4C4A-A334-7674A7157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5FDB-FFB4-A942-A56D-A303CEF8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C6F5C-F03C-2142-8CC7-3E16FF4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D045-8285-EC47-817A-FF6D3CF3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35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DB2AD-A143-2043-B86D-925AF5ED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7674-7BCB-9C4D-B07B-F19E6945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CFCF-65E7-AE49-BE7E-518991226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CF91-FFFC-324B-AA4D-6B620E61D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B2B0-2163-9A4B-AF2A-12117B72F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7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y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ximiuz.com/en/posts/container-networking-is-simple/" TargetMode="External"/><Relationship Id="rId2" Type="http://schemas.openxmlformats.org/officeDocument/2006/relationships/hyperlink" Target="https://iximiuz.com/en/posts/docker-publish-container-por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Rectangle 3">
            <a:extLst>
              <a:ext uri="{FF2B5EF4-FFF2-40B4-BE49-F238E27FC236}">
                <a16:creationId xmlns:a16="http://schemas.microsoft.com/office/drawing/2014/main" id="{3C335C7E-D447-DC61-17F3-F6C313624C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9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833484" y="6498395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28" name="Date Placeholder 3"/>
          <p:cNvSpPr txBox="1"/>
          <p:nvPr/>
        </p:nvSpPr>
        <p:spPr>
          <a:xfrm>
            <a:off x="6773543" y="6527645"/>
            <a:ext cx="1827850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b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lang="en-CA"/>
              <a:t>CLO835, Fall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995C-236C-8B41-83AA-10193BB3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r>
              <a:rPr lang="en-US"/>
              <a:t>Using Environment Variables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0DD-8BD3-5943-8C27-B4165A2A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49" y="2411500"/>
            <a:ext cx="7641093" cy="28686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/>
              <a:t>Example of MySQL image on </a:t>
            </a:r>
            <a:r>
              <a:rPr lang="en-US" sz="1800" err="1"/>
              <a:t>DockerHub</a:t>
            </a:r>
            <a:endParaRPr lang="en-US" sz="1800" err="1">
              <a:cs typeface="Calibri"/>
            </a:endParaRPr>
          </a:p>
          <a:p>
            <a:pPr marL="0" indent="0">
              <a:buNone/>
            </a:pPr>
            <a:r>
              <a:rPr lang="en-US" sz="1800">
                <a:hlinkClick r:id="rId3"/>
              </a:rPr>
              <a:t>https://hub.docker.com/_/mysql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CA" sz="1800" b="1"/>
              <a:t>Start a </a:t>
            </a:r>
            <a:r>
              <a:rPr lang="en-CA" sz="1800" b="1" err="1"/>
              <a:t>mysql</a:t>
            </a:r>
            <a:r>
              <a:rPr lang="en-CA" sz="1800" b="1"/>
              <a:t> server instance</a:t>
            </a:r>
            <a:endParaRPr lang="en-CA" sz="18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CA" sz="1800"/>
              <a:t>Starting a MySQL instance is simple:</a:t>
            </a:r>
            <a:endParaRPr lang="en-CA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CA" sz="1800">
                <a:highlight>
                  <a:srgbClr val="C0C0C0"/>
                </a:highlight>
              </a:rPr>
              <a:t>$ docker run --name some-</a:t>
            </a:r>
            <a:r>
              <a:rPr lang="en-CA" sz="1800" err="1">
                <a:highlight>
                  <a:srgbClr val="C0C0C0"/>
                </a:highlight>
              </a:rPr>
              <a:t>mysql</a:t>
            </a:r>
            <a:r>
              <a:rPr lang="en-CA" sz="1800">
                <a:highlight>
                  <a:srgbClr val="C0C0C0"/>
                </a:highlight>
              </a:rPr>
              <a:t> -e MYSQL_ROOT_PASSWORD=my-secret-pw -d </a:t>
            </a:r>
            <a:r>
              <a:rPr lang="en-CA" sz="1800" err="1">
                <a:highlight>
                  <a:srgbClr val="C0C0C0"/>
                </a:highlight>
              </a:rPr>
              <a:t>mysql:tag</a:t>
            </a:r>
            <a:endParaRPr lang="en-CA" sz="1800" err="1">
              <a:highlight>
                <a:srgbClr val="C0C0C0"/>
              </a:highlight>
              <a:cs typeface="Calibri"/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F753F6-97DC-A822-ADDE-DC3C525D2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005" y="980016"/>
            <a:ext cx="1728259" cy="1172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7A36D-2346-DEA9-8881-1619B794761F}"/>
              </a:ext>
            </a:extLst>
          </p:cNvPr>
          <p:cNvSpPr txBox="1"/>
          <p:nvPr/>
        </p:nvSpPr>
        <p:spPr>
          <a:xfrm>
            <a:off x="787401" y="4978400"/>
            <a:ext cx="75183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>
                <a:cs typeface="Segoe UI"/>
              </a:rPr>
              <a:t>Where:​</a:t>
            </a:r>
          </a:p>
          <a:p>
            <a:pPr marL="285750" indent="-285750">
              <a:buFont typeface="Arial"/>
              <a:buChar char="•"/>
            </a:pPr>
            <a:r>
              <a:rPr lang="en-CA">
                <a:cs typeface="Arial"/>
              </a:rPr>
              <a:t>some-</a:t>
            </a:r>
            <a:r>
              <a:rPr lang="en-CA" err="1">
                <a:cs typeface="Arial"/>
              </a:rPr>
              <a:t>mysql</a:t>
            </a:r>
            <a:r>
              <a:rPr lang="en-CA">
                <a:cs typeface="Arial"/>
              </a:rPr>
              <a:t> is the name you want to assign to your container,​</a:t>
            </a:r>
          </a:p>
          <a:p>
            <a:pPr marL="285750" indent="-285750">
              <a:buFont typeface="Arial"/>
              <a:buChar char="•"/>
            </a:pPr>
            <a:r>
              <a:rPr lang="en-CA">
                <a:cs typeface="Arial"/>
              </a:rPr>
              <a:t>my-secret-pw is the password to be set for the MySQL root user ​</a:t>
            </a:r>
          </a:p>
          <a:p>
            <a:pPr marL="285750" indent="-285750">
              <a:buFont typeface="Arial"/>
              <a:buChar char="•"/>
            </a:pPr>
            <a:r>
              <a:rPr lang="en-CA">
                <a:cs typeface="Arial"/>
              </a:rPr>
              <a:t>tag is the tag specifying the MySQL version you want. ​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7501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1" y="798703"/>
            <a:ext cx="3915889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/>
              <a:t>Week 2, Lab1</a:t>
            </a:r>
            <a:r>
              <a:rPr lang="en-US" sz="4200" kern="1200">
                <a:latin typeface="+mj-lt"/>
                <a:ea typeface="+mj-ea"/>
                <a:cs typeface="+mj-cs"/>
              </a:rPr>
              <a:t>– Environment Variables, CMD and ENTRYPOINT</a:t>
            </a:r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44" y="0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502" y="1"/>
            <a:ext cx="866356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432" y="1788090"/>
            <a:ext cx="3704628" cy="289887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194" y="2916245"/>
            <a:ext cx="119806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330" y="5717906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5" name="Freeform: Shape 718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633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87" name="Freeform: Shape 718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2865" y="5835650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27916-2C38-178E-39AE-BF946CCF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Why and How are we going to create a Docker Image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260E-D037-9834-A0B7-B068D563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Why? We want to containerize custom Python Flask application</a:t>
            </a:r>
          </a:p>
          <a:p>
            <a:r>
              <a:rPr lang="en-US">
                <a:cs typeface="Calibri"/>
              </a:rPr>
              <a:t>How? </a:t>
            </a:r>
          </a:p>
          <a:p>
            <a:pPr marL="685800" lvl="1" indent="-342900">
              <a:buAutoNum type="arabicPeriod"/>
            </a:pPr>
            <a:r>
              <a:rPr lang="en-US">
                <a:cs typeface="Calibri"/>
              </a:rPr>
              <a:t>Start from the vanilla Ubuntu image</a:t>
            </a:r>
          </a:p>
          <a:p>
            <a:pPr marL="685800" lvl="1" indent="-342900">
              <a:buAutoNum type="arabicPeriod"/>
            </a:pPr>
            <a:r>
              <a:rPr lang="en-US">
                <a:cs typeface="Calibri"/>
              </a:rPr>
              <a:t>Update apt</a:t>
            </a:r>
          </a:p>
          <a:p>
            <a:pPr marL="685800" lvl="1" indent="-342900">
              <a:buAutoNum type="arabicPeriod"/>
            </a:pPr>
            <a:r>
              <a:rPr lang="en-US">
                <a:cs typeface="Calibri"/>
              </a:rPr>
              <a:t>Use apt to install relevant packages</a:t>
            </a:r>
          </a:p>
          <a:p>
            <a:pPr marL="685800" lvl="1" indent="-342900">
              <a:buAutoNum type="arabicPeriod"/>
            </a:pPr>
            <a:r>
              <a:rPr lang="en-US">
                <a:cs typeface="Calibri"/>
              </a:rPr>
              <a:t>Use pip to install Python application dependencies</a:t>
            </a:r>
          </a:p>
          <a:p>
            <a:pPr marL="685800" lvl="1" indent="-342900">
              <a:buAutoNum type="arabicPeriod"/>
            </a:pPr>
            <a:r>
              <a:rPr lang="en-US">
                <a:cs typeface="Calibri"/>
              </a:rPr>
              <a:t>Copy source code to /opt folder</a:t>
            </a:r>
          </a:p>
          <a:p>
            <a:pPr marL="685800" lvl="1" indent="-342900">
              <a:buAutoNum type="arabicPeriod"/>
            </a:pPr>
            <a:r>
              <a:rPr lang="en-US">
                <a:cs typeface="Calibri"/>
              </a:rPr>
              <a:t>Run the simple web server using </a:t>
            </a:r>
            <a:r>
              <a:rPr lang="en-US">
                <a:highlight>
                  <a:srgbClr val="C0C0C0"/>
                </a:highlight>
                <a:latin typeface="Consolas"/>
                <a:cs typeface="Calibri"/>
              </a:rPr>
              <a:t>flask </a:t>
            </a:r>
            <a:r>
              <a:rPr lang="en-US">
                <a:cs typeface="Calibri"/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61777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CA964-85F7-DE8D-C52E-A8D6B3F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>
                <a:cs typeface="Calibri Light"/>
              </a:rPr>
              <a:t>Create Dockerfile and build Docker image</a:t>
            </a:r>
            <a:endParaRPr lang="en-US" sz="43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0A17-06F6-A09D-1669-E7D17664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55" y="1929384"/>
            <a:ext cx="7846595" cy="45661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500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git clone https://github.com/mmumshad/simple-webapp-color.git</a:t>
            </a:r>
          </a:p>
          <a:p>
            <a:pPr marL="0" indent="0">
              <a:buNone/>
            </a:pPr>
            <a:r>
              <a:rPr lang="en-US" sz="1500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cd simple-webapp-color/</a:t>
            </a:r>
            <a:endParaRPr lang="en-US" sz="1500">
              <a:latin typeface="Consolas"/>
            </a:endParaRPr>
          </a:p>
          <a:p>
            <a:pPr marL="0" indent="0">
              <a:buNone/>
            </a:pPr>
            <a:endParaRPr lang="en-US" sz="1500"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>
                <a:highlight>
                  <a:srgbClr val="C0C0C0"/>
                </a:highlight>
                <a:ea typeface="+mn-lt"/>
                <a:cs typeface="+mn-lt"/>
              </a:rPr>
              <a:t># Create </a:t>
            </a:r>
            <a:r>
              <a:rPr lang="en-US" sz="1500" err="1">
                <a:highlight>
                  <a:srgbClr val="C0C0C0"/>
                </a:highlight>
                <a:ea typeface="+mn-lt"/>
                <a:cs typeface="+mn-lt"/>
              </a:rPr>
              <a:t>Dockerfile</a:t>
            </a:r>
            <a:r>
              <a:rPr lang="en-US" sz="1500">
                <a:highlight>
                  <a:srgbClr val="C0C0C0"/>
                </a:highlight>
                <a:ea typeface="+mn-lt"/>
                <a:cs typeface="+mn-lt"/>
              </a:rPr>
              <a:t> with the content below</a:t>
            </a:r>
            <a:endParaRPr lang="en-US" sz="15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500">
                <a:highlight>
                  <a:srgbClr val="C0C0C0"/>
                </a:highlight>
                <a:latin typeface="Palatino Linotype"/>
                <a:ea typeface="+mn-lt"/>
                <a:cs typeface="+mn-lt"/>
              </a:rPr>
              <a:t>FROM ubuntu:18.04  </a:t>
            </a:r>
            <a:endParaRPr lang="en-US" sz="1500">
              <a:highlight>
                <a:srgbClr val="C0C0C0"/>
              </a:highlight>
              <a:latin typeface="Palatino Linotype"/>
              <a:cs typeface="Calibri"/>
            </a:endParaRPr>
          </a:p>
          <a:p>
            <a:pPr marL="0" indent="0">
              <a:buNone/>
            </a:pPr>
            <a:r>
              <a:rPr lang="en-US" sz="1500">
                <a:highlight>
                  <a:srgbClr val="C0C0C0"/>
                </a:highlight>
                <a:latin typeface="Palatino Linotype"/>
                <a:ea typeface="+mn-lt"/>
                <a:cs typeface="+mn-lt"/>
              </a:rPr>
              <a:t>RUN apt-get update &amp;&amp; apt-get install -y python python-pip</a:t>
            </a:r>
          </a:p>
          <a:p>
            <a:pPr marL="0" indent="0">
              <a:buNone/>
            </a:pPr>
            <a:r>
              <a:rPr lang="en-US" sz="1500" dirty="0">
                <a:highlight>
                  <a:srgbClr val="C0C0C0"/>
                </a:highlight>
                <a:latin typeface="Palatino Linotype"/>
                <a:ea typeface="+mn-lt"/>
                <a:cs typeface="+mn-lt"/>
              </a:rPr>
              <a:t>RUN pip install flask</a:t>
            </a:r>
          </a:p>
          <a:p>
            <a:pPr>
              <a:buNone/>
            </a:pP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# Mind the space </a:t>
            </a:r>
            <a:r>
              <a:rPr lang="en-US" sz="1500" dirty="0" err="1">
                <a:highlight>
                  <a:srgbClr val="C0C0C0"/>
                </a:highlight>
                <a:ea typeface="+mn-lt"/>
                <a:cs typeface="+mn-lt"/>
              </a:rPr>
              <a:t>beetween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 </a:t>
            </a:r>
            <a:r>
              <a:rPr lang="en-US" sz="1500">
                <a:highlight>
                  <a:srgbClr val="C0C0C0"/>
                </a:highlight>
                <a:ea typeface="+mn-lt"/>
                <a:cs typeface="+mn-lt"/>
              </a:rPr>
              <a:t>. and /opt/</a:t>
            </a:r>
          </a:p>
          <a:p>
            <a:pPr marL="0" indent="0">
              <a:buNone/>
            </a:pPr>
            <a:r>
              <a:rPr lang="en-US" sz="1500">
                <a:highlight>
                  <a:srgbClr val="C0C0C0"/>
                </a:highlight>
                <a:latin typeface="Palatino Linotype"/>
                <a:ea typeface="+mn-lt"/>
                <a:cs typeface="+mn-lt"/>
              </a:rPr>
              <a:t>COPY . /opt/  </a:t>
            </a:r>
          </a:p>
          <a:p>
            <a:pPr marL="0" indent="0">
              <a:buNone/>
            </a:pPr>
            <a:r>
              <a:rPr lang="en-US" sz="1500">
                <a:highlight>
                  <a:srgbClr val="C0C0C0"/>
                </a:highlight>
                <a:latin typeface="Palatino Linotype"/>
                <a:ea typeface="+mn-lt"/>
                <a:cs typeface="+mn-lt"/>
              </a:rPr>
              <a:t>ENV APP_COLOR=red</a:t>
            </a:r>
            <a:endParaRPr lang="en-US"/>
          </a:p>
          <a:p>
            <a:pPr marL="0" indent="0">
              <a:buNone/>
            </a:pPr>
            <a:r>
              <a:rPr lang="en-US" sz="1500">
                <a:highlight>
                  <a:srgbClr val="C0C0C0"/>
                </a:highlight>
                <a:latin typeface="Palatino Linotype"/>
                <a:ea typeface="+mn-lt"/>
                <a:cs typeface="+mn-lt"/>
              </a:rPr>
              <a:t>ENTRYPOINT FLASK_APP=/opt/app.py flask run --host=0.0.0.0 --port=8080</a:t>
            </a:r>
          </a:p>
          <a:p>
            <a:pPr marL="0" indent="0">
              <a:buNone/>
            </a:pPr>
            <a:endParaRPr lang="en-US" sz="1800" b="1">
              <a:cs typeface="Calibri"/>
            </a:endParaRPr>
          </a:p>
          <a:p>
            <a:pPr marL="0" indent="0">
              <a:buNone/>
            </a:pPr>
            <a:r>
              <a:rPr lang="en-US" sz="1800" b="1">
                <a:cs typeface="Calibri"/>
              </a:rPr>
              <a:t>Explain: </a:t>
            </a:r>
            <a:br>
              <a:rPr lang="en-US" sz="1800" b="1">
                <a:cs typeface="Calibri"/>
              </a:rPr>
            </a:br>
            <a:r>
              <a:rPr lang="en-US" sz="1800" b="1">
                <a:cs typeface="Calibri"/>
              </a:rPr>
              <a:t>What is the purpose of COPY directive in the </a:t>
            </a:r>
            <a:r>
              <a:rPr lang="en-US" sz="1800" b="1" err="1">
                <a:cs typeface="Calibri"/>
              </a:rPr>
              <a:t>Dockerfile</a:t>
            </a:r>
            <a:r>
              <a:rPr lang="en-US" sz="1800" b="1">
                <a:cs typeface="Calibri"/>
              </a:rPr>
              <a:t> above?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 b="1">
                <a:cs typeface="Calibri"/>
              </a:rPr>
              <a:t>Why are the advantages of using ENTRYPOINT in place of CMD in the </a:t>
            </a:r>
            <a:r>
              <a:rPr lang="en-US" sz="1800" b="1" err="1">
                <a:cs typeface="Calibri"/>
              </a:rPr>
              <a:t>Dockerfile</a:t>
            </a:r>
            <a:r>
              <a:rPr lang="en-US" sz="1800" b="1">
                <a:cs typeface="Calibri"/>
              </a:rPr>
              <a:t> above?</a:t>
            </a:r>
          </a:p>
        </p:txBody>
      </p:sp>
    </p:spTree>
    <p:extLst>
      <p:ext uri="{BB962C8B-B14F-4D97-AF65-F5344CB8AC3E}">
        <p14:creationId xmlns:p14="http://schemas.microsoft.com/office/powerpoint/2010/main" val="418485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06BB-32AD-A99B-0FAD-8BA46820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27" y="3355807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2900">
                <a:cs typeface="Calibri Light"/>
              </a:rPr>
              <a:t>Provide Values to Container using Environment Variables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B1306D-843B-3926-5058-8A2F1BD38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3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BDB4-D27C-02A6-C429-F7A044CE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427997"/>
            <a:ext cx="5904823" cy="31043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latin typeface="Consolas"/>
                <a:cs typeface="Calibri" panose="020F0502020204030204"/>
              </a:rPr>
              <a:t># Build docker image</a:t>
            </a:r>
            <a:endParaRPr lang="en-US" sz="1400">
              <a:highlight>
                <a:srgbClr val="C0C0C0"/>
              </a:highlight>
              <a:latin typeface="Consolas"/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latin typeface="Consolas"/>
                <a:cs typeface="Calibri" panose="020F0502020204030204"/>
              </a:rPr>
              <a:t>$ docker build  -t </a:t>
            </a:r>
            <a:r>
              <a:rPr lang="en-US" sz="1400" err="1">
                <a:highlight>
                  <a:srgbClr val="C0C0C0"/>
                </a:highlight>
                <a:latin typeface="Consolas"/>
                <a:cs typeface="Calibri" panose="020F0502020204030204"/>
              </a:rPr>
              <a:t>color_app</a:t>
            </a:r>
            <a:r>
              <a:rPr lang="en-US" sz="1400">
                <a:highlight>
                  <a:srgbClr val="C0C0C0"/>
                </a:highlight>
                <a:latin typeface="Consolas"/>
                <a:cs typeface="Calibri" panose="020F0502020204030204"/>
              </a:rPr>
              <a:t> .</a:t>
            </a: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latin typeface="Consolas"/>
                <a:cs typeface="Calibri" panose="020F0502020204030204"/>
              </a:rPr>
              <a:t># List docker images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latin typeface="Consolas"/>
                <a:cs typeface="Calibri" panose="020F0502020204030204"/>
              </a:rPr>
              <a:t>$ docker images</a:t>
            </a: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latin typeface="Consolas"/>
                <a:cs typeface="Calibri" panose="020F0502020204030204"/>
              </a:rPr>
              <a:t># Create a container – can we access the app?</a:t>
            </a: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latin typeface="Consolas"/>
                <a:cs typeface="Calibri" panose="020F0502020204030204"/>
              </a:rPr>
              <a:t>$ docker run –d</a:t>
            </a:r>
            <a:r>
              <a:rPr lang="en-US" sz="1400">
                <a:solidFill>
                  <a:srgbClr val="7030A0"/>
                </a:solidFill>
                <a:highlight>
                  <a:srgbClr val="C0C0C0"/>
                </a:highlight>
                <a:latin typeface="Consolas"/>
                <a:cs typeface="Calibri" panose="020F0502020204030204"/>
              </a:rPr>
              <a:t> </a:t>
            </a:r>
            <a:r>
              <a:rPr lang="en-US" sz="1400">
                <a:solidFill>
                  <a:srgbClr val="7030A0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 -e APP_COLOR=blue </a:t>
            </a:r>
            <a:r>
              <a:rPr lang="en-US" sz="1400" err="1">
                <a:solidFill>
                  <a:srgbClr val="7030A0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color_app</a:t>
            </a:r>
            <a:endParaRPr lang="en-US" sz="1400">
              <a:solidFill>
                <a:srgbClr val="7030A0"/>
              </a:solidFill>
              <a:highlight>
                <a:srgbClr val="C0C0C0"/>
              </a:highlight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# Create a container and publish the port</a:t>
            </a: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$ docker run –d</a:t>
            </a:r>
            <a:r>
              <a:rPr lang="en-US" sz="1400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  -e APP_COLOR=blue</a:t>
            </a: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 –p 80:8080 </a:t>
            </a:r>
            <a:r>
              <a:rPr lang="en-US" sz="1400" err="1">
                <a:highlight>
                  <a:srgbClr val="C0C0C0"/>
                </a:highlight>
                <a:ea typeface="+mn-lt"/>
                <a:cs typeface="+mn-lt"/>
              </a:rPr>
              <a:t>color_app</a:t>
            </a:r>
            <a:endParaRPr lang="en-US" sz="1400"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# </a:t>
            </a:r>
            <a:r>
              <a:rPr lang="en-US" sz="1400" b="1">
                <a:highlight>
                  <a:srgbClr val="C0C0C0"/>
                </a:highlight>
                <a:ea typeface="+mn-lt"/>
                <a:cs typeface="+mn-lt"/>
              </a:rPr>
              <a:t>Verify </a:t>
            </a: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that you can access the application locally via "curl localhost" command and from you browser using public IP of your Cloud9 environment</a:t>
            </a: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# Make sure to open relevant port in the Security Group</a:t>
            </a:r>
          </a:p>
          <a:p>
            <a:pPr marL="0" indent="0">
              <a:buNone/>
            </a:pP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# </a:t>
            </a:r>
            <a:r>
              <a:rPr lang="en-US" sz="1400" b="1">
                <a:highlight>
                  <a:srgbClr val="C0C0C0"/>
                </a:highlight>
                <a:ea typeface="+mn-lt"/>
                <a:cs typeface="+mn-lt"/>
              </a:rPr>
              <a:t>Add screenshots </a:t>
            </a: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of application responses to your report</a:t>
            </a:r>
          </a:p>
        </p:txBody>
      </p:sp>
    </p:spTree>
    <p:extLst>
      <p:ext uri="{BB962C8B-B14F-4D97-AF65-F5344CB8AC3E}">
        <p14:creationId xmlns:p14="http://schemas.microsoft.com/office/powerpoint/2010/main" val="38987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1C4FE-3B83-9BE9-5B40-9A32452C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Environment Variables of a Running Container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0805A451-51EA-99AE-6F39-15D3D184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# Examine environment variables of the container using "docker inspect &lt;container id&gt; command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$ docker inspect &lt;</a:t>
            </a:r>
            <a:r>
              <a:rPr lang="en-US">
                <a:ea typeface="+mn-lt"/>
                <a:cs typeface="+mn-lt"/>
              </a:rPr>
              <a:t>container id</a:t>
            </a:r>
            <a:r>
              <a:rPr lang="en-US">
                <a:cs typeface="Calibri" panose="020F0502020204030204"/>
              </a:rPr>
              <a:t>&gt;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b="1">
                <a:cs typeface="Calibri" panose="020F0502020204030204"/>
              </a:rPr>
              <a:t>Explain </a:t>
            </a:r>
            <a:r>
              <a:rPr lang="en-US">
                <a:cs typeface="Calibri" panose="020F0502020204030204"/>
              </a:rPr>
              <a:t>using the </a:t>
            </a:r>
            <a:r>
              <a:rPr lang="en-US" err="1">
                <a:cs typeface="Calibri" panose="020F0502020204030204"/>
              </a:rPr>
              <a:t>color_app</a:t>
            </a:r>
            <a:r>
              <a:rPr lang="en-US">
                <a:cs typeface="Calibri" panose="020F0502020204030204"/>
              </a:rPr>
              <a:t> example: </a:t>
            </a:r>
            <a:br>
              <a:rPr lang="en-US">
                <a:cs typeface="Calibri" panose="020F0502020204030204"/>
              </a:rPr>
            </a:br>
            <a:endParaRPr lang="en-US">
              <a:cs typeface="Calibri" panose="020F0502020204030204"/>
            </a:endParaRPr>
          </a:p>
          <a:p>
            <a:pPr marL="342900" indent="-342900"/>
            <a:r>
              <a:rPr lang="en-US">
                <a:cs typeface="Calibri" panose="020F0502020204030204"/>
              </a:rPr>
              <a:t>How is the value of  </a:t>
            </a:r>
            <a:r>
              <a:rPr lang="en-US">
                <a:solidFill>
                  <a:srgbClr val="7030A0"/>
                </a:solidFill>
                <a:highlight>
                  <a:srgbClr val="C0C0C0"/>
                </a:highlight>
                <a:ea typeface="+mn-lt"/>
                <a:cs typeface="+mn-lt"/>
              </a:rPr>
              <a:t>APP_COLOR </a:t>
            </a:r>
            <a:r>
              <a:rPr lang="en-US">
                <a:cs typeface="Calibri" panose="020F0502020204030204"/>
              </a:rPr>
              <a:t> environment variable</a:t>
            </a:r>
            <a:r>
              <a:rPr lang="en-US">
                <a:solidFill>
                  <a:srgbClr val="7030A0"/>
                </a:solidFill>
                <a:cs typeface="Calibri" panose="020F0502020204030204"/>
              </a:rPr>
              <a:t> </a:t>
            </a:r>
            <a:r>
              <a:rPr lang="en-US">
                <a:cs typeface="Calibri" panose="020F0502020204030204"/>
              </a:rPr>
              <a:t>made available to flask application?</a:t>
            </a:r>
            <a:br>
              <a:rPr lang="en-US">
                <a:cs typeface="Calibri" panose="020F0502020204030204"/>
              </a:rPr>
            </a:br>
            <a:endParaRPr lang="en-US">
              <a:cs typeface="Calibri" panose="020F0502020204030204"/>
            </a:endParaRPr>
          </a:p>
          <a:p>
            <a:pPr marL="342900" indent="-342900"/>
            <a:r>
              <a:rPr lang="en-US">
                <a:cs typeface="Calibri" panose="020F0502020204030204"/>
              </a:rPr>
              <a:t>Is it enough specifying the environment variable in the Docker file or should it be mentioned in the application code as well?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394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D300-BAC0-4F1F-F97D-1CC42B64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Environment Variables of the Official Image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C7DF-FA37-0910-5DA3-B25A67B7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# Try running </a:t>
            </a:r>
            <a:r>
              <a:rPr lang="en-US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mysql</a:t>
            </a: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 container using official image</a:t>
            </a: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$ docker pull </a:t>
            </a:r>
            <a:r>
              <a:rPr lang="en-US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mysql</a:t>
            </a:r>
            <a:endParaRPr lang="en-US">
              <a:highlight>
                <a:srgbClr val="C0C0C0"/>
              </a:highlight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$ docker run –d </a:t>
            </a:r>
            <a:r>
              <a:rPr lang="en-US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mysql</a:t>
            </a:r>
            <a:endParaRPr lang="en-US">
              <a:highlight>
                <a:srgbClr val="C0C0C0"/>
              </a:highlight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highlight>
                <a:srgbClr val="C0C0C0"/>
              </a:highlight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# Adding environment variables, re-running</a:t>
            </a: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$ docker run --name some-</a:t>
            </a:r>
            <a:r>
              <a:rPr lang="en-US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mysql</a:t>
            </a: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 -e MYSQL_ROOT_PASSWORD=my-secret-pw -d </a:t>
            </a:r>
            <a:r>
              <a:rPr lang="en-US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mysql</a:t>
            </a:r>
            <a:endParaRPr lang="en-US">
              <a:highlight>
                <a:srgbClr val="C0C0C0"/>
              </a:highlight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highlight>
                <a:srgbClr val="C0C0C0"/>
              </a:highlight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cs typeface="Calibri" panose="020F0502020204030204"/>
              </a:rPr>
              <a:t># Checking the image configuration</a:t>
            </a: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cs typeface="Calibri" panose="020F0502020204030204"/>
              </a:rPr>
              <a:t>$ docker </a:t>
            </a:r>
            <a:r>
              <a:rPr lang="en-US" err="1">
                <a:highlight>
                  <a:srgbClr val="C0C0C0"/>
                </a:highlight>
                <a:latin typeface="Consolas"/>
                <a:cs typeface="Calibri" panose="020F0502020204030204"/>
              </a:rPr>
              <a:t>ps</a:t>
            </a:r>
            <a:endParaRPr lang="en-US">
              <a:highlight>
                <a:srgbClr val="C0C0C0"/>
              </a:highlight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cs typeface="Calibri" panose="020F0502020204030204"/>
              </a:rPr>
              <a:t>$ docker inspect &lt;container id&gt;</a:t>
            </a:r>
          </a:p>
        </p:txBody>
      </p:sp>
    </p:spTree>
    <p:extLst>
      <p:ext uri="{BB962C8B-B14F-4D97-AF65-F5344CB8AC3E}">
        <p14:creationId xmlns:p14="http://schemas.microsoft.com/office/powerpoint/2010/main" val="89532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FA22-756D-BA82-BF06-C5B39EC7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CMD vs </a:t>
            </a:r>
            <a:r>
              <a:rPr lang="en-US" err="1">
                <a:solidFill>
                  <a:schemeClr val="accent1"/>
                </a:solidFill>
                <a:ea typeface="+mj-lt"/>
                <a:cs typeface="+mj-lt"/>
              </a:rPr>
              <a:t>Entrypoint</a:t>
            </a:r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5969-7D46-3E0F-8F37-D7706479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# Overriding the CMD instruction</a:t>
            </a: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latin typeface="Consolas"/>
                <a:cs typeface="Calibri"/>
              </a:rPr>
              <a:t>$ docker run ubuntu ls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# Create a new with ENTRYPOINT instruction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highlight>
                  <a:srgbClr val="C0C0C0"/>
                </a:highlight>
                <a:latin typeface="Palatino Linotype"/>
                <a:cs typeface="Calibri"/>
              </a:rPr>
              <a:t>FROM ubuntu:16.04 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highlight>
                  <a:srgbClr val="C0C0C0"/>
                </a:highlight>
                <a:latin typeface="Palatino Linotype"/>
                <a:cs typeface="Calibri"/>
              </a:rPr>
              <a:t>ENTRYPOINT ["ls"]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highlight>
                <a:srgbClr val="C0C0C0"/>
              </a:highlight>
              <a:latin typeface="Palatino Linotype"/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$ docker build –t ubuntu-ls .</a:t>
            </a:r>
          </a:p>
          <a:p>
            <a:pPr>
              <a:buNone/>
            </a:pP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$ docker run 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ubuntu-ls </a:t>
            </a:r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/</a:t>
            </a:r>
            <a:r>
              <a:rPr lang="en-US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etc</a:t>
            </a:r>
            <a:endParaRPr lang="en-US" err="1"/>
          </a:p>
          <a:p>
            <a:pPr>
              <a:buNone/>
            </a:pPr>
            <a:r>
              <a:rPr lang="en-US">
                <a:highlight>
                  <a:srgbClr val="C0C0C0"/>
                </a:highlight>
                <a:latin typeface="Consolas"/>
                <a:cs typeface="Calibri"/>
              </a:rPr>
              <a:t>$ docker run 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ubuntu-ls ls /</a:t>
            </a:r>
            <a:r>
              <a:rPr lang="en-US" err="1">
                <a:highlight>
                  <a:srgbClr val="C0C0C0"/>
                </a:highlight>
                <a:ea typeface="+mn-lt"/>
                <a:cs typeface="+mn-lt"/>
              </a:rPr>
              <a:t>etc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 </a:t>
            </a:r>
            <a:endParaRPr lang="en-US" err="1">
              <a:highlight>
                <a:srgbClr val="C0C0C0"/>
              </a:highlight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# </a:t>
            </a:r>
            <a:r>
              <a:rPr lang="en-US" b="1">
                <a:highlight>
                  <a:srgbClr val="C0C0C0"/>
                </a:highlight>
                <a:ea typeface="+mn-lt"/>
                <a:cs typeface="+mn-lt"/>
              </a:rPr>
              <a:t>Explain 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the reason this command reports an error</a:t>
            </a:r>
            <a:endParaRPr lang="en-US">
              <a:highlight>
                <a:srgbClr val="C0C0C0"/>
              </a:highlight>
              <a:latin typeface="Consolas"/>
              <a:cs typeface="Calibri"/>
            </a:endParaRPr>
          </a:p>
          <a:p>
            <a:pPr>
              <a:buNone/>
            </a:pPr>
            <a:r>
              <a:rPr lang="en-US">
                <a:highlight>
                  <a:srgbClr val="C0C0C0"/>
                </a:highlight>
                <a:latin typeface="Calibri"/>
                <a:cs typeface="Calibri"/>
              </a:rPr>
              <a:t># Would the command error out if we replace ENTRYPOINT with CMD? </a:t>
            </a:r>
            <a:r>
              <a:rPr lang="en-US" b="1">
                <a:highlight>
                  <a:srgbClr val="C0C0C0"/>
                </a:highlight>
                <a:latin typeface="Calibri"/>
                <a:cs typeface="Calibri"/>
              </a:rPr>
              <a:t>Explain</a:t>
            </a:r>
            <a:r>
              <a:rPr lang="en-US">
                <a:highlight>
                  <a:srgbClr val="C0C0C0"/>
                </a:highlight>
                <a:latin typeface="Calibri"/>
                <a:cs typeface="Calibri"/>
              </a:rPr>
              <a:t>.</a:t>
            </a:r>
          </a:p>
          <a:p>
            <a:pPr>
              <a:buNone/>
            </a:pPr>
            <a:endParaRPr lang="en-US">
              <a:highlight>
                <a:srgbClr val="C0C0C0"/>
              </a:highlight>
              <a:latin typeface="Consolas"/>
              <a:cs typeface="Calibri"/>
            </a:endParaRPr>
          </a:p>
          <a:p>
            <a:pPr>
              <a:buNone/>
            </a:pPr>
            <a:endParaRPr lang="en-US">
              <a:highlight>
                <a:srgbClr val="C0C0C0"/>
              </a:highlight>
              <a:latin typeface="Consolas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highlight>
                <a:srgbClr val="C0C0C0"/>
              </a:highlight>
              <a:latin typeface="Palatino Linotyp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4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3399769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500">
                <a:solidFill>
                  <a:schemeClr val="tx2"/>
                </a:solidFill>
              </a:rPr>
              <a:t>Week2, Lab1</a:t>
            </a: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The End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6453" y="320231"/>
            <a:ext cx="3625004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20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/>
              <a:t>Publishing </a:t>
            </a:r>
            <a:r>
              <a:t>Docker </a:t>
            </a:r>
            <a:r>
              <a:rPr lang="en-CA"/>
              <a:t>Images</a:t>
            </a:r>
            <a:endParaRPr/>
          </a:p>
        </p:txBody>
      </p:sp>
      <p:pic>
        <p:nvPicPr>
          <p:cNvPr id="24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" y="1313115"/>
            <a:ext cx="8754893" cy="3881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ABF9B-6934-1D4C-87A1-933DD3E0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56786685-AAD6-4A21-8F49-A48F1325B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4336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30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Registry</a:t>
            </a:r>
          </a:p>
        </p:txBody>
      </p:sp>
      <p:grpSp>
        <p:nvGrpSpPr>
          <p:cNvPr id="323" name="Text Placeholder 1"/>
          <p:cNvGrpSpPr/>
          <p:nvPr/>
        </p:nvGrpSpPr>
        <p:grpSpPr>
          <a:xfrm>
            <a:off x="1943707" y="1052736"/>
            <a:ext cx="5256586" cy="5256586"/>
            <a:chOff x="0" y="0"/>
            <a:chExt cx="5256585" cy="5256585"/>
          </a:xfrm>
        </p:grpSpPr>
        <p:sp>
          <p:nvSpPr>
            <p:cNvPr id="310" name="Polygon"/>
            <p:cNvSpPr/>
            <p:nvPr/>
          </p:nvSpPr>
          <p:spPr>
            <a:xfrm>
              <a:off x="0" y="0"/>
              <a:ext cx="5256585" cy="5256585"/>
            </a:xfrm>
            <a:prstGeom prst="diamond">
              <a:avLst/>
            </a:prstGeom>
            <a:solidFill>
              <a:srgbClr val="CCDFE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/>
            </a:p>
          </p:txBody>
        </p:sp>
        <p:grpSp>
          <p:nvGrpSpPr>
            <p:cNvPr id="313" name="Group"/>
            <p:cNvGrpSpPr/>
            <p:nvPr/>
          </p:nvGrpSpPr>
          <p:grpSpPr>
            <a:xfrm>
              <a:off x="499376" y="499374"/>
              <a:ext cx="2050070" cy="2050071"/>
              <a:chOff x="0" y="0"/>
              <a:chExt cx="2050069" cy="2050069"/>
            </a:xfrm>
          </p:grpSpPr>
          <p:sp>
            <p:nvSpPr>
              <p:cNvPr id="311" name="Rounded Rectangle"/>
              <p:cNvSpPr/>
              <p:nvPr/>
            </p:nvSpPr>
            <p:spPr>
              <a:xfrm>
                <a:off x="0" y="0"/>
                <a:ext cx="2050069" cy="20500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Docker registries hold images"/>
              <p:cNvSpPr txBox="1"/>
              <p:nvPr/>
            </p:nvSpPr>
            <p:spPr>
              <a:xfrm>
                <a:off x="100075" y="565294"/>
                <a:ext cx="1849917" cy="919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t>Docker registries hold images</a:t>
                </a:r>
              </a:p>
            </p:txBody>
          </p:sp>
        </p:grpSp>
        <p:grpSp>
          <p:nvGrpSpPr>
            <p:cNvPr id="316" name="Group"/>
            <p:cNvGrpSpPr/>
            <p:nvPr/>
          </p:nvGrpSpPr>
          <p:grpSpPr>
            <a:xfrm>
              <a:off x="2707140" y="499374"/>
              <a:ext cx="2050070" cy="2050071"/>
              <a:chOff x="0" y="0"/>
              <a:chExt cx="2050069" cy="2050069"/>
            </a:xfrm>
          </p:grpSpPr>
          <p:sp>
            <p:nvSpPr>
              <p:cNvPr id="314" name="Rounded Rectangle"/>
              <p:cNvSpPr/>
              <p:nvPr/>
            </p:nvSpPr>
            <p:spPr>
              <a:xfrm>
                <a:off x="0" y="0"/>
                <a:ext cx="2050069" cy="20500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These are public or private stores used to upload or download docker images"/>
              <p:cNvSpPr txBox="1"/>
              <p:nvPr/>
            </p:nvSpPr>
            <p:spPr>
              <a:xfrm>
                <a:off x="100076" y="313833"/>
                <a:ext cx="1849917" cy="142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t>These are public or private stores used to upload or download docker images</a:t>
                </a:r>
              </a:p>
            </p:txBody>
          </p:sp>
        </p:grpSp>
        <p:grpSp>
          <p:nvGrpSpPr>
            <p:cNvPr id="319" name="Group"/>
            <p:cNvGrpSpPr/>
            <p:nvPr/>
          </p:nvGrpSpPr>
          <p:grpSpPr>
            <a:xfrm>
              <a:off x="499376" y="2707140"/>
              <a:ext cx="2050070" cy="2050071"/>
              <a:chOff x="0" y="0"/>
              <a:chExt cx="2050069" cy="2050069"/>
            </a:xfrm>
          </p:grpSpPr>
          <p:sp>
            <p:nvSpPr>
              <p:cNvPr id="317" name="Rounded Rectangle"/>
              <p:cNvSpPr/>
              <p:nvPr/>
            </p:nvSpPr>
            <p:spPr>
              <a:xfrm>
                <a:off x="0" y="0"/>
                <a:ext cx="2050069" cy="20500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8" name="It serves a collection of docker images created and shared by you or other docker registry users"/>
              <p:cNvSpPr txBox="1"/>
              <p:nvPr/>
            </p:nvSpPr>
            <p:spPr>
              <a:xfrm>
                <a:off x="100075" y="62374"/>
                <a:ext cx="1849917" cy="1925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t>It serves a collection of docker images created and shared by you or other docker registry users</a:t>
                </a:r>
              </a:p>
            </p:txBody>
          </p:sp>
        </p:grpSp>
        <p:grpSp>
          <p:nvGrpSpPr>
            <p:cNvPr id="322" name="Group"/>
            <p:cNvGrpSpPr/>
            <p:nvPr/>
          </p:nvGrpSpPr>
          <p:grpSpPr>
            <a:xfrm>
              <a:off x="2707140" y="2707140"/>
              <a:ext cx="2050070" cy="2050071"/>
              <a:chOff x="0" y="0"/>
              <a:chExt cx="2050069" cy="2050069"/>
            </a:xfrm>
          </p:grpSpPr>
          <p:sp>
            <p:nvSpPr>
              <p:cNvPr id="320" name="Rounded Rectangle"/>
              <p:cNvSpPr/>
              <p:nvPr/>
            </p:nvSpPr>
            <p:spPr>
              <a:xfrm>
                <a:off x="0" y="0"/>
                <a:ext cx="2050069" cy="20500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1" name="Docker registries are the distribution component of Docker"/>
              <p:cNvSpPr txBox="1"/>
              <p:nvPr/>
            </p:nvSpPr>
            <p:spPr>
              <a:xfrm>
                <a:off x="100076" y="313834"/>
                <a:ext cx="1849917" cy="142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t>Docker registries are the distribution component of Docker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2E81E-BD2F-CF48-A060-8CA83F69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CA" sz="3100" b="1"/>
              <a:t>Image Tags and Registry Addresses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656-4AE7-7242-95D7-A5B288DF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en-CA" sz="1700"/>
              <a:t>Docker images tags are like Git tags and branches.</a:t>
            </a:r>
          </a:p>
          <a:p>
            <a:r>
              <a:rPr lang="en-CA" sz="1700"/>
              <a:t>They are like </a:t>
            </a:r>
            <a:r>
              <a:rPr lang="en-CA" sz="1700" i="1"/>
              <a:t>bookmarks</a:t>
            </a:r>
            <a:r>
              <a:rPr lang="en-CA" sz="1700"/>
              <a:t> pointing at a specific image ID.</a:t>
            </a:r>
          </a:p>
          <a:p>
            <a:r>
              <a:rPr lang="en-CA" sz="1700"/>
              <a:t>Tagging an image doesn't </a:t>
            </a:r>
            <a:r>
              <a:rPr lang="en-CA" sz="1700" i="1"/>
              <a:t>rename</a:t>
            </a:r>
            <a:r>
              <a:rPr lang="en-CA" sz="1700"/>
              <a:t> an image: it adds another tag.</a:t>
            </a:r>
          </a:p>
          <a:p>
            <a:r>
              <a:rPr lang="en-CA" sz="1700"/>
              <a:t>When pushing an image to a registry, the registry address is in the tag.</a:t>
            </a:r>
          </a:p>
          <a:p>
            <a:r>
              <a:rPr lang="en-CA" sz="1700"/>
              <a:t>Example: registry.example.net:5000/image</a:t>
            </a:r>
          </a:p>
          <a:p>
            <a:r>
              <a:rPr lang="en-CA" sz="1700"/>
              <a:t>What about Docker Hub images?</a:t>
            </a:r>
          </a:p>
          <a:p>
            <a:r>
              <a:rPr lang="en-CA" sz="1700"/>
              <a:t>ubuntu is, in fact, library/ubuntu, i.e. </a:t>
            </a:r>
            <a:r>
              <a:rPr lang="en-CA" sz="1700" err="1">
                <a:solidFill>
                  <a:srgbClr val="002060"/>
                </a:solidFill>
              </a:rPr>
              <a:t>index.docker.io</a:t>
            </a:r>
            <a:r>
              <a:rPr lang="en-CA" sz="1700"/>
              <a:t>/</a:t>
            </a:r>
            <a:r>
              <a:rPr lang="en-CA" sz="1700">
                <a:solidFill>
                  <a:schemeClr val="accent2">
                    <a:lumMod val="75000"/>
                  </a:schemeClr>
                </a:solidFill>
              </a:rPr>
              <a:t>library</a:t>
            </a:r>
            <a:r>
              <a:rPr lang="en-CA" sz="1700"/>
              <a:t>/</a:t>
            </a:r>
            <a:r>
              <a:rPr lang="en-CA" sz="1700">
                <a:solidFill>
                  <a:schemeClr val="accent6">
                    <a:lumMod val="75000"/>
                  </a:schemeClr>
                </a:solidFill>
              </a:rPr>
              <a:t>ubuntu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C3932-EBB4-4F43-8142-B4096F544528}"/>
              </a:ext>
            </a:extLst>
          </p:cNvPr>
          <p:cNvSpPr txBox="1"/>
          <p:nvPr/>
        </p:nvSpPr>
        <p:spPr>
          <a:xfrm>
            <a:off x="503029" y="4275987"/>
            <a:ext cx="633954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# Tagging and publishing Docker image</a:t>
            </a:r>
          </a:p>
          <a:p>
            <a:r>
              <a:rPr lang="en-US" sz="1600"/>
              <a:t>docker tag &lt;registry&gt;/&lt;user&gt;/&lt;image&gt;:clo835-week2</a:t>
            </a:r>
          </a:p>
          <a:p>
            <a:r>
              <a:rPr lang="en-US" sz="1600"/>
              <a:t>docker push &lt;registry&gt;/&lt;user&gt;/&lt;image&gt;:clo835-week2</a:t>
            </a:r>
          </a:p>
        </p:txBody>
      </p:sp>
    </p:spTree>
    <p:extLst>
      <p:ext uri="{BB962C8B-B14F-4D97-AF65-F5344CB8AC3E}">
        <p14:creationId xmlns:p14="http://schemas.microsoft.com/office/powerpoint/2010/main" val="294416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5" y="3977070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>
                <a:solidFill>
                  <a:schemeClr val="tx2"/>
                </a:solidFill>
              </a:rPr>
              <a:t>Week 2, Lab2</a:t>
            </a:r>
            <a:r>
              <a:rPr lang="en-US" sz="2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Building and Publishing Docker Images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0993" y="445153"/>
            <a:ext cx="4582013" cy="358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70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Workshop Flow </a:t>
            </a:r>
          </a:p>
        </p:txBody>
      </p:sp>
      <p:grpSp>
        <p:nvGrpSpPr>
          <p:cNvPr id="366" name="Text Placeholder 1"/>
          <p:cNvGrpSpPr/>
          <p:nvPr/>
        </p:nvGrpSpPr>
        <p:grpSpPr>
          <a:xfrm>
            <a:off x="459610" y="2342109"/>
            <a:ext cx="8224780" cy="2684151"/>
            <a:chOff x="-1" y="-1"/>
            <a:chExt cx="8224780" cy="2684149"/>
          </a:xfrm>
        </p:grpSpPr>
        <p:grpSp>
          <p:nvGrpSpPr>
            <p:cNvPr id="340" name="Group"/>
            <p:cNvGrpSpPr/>
            <p:nvPr/>
          </p:nvGrpSpPr>
          <p:grpSpPr>
            <a:xfrm>
              <a:off x="-1" y="-1"/>
              <a:ext cx="1912742" cy="2677837"/>
              <a:chOff x="-1" y="-1"/>
              <a:chExt cx="1912741" cy="2677836"/>
            </a:xfrm>
          </p:grpSpPr>
          <p:sp>
            <p:nvSpPr>
              <p:cNvPr id="338" name="Rectangle"/>
              <p:cNvSpPr/>
              <p:nvPr/>
            </p:nvSpPr>
            <p:spPr>
              <a:xfrm>
                <a:off x="-1" y="-1"/>
                <a:ext cx="1912741" cy="2677836"/>
              </a:xfrm>
              <a:prstGeom prst="rect">
                <a:avLst/>
              </a:prstGeom>
              <a:solidFill>
                <a:srgbClr val="CCDFE8">
                  <a:alpha val="90000"/>
                </a:srgbClr>
              </a:solidFill>
              <a:ln w="25400" cap="flat">
                <a:solidFill>
                  <a:srgbClr val="CCDFE8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711200">
                  <a:spcBef>
                    <a:spcPts val="1000"/>
                  </a:spcBef>
                  <a:defRPr sz="1600"/>
                </a:pPr>
                <a:endParaRPr/>
              </a:p>
            </p:txBody>
          </p:sp>
          <p:sp>
            <p:nvSpPr>
              <p:cNvPr id="339" name="Build docker image with a web app"/>
              <p:cNvSpPr txBox="1"/>
              <p:nvPr/>
            </p:nvSpPr>
            <p:spPr>
              <a:xfrm>
                <a:off x="0" y="1198652"/>
                <a:ext cx="1912740" cy="12860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9124" tIns="149124" rIns="149124" bIns="149124" numCol="1" anchor="t">
                <a:spAutoFit/>
              </a:bodyPr>
              <a:lstStyle>
                <a:lvl1pPr defTabSz="711200">
                  <a:spcBef>
                    <a:spcPts val="600"/>
                  </a:spcBef>
                  <a:defRPr sz="1600"/>
                </a:lvl1pPr>
              </a:lstStyle>
              <a:p>
                <a:r>
                  <a:t>Build docker image</a:t>
                </a:r>
                <a:r>
                  <a:rPr lang="en-CA"/>
                  <a:t>s</a:t>
                </a:r>
                <a:r>
                  <a:t> </a:t>
                </a:r>
                <a:r>
                  <a:rPr lang="en-CA"/>
                  <a:t> for web server, app server and PostgreSQL </a:t>
                </a:r>
                <a:r>
                  <a:rPr lang="en-CA" err="1"/>
                  <a:t>db</a:t>
                </a:r>
                <a:endParaRPr/>
              </a:p>
            </p:txBody>
          </p:sp>
        </p:grpSp>
        <p:grpSp>
          <p:nvGrpSpPr>
            <p:cNvPr id="343" name="Group"/>
            <p:cNvGrpSpPr/>
            <p:nvPr/>
          </p:nvGrpSpPr>
          <p:grpSpPr>
            <a:xfrm>
              <a:off x="554694" y="267782"/>
              <a:ext cx="803352" cy="803352"/>
              <a:chOff x="0" y="0"/>
              <a:chExt cx="803350" cy="803350"/>
            </a:xfrm>
          </p:grpSpPr>
          <p:sp>
            <p:nvSpPr>
              <p:cNvPr id="341" name="Circle"/>
              <p:cNvSpPr/>
              <p:nvPr/>
            </p:nvSpPr>
            <p:spPr>
              <a:xfrm>
                <a:off x="0" y="0"/>
                <a:ext cx="803350" cy="803350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8224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2" name="1"/>
              <p:cNvSpPr txBox="1"/>
              <p:nvPr/>
            </p:nvSpPr>
            <p:spPr>
              <a:xfrm>
                <a:off x="167580" y="77824"/>
                <a:ext cx="46819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 defTabSz="1822450">
                  <a:lnSpc>
                    <a:spcPct val="90000"/>
                  </a:lnSpc>
                  <a:spcBef>
                    <a:spcPts val="1700"/>
                  </a:spcBef>
                  <a:defRPr sz="4100">
                    <a:solidFill>
                      <a:srgbClr val="FFFFFF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344" name="Rectangle"/>
            <p:cNvSpPr/>
            <p:nvPr/>
          </p:nvSpPr>
          <p:spPr>
            <a:xfrm>
              <a:off x="0" y="2671447"/>
              <a:ext cx="1912740" cy="127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/>
            </a:p>
          </p:txBody>
        </p:sp>
        <p:grpSp>
          <p:nvGrpSpPr>
            <p:cNvPr id="347" name="Group"/>
            <p:cNvGrpSpPr/>
            <p:nvPr/>
          </p:nvGrpSpPr>
          <p:grpSpPr>
            <a:xfrm>
              <a:off x="2104010" y="-1"/>
              <a:ext cx="1912743" cy="2677837"/>
              <a:chOff x="-1" y="-1"/>
              <a:chExt cx="1912741" cy="2677836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-1" y="-1"/>
                <a:ext cx="1912741" cy="2677836"/>
              </a:xfrm>
              <a:prstGeom prst="rect">
                <a:avLst/>
              </a:prstGeom>
              <a:solidFill>
                <a:srgbClr val="CCDFE8">
                  <a:alpha val="90000"/>
                </a:srgbClr>
              </a:solidFill>
              <a:ln w="25400" cap="flat">
                <a:solidFill>
                  <a:srgbClr val="CCDFE8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711200">
                  <a:spcBef>
                    <a:spcPts val="1000"/>
                  </a:spcBef>
                  <a:defRPr sz="1600"/>
                </a:pPr>
                <a:endParaRPr/>
              </a:p>
            </p:txBody>
          </p:sp>
          <p:sp>
            <p:nvSpPr>
              <p:cNvPr id="346" name="Run the web app as a docker container"/>
              <p:cNvSpPr txBox="1"/>
              <p:nvPr/>
            </p:nvSpPr>
            <p:spPr>
              <a:xfrm>
                <a:off x="0" y="1198652"/>
                <a:ext cx="1912740" cy="12860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9124" tIns="149124" rIns="149124" bIns="149124" numCol="1" anchor="t">
                <a:spAutoFit/>
              </a:bodyPr>
              <a:lstStyle>
                <a:lvl1pPr defTabSz="711200">
                  <a:spcBef>
                    <a:spcPts val="600"/>
                  </a:spcBef>
                  <a:defRPr sz="1600"/>
                </a:lvl1pPr>
              </a:lstStyle>
              <a:p>
                <a:r>
                  <a:t>Run </a:t>
                </a:r>
                <a:r>
                  <a:rPr lang="en-CA"/>
                  <a:t>each of the components locally as docker containers</a:t>
                </a:r>
                <a:endParaRPr/>
              </a:p>
            </p:txBody>
          </p:sp>
        </p:grpSp>
        <p:grpSp>
          <p:nvGrpSpPr>
            <p:cNvPr id="350" name="Group"/>
            <p:cNvGrpSpPr/>
            <p:nvPr/>
          </p:nvGrpSpPr>
          <p:grpSpPr>
            <a:xfrm>
              <a:off x="2658707" y="267782"/>
              <a:ext cx="803352" cy="803352"/>
              <a:chOff x="0" y="0"/>
              <a:chExt cx="803350" cy="803350"/>
            </a:xfrm>
          </p:grpSpPr>
          <p:sp>
            <p:nvSpPr>
              <p:cNvPr id="348" name="Circle"/>
              <p:cNvSpPr/>
              <p:nvPr/>
            </p:nvSpPr>
            <p:spPr>
              <a:xfrm>
                <a:off x="0" y="0"/>
                <a:ext cx="803350" cy="803350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8224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9" name="2"/>
              <p:cNvSpPr txBox="1"/>
              <p:nvPr/>
            </p:nvSpPr>
            <p:spPr>
              <a:xfrm>
                <a:off x="167580" y="77824"/>
                <a:ext cx="46819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 defTabSz="1822450">
                  <a:lnSpc>
                    <a:spcPct val="90000"/>
                  </a:lnSpc>
                  <a:spcBef>
                    <a:spcPts val="1700"/>
                  </a:spcBef>
                  <a:defRPr sz="4100">
                    <a:solidFill>
                      <a:srgbClr val="FFFFFF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351" name="Rectangle"/>
            <p:cNvSpPr/>
            <p:nvPr/>
          </p:nvSpPr>
          <p:spPr>
            <a:xfrm>
              <a:off x="2104011" y="2671447"/>
              <a:ext cx="1912741" cy="127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/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4208024" y="-1"/>
              <a:ext cx="1912742" cy="2677837"/>
              <a:chOff x="-1" y="-1"/>
              <a:chExt cx="1912741" cy="2677836"/>
            </a:xfrm>
          </p:grpSpPr>
          <p:sp>
            <p:nvSpPr>
              <p:cNvPr id="352" name="Rectangle"/>
              <p:cNvSpPr/>
              <p:nvPr/>
            </p:nvSpPr>
            <p:spPr>
              <a:xfrm>
                <a:off x="-1" y="-1"/>
                <a:ext cx="1912741" cy="2677836"/>
              </a:xfrm>
              <a:prstGeom prst="rect">
                <a:avLst/>
              </a:prstGeom>
              <a:solidFill>
                <a:srgbClr val="CCDFE8">
                  <a:alpha val="90000"/>
                </a:srgbClr>
              </a:solidFill>
              <a:ln w="25400" cap="flat">
                <a:solidFill>
                  <a:srgbClr val="CCDFE8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711200">
                  <a:spcBef>
                    <a:spcPts val="1000"/>
                  </a:spcBef>
                  <a:defRPr sz="1600"/>
                </a:pPr>
                <a:endParaRPr/>
              </a:p>
            </p:txBody>
          </p:sp>
          <p:sp>
            <p:nvSpPr>
              <p:cNvPr id="353" name="Update the web app"/>
              <p:cNvSpPr txBox="1"/>
              <p:nvPr/>
            </p:nvSpPr>
            <p:spPr>
              <a:xfrm>
                <a:off x="0" y="1198652"/>
                <a:ext cx="1912740" cy="793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9124" tIns="149124" rIns="149124" bIns="149124" numCol="1" anchor="t">
                <a:spAutoFit/>
              </a:bodyPr>
              <a:lstStyle>
                <a:lvl1pPr defTabSz="711200">
                  <a:spcBef>
                    <a:spcPts val="600"/>
                  </a:spcBef>
                  <a:defRPr sz="1600"/>
                </a:lvl1pPr>
              </a:lstStyle>
              <a:p>
                <a:r>
                  <a:rPr lang="en-CA"/>
                  <a:t>Create Amazon ECR repositories</a:t>
                </a:r>
                <a:endParaRPr/>
              </a:p>
            </p:txBody>
          </p:sp>
        </p:grpSp>
        <p:grpSp>
          <p:nvGrpSpPr>
            <p:cNvPr id="357" name="Group"/>
            <p:cNvGrpSpPr/>
            <p:nvPr/>
          </p:nvGrpSpPr>
          <p:grpSpPr>
            <a:xfrm>
              <a:off x="4762719" y="267782"/>
              <a:ext cx="803352" cy="803352"/>
              <a:chOff x="0" y="0"/>
              <a:chExt cx="803350" cy="803350"/>
            </a:xfrm>
          </p:grpSpPr>
          <p:sp>
            <p:nvSpPr>
              <p:cNvPr id="355" name="Circle"/>
              <p:cNvSpPr/>
              <p:nvPr/>
            </p:nvSpPr>
            <p:spPr>
              <a:xfrm>
                <a:off x="0" y="0"/>
                <a:ext cx="803350" cy="803350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8224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6" name="3"/>
              <p:cNvSpPr txBox="1"/>
              <p:nvPr/>
            </p:nvSpPr>
            <p:spPr>
              <a:xfrm>
                <a:off x="167580" y="77824"/>
                <a:ext cx="46819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 defTabSz="1822450">
                  <a:lnSpc>
                    <a:spcPct val="90000"/>
                  </a:lnSpc>
                  <a:spcBef>
                    <a:spcPts val="1700"/>
                  </a:spcBef>
                  <a:defRPr sz="4100">
                    <a:solidFill>
                      <a:srgbClr val="FFFFFF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358" name="Rectangle"/>
            <p:cNvSpPr/>
            <p:nvPr/>
          </p:nvSpPr>
          <p:spPr>
            <a:xfrm>
              <a:off x="4208025" y="2671447"/>
              <a:ext cx="1912740" cy="127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/>
            </a:p>
          </p:txBody>
        </p:sp>
        <p:grpSp>
          <p:nvGrpSpPr>
            <p:cNvPr id="361" name="Group"/>
            <p:cNvGrpSpPr/>
            <p:nvPr/>
          </p:nvGrpSpPr>
          <p:grpSpPr>
            <a:xfrm>
              <a:off x="6312037" y="-1"/>
              <a:ext cx="1912742" cy="2677837"/>
              <a:chOff x="-1" y="-1"/>
              <a:chExt cx="1912741" cy="2677836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-1" y="-1"/>
                <a:ext cx="1912741" cy="2677836"/>
              </a:xfrm>
              <a:prstGeom prst="rect">
                <a:avLst/>
              </a:prstGeom>
              <a:solidFill>
                <a:srgbClr val="CCDFE8">
                  <a:alpha val="90000"/>
                </a:srgbClr>
              </a:solidFill>
              <a:ln w="25400" cap="flat">
                <a:solidFill>
                  <a:srgbClr val="CCDFE8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711200">
                  <a:spcBef>
                    <a:spcPts val="1000"/>
                  </a:spcBef>
                  <a:defRPr sz="1600"/>
                </a:pPr>
                <a:endParaRPr/>
              </a:p>
            </p:txBody>
          </p:sp>
          <p:sp>
            <p:nvSpPr>
              <p:cNvPr id="360" name="Run the new version of the application as a docker container"/>
              <p:cNvSpPr txBox="1"/>
              <p:nvPr/>
            </p:nvSpPr>
            <p:spPr>
              <a:xfrm>
                <a:off x="-1" y="1338917"/>
                <a:ext cx="1912740" cy="793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9124" tIns="149124" rIns="149124" bIns="149124" numCol="1" anchor="t">
                <a:spAutoFit/>
              </a:bodyPr>
              <a:lstStyle>
                <a:lvl1pPr defTabSz="711200">
                  <a:spcBef>
                    <a:spcPts val="600"/>
                  </a:spcBef>
                  <a:defRPr sz="1600"/>
                </a:lvl1pPr>
              </a:lstStyle>
              <a:p>
                <a:r>
                  <a:rPr lang="en-CA"/>
                  <a:t>Push the images to Amazon ECR</a:t>
                </a:r>
                <a:endParaRPr/>
              </a:p>
            </p:txBody>
          </p:sp>
        </p:grpSp>
        <p:grpSp>
          <p:nvGrpSpPr>
            <p:cNvPr id="364" name="Group"/>
            <p:cNvGrpSpPr/>
            <p:nvPr/>
          </p:nvGrpSpPr>
          <p:grpSpPr>
            <a:xfrm>
              <a:off x="6866733" y="267782"/>
              <a:ext cx="803352" cy="803352"/>
              <a:chOff x="0" y="0"/>
              <a:chExt cx="803350" cy="803350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0" y="0"/>
                <a:ext cx="803350" cy="803350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8224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3" name="4"/>
              <p:cNvSpPr txBox="1"/>
              <p:nvPr/>
            </p:nvSpPr>
            <p:spPr>
              <a:xfrm>
                <a:off x="167579" y="77824"/>
                <a:ext cx="46819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 defTabSz="1822450">
                  <a:lnSpc>
                    <a:spcPct val="90000"/>
                  </a:lnSpc>
                  <a:spcBef>
                    <a:spcPts val="1700"/>
                  </a:spcBef>
                  <a:defRPr sz="4100">
                    <a:solidFill>
                      <a:srgbClr val="FFFFFF"/>
                    </a:solidFill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365" name="Rectangle"/>
            <p:cNvSpPr/>
            <p:nvPr/>
          </p:nvSpPr>
          <p:spPr>
            <a:xfrm>
              <a:off x="6312038" y="2671447"/>
              <a:ext cx="1912740" cy="127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899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itle 2"/>
          <p:cNvSpPr txBox="1"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369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82" y="640080"/>
            <a:ext cx="500698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7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956C-9FBF-2B4C-824C-6D366AF2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Simple Flask Web Application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D9B5CE-4BF1-E032-D816-FE0431E3D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370010"/>
              </p:ext>
            </p:extLst>
          </p:nvPr>
        </p:nvGraphicFramePr>
        <p:xfrm>
          <a:off x="723221" y="168588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37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66DB-75A2-2F4E-A7AD-DD2A84DE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Clone the Application Repo and Create a Script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8136F22-36FC-7E42-9AA1-2FA2931175A0}"/>
              </a:ext>
            </a:extLst>
          </p:cNvPr>
          <p:cNvSpPr txBox="1"/>
          <p:nvPr/>
        </p:nvSpPr>
        <p:spPr>
          <a:xfrm>
            <a:off x="628650" y="1491509"/>
            <a:ext cx="7430621" cy="4893643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8" tIns="45718" rIns="45718" bIns="45718" anchor="t">
            <a:spAutoFit/>
          </a:bodyPr>
          <a:lstStyle/>
          <a:p>
            <a:r>
              <a:rPr lang="en-US" sz="1300" dirty="0"/>
              <a:t># Install git</a:t>
            </a:r>
          </a:p>
          <a:p>
            <a:r>
              <a:rPr lang="en-US" sz="1300" dirty="0"/>
              <a:t>$ </a:t>
            </a:r>
            <a:r>
              <a:rPr lang="en-US" sz="1300" dirty="0" err="1"/>
              <a:t>sudo</a:t>
            </a:r>
            <a:r>
              <a:rPr lang="en-US" sz="1300" dirty="0"/>
              <a:t> yum install git -y</a:t>
            </a:r>
            <a:endParaRPr lang="en-US" sz="1300" dirty="0">
              <a:cs typeface="Calibri"/>
            </a:endParaRPr>
          </a:p>
          <a:p>
            <a:endParaRPr lang="en-US" sz="1300"/>
          </a:p>
          <a:p>
            <a:r>
              <a:rPr lang="en-US" sz="1300" dirty="0"/>
              <a:t># Clone the repo</a:t>
            </a:r>
            <a:endParaRPr lang="en-US" sz="1300" dirty="0">
              <a:cs typeface="Calibri"/>
            </a:endParaRPr>
          </a:p>
          <a:p>
            <a:r>
              <a:rPr lang="en-US" sz="1300" dirty="0"/>
              <a:t>$ git clone https://github.com/mmumshad/simple-webapp-flask &amp;&amp; cd simple-webapp-flask/</a:t>
            </a:r>
            <a:endParaRPr lang="en-US" sz="1300" dirty="0">
              <a:cs typeface="Calibri"/>
            </a:endParaRPr>
          </a:p>
          <a:p>
            <a:endParaRPr lang="en-US" sz="1300"/>
          </a:p>
          <a:p>
            <a:r>
              <a:rPr lang="en-US" sz="1300" dirty="0"/>
              <a:t># Run ubuntu container in an interactive mode</a:t>
            </a:r>
            <a:endParaRPr lang="en-US" sz="1300" dirty="0">
              <a:cs typeface="Calibri"/>
            </a:endParaRPr>
          </a:p>
          <a:p>
            <a:r>
              <a:rPr lang="en-US" sz="1300" dirty="0"/>
              <a:t>$ docker run –it ubuntu bash</a:t>
            </a:r>
            <a:endParaRPr lang="en-US" sz="1300" dirty="0">
              <a:cs typeface="Calibri"/>
            </a:endParaRPr>
          </a:p>
          <a:p>
            <a:endParaRPr lang="en-US" sz="1300"/>
          </a:p>
          <a:p>
            <a:r>
              <a:rPr lang="en-US" sz="1300" dirty="0"/>
              <a:t># Install python and pip inside the ubuntu container. Notice that you run as a root user</a:t>
            </a:r>
            <a:endParaRPr lang="en-US" sz="1300" dirty="0">
              <a:cs typeface="Calibri"/>
            </a:endParaRPr>
          </a:p>
          <a:p>
            <a:r>
              <a:rPr lang="en-CA" sz="1300" dirty="0"/>
              <a:t>root@3ed51fd4362c:/# apt-get update</a:t>
            </a:r>
            <a:endParaRPr lang="en-CA" sz="1300" dirty="0">
              <a:cs typeface="Calibri"/>
            </a:endParaRPr>
          </a:p>
          <a:p>
            <a:r>
              <a:rPr lang="en-CA" sz="1300" dirty="0"/>
              <a:t>root@3ed51fd4362c:/# apt-get install python-pip -y</a:t>
            </a:r>
            <a:endParaRPr lang="en-CA" sz="1300" dirty="0">
              <a:cs typeface="Calibri"/>
            </a:endParaRPr>
          </a:p>
          <a:p>
            <a:r>
              <a:rPr lang="en-CA" sz="1300" dirty="0"/>
              <a:t>root@3ed51fd4362c:/# apt-get install pip –y</a:t>
            </a:r>
            <a:endParaRPr lang="en-CA" sz="1300" dirty="0">
              <a:cs typeface="Calibri"/>
            </a:endParaRPr>
          </a:p>
          <a:p>
            <a:endParaRPr lang="en-CA" sz="1300"/>
          </a:p>
          <a:p>
            <a:r>
              <a:rPr lang="en-CA" sz="1300" dirty="0"/>
              <a:t># Install flask using python package manager</a:t>
            </a:r>
            <a:endParaRPr lang="en-CA" sz="1300" dirty="0">
              <a:cs typeface="Calibri"/>
            </a:endParaRPr>
          </a:p>
          <a:p>
            <a:r>
              <a:rPr lang="en-CA" sz="1300" dirty="0"/>
              <a:t>root@3ed51fd4362c:/# pip install flask</a:t>
            </a:r>
            <a:endParaRPr lang="en-CA" sz="1300" dirty="0">
              <a:cs typeface="Calibri"/>
            </a:endParaRPr>
          </a:p>
          <a:p>
            <a:endParaRPr lang="en-CA" sz="1300"/>
          </a:p>
          <a:p>
            <a:r>
              <a:rPr lang="en-CA" sz="1300" dirty="0"/>
              <a:t># Copy the code of app.py into /opt folder and start the webserver. Use CTRL+D to save and exit</a:t>
            </a:r>
            <a:endParaRPr lang="en-CA" sz="1300" dirty="0">
              <a:cs typeface="Calibri"/>
            </a:endParaRPr>
          </a:p>
          <a:p>
            <a:r>
              <a:rPr lang="en-CA" sz="1300" dirty="0"/>
              <a:t>root@2946eb4d0d81:/# cat &gt; /opt/app.py </a:t>
            </a:r>
            <a:endParaRPr lang="en-CA" sz="1300" dirty="0">
              <a:cs typeface="Calibri"/>
            </a:endParaRPr>
          </a:p>
          <a:p>
            <a:r>
              <a:rPr lang="en-CA" sz="1300" dirty="0">
                <a:ea typeface="+mn-lt"/>
                <a:cs typeface="+mn-lt"/>
              </a:rPr>
              <a:t>root@2946eb4d0d81:/# cd /opt</a:t>
            </a:r>
            <a:endParaRPr lang="en-CA" dirty="0"/>
          </a:p>
          <a:p>
            <a:r>
              <a:rPr lang="en-CA" sz="1300" dirty="0"/>
              <a:t>root@2946eb4d0d81:/# FLASK_APP=app.py flask run --host=0.0.0.0</a:t>
            </a:r>
            <a:endParaRPr lang="en-CA" sz="1300" dirty="0">
              <a:cs typeface="Calibri"/>
            </a:endParaRPr>
          </a:p>
          <a:p>
            <a:endParaRPr lang="en-CA" sz="1300"/>
          </a:p>
          <a:p>
            <a:r>
              <a:rPr lang="en-CA" sz="1300" dirty="0"/>
              <a:t># Open another terminal and send HTTP request</a:t>
            </a:r>
            <a:endParaRPr lang="en-CA" sz="1300" dirty="0">
              <a:cs typeface="Calibri"/>
            </a:endParaRPr>
          </a:p>
          <a:p>
            <a:r>
              <a:rPr lang="en-CA" sz="1300" dirty="0"/>
              <a:t>$  curl http://172.17.0.2:5000 </a:t>
            </a:r>
            <a:endParaRPr lang="en-CA" sz="13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2A135-413E-514E-A481-B351251E6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60"/>
          <a:stretch/>
        </p:blipFill>
        <p:spPr>
          <a:xfrm>
            <a:off x="5080707" y="4084453"/>
            <a:ext cx="2870200" cy="33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AA6E1-E6E4-964E-B1EC-8F98327B5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48" y="5842198"/>
            <a:ext cx="2870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6408-59B0-B04A-9D92-9E11D772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3192"/>
            <a:ext cx="7886700" cy="1325563"/>
          </a:xfrm>
        </p:spPr>
        <p:txBody>
          <a:bodyPr/>
          <a:lstStyle/>
          <a:p>
            <a:r>
              <a:rPr lang="en-US"/>
              <a:t>Converting the Script to a </a:t>
            </a:r>
            <a:r>
              <a:rPr lang="en-US" err="1"/>
              <a:t>Dockerfile</a:t>
            </a:r>
            <a:r>
              <a:rPr lang="en-US"/>
              <a:t>. Build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542C-B54F-A947-AD94-C373BB57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8755"/>
            <a:ext cx="7886700" cy="2065057"/>
          </a:xfr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effectLst>
            <a:softEdge rad="38100"/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/>
              <a:t># Try building the original </a:t>
            </a:r>
            <a:r>
              <a:rPr lang="en-US" sz="1700" err="1"/>
              <a:t>Dockerfile</a:t>
            </a:r>
            <a:r>
              <a:rPr lang="en-US" sz="1700"/>
              <a:t> from the repo. Is it successful?</a:t>
            </a:r>
            <a:endParaRPr lang="en-US"/>
          </a:p>
          <a:p>
            <a:pPr marL="0" indent="0">
              <a:buNone/>
            </a:pPr>
            <a:r>
              <a:rPr lang="en-US" sz="1700"/>
              <a:t># Let’s fix it  with the new </a:t>
            </a:r>
            <a:r>
              <a:rPr lang="en-US" sz="1700" err="1"/>
              <a:t>Dockerfile</a:t>
            </a:r>
            <a:r>
              <a:rPr lang="en-US" sz="1700"/>
              <a:t> definition</a:t>
            </a:r>
            <a:endParaRPr lang="en-US"/>
          </a:p>
          <a:p>
            <a:pPr marL="0" indent="0">
              <a:buNone/>
            </a:pPr>
            <a:r>
              <a:rPr lang="en-US" sz="1700"/>
              <a:t>FROM ubuntu:22.04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/>
              <a:t>RUN apt-get update &amp;&amp; apt-get install -y python-pip 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RUN apt-get install -y  pip</a:t>
            </a:r>
            <a:endParaRPr lang="en-US"/>
          </a:p>
          <a:p>
            <a:pPr marL="0" indent="0">
              <a:buNone/>
            </a:pPr>
            <a:r>
              <a:rPr lang="en-US" sz="1700"/>
              <a:t>RUN pip install flask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/>
              <a:t>COPY app.py /opt/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/>
              <a:t>ENTRYPOINT FLASK_APP=/opt/app.py flask run --host=0.0.0.0 --port=8080</a:t>
            </a:r>
            <a:endParaRPr lang="en-US" sz="1700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7871A5-F741-3D42-A461-C9FA987127B1}"/>
              </a:ext>
            </a:extLst>
          </p:cNvPr>
          <p:cNvGrpSpPr/>
          <p:nvPr/>
        </p:nvGrpSpPr>
        <p:grpSpPr>
          <a:xfrm>
            <a:off x="618836" y="3972249"/>
            <a:ext cx="7896513" cy="2827057"/>
            <a:chOff x="618836" y="3972249"/>
            <a:chExt cx="7896513" cy="282705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B141318C-1907-4E47-8BBA-A4119C2ACDB8}"/>
                </a:ext>
              </a:extLst>
            </p:cNvPr>
            <p:cNvSpPr txBox="1">
              <a:spLocks/>
            </p:cNvSpPr>
            <p:nvPr/>
          </p:nvSpPr>
          <p:spPr>
            <a:xfrm>
              <a:off x="618836" y="3972249"/>
              <a:ext cx="7886700" cy="2827057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effectLst>
              <a:softEdge rad="38100"/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700"/>
                <a:t># Build Docker image</a:t>
              </a:r>
            </a:p>
            <a:p>
              <a:pPr marL="0" indent="0">
                <a:buNone/>
              </a:pPr>
              <a:r>
                <a:rPr lang="en-US" sz="1700"/>
                <a:t>$ docker build . –t clo835-week2</a:t>
              </a:r>
              <a:endParaRPr lang="en-US" sz="1700">
                <a:cs typeface="Calibri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700"/>
                <a:t># List images</a:t>
              </a:r>
              <a:endParaRPr lang="en-US" sz="1700">
                <a:cs typeface="Calibri"/>
              </a:endParaRPr>
            </a:p>
            <a:p>
              <a:pPr marL="0" indent="0">
                <a:buNone/>
              </a:pPr>
              <a:r>
                <a:rPr lang="en-US" sz="1700"/>
                <a:t>$ docker images</a:t>
              </a:r>
              <a:endParaRPr lang="en-US" sz="1700">
                <a:cs typeface="Calibri"/>
              </a:endParaRPr>
            </a:p>
            <a:p>
              <a:pPr marL="0" indent="0">
                <a:buNone/>
              </a:pPr>
              <a:r>
                <a:rPr lang="en-US" sz="1700"/>
                <a:t># Run the container</a:t>
              </a:r>
              <a:endParaRPr lang="en-US" sz="1700">
                <a:cs typeface="Calibri"/>
              </a:endParaRPr>
            </a:p>
            <a:p>
              <a:pPr marL="0" indent="0">
                <a:buNone/>
              </a:pPr>
              <a:r>
                <a:rPr lang="en-US" sz="1700"/>
                <a:t>$ docker run clo835-week2</a:t>
              </a:r>
              <a:endParaRPr lang="en-US" sz="1700">
                <a:cs typeface="Calibri"/>
              </a:endParaRPr>
            </a:p>
            <a:p>
              <a:pPr marL="0" indent="0">
                <a:buNone/>
              </a:pPr>
              <a:r>
                <a:rPr lang="en-US" sz="1700">
                  <a:cs typeface="Calibri"/>
                </a:rPr>
                <a:t># Test locally using container IP</a:t>
              </a:r>
            </a:p>
            <a:p>
              <a:pPr marL="0" indent="0">
                <a:buNone/>
              </a:pPr>
              <a:r>
                <a:rPr lang="en-US" sz="1700">
                  <a:cs typeface="Calibri"/>
                </a:rPr>
                <a:t>$ curl 172.17.0.2:8080</a:t>
              </a:r>
            </a:p>
            <a:p>
              <a:pPr marL="0" indent="0">
                <a:buNone/>
              </a:pPr>
              <a:endParaRPr lang="en-US" sz="1700">
                <a:cs typeface="Calibri"/>
              </a:endParaRPr>
            </a:p>
            <a:p>
              <a:pPr marL="0" indent="0">
                <a:buNone/>
              </a:pPr>
              <a:endParaRPr lang="en-US" sz="1700">
                <a:cs typeface="Calibri"/>
              </a:endParaRPr>
            </a:p>
            <a:p>
              <a:pPr marL="0" indent="0">
                <a:buNone/>
              </a:pPr>
              <a:endParaRPr lang="en-US">
                <a:cs typeface="Calibri" panose="020F0502020204030204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573712-78C1-6F43-BAE0-9B8F5E446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3686" y="3972249"/>
              <a:ext cx="4181663" cy="10539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D1632B-B6AA-ED4E-B5CA-313675264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578" y="5157879"/>
              <a:ext cx="4181663" cy="10856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77DE4A-34A1-F244-8ABD-ABEAE1E6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3685" y="6304107"/>
              <a:ext cx="4171851" cy="33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839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6" name="Title 2"/>
          <p:cNvSpPr txBox="1"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Docker image to Amazon ECR</a:t>
            </a:r>
          </a:p>
        </p:txBody>
      </p:sp>
      <p:sp>
        <p:nvSpPr>
          <p:cNvPr id="398" name="TextBox 6"/>
          <p:cNvSpPr txBox="1"/>
          <p:nvPr/>
        </p:nvSpPr>
        <p:spPr>
          <a:xfrm>
            <a:off x="3524863" y="640082"/>
            <a:ext cx="5136536" cy="2484884"/>
          </a:xfrm>
          <a:solidFill>
            <a:schemeClr val="bg2">
              <a:lumMod val="90000"/>
            </a:schemeClr>
          </a:solidFill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 sz="1300"/>
            </a:pPr>
            <a:r>
              <a:rPr lang="en-US" sz="1400" dirty="0" err="1">
                <a:latin typeface="Consolas"/>
              </a:rPr>
              <a:t>aws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ecr</a:t>
            </a:r>
            <a:r>
              <a:rPr lang="en-US" sz="1400" dirty="0">
                <a:latin typeface="Consolas"/>
              </a:rPr>
              <a:t> create-repository  --repository-name sample-flask-app  --image-scanning-configuration </a:t>
            </a:r>
            <a:r>
              <a:rPr lang="en-US" sz="1400" dirty="0" err="1">
                <a:latin typeface="Consolas"/>
              </a:rPr>
              <a:t>scanOnPush</a:t>
            </a:r>
            <a:r>
              <a:rPr lang="en-US" sz="1400" dirty="0">
                <a:latin typeface="Consolas"/>
              </a:rPr>
              <a:t>=true</a:t>
            </a:r>
            <a:endParaRPr lang="en-US" dirty="0">
              <a:latin typeface="Consolas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1300"/>
            </a:pPr>
            <a:r>
              <a:rPr lang="en-US" sz="1400" dirty="0">
                <a:latin typeface="Consolas"/>
              </a:rPr>
              <a:t># Find the docker repo name</a:t>
            </a:r>
            <a:endParaRPr lang="en-US" sz="1400" dirty="0">
              <a:latin typeface="Consola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1300"/>
            </a:pPr>
            <a:r>
              <a:rPr lang="en-US" sz="1400" dirty="0" err="1">
                <a:latin typeface="Consolas"/>
              </a:rPr>
              <a:t>aws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ecr</a:t>
            </a:r>
            <a:r>
              <a:rPr lang="en-US" sz="1400" dirty="0">
                <a:latin typeface="Consolas"/>
              </a:rPr>
              <a:t> describe-repositories</a:t>
            </a:r>
            <a:endParaRPr lang="en-US" sz="1400" dirty="0">
              <a:latin typeface="Consola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1300"/>
            </a:pPr>
            <a:endParaRPr lang="en-US" sz="1400">
              <a:latin typeface="Consola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1300"/>
            </a:pPr>
            <a:r>
              <a:rPr lang="en-US" sz="1400" dirty="0">
                <a:latin typeface="Consolas"/>
              </a:rPr>
              <a:t># Export docker repo name, replace with your account id</a:t>
            </a:r>
            <a:endParaRPr lang="en-US" sz="1400" dirty="0">
              <a:latin typeface="Consola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1300"/>
            </a:pPr>
            <a:r>
              <a:rPr lang="en-US" sz="1400" dirty="0">
                <a:latin typeface="Consolas"/>
              </a:rPr>
              <a:t>export ECR="417374112702.dkr.ecr.us-east-1.amazonaws.com/sample-flask-app"</a:t>
            </a:r>
            <a:endParaRPr lang="en-US" sz="1400" dirty="0">
              <a:latin typeface="Consola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1300"/>
            </a:pPr>
            <a:r>
              <a:rPr lang="en-US" sz="1400" dirty="0">
                <a:latin typeface="Consolas"/>
              </a:rPr>
              <a:t>export REPO_NAME=sample-flask-app</a:t>
            </a:r>
            <a:endParaRPr lang="en-US" sz="1400" dirty="0">
              <a:latin typeface="Consolas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567028-9378-A94D-8010-4B123DA9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3701974"/>
            <a:ext cx="5170677" cy="19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16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itle 2"/>
          <p:cNvSpPr txBox="1">
            <a:spLocks noGrp="1"/>
          </p:cNvSpPr>
          <p:nvPr>
            <p:ph type="title"/>
          </p:nvPr>
        </p:nvSpPr>
        <p:spPr>
          <a:xfrm>
            <a:off x="731590" y="158281"/>
            <a:ext cx="8302171" cy="1008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>
                <a:cs typeface="Calibri Light"/>
              </a:rPr>
              <a:t>Authenticate to Amazon ECR</a:t>
            </a:r>
          </a:p>
        </p:txBody>
      </p:sp>
      <p:sp>
        <p:nvSpPr>
          <p:cNvPr id="404" name="TextBox 6"/>
          <p:cNvSpPr txBox="1"/>
          <p:nvPr/>
        </p:nvSpPr>
        <p:spPr>
          <a:xfrm>
            <a:off x="721792" y="1331045"/>
            <a:ext cx="6872497" cy="119263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 anchor="t">
            <a:spAutoFit/>
          </a:bodyPr>
          <a:lstStyle/>
          <a:p>
            <a:pPr>
              <a:lnSpc>
                <a:spcPct val="150000"/>
              </a:lnSpc>
              <a:defRPr sz="1300"/>
            </a:pPr>
            <a:r>
              <a:rPr dirty="0"/>
              <a:t># Authenticate to Amazon ECR, replace with your Account id</a:t>
            </a:r>
          </a:p>
          <a:p>
            <a:pPr>
              <a:lnSpc>
                <a:spcPct val="150000"/>
              </a:lnSpc>
              <a:defRPr sz="1300"/>
            </a:pPr>
            <a:r>
              <a:rPr lang="en-US" dirty="0">
                <a:cs typeface="Calibri"/>
              </a:rPr>
              <a:t># The easiest way is to copy this command from the ECR blade in AWS Management Console</a:t>
            </a:r>
          </a:p>
          <a:p>
            <a:pPr>
              <a:lnSpc>
                <a:spcPct val="150000"/>
              </a:lnSpc>
              <a:defRPr sz="1300"/>
            </a:pPr>
            <a:endParaRPr lang="en-US" dirty="0"/>
          </a:p>
          <a:p>
            <a:pPr>
              <a:defRPr sz="1300"/>
            </a:pPr>
            <a:r>
              <a:rPr dirty="0" err="1"/>
              <a:t>aws</a:t>
            </a:r>
            <a:r>
              <a:rPr dirty="0"/>
              <a:t> </a:t>
            </a:r>
            <a:r>
              <a:rPr dirty="0" err="1"/>
              <a:t>ecr</a:t>
            </a:r>
            <a:r>
              <a:rPr dirty="0"/>
              <a:t> get-login-password --region us-east-1 | docker login -u AWS</a:t>
            </a:r>
            <a:r>
              <a:rPr lang="en-US" dirty="0"/>
              <a:t> </a:t>
            </a:r>
            <a:r>
              <a:rPr lang="en-CA" dirty="0">
                <a:ea typeface="+mn-lt"/>
                <a:cs typeface="+mn-lt"/>
              </a:rPr>
              <a:t>${ECR}</a:t>
            </a:r>
            <a:r>
              <a:rPr lang="en-US" dirty="0"/>
              <a:t> </a:t>
            </a:r>
            <a:r>
              <a:rPr dirty="0"/>
              <a:t>--password-stdin</a:t>
            </a:r>
            <a:r>
              <a:rPr lang="en-US" dirty="0"/>
              <a:t> </a:t>
            </a:r>
            <a:r>
              <a:rPr lang="en-CA" dirty="0">
                <a:ea typeface="+mn-lt"/>
                <a:cs typeface="+mn-lt"/>
              </a:rPr>
              <a:t> </a:t>
            </a:r>
            <a:endParaRPr dirty="0"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B1B3AE-12AB-35E2-27EC-247CAAFDE472}"/>
              </a:ext>
            </a:extLst>
          </p:cNvPr>
          <p:cNvGrpSpPr/>
          <p:nvPr/>
        </p:nvGrpSpPr>
        <p:grpSpPr>
          <a:xfrm>
            <a:off x="693923" y="2698997"/>
            <a:ext cx="6909057" cy="2748056"/>
            <a:chOff x="734537" y="3720154"/>
            <a:chExt cx="6909057" cy="2748056"/>
          </a:xfrm>
        </p:grpSpPr>
        <p:pic>
          <p:nvPicPr>
            <p:cNvPr id="3" name="Picture 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29642F5E-A104-474C-2E0B-01D4BDBD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37" y="3720154"/>
              <a:ext cx="6909057" cy="2748056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B76C502B-66E9-81E0-164D-73D7FA0C6BB7}"/>
                </a:ext>
              </a:extLst>
            </p:cNvPr>
            <p:cNvSpPr/>
            <p:nvPr/>
          </p:nvSpPr>
          <p:spPr>
            <a:xfrm>
              <a:off x="5486886" y="3975760"/>
              <a:ext cx="736858" cy="394538"/>
            </a:xfrm>
            <a:prstGeom prst="rightArrow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6CC0EC9-36D5-6A15-ADFA-5E6676C06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29" y="5583036"/>
            <a:ext cx="6897453" cy="1076212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803D11F4-6B05-A1EE-CBF3-7581B422BE86}"/>
              </a:ext>
            </a:extLst>
          </p:cNvPr>
          <p:cNvSpPr/>
          <p:nvPr/>
        </p:nvSpPr>
        <p:spPr>
          <a:xfrm>
            <a:off x="1698161" y="6279167"/>
            <a:ext cx="586005" cy="32491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788E-E4C3-F403-22BC-68D7CCD4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Docker Image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11DE6A-548D-6542-06EF-097D77D6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09" y="1863801"/>
            <a:ext cx="662798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40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E01F-DDB4-0BC1-C91C-55BE8FF9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Publish the Image To Amazon ECR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3D32D-6274-91A8-0664-8B65CCB3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47452" cy="2390252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300"/>
            </a:pPr>
            <a:r>
              <a:rPr lang="en-US" sz="1300">
                <a:latin typeface="Consolas"/>
                <a:ea typeface="+mn-lt"/>
                <a:cs typeface="+mn-lt"/>
              </a:rPr>
              <a:t># Tag the docker image 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 sz="1300"/>
            </a:pPr>
            <a:r>
              <a:rPr lang="en-CA" sz="1300">
                <a:latin typeface="Consolas"/>
                <a:ea typeface="+mn-lt"/>
                <a:cs typeface="+mn-lt"/>
              </a:rPr>
              <a:t>$ docker tag clo835-week2 "${ECR}:v1.0" </a:t>
            </a:r>
            <a:endParaRPr lang="en-US" sz="1300">
              <a:latin typeface="Consolas"/>
              <a:ea typeface="+mn-lt"/>
              <a:cs typeface="+mn-lt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1300"/>
            </a:pPr>
            <a:endParaRPr lang="en-US" sz="1300">
              <a:latin typeface="Consolas"/>
              <a:ea typeface="+mn-lt"/>
              <a:cs typeface="+mn-lt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1300"/>
            </a:pPr>
            <a:r>
              <a:rPr lang="en-US" sz="1300">
                <a:latin typeface="Consolas"/>
                <a:ea typeface="+mn-lt"/>
                <a:cs typeface="+mn-lt"/>
              </a:rPr>
              <a:t># List docker images in your local environment 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 sz="1300"/>
            </a:pPr>
            <a:r>
              <a:rPr lang="en-US" sz="1300">
                <a:latin typeface="Consolas"/>
                <a:ea typeface="+mn-lt"/>
                <a:cs typeface="+mn-lt"/>
              </a:rPr>
              <a:t>$ docker images 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1300"/>
            </a:pPr>
            <a:endParaRPr lang="en-US" sz="1300">
              <a:latin typeface="Consolas"/>
              <a:ea typeface="+mn-lt"/>
              <a:cs typeface="+mn-lt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1300"/>
            </a:pPr>
            <a:r>
              <a:rPr lang="en-US" sz="1300">
                <a:latin typeface="Consolas"/>
                <a:ea typeface="+mn-lt"/>
                <a:cs typeface="+mn-lt"/>
              </a:rPr>
              <a:t># </a:t>
            </a:r>
            <a:r>
              <a:rPr lang="en-CA" sz="1300">
                <a:latin typeface="Consolas"/>
                <a:ea typeface="+mn-lt"/>
                <a:cs typeface="+mn-lt"/>
              </a:rPr>
              <a:t>Publish</a:t>
            </a:r>
            <a:r>
              <a:rPr lang="en-US" sz="1300">
                <a:latin typeface="Consolas"/>
                <a:ea typeface="+mn-lt"/>
                <a:cs typeface="+mn-lt"/>
              </a:rPr>
              <a:t> docker </a:t>
            </a:r>
            <a:r>
              <a:rPr lang="en-US" sz="1300" err="1">
                <a:latin typeface="Consolas"/>
                <a:ea typeface="+mn-lt"/>
                <a:cs typeface="+mn-lt"/>
              </a:rPr>
              <a:t>im</a:t>
            </a:r>
            <a:r>
              <a:rPr lang="en-CA" sz="1300">
                <a:latin typeface="Consolas"/>
                <a:ea typeface="+mn-lt"/>
                <a:cs typeface="+mn-lt"/>
              </a:rPr>
              <a:t>a</a:t>
            </a:r>
            <a:r>
              <a:rPr lang="en-US" sz="1300" err="1">
                <a:latin typeface="Consolas"/>
                <a:ea typeface="+mn-lt"/>
                <a:cs typeface="+mn-lt"/>
              </a:rPr>
              <a:t>ge</a:t>
            </a:r>
            <a:r>
              <a:rPr lang="en-US" sz="1300">
                <a:latin typeface="Consolas"/>
                <a:ea typeface="+mn-lt"/>
                <a:cs typeface="+mn-lt"/>
              </a:rPr>
              <a:t> in Amazon ECR 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 sz="1300"/>
            </a:pPr>
            <a:r>
              <a:rPr lang="en-CA" sz="1300">
                <a:latin typeface="Consolas"/>
                <a:ea typeface="+mn-lt"/>
                <a:cs typeface="+mn-lt"/>
              </a:rPr>
              <a:t>$ docker push "${ECR}:v1.0” </a:t>
            </a:r>
            <a:endParaRPr lang="en-US" sz="1300">
              <a:latin typeface="Consolas"/>
              <a:ea typeface="+mn-lt"/>
              <a:cs typeface="+mn-lt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1300"/>
            </a:pPr>
            <a:endParaRPr lang="en-US" sz="1300">
              <a:latin typeface="Consolas"/>
              <a:ea typeface="+mn-lt"/>
              <a:cs typeface="+mn-lt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1300"/>
            </a:pPr>
            <a:r>
              <a:rPr lang="en-CA" sz="1300">
                <a:latin typeface="Consolas"/>
                <a:ea typeface="+mn-lt"/>
                <a:cs typeface="+mn-lt"/>
              </a:rPr>
              <a:t># List images in Amazon ECR repo to verify your image was published </a:t>
            </a:r>
            <a:endParaRPr lang="en-US" sz="1300">
              <a:latin typeface="Consolas"/>
              <a:ea typeface="+mn-lt"/>
              <a:cs typeface="+mn-lt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 sz="1300"/>
            </a:pPr>
            <a:r>
              <a:rPr lang="en-CA" sz="1300">
                <a:latin typeface="Consolas"/>
                <a:ea typeface="+mn-lt"/>
                <a:cs typeface="+mn-lt"/>
              </a:rPr>
              <a:t>$ </a:t>
            </a:r>
            <a:r>
              <a:rPr lang="en-CA" sz="1300" err="1">
                <a:latin typeface="Consolas"/>
                <a:ea typeface="+mn-lt"/>
                <a:cs typeface="+mn-lt"/>
              </a:rPr>
              <a:t>aws</a:t>
            </a:r>
            <a:r>
              <a:rPr lang="en-CA" sz="1300">
                <a:latin typeface="Consolas"/>
                <a:ea typeface="+mn-lt"/>
                <a:cs typeface="+mn-lt"/>
              </a:rPr>
              <a:t> </a:t>
            </a:r>
            <a:r>
              <a:rPr lang="en-CA" sz="1300" err="1">
                <a:latin typeface="Consolas"/>
                <a:ea typeface="+mn-lt"/>
                <a:cs typeface="+mn-lt"/>
              </a:rPr>
              <a:t>ecr</a:t>
            </a:r>
            <a:r>
              <a:rPr lang="en-CA" sz="1300">
                <a:latin typeface="Consolas"/>
                <a:ea typeface="+mn-lt"/>
                <a:cs typeface="+mn-lt"/>
              </a:rPr>
              <a:t> list-images --repository-name ${REPO_NAME}</a:t>
            </a:r>
            <a:r>
              <a:rPr lang="en-US" sz="1300">
                <a:latin typeface="Consolas"/>
                <a:ea typeface="+mn-lt"/>
                <a:cs typeface="+mn-lt"/>
              </a:rPr>
              <a:t> 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3CAC7F7-D94E-B7CD-B689-A4183C1E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1" y="4563349"/>
            <a:ext cx="7756154" cy="14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3399769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500">
                <a:solidFill>
                  <a:schemeClr val="tx2"/>
                </a:solidFill>
              </a:rPr>
              <a:t>Week 2, Lab2</a:t>
            </a: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The End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6453" y="320231"/>
            <a:ext cx="3625004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99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55" name="Rectangle 1845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A dense graph network">
            <a:extLst>
              <a:ext uri="{FF2B5EF4-FFF2-40B4-BE49-F238E27FC236}">
                <a16:creationId xmlns:a16="http://schemas.microsoft.com/office/drawing/2014/main" id="{A47FBB4B-9777-D946-AD50-4EF96FD63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9091" r="43765" b="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7" name="Rectangle 1845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F9133-44A5-B944-B762-603DBBD0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600"/>
              <a:t>Container Networking Basics</a:t>
            </a:r>
            <a:br>
              <a:rPr lang="en-US" sz="2600"/>
            </a:br>
            <a:br>
              <a:rPr lang="en-US" sz="2600"/>
            </a:br>
            <a:r>
              <a:rPr lang="en-US" sz="2600"/>
              <a:t>Containers Networking is Simple!</a:t>
            </a:r>
            <a:br>
              <a:rPr lang="en-US" sz="2600"/>
            </a:br>
            <a:r>
              <a:rPr lang="en-US" sz="2600" b="1" i="1"/>
              <a:t>Just kidding, it's not..</a:t>
            </a:r>
            <a:endParaRPr lang="en-US" sz="2600"/>
          </a:p>
        </p:txBody>
      </p:sp>
      <p:sp>
        <p:nvSpPr>
          <p:cNvPr id="18459" name="Rectangle 184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61" name="Rectangle 184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0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7E0D-C613-633A-EB04-31516AF0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Container Newtork Namespace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FCFB9C2-D9A7-040E-201C-17167A29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02" y="1863801"/>
            <a:ext cx="710519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8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0B4EE-C54D-5346-A793-56EC9E97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en-US" sz="4000"/>
              <a:t>Containers Network Drivers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9507-8602-C049-9400-4CF5AC02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 fontScale="92500"/>
          </a:bodyPr>
          <a:lstStyle/>
          <a:p>
            <a:r>
              <a:rPr lang="en-US" sz="1900"/>
              <a:t>When we install Docker, it comes with the drivers that support the networks below</a:t>
            </a:r>
            <a:endParaRPr lang="en-US" sz="1900">
              <a:cs typeface="Calibri"/>
            </a:endParaRPr>
          </a:p>
          <a:p>
            <a:pPr lvl="1"/>
            <a:r>
              <a:rPr lang="en-CA" sz="1900">
                <a:highlight>
                  <a:srgbClr val="C0C0C0"/>
                </a:highlight>
              </a:rPr>
              <a:t>bridge</a:t>
            </a:r>
            <a:r>
              <a:rPr lang="en-CA" sz="1900"/>
              <a:t> (default)</a:t>
            </a:r>
            <a:endParaRPr lang="en-CA" sz="1900">
              <a:cs typeface="Calibri"/>
            </a:endParaRPr>
          </a:p>
          <a:p>
            <a:pPr lvl="1"/>
            <a:r>
              <a:rPr lang="en-CA" sz="1900">
                <a:highlight>
                  <a:srgbClr val="C0C0C0"/>
                </a:highlight>
              </a:rPr>
              <a:t>null</a:t>
            </a:r>
            <a:r>
              <a:rPr lang="en-CA" sz="1900"/>
              <a:t> </a:t>
            </a:r>
            <a:endParaRPr lang="en-CA" sz="1900">
              <a:cs typeface="Calibri"/>
            </a:endParaRPr>
          </a:p>
          <a:p>
            <a:pPr lvl="1"/>
            <a:r>
              <a:rPr lang="en-CA" sz="1900">
                <a:highlight>
                  <a:srgbClr val="C0C0C0"/>
                </a:highlight>
              </a:rPr>
              <a:t>host</a:t>
            </a:r>
            <a:r>
              <a:rPr lang="en-CA" sz="1900"/>
              <a:t> </a:t>
            </a:r>
            <a:endParaRPr lang="en-CA" sz="1900">
              <a:cs typeface="Calibri" panose="020F0502020204030204"/>
            </a:endParaRPr>
          </a:p>
          <a:p>
            <a:r>
              <a:rPr lang="en-CA" sz="1900">
                <a:cs typeface="Calibri" panose="020F0502020204030204"/>
              </a:rPr>
              <a:t>New network is created with </a:t>
            </a:r>
            <a:r>
              <a:rPr lang="en-CA" sz="1900">
                <a:highlight>
                  <a:srgbClr val="C0C0C0"/>
                </a:highlight>
                <a:latin typeface="Consolas"/>
              </a:rPr>
              <a:t>docker network create</a:t>
            </a:r>
            <a:r>
              <a:rPr lang="en-CA" sz="1900">
                <a:ea typeface="+mn-lt"/>
                <a:cs typeface="+mn-lt"/>
              </a:rPr>
              <a:t> </a:t>
            </a:r>
            <a:endParaRPr lang="en-CA" sz="1900"/>
          </a:p>
          <a:p>
            <a:r>
              <a:rPr lang="en-CA" sz="1900"/>
              <a:t>The network is selected with</a:t>
            </a:r>
            <a:r>
              <a:rPr lang="en-CA" sz="1900">
                <a:highlight>
                  <a:srgbClr val="C0C0C0"/>
                </a:highlight>
              </a:rPr>
              <a:t> </a:t>
            </a:r>
            <a:r>
              <a:rPr lang="en-CA" sz="1900">
                <a:highlight>
                  <a:srgbClr val="C0C0C0"/>
                </a:highlight>
                <a:latin typeface="Consolas"/>
              </a:rPr>
              <a:t>docker run --net </a:t>
            </a:r>
            <a:r>
              <a:rPr lang="en-CA" sz="1900">
                <a:highlight>
                  <a:srgbClr val="C0C0C0"/>
                </a:highlight>
              </a:rPr>
              <a:t>....</a:t>
            </a:r>
            <a:endParaRPr lang="en-CA" sz="1900">
              <a:highlight>
                <a:srgbClr val="C0C0C0"/>
              </a:highlight>
              <a:cs typeface="Calibri"/>
            </a:endParaRPr>
          </a:p>
          <a:p>
            <a:r>
              <a:rPr lang="en-CA" sz="1900"/>
              <a:t>Each network is managed by a driver.</a:t>
            </a:r>
            <a:endParaRPr lang="en-CA" sz="1900">
              <a:cs typeface="Calibri"/>
            </a:endParaRPr>
          </a:p>
        </p:txBody>
      </p:sp>
      <p:pic>
        <p:nvPicPr>
          <p:cNvPr id="2050" name="Picture 2" descr="Docker Networking. When you install docker it creates… | by Sumeet  Gyanchandani | Towards Data Science">
            <a:extLst>
              <a:ext uri="{FF2B5EF4-FFF2-40B4-BE49-F238E27FC236}">
                <a16:creationId xmlns:a16="http://schemas.microsoft.com/office/drawing/2014/main" id="{5FA851DB-E5EC-8E42-A99F-B58055C1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4286" y="2170026"/>
            <a:ext cx="4094226" cy="25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9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7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9C87E-A3FA-CC4E-B58E-71E2F4F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r>
              <a:rPr lang="en-CA" sz="4200" b="1"/>
              <a:t>The Default Bridge</a:t>
            </a:r>
            <a:endParaRPr lang="en-US" sz="4200"/>
          </a:p>
        </p:txBody>
      </p:sp>
      <p:sp>
        <p:nvSpPr>
          <p:cNvPr id="308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  <a:gd name="connsiteX0" fmla="*/ 0 w 1554480"/>
              <a:gd name="connsiteY0" fmla="*/ 0 h 13716"/>
              <a:gd name="connsiteX1" fmla="*/ 502615 w 1554480"/>
              <a:gd name="connsiteY1" fmla="*/ 0 h 13716"/>
              <a:gd name="connsiteX2" fmla="*/ 974141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1816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69558" y="-27075"/>
                  <a:pt x="365297" y="14897"/>
                  <a:pt x="549250" y="0"/>
                </a:cubicBezTo>
                <a:cubicBezTo>
                  <a:pt x="762323" y="14872"/>
                  <a:pt x="864871" y="21041"/>
                  <a:pt x="1082954" y="0"/>
                </a:cubicBezTo>
                <a:cubicBezTo>
                  <a:pt x="1306037" y="9403"/>
                  <a:pt x="1371926" y="14821"/>
                  <a:pt x="1554480" y="0"/>
                </a:cubicBezTo>
                <a:cubicBezTo>
                  <a:pt x="1554010" y="4793"/>
                  <a:pt x="1554680" y="10394"/>
                  <a:pt x="1554480" y="13716"/>
                </a:cubicBezTo>
                <a:cubicBezTo>
                  <a:pt x="1328957" y="3179"/>
                  <a:pt x="1207025" y="27731"/>
                  <a:pt x="1067410" y="13716"/>
                </a:cubicBezTo>
                <a:cubicBezTo>
                  <a:pt x="897316" y="-7440"/>
                  <a:pt x="788951" y="-24962"/>
                  <a:pt x="549250" y="13716"/>
                </a:cubicBezTo>
                <a:cubicBezTo>
                  <a:pt x="300394" y="-2982"/>
                  <a:pt x="129576" y="35301"/>
                  <a:pt x="0" y="13716"/>
                </a:cubicBezTo>
                <a:cubicBezTo>
                  <a:pt x="354" y="8869"/>
                  <a:pt x="649" y="6738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513" y="10124"/>
                  <a:pt x="389298" y="10419"/>
                  <a:pt x="502615" y="0"/>
                </a:cubicBezTo>
                <a:cubicBezTo>
                  <a:pt x="616735" y="10147"/>
                  <a:pt x="791037" y="-19212"/>
                  <a:pt x="974141" y="0"/>
                </a:cubicBezTo>
                <a:cubicBezTo>
                  <a:pt x="1141919" y="34853"/>
                  <a:pt x="1248514" y="16971"/>
                  <a:pt x="1554480" y="0"/>
                </a:cubicBezTo>
                <a:cubicBezTo>
                  <a:pt x="1554288" y="3835"/>
                  <a:pt x="1554171" y="7531"/>
                  <a:pt x="1554480" y="13716"/>
                </a:cubicBezTo>
                <a:cubicBezTo>
                  <a:pt x="1337806" y="9080"/>
                  <a:pt x="1308467" y="19887"/>
                  <a:pt x="1067410" y="13716"/>
                </a:cubicBezTo>
                <a:cubicBezTo>
                  <a:pt x="824349" y="13143"/>
                  <a:pt x="783437" y="24151"/>
                  <a:pt x="518160" y="13716"/>
                </a:cubicBezTo>
                <a:cubicBezTo>
                  <a:pt x="271530" y="4598"/>
                  <a:pt x="132568" y="-7659"/>
                  <a:pt x="0" y="13716"/>
                </a:cubicBezTo>
                <a:cubicBezTo>
                  <a:pt x="768" y="9617"/>
                  <a:pt x="-274" y="4847"/>
                  <a:pt x="0" y="0"/>
                </a:cubicBezTo>
                <a:close/>
              </a:path>
              <a:path w="1554480" h="13716" fill="none" stroke="0" extrusionOk="0">
                <a:moveTo>
                  <a:pt x="0" y="0"/>
                </a:moveTo>
                <a:cubicBezTo>
                  <a:pt x="95687" y="-31247"/>
                  <a:pt x="331569" y="3404"/>
                  <a:pt x="549250" y="0"/>
                </a:cubicBezTo>
                <a:cubicBezTo>
                  <a:pt x="776590" y="6530"/>
                  <a:pt x="844530" y="-5109"/>
                  <a:pt x="1082954" y="0"/>
                </a:cubicBezTo>
                <a:cubicBezTo>
                  <a:pt x="1293569" y="15486"/>
                  <a:pt x="1361850" y="13824"/>
                  <a:pt x="1554480" y="0"/>
                </a:cubicBezTo>
                <a:cubicBezTo>
                  <a:pt x="1553504" y="4786"/>
                  <a:pt x="1554832" y="10912"/>
                  <a:pt x="1554480" y="13716"/>
                </a:cubicBezTo>
                <a:cubicBezTo>
                  <a:pt x="1366718" y="4861"/>
                  <a:pt x="1218290" y="26644"/>
                  <a:pt x="1067410" y="13716"/>
                </a:cubicBezTo>
                <a:cubicBezTo>
                  <a:pt x="900327" y="-8822"/>
                  <a:pt x="792178" y="6310"/>
                  <a:pt x="549250" y="13716"/>
                </a:cubicBezTo>
                <a:cubicBezTo>
                  <a:pt x="295300" y="2843"/>
                  <a:pt x="142619" y="40779"/>
                  <a:pt x="0" y="13716"/>
                </a:cubicBezTo>
                <a:cubicBezTo>
                  <a:pt x="813" y="8812"/>
                  <a:pt x="948" y="67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B726-64CE-C742-BF3F-2FB259CF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947" y="457200"/>
            <a:ext cx="4505706" cy="1929384"/>
          </a:xfrm>
        </p:spPr>
        <p:txBody>
          <a:bodyPr anchor="ctr">
            <a:normAutofit/>
          </a:bodyPr>
          <a:lstStyle/>
          <a:p>
            <a:r>
              <a:rPr lang="en-CA" sz="1200"/>
              <a:t>By default, the container gets a virtual </a:t>
            </a:r>
            <a:r>
              <a:rPr lang="en-CA" sz="1200">
                <a:highlight>
                  <a:srgbClr val="C0C0C0"/>
                </a:highlight>
              </a:rPr>
              <a:t>eth0</a:t>
            </a:r>
            <a:r>
              <a:rPr lang="en-CA" sz="1200"/>
              <a:t> interface.</a:t>
            </a:r>
            <a:br>
              <a:rPr lang="en-CA" sz="1200"/>
            </a:br>
            <a:r>
              <a:rPr lang="en-CA" sz="1200"/>
              <a:t>(In addition to its own private </a:t>
            </a:r>
            <a:r>
              <a:rPr lang="en-CA" sz="1200">
                <a:highlight>
                  <a:srgbClr val="C0C0C0"/>
                </a:highlight>
              </a:rPr>
              <a:t>lo</a:t>
            </a:r>
            <a:r>
              <a:rPr lang="en-CA" sz="1200"/>
              <a:t> loopback interface.)</a:t>
            </a:r>
          </a:p>
          <a:p>
            <a:r>
              <a:rPr lang="en-CA" sz="1200"/>
              <a:t>That interface is provided by a </a:t>
            </a:r>
            <a:r>
              <a:rPr lang="en-CA" sz="1200">
                <a:highlight>
                  <a:srgbClr val="C0C0C0"/>
                </a:highlight>
              </a:rPr>
              <a:t>veth</a:t>
            </a:r>
            <a:r>
              <a:rPr lang="en-CA" sz="1200"/>
              <a:t> pair.</a:t>
            </a:r>
          </a:p>
          <a:p>
            <a:r>
              <a:rPr lang="en-CA" sz="1200"/>
              <a:t>It is connected to the Docker bridge.</a:t>
            </a:r>
            <a:br>
              <a:rPr lang="en-CA" sz="1200"/>
            </a:br>
            <a:r>
              <a:rPr lang="en-CA" sz="1200"/>
              <a:t>(Named docker0 by default; configurable with</a:t>
            </a:r>
            <a:r>
              <a:rPr lang="en-CA" sz="1200">
                <a:highlight>
                  <a:srgbClr val="C0C0C0"/>
                </a:highlight>
              </a:rPr>
              <a:t> --bridge</a:t>
            </a:r>
            <a:r>
              <a:rPr lang="en-CA" sz="1200"/>
              <a:t>.)</a:t>
            </a:r>
          </a:p>
          <a:p>
            <a:r>
              <a:rPr lang="en-CA" sz="1200"/>
              <a:t>Addresses are allocated on a private, internal subnet.</a:t>
            </a:r>
            <a:br>
              <a:rPr lang="en-CA" sz="1200"/>
            </a:br>
            <a:r>
              <a:rPr lang="en-CA" sz="1200"/>
              <a:t>(Docker uses 172.17.0.0/16 by default; configurable with </a:t>
            </a:r>
            <a:r>
              <a:rPr lang="en-CA" sz="1200">
                <a:highlight>
                  <a:srgbClr val="C0C0C0"/>
                </a:highlight>
              </a:rPr>
              <a:t>--bip</a:t>
            </a:r>
            <a:r>
              <a:rPr lang="en-CA" sz="1200"/>
              <a:t>.)</a:t>
            </a:r>
          </a:p>
          <a:p>
            <a:r>
              <a:rPr lang="en-CA" sz="1200"/>
              <a:t>The container can have its own routes, iptables rules, etc.</a:t>
            </a:r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02C5B0-76C1-0D42-AAFF-28196FA0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58" y="2808609"/>
            <a:ext cx="4101084" cy="320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8E6E20F-90C4-864F-B408-A17447A4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872" y="3250376"/>
            <a:ext cx="4101084" cy="23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04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80361-398D-6B41-8F83-FDCB8081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CA" sz="3600" b="1"/>
              <a:t>The Host Driver</a:t>
            </a:r>
            <a:br>
              <a:rPr lang="en-CA" sz="3600" b="1"/>
            </a:br>
            <a:endParaRPr lang="en-US" sz="36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3F5D-65ED-444B-9402-CC10E9A5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CA" sz="1300"/>
              <a:t>Container is started with</a:t>
            </a:r>
            <a:r>
              <a:rPr lang="en-CA" sz="1300">
                <a:latin typeface="Consolas"/>
              </a:rPr>
              <a:t> docker run --net host</a:t>
            </a:r>
            <a:r>
              <a:rPr lang="en-CA" sz="1300"/>
              <a:t> ...</a:t>
            </a:r>
            <a:endParaRPr lang="en-CA" sz="1300">
              <a:cs typeface="Calibri"/>
            </a:endParaRPr>
          </a:p>
          <a:p>
            <a:r>
              <a:rPr lang="en-CA" sz="1300"/>
              <a:t>It sees (and can access) the network interfaces of the host.</a:t>
            </a:r>
          </a:p>
          <a:p>
            <a:r>
              <a:rPr lang="en-CA" sz="1300"/>
              <a:t>It can bind any address, any port (for ill and for good).</a:t>
            </a:r>
          </a:p>
          <a:p>
            <a:r>
              <a:rPr lang="en-CA" sz="1300"/>
              <a:t>Network traffic doesn't have to go through NAT, bridge, or </a:t>
            </a:r>
            <a:r>
              <a:rPr lang="en-CA" sz="1300" err="1"/>
              <a:t>veth</a:t>
            </a:r>
            <a:r>
              <a:rPr lang="en-CA" sz="1300"/>
              <a:t>.</a:t>
            </a:r>
          </a:p>
          <a:p>
            <a:r>
              <a:rPr lang="en-CA" sz="1300"/>
              <a:t>Performance = native!</a:t>
            </a:r>
          </a:p>
          <a:p>
            <a:r>
              <a:rPr lang="en-CA" sz="1300"/>
              <a:t>Use cases:</a:t>
            </a:r>
          </a:p>
          <a:p>
            <a:r>
              <a:rPr lang="en-CA" sz="1300"/>
              <a:t>Performance sensitive applications (VOIP, gaming, streaming...)</a:t>
            </a:r>
          </a:p>
          <a:p>
            <a:pPr marL="0" indent="0">
              <a:buNone/>
            </a:pPr>
            <a:endParaRPr lang="en-US" sz="1300"/>
          </a:p>
        </p:txBody>
      </p:sp>
      <p:pic>
        <p:nvPicPr>
          <p:cNvPr id="4098" name="Picture 2" descr="Basic Docker Networking. Host Mode Networking | by James | Medium">
            <a:extLst>
              <a:ext uri="{FF2B5EF4-FFF2-40B4-BE49-F238E27FC236}">
                <a16:creationId xmlns:a16="http://schemas.microsoft.com/office/drawing/2014/main" id="{689D8349-D4EF-8546-8985-6D38D54A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273745"/>
            <a:ext cx="5177790" cy="431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B645A-53C3-4A52-8141-4CA224CA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>
                <a:cs typeface="Calibri Light"/>
              </a:rPr>
              <a:t>What is port mapping in Docker?</a:t>
            </a:r>
            <a:br>
              <a:rPr lang="en-US" sz="3100">
                <a:cs typeface="Calibri Light"/>
              </a:rPr>
            </a:br>
            <a:r>
              <a:rPr lang="en-US" sz="3100">
                <a:cs typeface="Calibri Light"/>
              </a:rPr>
              <a:t>"docker run </a:t>
            </a:r>
            <a:r>
              <a:rPr lang="en-US" sz="3100" b="1">
                <a:cs typeface="Calibri Light"/>
              </a:rPr>
              <a:t>–p 80:8080</a:t>
            </a:r>
            <a:r>
              <a:rPr lang="en-US" sz="3100">
                <a:cs typeface="Calibri Light"/>
              </a:rPr>
              <a:t> &lt;image&gt;" 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4046-98E8-8D07-784C-6E1BE6A7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782981"/>
            <a:ext cx="3006288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i="1">
                <a:ea typeface="+mn-lt"/>
                <a:cs typeface="+mn-lt"/>
              </a:rPr>
              <a:t>Port forwarding</a:t>
            </a:r>
            <a:r>
              <a:rPr lang="en-US" sz="1700">
                <a:ea typeface="+mn-lt"/>
                <a:cs typeface="+mn-lt"/>
              </a:rPr>
              <a:t> or, as it's also called, </a:t>
            </a:r>
            <a:r>
              <a:rPr lang="en-US" sz="1700" i="1">
                <a:ea typeface="+mn-lt"/>
                <a:cs typeface="+mn-lt"/>
              </a:rPr>
              <a:t>port mapping</a:t>
            </a:r>
            <a:r>
              <a:rPr lang="en-US" sz="1700">
                <a:ea typeface="+mn-lt"/>
                <a:cs typeface="+mn-lt"/>
              </a:rPr>
              <a:t> is just a way to say that data addressed to one socket is redirected to another by an intermediary (for instance, by a network router or a proxy process).</a:t>
            </a:r>
            <a:endParaRPr lang="en-US" sz="1700">
              <a:cs typeface="Calibri" panose="020F0502020204030204"/>
            </a:endParaRPr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B6781F6-AF80-3C80-1731-598F5575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90" y="2515918"/>
            <a:ext cx="4689909" cy="289601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996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38A18-0ABE-418A-63F2-40F5B2C6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>
                <a:cs typeface="Calibri Light"/>
              </a:rPr>
              <a:t>Proxy vs Kernel Port Forwarding</a:t>
            </a:r>
            <a:endParaRPr lang="en-US" sz="31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65B0BA-F8FD-BBC1-A0AC-0BEBEE25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782981"/>
            <a:ext cx="3006288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There are two common ways to redirect network data (hence, implement port forwarding):</a:t>
            </a:r>
            <a:endParaRPr lang="en-US" sz="1700">
              <a:cs typeface="Calibri" panose="020F0502020204030204"/>
            </a:endParaRPr>
          </a:p>
          <a:p>
            <a:r>
              <a:rPr lang="en-US" sz="1700">
                <a:ea typeface="+mn-lt"/>
                <a:cs typeface="+mn-lt"/>
              </a:rPr>
              <a:t>By sneakily modifying the destination address of packets.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By explicitly putting a proxy between the client and the serv</a:t>
            </a:r>
            <a:endParaRPr lang="en-US" sz="1700"/>
          </a:p>
          <a:p>
            <a:endParaRPr lang="en-US" sz="1700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6A65E64-C55B-646F-56A6-1BD4D2BC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90" y="2340046"/>
            <a:ext cx="4689909" cy="324776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649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C3D2-3237-CB60-3C3E-3A230E27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b="1"/>
              <a:t>Containers and Port Forwarding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ADE9-8320-7F4D-BF5A-5F6AAE81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782981"/>
            <a:ext cx="3006288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docker run --publish 8080:80 nginx command creates </a:t>
            </a:r>
            <a:r>
              <a:rPr lang="en-US" sz="1700" b="1">
                <a:ea typeface="+mn-lt"/>
                <a:cs typeface="+mn-lt"/>
              </a:rPr>
              <a:t>a regular port forwarding</a:t>
            </a:r>
            <a:r>
              <a:rPr lang="en-US" sz="1700">
                <a:ea typeface="+mn-lt"/>
                <a:cs typeface="+mn-lt"/>
              </a:rPr>
              <a:t> from the host's 0.0.0.0:8080 to the container's $CONT_IP:80</a:t>
            </a:r>
          </a:p>
          <a:p>
            <a:r>
              <a:rPr lang="en-US" sz="1700">
                <a:ea typeface="+mn-lt"/>
                <a:cs typeface="+mn-lt"/>
              </a:rPr>
              <a:t> </a:t>
            </a:r>
            <a:r>
              <a:rPr lang="en-US" sz="1700" u="sng">
                <a:ea typeface="+mn-lt"/>
                <a:cs typeface="+mn-lt"/>
              </a:rPr>
              <a:t>in the case of Docker Engine</a:t>
            </a:r>
            <a:r>
              <a:rPr lang="en-US" sz="1700">
                <a:ea typeface="+mn-lt"/>
                <a:cs typeface="+mn-lt"/>
              </a:rPr>
              <a:t>, there is not much difference between </a:t>
            </a:r>
            <a:r>
              <a:rPr lang="en-US" sz="1700" b="1" i="1">
                <a:ea typeface="+mn-lt"/>
                <a:cs typeface="+mn-lt"/>
              </a:rPr>
              <a:t>port publishing</a:t>
            </a:r>
            <a:r>
              <a:rPr lang="en-US" sz="1700" b="1">
                <a:ea typeface="+mn-lt"/>
                <a:cs typeface="+mn-lt"/>
              </a:rPr>
              <a:t> and good old </a:t>
            </a:r>
            <a:r>
              <a:rPr lang="en-US" sz="1700" b="1" i="1">
                <a:ea typeface="+mn-lt"/>
                <a:cs typeface="+mn-lt"/>
              </a:rPr>
              <a:t>kernel space port forwarding</a:t>
            </a:r>
            <a:endParaRPr lang="en-US" sz="1700" b="1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57EA42A-0706-3743-1354-CCA19531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90" y="2726963"/>
            <a:ext cx="4689909" cy="247392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57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234A-BFD5-99B9-FBA6-1353E829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b="1"/>
              <a:t>The EXPOSE instruction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B6AF-8BE1-F3F6-FC71-47BC2415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The </a:t>
            </a:r>
            <a:r>
              <a:rPr lang="en-US" sz="1700">
                <a:highlight>
                  <a:srgbClr val="808080"/>
                </a:highlight>
                <a:ea typeface="+mn-lt"/>
                <a:cs typeface="+mn-lt"/>
              </a:rPr>
              <a:t>EXPOSE </a:t>
            </a:r>
            <a:r>
              <a:rPr lang="en-US" sz="1700">
                <a:ea typeface="+mn-lt"/>
                <a:cs typeface="+mn-lt"/>
              </a:rPr>
              <a:t>instruction tells Docker what ports are to be published in this image.</a:t>
            </a: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endParaRPr lang="en-US" sz="17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 b="1">
                <a:highlight>
                  <a:srgbClr val="C0C0C0"/>
                </a:highlight>
                <a:ea typeface="+mn-lt"/>
                <a:cs typeface="+mn-lt"/>
              </a:rPr>
              <a:t>EXPOSE</a:t>
            </a:r>
            <a:r>
              <a:rPr lang="en-US" sz="1700">
                <a:highlight>
                  <a:srgbClr val="C0C0C0"/>
                </a:highlight>
                <a:ea typeface="+mn-lt"/>
                <a:cs typeface="+mn-lt"/>
              </a:rPr>
              <a:t> 8080</a:t>
            </a:r>
            <a:endParaRPr lang="en-US" sz="1700">
              <a:highlight>
                <a:srgbClr val="C0C0C0"/>
              </a:highlight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 b="1">
                <a:highlight>
                  <a:srgbClr val="C0C0C0"/>
                </a:highlight>
                <a:ea typeface="+mn-lt"/>
                <a:cs typeface="+mn-lt"/>
              </a:rPr>
              <a:t>EXPOSE</a:t>
            </a:r>
            <a:r>
              <a:rPr lang="en-US" sz="1700">
                <a:highlight>
                  <a:srgbClr val="C0C0C0"/>
                </a:highlight>
                <a:ea typeface="+mn-lt"/>
                <a:cs typeface="+mn-lt"/>
              </a:rPr>
              <a:t> 80 443</a:t>
            </a:r>
            <a:endParaRPr lang="en-US" sz="1700">
              <a:highlight>
                <a:srgbClr val="C0C0C0"/>
              </a:highlight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 b="1">
                <a:highlight>
                  <a:srgbClr val="C0C0C0"/>
                </a:highlight>
                <a:ea typeface="+mn-lt"/>
                <a:cs typeface="+mn-lt"/>
              </a:rPr>
              <a:t>EXPOSE</a:t>
            </a:r>
            <a:r>
              <a:rPr lang="en-US" sz="1700">
                <a:highlight>
                  <a:srgbClr val="C0C0C0"/>
                </a:highlight>
                <a:ea typeface="+mn-lt"/>
                <a:cs typeface="+mn-lt"/>
              </a:rPr>
              <a:t> 53/tcp 53/udp</a:t>
            </a:r>
            <a:endParaRPr lang="en-US" sz="1700">
              <a:highlight>
                <a:srgbClr val="C0C0C0"/>
              </a:highlight>
              <a:cs typeface="Calibri" panose="020F0502020204030204"/>
            </a:endParaRPr>
          </a:p>
          <a:p>
            <a:pPr marL="0" indent="0">
              <a:buNone/>
            </a:pPr>
            <a:endParaRPr lang="en-US" sz="1700">
              <a:highlight>
                <a:srgbClr val="C0C0C0"/>
              </a:highlight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All ports are private by default.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Declaring a port with EXPOSE is not enough to make it public.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The Dockerfile doesn't control on which port a service gets exposed.</a:t>
            </a:r>
            <a:endParaRPr lang="en-US" sz="1700"/>
          </a:p>
          <a:p>
            <a:endParaRPr lang="en-US" sz="1700">
              <a:cs typeface="Calibri"/>
            </a:endParaRPr>
          </a:p>
        </p:txBody>
      </p:sp>
      <p:pic>
        <p:nvPicPr>
          <p:cNvPr id="5" name="Picture 4" descr="Storage crates">
            <a:extLst>
              <a:ext uri="{FF2B5EF4-FFF2-40B4-BE49-F238E27FC236}">
                <a16:creationId xmlns:a16="http://schemas.microsoft.com/office/drawing/2014/main" id="{820E67EC-BDF5-3C91-1F9F-40AAE582B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86" r="33078" b="9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7CAB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85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E8CC-7178-CA16-5D0E-A358A61E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A457-7025-030F-045C-8425C1D5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https://iximiuz.com/en/posts/docker-publish-container-ports/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https://iximiuz.com/en/posts/container-networking-is-simple/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e of storage crates">
            <a:extLst>
              <a:ext uri="{FF2B5EF4-FFF2-40B4-BE49-F238E27FC236}">
                <a16:creationId xmlns:a16="http://schemas.microsoft.com/office/drawing/2014/main" id="{37FCFFFC-A6E4-9460-C8BF-3BBF37465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" r="27494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D9560-7622-0EAA-C81B-F1A439F9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b="1"/>
              <a:t>Exposing ports</a:t>
            </a:r>
            <a:endParaRPr lang="en-US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2FEE-552A-FCBD-1D93-9BAA2A71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When you </a:t>
            </a: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docker run -p &lt;port&gt; ...</a:t>
            </a:r>
            <a:r>
              <a:rPr lang="en-US" sz="1400">
                <a:ea typeface="+mn-lt"/>
                <a:cs typeface="+mn-lt"/>
              </a:rPr>
              <a:t>, that port becomes public.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(Even if it was not declared with </a:t>
            </a: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EXPOSE</a:t>
            </a:r>
            <a:r>
              <a:rPr lang="en-US" sz="1400">
                <a:ea typeface="+mn-lt"/>
                <a:cs typeface="+mn-lt"/>
              </a:rPr>
              <a:t>.)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When you </a:t>
            </a:r>
            <a:r>
              <a:rPr lang="en-US" sz="1400">
                <a:highlight>
                  <a:srgbClr val="C0C0C0"/>
                </a:highlight>
                <a:ea typeface="+mn-lt"/>
                <a:cs typeface="+mn-lt"/>
              </a:rPr>
              <a:t>docker run -P ...</a:t>
            </a:r>
            <a:r>
              <a:rPr lang="en-US" sz="1400">
                <a:ea typeface="+mn-lt"/>
                <a:cs typeface="+mn-lt"/>
              </a:rPr>
              <a:t> (without port number), all ports declared with EXPOSE become public.</a:t>
            </a:r>
            <a:endParaRPr lang="en-US" sz="1400">
              <a:cs typeface="Calibri"/>
            </a:endParaRPr>
          </a:p>
          <a:p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A </a:t>
            </a:r>
            <a:r>
              <a:rPr lang="en-US" sz="1400" i="1">
                <a:ea typeface="+mn-lt"/>
                <a:cs typeface="+mn-lt"/>
              </a:rPr>
              <a:t>public port</a:t>
            </a:r>
            <a:r>
              <a:rPr lang="en-US" sz="1400">
                <a:ea typeface="+mn-lt"/>
                <a:cs typeface="+mn-lt"/>
              </a:rPr>
              <a:t> is reachable from other containers and from outside the host.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A </a:t>
            </a:r>
            <a:r>
              <a:rPr lang="en-US" sz="1400" i="1">
                <a:ea typeface="+mn-lt"/>
                <a:cs typeface="+mn-lt"/>
              </a:rPr>
              <a:t>private port</a:t>
            </a:r>
            <a:r>
              <a:rPr lang="en-US" sz="1400">
                <a:ea typeface="+mn-lt"/>
                <a:cs typeface="+mn-lt"/>
              </a:rPr>
              <a:t> is not reachable from outside.</a:t>
            </a: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64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A047-42A4-F449-8AAF-9FAD04E3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CMD and ENTRYPOINT</a:t>
            </a:r>
            <a:endParaRPr lang="en-US"/>
          </a:p>
        </p:txBody>
      </p:sp>
      <p:pic>
        <p:nvPicPr>
          <p:cNvPr id="14338" name="Picture 2" descr="Container entry doors">
            <a:extLst>
              <a:ext uri="{FF2B5EF4-FFF2-40B4-BE49-F238E27FC236}">
                <a16:creationId xmlns:a16="http://schemas.microsoft.com/office/drawing/2014/main" id="{A2FA7982-D0E5-DC4F-B4DB-55F567FBC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19" y="1825625"/>
            <a:ext cx="77785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8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D4A2-3FB6-6846-814D-960AAE0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CMD to </a:t>
            </a:r>
            <a:r>
              <a:rPr lang="en-US" err="1"/>
              <a:t>Dockerfile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BA41-F9B1-2143-9EE6-DBC2DD17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9637"/>
            <a:ext cx="7886700" cy="4351338"/>
          </a:xfrm>
        </p:spPr>
        <p:txBody>
          <a:bodyPr/>
          <a:lstStyle/>
          <a:p>
            <a:r>
              <a:rPr lang="en-CA"/>
              <a:t>CMD defines a default command to run when none is given.</a:t>
            </a:r>
          </a:p>
          <a:p>
            <a:r>
              <a:rPr lang="en-CA"/>
              <a:t>It can appear at any point in the file.</a:t>
            </a:r>
          </a:p>
          <a:p>
            <a:r>
              <a:rPr lang="en-CA"/>
              <a:t>Each CMD will replace and override the previous one.</a:t>
            </a:r>
          </a:p>
          <a:p>
            <a:r>
              <a:rPr lang="en-CA"/>
              <a:t>As a result, while you can have multiple CMD lines, it is useless.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153E9B-975F-F642-B23C-B75DEEAAD9F7}"/>
              </a:ext>
            </a:extLst>
          </p:cNvPr>
          <p:cNvSpPr/>
          <p:nvPr/>
        </p:nvSpPr>
        <p:spPr>
          <a:xfrm>
            <a:off x="725864" y="3429000"/>
            <a:ext cx="7494309" cy="1812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ubuntu</a:t>
            </a:r>
          </a:p>
          <a:p>
            <a:r>
              <a:rPr lang="en-C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apt-get update</a:t>
            </a:r>
          </a:p>
          <a:p>
            <a:r>
              <a:rPr lang="en-C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 sleep 20</a:t>
            </a:r>
          </a:p>
        </p:txBody>
      </p:sp>
    </p:spTree>
    <p:extLst>
      <p:ext uri="{BB962C8B-B14F-4D97-AF65-F5344CB8AC3E}">
        <p14:creationId xmlns:p14="http://schemas.microsoft.com/office/powerpoint/2010/main" val="37786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7A4A7-9FD3-B548-B840-6A8FEBB8CAE7}"/>
              </a:ext>
            </a:extLst>
          </p:cNvPr>
          <p:cNvSpPr/>
          <p:nvPr/>
        </p:nvSpPr>
        <p:spPr>
          <a:xfrm>
            <a:off x="697584" y="2234153"/>
            <a:ext cx="7334053" cy="1527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902D3-E125-6743-84CC-D89A88BF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Adding ENTRYPOINT to the </a:t>
            </a:r>
            <a:r>
              <a:rPr lang="en-CA" b="1" err="1"/>
              <a:t>Dockerfile</a:t>
            </a:r>
            <a:br>
              <a:rPr lang="en-CA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72BF-A3A7-ED44-8E3A-4B3BC90B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/>
              <a:t>Our new </a:t>
            </a:r>
            <a:r>
              <a:rPr lang="en-CA" err="1"/>
              <a:t>Dockerfile</a:t>
            </a:r>
            <a:r>
              <a:rPr lang="en-CA"/>
              <a:t> will look like this:</a:t>
            </a:r>
          </a:p>
          <a:p>
            <a:pPr marL="0" indent="0">
              <a:buNone/>
            </a:pPr>
            <a:endParaRPr lang="en-CA" b="1">
              <a:effectLst/>
            </a:endParaRPr>
          </a:p>
          <a:p>
            <a:pPr marL="0" indent="0">
              <a:buNone/>
            </a:pPr>
            <a:r>
              <a:rPr lang="en-CA" b="1">
                <a:effectLst/>
              </a:rPr>
              <a:t>FROM</a:t>
            </a:r>
            <a:r>
              <a:rPr lang="en-CA">
                <a:effectLst/>
              </a:rPr>
              <a:t> ubuntu</a:t>
            </a:r>
          </a:p>
          <a:p>
            <a:pPr marL="0" indent="0">
              <a:buNone/>
            </a:pPr>
            <a:r>
              <a:rPr lang="en-CA" b="1">
                <a:effectLst/>
              </a:rPr>
              <a:t>RUN</a:t>
            </a:r>
            <a:r>
              <a:rPr lang="en-CA">
                <a:effectLst/>
              </a:rPr>
              <a:t> apt-get update</a:t>
            </a:r>
          </a:p>
          <a:p>
            <a:pPr marL="0" indent="0">
              <a:buNone/>
            </a:pPr>
            <a:r>
              <a:rPr lang="en-CA" b="1">
                <a:effectLst/>
              </a:rPr>
              <a:t>ENTRYPOINT</a:t>
            </a:r>
            <a:r>
              <a:rPr lang="en-CA">
                <a:effectLst/>
              </a:rPr>
              <a:t> [</a:t>
            </a:r>
            <a:r>
              <a:rPr lang="en-CA"/>
              <a:t>”sleep”</a:t>
            </a:r>
            <a:r>
              <a:rPr lang="en-CA">
                <a:effectLst/>
              </a:rPr>
              <a:t>]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r>
              <a:rPr lang="en-CA"/>
              <a:t>ENTRYPOINT defines a base command (and its parameters) for the container.</a:t>
            </a:r>
          </a:p>
          <a:p>
            <a:r>
              <a:rPr lang="en-CA"/>
              <a:t>The command line arguments are appended to those parameters.</a:t>
            </a:r>
          </a:p>
          <a:p>
            <a:r>
              <a:rPr lang="en-CA"/>
              <a:t>Like CMD, ENTRYPOINT can appear anywhere, and replaces the previous value.</a:t>
            </a:r>
          </a:p>
          <a:p>
            <a:pPr marL="0" indent="0">
              <a:buNone/>
            </a:pPr>
            <a:r>
              <a:rPr lang="en-CA"/>
              <a:t>Why did we use JSON syntax for our ENTRYPOINT?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7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0FC0-D857-5442-4BA1-A191AAB7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2738601" cy="167660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accent1"/>
                </a:solidFill>
                <a:cs typeface="Calibri Light"/>
              </a:rPr>
              <a:t>CMD vs </a:t>
            </a:r>
            <a:r>
              <a:rPr lang="en-US" sz="4200" err="1">
                <a:solidFill>
                  <a:schemeClr val="accent1"/>
                </a:solidFill>
                <a:cs typeface="Calibri Light"/>
              </a:rPr>
              <a:t>Entrypoint</a:t>
            </a:r>
            <a:endParaRPr lang="en-US" sz="4200" err="1">
              <a:solidFill>
                <a:schemeClr val="accent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2E9F5D-A3BA-6846-F528-16E2CC3A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438400"/>
            <a:ext cx="273859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The default process invoked by Ubuntu container is </a:t>
            </a:r>
            <a:r>
              <a:rPr lang="en-US" sz="1600">
                <a:highlight>
                  <a:srgbClr val="C0C0C0"/>
                </a:highlight>
                <a:latin typeface="Palatino Linotype"/>
                <a:cs typeface="Calibri" panose="020F0502020204030204"/>
              </a:rPr>
              <a:t>bash</a:t>
            </a:r>
            <a:r>
              <a:rPr lang="en-US" sz="160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If we specify the command at a runtime, the original CMD instruction is </a:t>
            </a:r>
            <a:r>
              <a:rPr lang="en-US" sz="1600" b="1">
                <a:cs typeface="Calibri" panose="020F0502020204030204"/>
              </a:rPr>
              <a:t>replaced </a:t>
            </a:r>
            <a:r>
              <a:rPr lang="en-US" sz="1600">
                <a:cs typeface="Calibri" panose="020F0502020204030204"/>
              </a:rPr>
              <a:t>if CMD is used in </a:t>
            </a:r>
            <a:r>
              <a:rPr lang="en-US" sz="1600" err="1">
                <a:cs typeface="Calibri" panose="020F0502020204030204"/>
              </a:rPr>
              <a:t>Dockerfile</a:t>
            </a:r>
            <a:r>
              <a:rPr lang="en-US" sz="160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If we specify the command at a runtime, the command line parameter is </a:t>
            </a:r>
            <a:r>
              <a:rPr lang="en-US" sz="1600" b="1">
                <a:ea typeface="+mn-lt"/>
                <a:cs typeface="+mn-lt"/>
              </a:rPr>
              <a:t>appended </a:t>
            </a:r>
            <a:r>
              <a:rPr lang="en-US" sz="1600">
                <a:ea typeface="+mn-lt"/>
                <a:cs typeface="+mn-lt"/>
              </a:rPr>
              <a:t>to the ENTRYPOINT instruction in the </a:t>
            </a:r>
            <a:r>
              <a:rPr lang="en-US" sz="1600" err="1">
                <a:ea typeface="+mn-lt"/>
                <a:cs typeface="+mn-lt"/>
              </a:rPr>
              <a:t>Dockerfile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 b="1">
              <a:cs typeface="Calibri" panose="020F0502020204030204"/>
            </a:endParaRPr>
          </a:p>
          <a:p>
            <a:pPr marL="0" indent="0">
              <a:buNone/>
            </a:pPr>
            <a:endParaRPr lang="en-US" sz="1600" b="1">
              <a:cs typeface="Calibri" panose="020F0502020204030204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701107F-BD8F-5058-1EB9-4EFB168EE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48" b="1"/>
          <a:stretch/>
        </p:blipFill>
        <p:spPr>
          <a:xfrm>
            <a:off x="3479292" y="10"/>
            <a:ext cx="5664708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152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1BCD81489345A28F8FEDA6D3E1BB" ma:contentTypeVersion="13" ma:contentTypeDescription="Create a new document." ma:contentTypeScope="" ma:versionID="62fb0033156bc6351fd2e7ed84452eab">
  <xsd:schema xmlns:xsd="http://www.w3.org/2001/XMLSchema" xmlns:xs="http://www.w3.org/2001/XMLSchema" xmlns:p="http://schemas.microsoft.com/office/2006/metadata/properties" xmlns:ns2="69fed9d0-83a8-4d28-8458-e1da8f701913" xmlns:ns3="6e98654c-3def-47d1-bfde-8b87c356ffdf" targetNamespace="http://schemas.microsoft.com/office/2006/metadata/properties" ma:root="true" ma:fieldsID="0f20844f6b684cfabc81f4ef3f4fdee4" ns2:_="" ns3:_="">
    <xsd:import namespace="69fed9d0-83a8-4d28-8458-e1da8f701913"/>
    <xsd:import namespace="6e98654c-3def-47d1-bfde-8b87c356ff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ed9d0-83a8-4d28-8458-e1da8f701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654c-3def-47d1-bfde-8b87c356ffd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c84f685-914f-468e-bc07-3a7921e8ea0b}" ma:internalName="TaxCatchAll" ma:showField="CatchAllData" ma:web="6e98654c-3def-47d1-bfde-8b87c356ff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fed9d0-83a8-4d28-8458-e1da8f701913">
      <Terms xmlns="http://schemas.microsoft.com/office/infopath/2007/PartnerControls"/>
    </lcf76f155ced4ddcb4097134ff3c332f>
    <TaxCatchAll xmlns="6e98654c-3def-47d1-bfde-8b87c356ffd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EC7BDD-C663-4A63-94F1-C477B14225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ed9d0-83a8-4d28-8458-e1da8f701913"/>
    <ds:schemaRef ds:uri="6e98654c-3def-47d1-bfde-8b87c356ff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2471D4-19BD-4A17-95E3-F5F9B6BEE1AF}">
  <ds:schemaRefs>
    <ds:schemaRef ds:uri="69fed9d0-83a8-4d28-8458-e1da8f7019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6e98654c-3def-47d1-bfde-8b87c356ffdf"/>
  </ds:schemaRefs>
</ds:datastoreItem>
</file>

<file path=customXml/itemProps3.xml><?xml version="1.0" encoding="utf-8"?>
<ds:datastoreItem xmlns:ds="http://schemas.openxmlformats.org/officeDocument/2006/customXml" ds:itemID="{B87B1FA7-C8A1-4FAD-B3A2-CC4A4351D0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40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Agenda</vt:lpstr>
      <vt:lpstr>Building Docker Image</vt:lpstr>
      <vt:lpstr>The EXPOSE instruction</vt:lpstr>
      <vt:lpstr>Exposing ports</vt:lpstr>
      <vt:lpstr>CMD and ENTRYPOINT</vt:lpstr>
      <vt:lpstr>Adding CMD to Dockerfile</vt:lpstr>
      <vt:lpstr>Adding ENTRYPOINT to the Dockerfile </vt:lpstr>
      <vt:lpstr>CMD vs Entrypoint</vt:lpstr>
      <vt:lpstr>Using Environment Variables</vt:lpstr>
      <vt:lpstr>Week 2, Lab1– Environment Variables, CMD and ENTRYPOINT</vt:lpstr>
      <vt:lpstr>Why and How are we going to create a Docker Image</vt:lpstr>
      <vt:lpstr>Create Dockerfile and build Docker image</vt:lpstr>
      <vt:lpstr>Provide Values to Container using Environment Variables</vt:lpstr>
      <vt:lpstr>Environment Variables of a Running Container</vt:lpstr>
      <vt:lpstr>Environment Variables of the Official Image</vt:lpstr>
      <vt:lpstr>CMD vs Entrypoint, continued</vt:lpstr>
      <vt:lpstr>Week2, Lab1 – The End</vt:lpstr>
      <vt:lpstr>Publishing Docker Images</vt:lpstr>
      <vt:lpstr>Docker Registry</vt:lpstr>
      <vt:lpstr>Image Tags and Registry Addresses</vt:lpstr>
      <vt:lpstr>Week 2, Lab2– Building and Publishing Docker Images</vt:lpstr>
      <vt:lpstr>Workshop Flow </vt:lpstr>
      <vt:lpstr>Architecture Diagram</vt:lpstr>
      <vt:lpstr>Creating a Simple Flask Web Application</vt:lpstr>
      <vt:lpstr>Clone the Application Repo and Create a Script</vt:lpstr>
      <vt:lpstr>Converting the Script to a Dockerfile. Build Docker image</vt:lpstr>
      <vt:lpstr>Publish Docker image to Amazon ECR</vt:lpstr>
      <vt:lpstr>Authenticate to Amazon ECR</vt:lpstr>
      <vt:lpstr>Publish the Image To Amazon ECR</vt:lpstr>
      <vt:lpstr>Week 2, Lab2 – The End</vt:lpstr>
      <vt:lpstr>Container Networking Basics  Containers Networking is Simple! Just kidding, it's not..</vt:lpstr>
      <vt:lpstr>Container Newtork Namespace</vt:lpstr>
      <vt:lpstr>Containers Network Drivers</vt:lpstr>
      <vt:lpstr>The Default Bridge</vt:lpstr>
      <vt:lpstr>The Host Driver </vt:lpstr>
      <vt:lpstr>What is port mapping in Docker? "docker run –p 80:8080 &lt;image&gt;" </vt:lpstr>
      <vt:lpstr>Proxy vs Kernel Port Forwarding</vt:lpstr>
      <vt:lpstr>Containers and Port Forwarding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cp:lastPrinted>2022-04-15T21:33:07Z</cp:lastPrinted>
  <dcterms:modified xsi:type="dcterms:W3CDTF">2023-05-30T16:42:54Z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0x010100541D1BCD81489345A28F8FEDA6D3E1BB</vt:lpwstr>
  </property>
  <property fmtid="{D5CDD505-2E9C-101B-9397-08002B2CF9AE}" pid="3" name="MediaServiceImageTags">
    <vt:lpwstr/>
  </property>
</Properties>
</file>