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4"/>
  </p:sldMasterIdLst>
  <p:notesMasterIdLst>
    <p:notesMasterId r:id="rId44"/>
  </p:notesMasterIdLst>
  <p:sldIdLst>
    <p:sldId id="256" r:id="rId5"/>
    <p:sldId id="304" r:id="rId6"/>
    <p:sldId id="378" r:id="rId7"/>
    <p:sldId id="377" r:id="rId8"/>
    <p:sldId id="376" r:id="rId9"/>
    <p:sldId id="375" r:id="rId10"/>
    <p:sldId id="374" r:id="rId11"/>
    <p:sldId id="373" r:id="rId12"/>
    <p:sldId id="372" r:id="rId13"/>
    <p:sldId id="371" r:id="rId14"/>
    <p:sldId id="370" r:id="rId15"/>
    <p:sldId id="369" r:id="rId16"/>
    <p:sldId id="368" r:id="rId17"/>
    <p:sldId id="340" r:id="rId18"/>
    <p:sldId id="362" r:id="rId19"/>
    <p:sldId id="363" r:id="rId20"/>
    <p:sldId id="349" r:id="rId21"/>
    <p:sldId id="359" r:id="rId22"/>
    <p:sldId id="361" r:id="rId23"/>
    <p:sldId id="364" r:id="rId24"/>
    <p:sldId id="365" r:id="rId25"/>
    <p:sldId id="288" r:id="rId26"/>
    <p:sldId id="291" r:id="rId27"/>
    <p:sldId id="366" r:id="rId28"/>
    <p:sldId id="342" r:id="rId29"/>
    <p:sldId id="380" r:id="rId30"/>
    <p:sldId id="382" r:id="rId31"/>
    <p:sldId id="383" r:id="rId32"/>
    <p:sldId id="381" r:id="rId33"/>
    <p:sldId id="384" r:id="rId34"/>
    <p:sldId id="385" r:id="rId35"/>
    <p:sldId id="379" r:id="rId36"/>
    <p:sldId id="267" r:id="rId37"/>
    <p:sldId id="268" r:id="rId38"/>
    <p:sldId id="269" r:id="rId39"/>
    <p:sldId id="271" r:id="rId40"/>
    <p:sldId id="272" r:id="rId41"/>
    <p:sldId id="280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F6E76-33A8-35F9-0A43-C3E18C0BAD6C}" v="4" dt="2022-09-30T13:00:57.755"/>
    <p1510:client id="{340F09BC-2618-0E43-8E79-EE41DCDEF3F2}" v="4" dt="2022-09-26T12:42:46.740"/>
    <p1510:client id="{34E424AE-B87A-5685-31E5-4E4F95AD9BA4}" v="99" dt="2022-05-08T01:33:47.781"/>
    <p1510:client id="{3DFCA367-7183-32BA-817A-AA0ABB75E9CD}" v="49" dt="2023-02-04T11:22:50.274"/>
    <p1510:client id="{43397833-73CD-F544-8D9C-2D9896B93A4B}" v="34" dt="2022-05-08T00:57:39.284"/>
    <p1510:client id="{51C26F75-88DB-376A-AD46-16B854A1E6E8}" v="10" dt="2022-05-27T19:36:08.332"/>
    <p1510:client id="{55FE5888-D58E-F73D-7616-B8D63F89B93F}" v="17" dt="2023-05-26T18:18:42.903"/>
    <p1510:client id="{5FB719EA-7D53-5A67-5A48-4E4C3FB1F556}" v="50" dt="2022-09-19T03:21:20.591"/>
    <p1510:client id="{69A60CB3-D8B4-C469-B7EF-FB32BD0216D1}" v="2" dt="2023-01-27T19:14:16.458"/>
    <p1510:client id="{709FF0CF-814C-DC29-D4F0-F7712B5EC54A}" v="610" dt="2022-05-23T04:32:43.262"/>
    <p1510:client id="{A12D104E-BC59-0BD7-8F13-B4BDACB21AAB}" v="133" dt="2022-05-25T00:06:40.864"/>
    <p1510:client id="{DE483B3B-E684-15B7-1A77-C4F04641EA71}" v="6" dt="2022-05-24T17:00:59.684"/>
    <p1510:client id="{DF1D9A3D-5914-1209-C30A-A84398C8D837}" v="207" dt="2022-09-26T01:48:50.704"/>
    <p1510:client id="{EC74EC4A-6F7D-F887-3A3B-C4D902C2BADE}" v="20" dt="2022-05-08T11:12:28.729"/>
    <p1510:client id="{F5FDDAEF-2D45-BB83-C6A5-38351710D84F}" v="2" dt="2022-09-25T14:23:28.0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F0F4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7F0F4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9525" cap="flat">
              <a:solidFill>
                <a:srgbClr val="BDC4D5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9525" cap="flat">
              <a:solidFill>
                <a:srgbClr val="BDC4D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BDC4D5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/>
      <a:tcStyle>
        <a:tcBdr/>
        <a:fill>
          <a:solidFill>
            <a:srgbClr val="EC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32A8E-B80A-4CCC-A7E2-6DB25648E0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CACEC-428A-465A-8A01-55F435B143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Containers</a:t>
          </a:r>
        </a:p>
      </dgm:t>
    </dgm:pt>
    <dgm:pt modelId="{C5AE6EA8-4DC7-452A-9A32-BBFB58159B94}" type="parTrans" cxnId="{681588E0-4C98-4FA6-9C57-2CEDB146A167}">
      <dgm:prSet/>
      <dgm:spPr/>
      <dgm:t>
        <a:bodyPr/>
        <a:lstStyle/>
        <a:p>
          <a:endParaRPr lang="en-US"/>
        </a:p>
      </dgm:t>
    </dgm:pt>
    <dgm:pt modelId="{4FF92EA3-0032-4FFD-A004-81ECC2F18970}" type="sibTrans" cxnId="{681588E0-4C98-4FA6-9C57-2CEDB146A167}">
      <dgm:prSet/>
      <dgm:spPr/>
      <dgm:t>
        <a:bodyPr/>
        <a:lstStyle/>
        <a:p>
          <a:endParaRPr lang="en-US"/>
        </a:p>
      </dgm:t>
    </dgm:pt>
    <dgm:pt modelId="{B2DD3502-C8A6-4212-A9DE-A0EEBD133D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Week </a:t>
          </a:r>
          <a:r>
            <a:rPr lang="en-CA">
              <a:latin typeface="Calibri Light" panose="020F0302020204030204"/>
            </a:rPr>
            <a:t>3</a:t>
          </a:r>
          <a:endParaRPr lang="en-US"/>
        </a:p>
      </dgm:t>
    </dgm:pt>
    <dgm:pt modelId="{58E93182-AC30-4BCB-B97C-BB81868CD83A}" type="parTrans" cxnId="{587838F0-E4EB-4652-B4F2-160964EC08E8}">
      <dgm:prSet/>
      <dgm:spPr/>
      <dgm:t>
        <a:bodyPr/>
        <a:lstStyle/>
        <a:p>
          <a:endParaRPr lang="en-US"/>
        </a:p>
      </dgm:t>
    </dgm:pt>
    <dgm:pt modelId="{249C3C1E-8820-4B50-BF53-790D53A463FF}" type="sibTrans" cxnId="{587838F0-E4EB-4652-B4F2-160964EC08E8}">
      <dgm:prSet/>
      <dgm:spPr/>
      <dgm:t>
        <a:bodyPr/>
        <a:lstStyle/>
        <a:p>
          <a:endParaRPr lang="en-US"/>
        </a:p>
      </dgm:t>
    </dgm:pt>
    <dgm:pt modelId="{4BC78D24-B8AF-4588-8C22-F54554396A4A}" type="pres">
      <dgm:prSet presAssocID="{6FA32A8E-B80A-4CCC-A7E2-6DB25648E017}" presName="root" presStyleCnt="0">
        <dgm:presLayoutVars>
          <dgm:dir/>
          <dgm:resizeHandles val="exact"/>
        </dgm:presLayoutVars>
      </dgm:prSet>
      <dgm:spPr/>
    </dgm:pt>
    <dgm:pt modelId="{B5BB9FB3-A5AC-4093-BCA8-DD89A9FCACFF}" type="pres">
      <dgm:prSet presAssocID="{799CACEC-428A-465A-8A01-55F435B1438E}" presName="compNode" presStyleCnt="0"/>
      <dgm:spPr/>
    </dgm:pt>
    <dgm:pt modelId="{964126DC-3030-460B-BACB-B2AD35AF272A}" type="pres">
      <dgm:prSet presAssocID="{799CACEC-428A-465A-8A01-55F435B1438E}" presName="iconBgRect" presStyleLbl="bgShp" presStyleIdx="0" presStyleCnt="2"/>
      <dgm:spPr/>
    </dgm:pt>
    <dgm:pt modelId="{B32267F8-BB6C-4939-BF77-7963AD7B4070}" type="pres">
      <dgm:prSet presAssocID="{799CACEC-428A-465A-8A01-55F435B143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4257D10-2C7D-4682-8450-A3B53B3165F5}" type="pres">
      <dgm:prSet presAssocID="{799CACEC-428A-465A-8A01-55F435B1438E}" presName="spaceRect" presStyleCnt="0"/>
      <dgm:spPr/>
    </dgm:pt>
    <dgm:pt modelId="{CB9C2880-6F1B-4482-A7A3-F23E9D854D16}" type="pres">
      <dgm:prSet presAssocID="{799CACEC-428A-465A-8A01-55F435B1438E}" presName="textRect" presStyleLbl="revTx" presStyleIdx="0" presStyleCnt="2">
        <dgm:presLayoutVars>
          <dgm:chMax val="1"/>
          <dgm:chPref val="1"/>
        </dgm:presLayoutVars>
      </dgm:prSet>
      <dgm:spPr/>
    </dgm:pt>
    <dgm:pt modelId="{18E9CFC2-15F4-4488-9DB9-646C66CD861B}" type="pres">
      <dgm:prSet presAssocID="{4FF92EA3-0032-4FFD-A004-81ECC2F18970}" presName="sibTrans" presStyleCnt="0"/>
      <dgm:spPr/>
    </dgm:pt>
    <dgm:pt modelId="{ED195C1C-EA50-4D75-8016-8CE85D690B94}" type="pres">
      <dgm:prSet presAssocID="{B2DD3502-C8A6-4212-A9DE-A0EEBD133D8D}" presName="compNode" presStyleCnt="0"/>
      <dgm:spPr/>
    </dgm:pt>
    <dgm:pt modelId="{20F96D33-0771-450C-9BA1-248BC654A1CC}" type="pres">
      <dgm:prSet presAssocID="{B2DD3502-C8A6-4212-A9DE-A0EEBD133D8D}" presName="iconBgRect" presStyleLbl="bgShp" presStyleIdx="1" presStyleCnt="2"/>
      <dgm:spPr/>
    </dgm:pt>
    <dgm:pt modelId="{CCD38174-214B-40DB-86FF-3D0AD46232C5}" type="pres">
      <dgm:prSet presAssocID="{B2DD3502-C8A6-4212-A9DE-A0EEBD133D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1B7CAC-14ED-4DCB-A40D-35A0612788DB}" type="pres">
      <dgm:prSet presAssocID="{B2DD3502-C8A6-4212-A9DE-A0EEBD133D8D}" presName="spaceRect" presStyleCnt="0"/>
      <dgm:spPr/>
    </dgm:pt>
    <dgm:pt modelId="{D5C06693-4385-4494-B255-DD53D7765E3B}" type="pres">
      <dgm:prSet presAssocID="{B2DD3502-C8A6-4212-A9DE-A0EEBD133D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D49D27-B9AF-43F1-86F0-D2BCA2E63078}" type="presOf" srcId="{799CACEC-428A-465A-8A01-55F435B1438E}" destId="{CB9C2880-6F1B-4482-A7A3-F23E9D854D16}" srcOrd="0" destOrd="0" presId="urn:microsoft.com/office/officeart/2018/5/layout/IconCircleLabelList"/>
    <dgm:cxn modelId="{670A2D79-26E3-466A-91C5-AA74F9DB3E95}" type="presOf" srcId="{B2DD3502-C8A6-4212-A9DE-A0EEBD133D8D}" destId="{D5C06693-4385-4494-B255-DD53D7765E3B}" srcOrd="0" destOrd="0" presId="urn:microsoft.com/office/officeart/2018/5/layout/IconCircleLabelList"/>
    <dgm:cxn modelId="{681588E0-4C98-4FA6-9C57-2CEDB146A167}" srcId="{6FA32A8E-B80A-4CCC-A7E2-6DB25648E017}" destId="{799CACEC-428A-465A-8A01-55F435B1438E}" srcOrd="0" destOrd="0" parTransId="{C5AE6EA8-4DC7-452A-9A32-BBFB58159B94}" sibTransId="{4FF92EA3-0032-4FFD-A004-81ECC2F18970}"/>
    <dgm:cxn modelId="{55ED51EB-4A81-4663-8969-0A71D1E3075A}" type="presOf" srcId="{6FA32A8E-B80A-4CCC-A7E2-6DB25648E017}" destId="{4BC78D24-B8AF-4588-8C22-F54554396A4A}" srcOrd="0" destOrd="0" presId="urn:microsoft.com/office/officeart/2018/5/layout/IconCircleLabelList"/>
    <dgm:cxn modelId="{587838F0-E4EB-4652-B4F2-160964EC08E8}" srcId="{6FA32A8E-B80A-4CCC-A7E2-6DB25648E017}" destId="{B2DD3502-C8A6-4212-A9DE-A0EEBD133D8D}" srcOrd="1" destOrd="0" parTransId="{58E93182-AC30-4BCB-B97C-BB81868CD83A}" sibTransId="{249C3C1E-8820-4B50-BF53-790D53A463FF}"/>
    <dgm:cxn modelId="{11A83EF7-0ECE-48E6-BD46-3E645916283F}" type="presParOf" srcId="{4BC78D24-B8AF-4588-8C22-F54554396A4A}" destId="{B5BB9FB3-A5AC-4093-BCA8-DD89A9FCACFF}" srcOrd="0" destOrd="0" presId="urn:microsoft.com/office/officeart/2018/5/layout/IconCircleLabelList"/>
    <dgm:cxn modelId="{1E18927D-F9A1-4440-9EE5-F526350F53E8}" type="presParOf" srcId="{B5BB9FB3-A5AC-4093-BCA8-DD89A9FCACFF}" destId="{964126DC-3030-460B-BACB-B2AD35AF272A}" srcOrd="0" destOrd="0" presId="urn:microsoft.com/office/officeart/2018/5/layout/IconCircleLabelList"/>
    <dgm:cxn modelId="{8BB931D0-BB28-4A4A-BFCD-A063A3797A1C}" type="presParOf" srcId="{B5BB9FB3-A5AC-4093-BCA8-DD89A9FCACFF}" destId="{B32267F8-BB6C-4939-BF77-7963AD7B4070}" srcOrd="1" destOrd="0" presId="urn:microsoft.com/office/officeart/2018/5/layout/IconCircleLabelList"/>
    <dgm:cxn modelId="{3BC25ECE-7FB4-43CC-B8B8-CFDB4FC0E432}" type="presParOf" srcId="{B5BB9FB3-A5AC-4093-BCA8-DD89A9FCACFF}" destId="{D4257D10-2C7D-4682-8450-A3B53B3165F5}" srcOrd="2" destOrd="0" presId="urn:microsoft.com/office/officeart/2018/5/layout/IconCircleLabelList"/>
    <dgm:cxn modelId="{85984877-9868-43B0-B85B-8BE4DB268537}" type="presParOf" srcId="{B5BB9FB3-A5AC-4093-BCA8-DD89A9FCACFF}" destId="{CB9C2880-6F1B-4482-A7A3-F23E9D854D16}" srcOrd="3" destOrd="0" presId="urn:microsoft.com/office/officeart/2018/5/layout/IconCircleLabelList"/>
    <dgm:cxn modelId="{9FBE44D9-B966-4968-AB8C-9064C59A703D}" type="presParOf" srcId="{4BC78D24-B8AF-4588-8C22-F54554396A4A}" destId="{18E9CFC2-15F4-4488-9DB9-646C66CD861B}" srcOrd="1" destOrd="0" presId="urn:microsoft.com/office/officeart/2018/5/layout/IconCircleLabelList"/>
    <dgm:cxn modelId="{D6BCC2FA-C42F-4EAA-BEBB-4FDC2345E068}" type="presParOf" srcId="{4BC78D24-B8AF-4588-8C22-F54554396A4A}" destId="{ED195C1C-EA50-4D75-8016-8CE85D690B94}" srcOrd="2" destOrd="0" presId="urn:microsoft.com/office/officeart/2018/5/layout/IconCircleLabelList"/>
    <dgm:cxn modelId="{9CF74DEB-E516-49A0-80E5-9E11FBAE389C}" type="presParOf" srcId="{ED195C1C-EA50-4D75-8016-8CE85D690B94}" destId="{20F96D33-0771-450C-9BA1-248BC654A1CC}" srcOrd="0" destOrd="0" presId="urn:microsoft.com/office/officeart/2018/5/layout/IconCircleLabelList"/>
    <dgm:cxn modelId="{001BA40A-167D-4BB2-84FD-1C1C648F35E9}" type="presParOf" srcId="{ED195C1C-EA50-4D75-8016-8CE85D690B94}" destId="{CCD38174-214B-40DB-86FF-3D0AD46232C5}" srcOrd="1" destOrd="0" presId="urn:microsoft.com/office/officeart/2018/5/layout/IconCircleLabelList"/>
    <dgm:cxn modelId="{EAC243CC-B1AB-479D-A13C-D1F5B7D1A99F}" type="presParOf" srcId="{ED195C1C-EA50-4D75-8016-8CE85D690B94}" destId="{E61B7CAC-14ED-4DCB-A40D-35A0612788DB}" srcOrd="2" destOrd="0" presId="urn:microsoft.com/office/officeart/2018/5/layout/IconCircleLabelList"/>
    <dgm:cxn modelId="{7318DDAC-3ED1-4024-961C-0BCAF7EF231B}" type="presParOf" srcId="{ED195C1C-EA50-4D75-8016-8CE85D690B94}" destId="{D5C06693-4385-4494-B255-DD53D7765E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044B2-413F-413B-B3EC-A85769973F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914C3-7FEE-6844-9AAF-026B83A61C4B}">
      <dgm:prSet/>
      <dgm:spPr/>
      <dgm:t>
        <a:bodyPr/>
        <a:lstStyle/>
        <a:p>
          <a:pPr rtl="0"/>
          <a:r>
            <a:rPr lang="en-CA">
              <a:latin typeface="Calibri Light" panose="020F0302020204030204"/>
            </a:rPr>
            <a:t>Docker Networks Lab</a:t>
          </a:r>
          <a:endParaRPr lang="en-US"/>
        </a:p>
      </dgm:t>
    </dgm:pt>
    <dgm:pt modelId="{3DC2C23B-B47F-0B41-800F-78AF10DF1E3D}" type="parTrans" cxnId="{FD5D378D-6388-664A-ADB4-3459D5B1798B}">
      <dgm:prSet/>
      <dgm:spPr/>
      <dgm:t>
        <a:bodyPr/>
        <a:lstStyle/>
        <a:p>
          <a:endParaRPr lang="en-US"/>
        </a:p>
      </dgm:t>
    </dgm:pt>
    <dgm:pt modelId="{758A73FD-677E-D245-80E7-F9AFA11CCC45}" type="sibTrans" cxnId="{FD5D378D-6388-664A-ADB4-3459D5B1798B}">
      <dgm:prSet/>
      <dgm:spPr/>
      <dgm:t>
        <a:bodyPr/>
        <a:lstStyle/>
        <a:p>
          <a:endParaRPr lang="en-US"/>
        </a:p>
      </dgm:t>
    </dgm:pt>
    <dgm:pt modelId="{2D69CE33-50F7-EE48-8979-6D1D83FE2BC2}">
      <dgm:prSet/>
      <dgm:spPr/>
      <dgm:t>
        <a:bodyPr/>
        <a:lstStyle/>
        <a:p>
          <a:pPr rtl="0"/>
          <a:r>
            <a:rPr lang="en-US"/>
            <a:t>Build and Push to Amazon ECR with GitHub Actions</a:t>
          </a:r>
          <a:r>
            <a:rPr lang="en-US">
              <a:latin typeface="Calibri Light" panose="020F0302020204030204"/>
            </a:rPr>
            <a:t> Lab</a:t>
          </a:r>
          <a:endParaRPr lang="en-US"/>
        </a:p>
      </dgm:t>
    </dgm:pt>
    <dgm:pt modelId="{1C8FCD1A-86F3-3F49-838D-276E1F048DF2}" type="parTrans" cxnId="{BFB3D486-4DA2-A04F-8A2B-AAE03D6A6A12}">
      <dgm:prSet/>
      <dgm:spPr/>
      <dgm:t>
        <a:bodyPr/>
        <a:lstStyle/>
        <a:p>
          <a:endParaRPr lang="en-US"/>
        </a:p>
      </dgm:t>
    </dgm:pt>
    <dgm:pt modelId="{1137E497-CD5F-AF44-A6F4-33A8A69E8E8B}" type="sibTrans" cxnId="{BFB3D486-4DA2-A04F-8A2B-AAE03D6A6A12}">
      <dgm:prSet/>
      <dgm:spPr/>
      <dgm:t>
        <a:bodyPr/>
        <a:lstStyle/>
        <a:p>
          <a:endParaRPr lang="en-US"/>
        </a:p>
      </dgm:t>
    </dgm:pt>
    <dgm:pt modelId="{9DC675DC-778B-4DEF-A0EF-DA58DE69E27B}">
      <dgm:prSet phldr="0"/>
      <dgm:spPr/>
      <dgm:t>
        <a:bodyPr/>
        <a:lstStyle/>
        <a:p>
          <a:pPr rtl="0"/>
          <a:r>
            <a:rPr lang="en-CA">
              <a:latin typeface="Calibri Light" panose="020F0302020204030204"/>
            </a:rPr>
            <a:t>Docker Storage Lab</a:t>
          </a:r>
        </a:p>
      </dgm:t>
    </dgm:pt>
    <dgm:pt modelId="{1252106C-E452-4123-B27B-3BFDCE87DD26}" type="parTrans" cxnId="{D07752A4-58F8-40A5-878A-A0BF4555B551}">
      <dgm:prSet/>
      <dgm:spPr/>
    </dgm:pt>
    <dgm:pt modelId="{8F7CC71C-60E1-4654-AD46-AB87561B19AB}" type="sibTrans" cxnId="{D07752A4-58F8-40A5-878A-A0BF4555B551}">
      <dgm:prSet/>
      <dgm:spPr/>
    </dgm:pt>
    <dgm:pt modelId="{76863A54-5D4C-C945-9E3A-F5F4C4BA64D5}" type="pres">
      <dgm:prSet presAssocID="{B9F044B2-413F-413B-B3EC-A85769973F05}" presName="vert0" presStyleCnt="0">
        <dgm:presLayoutVars>
          <dgm:dir/>
          <dgm:animOne val="branch"/>
          <dgm:animLvl val="lvl"/>
        </dgm:presLayoutVars>
      </dgm:prSet>
      <dgm:spPr/>
    </dgm:pt>
    <dgm:pt modelId="{728BB74F-D346-E142-AE88-66CAC1C3CABE}" type="pres">
      <dgm:prSet presAssocID="{DE5914C3-7FEE-6844-9AAF-026B83A61C4B}" presName="thickLine" presStyleLbl="alignNode1" presStyleIdx="0" presStyleCnt="3"/>
      <dgm:spPr/>
    </dgm:pt>
    <dgm:pt modelId="{82B3E629-442A-004C-A66E-AA4EC177CA0A}" type="pres">
      <dgm:prSet presAssocID="{DE5914C3-7FEE-6844-9AAF-026B83A61C4B}" presName="horz1" presStyleCnt="0"/>
      <dgm:spPr/>
    </dgm:pt>
    <dgm:pt modelId="{C3F9CEBA-778C-554B-8ED2-17263BE238FB}" type="pres">
      <dgm:prSet presAssocID="{DE5914C3-7FEE-6844-9AAF-026B83A61C4B}" presName="tx1" presStyleLbl="revTx" presStyleIdx="0" presStyleCnt="3"/>
      <dgm:spPr/>
    </dgm:pt>
    <dgm:pt modelId="{F1299787-B2F6-7546-BB0B-9B77C2BB6C65}" type="pres">
      <dgm:prSet presAssocID="{DE5914C3-7FEE-6844-9AAF-026B83A61C4B}" presName="vert1" presStyleCnt="0"/>
      <dgm:spPr/>
    </dgm:pt>
    <dgm:pt modelId="{1CDFBB80-4013-4D80-950D-44D9444B7CE5}" type="pres">
      <dgm:prSet presAssocID="{9DC675DC-778B-4DEF-A0EF-DA58DE69E27B}" presName="thickLine" presStyleLbl="alignNode1" presStyleIdx="1" presStyleCnt="3"/>
      <dgm:spPr/>
    </dgm:pt>
    <dgm:pt modelId="{86CC51BE-801E-429D-932D-E1F309796006}" type="pres">
      <dgm:prSet presAssocID="{9DC675DC-778B-4DEF-A0EF-DA58DE69E27B}" presName="horz1" presStyleCnt="0"/>
      <dgm:spPr/>
    </dgm:pt>
    <dgm:pt modelId="{53160FC0-DCC3-488C-872C-10368E1D1BFF}" type="pres">
      <dgm:prSet presAssocID="{9DC675DC-778B-4DEF-A0EF-DA58DE69E27B}" presName="tx1" presStyleLbl="revTx" presStyleIdx="1" presStyleCnt="3"/>
      <dgm:spPr/>
    </dgm:pt>
    <dgm:pt modelId="{DFB6B5C8-E730-4447-8F7A-981A006114EC}" type="pres">
      <dgm:prSet presAssocID="{9DC675DC-778B-4DEF-A0EF-DA58DE69E27B}" presName="vert1" presStyleCnt="0"/>
      <dgm:spPr/>
    </dgm:pt>
    <dgm:pt modelId="{9CE8745C-1E5E-0C4D-AF0E-E7EE3DF2A369}" type="pres">
      <dgm:prSet presAssocID="{2D69CE33-50F7-EE48-8979-6D1D83FE2BC2}" presName="thickLine" presStyleLbl="alignNode1" presStyleIdx="2" presStyleCnt="3"/>
      <dgm:spPr/>
    </dgm:pt>
    <dgm:pt modelId="{B221303F-EA60-3940-B32E-32C6D9D4A185}" type="pres">
      <dgm:prSet presAssocID="{2D69CE33-50F7-EE48-8979-6D1D83FE2BC2}" presName="horz1" presStyleCnt="0"/>
      <dgm:spPr/>
    </dgm:pt>
    <dgm:pt modelId="{63DCE489-BF67-594C-B50C-8E6FD911CD63}" type="pres">
      <dgm:prSet presAssocID="{2D69CE33-50F7-EE48-8979-6D1D83FE2BC2}" presName="tx1" presStyleLbl="revTx" presStyleIdx="2" presStyleCnt="3"/>
      <dgm:spPr/>
    </dgm:pt>
    <dgm:pt modelId="{1E982B8E-8475-554F-8EA7-32DDF1300A7F}" type="pres">
      <dgm:prSet presAssocID="{2D69CE33-50F7-EE48-8979-6D1D83FE2BC2}" presName="vert1" presStyleCnt="0"/>
      <dgm:spPr/>
    </dgm:pt>
  </dgm:ptLst>
  <dgm:cxnLst>
    <dgm:cxn modelId="{6DAF7B18-1D17-4B50-BC3F-4096D4A8BEA2}" type="presOf" srcId="{DE5914C3-7FEE-6844-9AAF-026B83A61C4B}" destId="{C3F9CEBA-778C-554B-8ED2-17263BE238FB}" srcOrd="0" destOrd="0" presId="urn:microsoft.com/office/officeart/2008/layout/LinedList"/>
    <dgm:cxn modelId="{BFB3D486-4DA2-A04F-8A2B-AAE03D6A6A12}" srcId="{B9F044B2-413F-413B-B3EC-A85769973F05}" destId="{2D69CE33-50F7-EE48-8979-6D1D83FE2BC2}" srcOrd="2" destOrd="0" parTransId="{1C8FCD1A-86F3-3F49-838D-276E1F048DF2}" sibTransId="{1137E497-CD5F-AF44-A6F4-33A8A69E8E8B}"/>
    <dgm:cxn modelId="{F646A28C-8C96-48D6-AFAC-9B24E3D8ACDA}" type="presOf" srcId="{9DC675DC-778B-4DEF-A0EF-DA58DE69E27B}" destId="{53160FC0-DCC3-488C-872C-10368E1D1BFF}" srcOrd="0" destOrd="0" presId="urn:microsoft.com/office/officeart/2008/layout/LinedList"/>
    <dgm:cxn modelId="{FD5D378D-6388-664A-ADB4-3459D5B1798B}" srcId="{B9F044B2-413F-413B-B3EC-A85769973F05}" destId="{DE5914C3-7FEE-6844-9AAF-026B83A61C4B}" srcOrd="0" destOrd="0" parTransId="{3DC2C23B-B47F-0B41-800F-78AF10DF1E3D}" sibTransId="{758A73FD-677E-D245-80E7-F9AFA11CCC45}"/>
    <dgm:cxn modelId="{D07752A4-58F8-40A5-878A-A0BF4555B551}" srcId="{B9F044B2-413F-413B-B3EC-A85769973F05}" destId="{9DC675DC-778B-4DEF-A0EF-DA58DE69E27B}" srcOrd="1" destOrd="0" parTransId="{1252106C-E452-4123-B27B-3BFDCE87DD26}" sibTransId="{8F7CC71C-60E1-4654-AD46-AB87561B19AB}"/>
    <dgm:cxn modelId="{5B867AE0-531C-C847-901A-2EE52AB59BCB}" type="presOf" srcId="{B9F044B2-413F-413B-B3EC-A85769973F05}" destId="{76863A54-5D4C-C945-9E3A-F5F4C4BA64D5}" srcOrd="0" destOrd="0" presId="urn:microsoft.com/office/officeart/2008/layout/LinedList"/>
    <dgm:cxn modelId="{AB65F9FA-3787-405F-B4BB-4E9739A8E443}" type="presOf" srcId="{2D69CE33-50F7-EE48-8979-6D1D83FE2BC2}" destId="{63DCE489-BF67-594C-B50C-8E6FD911CD63}" srcOrd="0" destOrd="0" presId="urn:microsoft.com/office/officeart/2008/layout/LinedList"/>
    <dgm:cxn modelId="{13FBDA70-9370-4D22-B6E0-00325F70B6D4}" type="presParOf" srcId="{76863A54-5D4C-C945-9E3A-F5F4C4BA64D5}" destId="{728BB74F-D346-E142-AE88-66CAC1C3CABE}" srcOrd="0" destOrd="0" presId="urn:microsoft.com/office/officeart/2008/layout/LinedList"/>
    <dgm:cxn modelId="{71B98C51-F616-4995-9DD8-7DA909518DCF}" type="presParOf" srcId="{76863A54-5D4C-C945-9E3A-F5F4C4BA64D5}" destId="{82B3E629-442A-004C-A66E-AA4EC177CA0A}" srcOrd="1" destOrd="0" presId="urn:microsoft.com/office/officeart/2008/layout/LinedList"/>
    <dgm:cxn modelId="{9D7AB0C7-5E4F-4418-B39D-F5A02107797C}" type="presParOf" srcId="{82B3E629-442A-004C-A66E-AA4EC177CA0A}" destId="{C3F9CEBA-778C-554B-8ED2-17263BE238FB}" srcOrd="0" destOrd="0" presId="urn:microsoft.com/office/officeart/2008/layout/LinedList"/>
    <dgm:cxn modelId="{B9748D4E-9B2F-4FF8-9A84-4A8A7C19BA56}" type="presParOf" srcId="{82B3E629-442A-004C-A66E-AA4EC177CA0A}" destId="{F1299787-B2F6-7546-BB0B-9B77C2BB6C65}" srcOrd="1" destOrd="0" presId="urn:microsoft.com/office/officeart/2008/layout/LinedList"/>
    <dgm:cxn modelId="{74EAE9B1-F0F4-444C-8FA9-993DC6A772F5}" type="presParOf" srcId="{76863A54-5D4C-C945-9E3A-F5F4C4BA64D5}" destId="{1CDFBB80-4013-4D80-950D-44D9444B7CE5}" srcOrd="2" destOrd="0" presId="urn:microsoft.com/office/officeart/2008/layout/LinedList"/>
    <dgm:cxn modelId="{FAD2A509-748F-4145-B904-AD544BE3CC91}" type="presParOf" srcId="{76863A54-5D4C-C945-9E3A-F5F4C4BA64D5}" destId="{86CC51BE-801E-429D-932D-E1F309796006}" srcOrd="3" destOrd="0" presId="urn:microsoft.com/office/officeart/2008/layout/LinedList"/>
    <dgm:cxn modelId="{CC5FC31E-434A-4106-AAE0-6E51E64EAC47}" type="presParOf" srcId="{86CC51BE-801E-429D-932D-E1F309796006}" destId="{53160FC0-DCC3-488C-872C-10368E1D1BFF}" srcOrd="0" destOrd="0" presId="urn:microsoft.com/office/officeart/2008/layout/LinedList"/>
    <dgm:cxn modelId="{4D92E395-88B4-40D2-B440-BB86C4BFE163}" type="presParOf" srcId="{86CC51BE-801E-429D-932D-E1F309796006}" destId="{DFB6B5C8-E730-4447-8F7A-981A006114EC}" srcOrd="1" destOrd="0" presId="urn:microsoft.com/office/officeart/2008/layout/LinedList"/>
    <dgm:cxn modelId="{D3764542-ABCB-47B4-9A8B-B783E97BBDFC}" type="presParOf" srcId="{76863A54-5D4C-C945-9E3A-F5F4C4BA64D5}" destId="{9CE8745C-1E5E-0C4D-AF0E-E7EE3DF2A369}" srcOrd="4" destOrd="0" presId="urn:microsoft.com/office/officeart/2008/layout/LinedList"/>
    <dgm:cxn modelId="{C647E0F0-E1C7-4D5A-867C-147274A44596}" type="presParOf" srcId="{76863A54-5D4C-C945-9E3A-F5F4C4BA64D5}" destId="{B221303F-EA60-3940-B32E-32C6D9D4A185}" srcOrd="5" destOrd="0" presId="urn:microsoft.com/office/officeart/2008/layout/LinedList"/>
    <dgm:cxn modelId="{7DD21EAA-660F-48D2-9BA0-9C9870EAB342}" type="presParOf" srcId="{B221303F-EA60-3940-B32E-32C6D9D4A185}" destId="{63DCE489-BF67-594C-B50C-8E6FD911CD63}" srcOrd="0" destOrd="0" presId="urn:microsoft.com/office/officeart/2008/layout/LinedList"/>
    <dgm:cxn modelId="{49C18102-593A-40EE-AAAE-878CA5E0843A}" type="presParOf" srcId="{B221303F-EA60-3940-B32E-32C6D9D4A185}" destId="{1E982B8E-8475-554F-8EA7-32DDF1300A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126DC-3030-460B-BACB-B2AD35AF272A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67F8-BB6C-4939-BF77-7963AD7B4070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C2880-6F1B-4482-A7A3-F23E9D854D16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Containers</a:t>
          </a:r>
        </a:p>
      </dsp:txBody>
      <dsp:txXfrm>
        <a:off x="28349" y="3255669"/>
        <a:ext cx="3600000" cy="720000"/>
      </dsp:txXfrm>
    </dsp:sp>
    <dsp:sp modelId="{20F96D33-0771-450C-9BA1-248BC654A1CC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38174-214B-40DB-86FF-3D0AD46232C5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6693-4385-4494-B255-DD53D7765E3B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400" kern="1200"/>
            <a:t>Week </a:t>
          </a:r>
          <a:r>
            <a:rPr lang="en-CA" sz="4400" kern="1200">
              <a:latin typeface="Calibri Light" panose="020F0302020204030204"/>
            </a:rPr>
            <a:t>3</a:t>
          </a:r>
          <a:endParaRPr lang="en-US" sz="4400" kern="1200"/>
        </a:p>
      </dsp:txBody>
      <dsp:txXfrm>
        <a:off x="425835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B74F-D346-E142-AE88-66CAC1C3CABE}">
      <dsp:nvSpPr>
        <dsp:cNvPr id="0" name=""/>
        <dsp:cNvSpPr/>
      </dsp:nvSpPr>
      <dsp:spPr>
        <a:xfrm>
          <a:off x="0" y="1222"/>
          <a:ext cx="53036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9CEBA-778C-554B-8ED2-17263BE238FB}">
      <dsp:nvSpPr>
        <dsp:cNvPr id="0" name=""/>
        <dsp:cNvSpPr/>
      </dsp:nvSpPr>
      <dsp:spPr>
        <a:xfrm>
          <a:off x="0" y="1222"/>
          <a:ext cx="5303650" cy="83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latin typeface="Calibri Light" panose="020F0302020204030204"/>
            </a:rPr>
            <a:t>Docker Networks Lab</a:t>
          </a:r>
          <a:endParaRPr lang="en-US" sz="2300" kern="1200"/>
        </a:p>
      </dsp:txBody>
      <dsp:txXfrm>
        <a:off x="0" y="1222"/>
        <a:ext cx="5303650" cy="834003"/>
      </dsp:txXfrm>
    </dsp:sp>
    <dsp:sp modelId="{1CDFBB80-4013-4D80-950D-44D9444B7CE5}">
      <dsp:nvSpPr>
        <dsp:cNvPr id="0" name=""/>
        <dsp:cNvSpPr/>
      </dsp:nvSpPr>
      <dsp:spPr>
        <a:xfrm>
          <a:off x="0" y="835226"/>
          <a:ext cx="53036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60FC0-DCC3-488C-872C-10368E1D1BFF}">
      <dsp:nvSpPr>
        <dsp:cNvPr id="0" name=""/>
        <dsp:cNvSpPr/>
      </dsp:nvSpPr>
      <dsp:spPr>
        <a:xfrm>
          <a:off x="0" y="835226"/>
          <a:ext cx="5303650" cy="83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latin typeface="Calibri Light" panose="020F0302020204030204"/>
            </a:rPr>
            <a:t>Docker Storage Lab</a:t>
          </a:r>
        </a:p>
      </dsp:txBody>
      <dsp:txXfrm>
        <a:off x="0" y="835226"/>
        <a:ext cx="5303650" cy="834003"/>
      </dsp:txXfrm>
    </dsp:sp>
    <dsp:sp modelId="{9CE8745C-1E5E-0C4D-AF0E-E7EE3DF2A369}">
      <dsp:nvSpPr>
        <dsp:cNvPr id="0" name=""/>
        <dsp:cNvSpPr/>
      </dsp:nvSpPr>
      <dsp:spPr>
        <a:xfrm>
          <a:off x="0" y="1669230"/>
          <a:ext cx="53036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CE489-BF67-594C-B50C-8E6FD911CD63}">
      <dsp:nvSpPr>
        <dsp:cNvPr id="0" name=""/>
        <dsp:cNvSpPr/>
      </dsp:nvSpPr>
      <dsp:spPr>
        <a:xfrm>
          <a:off x="0" y="1669230"/>
          <a:ext cx="5303650" cy="83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Build and Push to Amazon ECR with GitHub Actions</a:t>
          </a:r>
          <a:r>
            <a:rPr lang="en-US" sz="2300" kern="1200">
              <a:latin typeface="Calibri Light" panose="020F0302020204030204"/>
            </a:rPr>
            <a:t> Lab</a:t>
          </a:r>
          <a:endParaRPr lang="en-US" sz="2300" kern="1200"/>
        </a:p>
      </dsp:txBody>
      <dsp:txXfrm>
        <a:off x="0" y="1669230"/>
        <a:ext cx="5303650" cy="83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plainenglish.io/build-a-docker-image-and-publish-it-to-aws-ecr-using-github-actions-f20accd774c3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docs.docker.com</a:t>
            </a:r>
            <a:r>
              <a:rPr lang="en-US"/>
              <a:t>/storage/</a:t>
            </a:r>
          </a:p>
        </p:txBody>
      </p:sp>
    </p:spTree>
    <p:extLst>
      <p:ext uri="{BB962C8B-B14F-4D97-AF65-F5344CB8AC3E}">
        <p14:creationId xmlns:p14="http://schemas.microsoft.com/office/powerpoint/2010/main" val="1276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https://aws.plainenglish.io/build-a-docker-image-and-publish-it-to-aws-ecr-using-github-actions-f20accd774c3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https://towardsaws.com/build-push-docker-image-to-aws-ecr-using-github-actions-8396888a8f9e</a:t>
            </a:r>
          </a:p>
        </p:txBody>
      </p:sp>
    </p:spTree>
    <p:extLst>
      <p:ext uri="{BB962C8B-B14F-4D97-AF65-F5344CB8AC3E}">
        <p14:creationId xmlns:p14="http://schemas.microsoft.com/office/powerpoint/2010/main" val="39124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8765-E718-0442-AF6C-17ADBDD4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39061-7B71-7445-BAA0-5CE29946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E5CD-C358-0046-A615-EC20AC0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DF4D-6411-074E-A6CB-FF514454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F975-EC48-DF4A-9703-E3977C61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31D2-D645-BC4F-8AF9-AAA8CD7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08FC1-7984-964F-A44A-864D4837B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4D00-813B-3A4F-8DC4-0DA1CF74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C0F2-9DD8-2F4D-AC2E-C361CE91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BBC0-67A3-0B46-927D-3507B728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3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E942E-6F9C-1C41-83D3-D8EEEA20C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3171-741B-1248-9145-DAFCA72B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50FD-52CF-DF42-9F3B-D9A8A88E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ECA1-2A40-EB40-8A56-35DEE0FD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6AD7-7FFD-6144-B952-91BF75BE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48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A1A-69BD-324E-9339-91CAA9EE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89AB-A657-0441-8CC0-E6878F6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A1EC-F867-EC4A-84F5-04E11403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58FD-8F5E-1D4C-A5EC-D3A9743E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298A-0966-1246-97FE-58F03EFA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4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7F9D-E8EF-1F43-BD11-F4C242AE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BA05-E7B5-844B-9F01-7311D42B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8AA8-AFA8-EC4D-9F59-588115E4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6DFF-3AA2-034C-A89B-FE6AC628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6753-935F-5C43-A54F-B00AC55A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944-C953-FD49-81D5-0327DD04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64BA-63BD-A740-AEE1-36694620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8C187-D748-9442-83DC-8C4A4109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0D2F-0AD7-9944-9FA7-B71D28F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9A67-816E-8643-A05F-11379CC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0C26-7D3E-BE4F-8E51-C8FD1CD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81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571-ED4E-A54D-B546-87C5A5A9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7CE8-5055-ED4D-8C86-D9915D74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D28D-9A23-F649-A75F-CABC0EF7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6F780-E755-2543-9BEA-5F25343F4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F6FBD-410E-F74C-AF16-6E48FB23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1304C-ED10-9A42-8102-ECA7ECEB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0E1EF-0D2E-0F4E-AAD6-E5893E6D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A3024-D64B-D840-A618-23307CCC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55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9164-41B8-4B46-992E-99EAA99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7208D-EFEA-E84E-8924-331E6C0D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DAFAC-50D8-5A44-8CD0-66F9EE11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AE307-F465-0744-B031-12DA09F9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5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4F4E1-F3E1-E644-B804-55F90A6B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D8624-A2FC-054E-B65C-AAE437F3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4F325-F357-D543-80E9-26F10464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75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1DBD-6ACD-CC40-B00B-79EE3BE8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E9C2-B73D-4E42-A3A6-76E6D38A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57594-535B-1441-9E40-867185DE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A56A-9ECA-474C-99DB-9DA35E93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9779D-3925-FA4E-AA27-2CAB7A6C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DEC6-18F7-164E-842C-8A3728C7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3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6540-B8CC-DA4D-8F96-3CAA1F1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D22AF-52E3-514F-86CD-D58BBBB3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272F-B0B1-4C4A-A334-7674A715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5FDB-FFB4-A942-A56D-A303CEF8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6F5C-F03C-2142-8CC7-3E16FF4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D045-8285-EC47-817A-FF6D3CF3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3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DB2AD-A143-2043-B86D-925AF5ED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7674-7BCB-9C4D-B07B-F19E6945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CFCF-65E7-AE49-BE7E-518991226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8BE5-745E-3043-BBE3-C840358524C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CF91-FFFC-324B-AA4D-6B620E61D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B2B0-2163-9A4B-AF2A-12117B72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petazzo/wordsmi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petazzo/wordsmith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ksa/kubernetes-in-action/for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eiman13/kubernetes-in-action/blob/master/.github/workflows/push_to_ecr.y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cs-cats-dogs.workshop.aws/en/ecr/docker.html" TargetMode="External"/><Relationship Id="rId7" Type="http://schemas.openxmlformats.org/officeDocument/2006/relationships/hyperlink" Target="https://iximiuz.com/en/posts/container-networking-is-simple/" TargetMode="External"/><Relationship Id="rId2" Type="http://schemas.openxmlformats.org/officeDocument/2006/relationships/hyperlink" Target="https://docs.aws.amazon.com/AmazonECS/latest/developerguide/docker-bas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aws.com/build-push-docker-image-to-aws-ecr-using-github-actions-8396888a8f9e" TargetMode="External"/><Relationship Id="rId5" Type="http://schemas.openxmlformats.org/officeDocument/2006/relationships/hyperlink" Target="https://github.com/luksa/kubernetes-in-action" TargetMode="External"/><Relationship Id="rId4" Type="http://schemas.openxmlformats.org/officeDocument/2006/relationships/hyperlink" Target="https://blog.aquasec.com/docker-security-best-practices?_ga=2.100580638.1058616926.1651978295-1119178887.164542824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Rectangle 3">
            <a:extLst>
              <a:ext uri="{FF2B5EF4-FFF2-40B4-BE49-F238E27FC236}">
                <a16:creationId xmlns:a16="http://schemas.microsoft.com/office/drawing/2014/main" id="{3C335C7E-D447-DC61-17F3-F6C313624C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9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833484" y="6498395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28" name="Date Placeholder 3"/>
          <p:cNvSpPr txBox="1"/>
          <p:nvPr/>
        </p:nvSpPr>
        <p:spPr>
          <a:xfrm>
            <a:off x="6773543" y="6527645"/>
            <a:ext cx="1827850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b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lang="en-CA"/>
              <a:t>CLO835, Summer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5C5-9C3C-BA4C-8E22-2471A77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CNM vs CNI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3C7C-A2FC-E843-8AF3-75F7F2F3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CNM is the model used by Docker</a:t>
            </a:r>
          </a:p>
          <a:p>
            <a:r>
              <a:rPr lang="en-CA" dirty="0"/>
              <a:t>Kubernetes uses a different model, architecture around CNI</a:t>
            </a:r>
            <a:endParaRPr lang="en-CA" dirty="0">
              <a:cs typeface="Calibri"/>
            </a:endParaRPr>
          </a:p>
          <a:p>
            <a:r>
              <a:rPr lang="en-CA" dirty="0"/>
              <a:t>(CNI is a kind of API between a container engine and </a:t>
            </a:r>
            <a:r>
              <a:rPr lang="en-CA" i="1" dirty="0"/>
              <a:t>CNI plugins</a:t>
            </a:r>
            <a:r>
              <a:rPr lang="en-CA" dirty="0"/>
              <a:t>)</a:t>
            </a:r>
            <a:endParaRPr lang="en-CA" dirty="0">
              <a:cs typeface="Calibri"/>
            </a:endParaRPr>
          </a:p>
          <a:p>
            <a:r>
              <a:rPr lang="en-CA" dirty="0"/>
              <a:t>Docker model: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multiple isolated networks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per-network service discovery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network interconnection requires extra steps</a:t>
            </a:r>
            <a:endParaRPr lang="en-CA" dirty="0">
              <a:cs typeface="Calibri"/>
            </a:endParaRPr>
          </a:p>
          <a:p>
            <a:r>
              <a:rPr lang="en-CA" dirty="0"/>
              <a:t>Kubernetes model: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single flat network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per-namespace service discovery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network isolation requires extra steps (Network Policies)</a:t>
            </a:r>
            <a:endParaRPr lang="en-CA" dirty="0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70522-FFA0-D847-91A2-8FF22619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851517"/>
            <a:ext cx="3848096" cy="1461778"/>
          </a:xfrm>
        </p:spPr>
        <p:txBody>
          <a:bodyPr>
            <a:normAutofit/>
          </a:bodyPr>
          <a:lstStyle/>
          <a:p>
            <a:r>
              <a:rPr lang="en-CA" sz="3500" b="1"/>
              <a:t>Service discovery with containers</a:t>
            </a:r>
            <a:endParaRPr lang="en-US" sz="35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85EDBC3-5C57-7045-942A-CAC92CE1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470248"/>
            <a:ext cx="3036258" cy="3536236"/>
          </a:xfrm>
        </p:spPr>
        <p:txBody>
          <a:bodyPr>
            <a:normAutofit/>
          </a:bodyPr>
          <a:lstStyle/>
          <a:p>
            <a:r>
              <a:rPr lang="en-CA" sz="1900"/>
              <a:t>Let's try to run an application that requires two containers.</a:t>
            </a:r>
          </a:p>
          <a:p>
            <a:r>
              <a:rPr lang="en-CA" sz="1900"/>
              <a:t>The first container is a web server.</a:t>
            </a:r>
          </a:p>
          <a:p>
            <a:r>
              <a:rPr lang="en-CA" sz="1900"/>
              <a:t>The other one is a redis data store.</a:t>
            </a:r>
          </a:p>
          <a:p>
            <a:r>
              <a:rPr lang="en-CA" sz="1900"/>
              <a:t>We will place them both on the ”new-network” network created before.</a:t>
            </a:r>
          </a:p>
          <a:p>
            <a:endParaRPr lang="en-US" sz="1900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BDBD8F1-D583-DD71-4D54-EC334B579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1497" y="2507636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3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3954-530A-0446-81CF-388DEC7D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27" y="675119"/>
            <a:ext cx="8062423" cy="5409488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$ docker run --net </a:t>
            </a:r>
            <a:r>
              <a:rPr lang="en-CA" sz="1800" dirty="0">
                <a:ea typeface="+mn-lt"/>
                <a:cs typeface="+mn-lt"/>
              </a:rPr>
              <a:t>new-network </a:t>
            </a:r>
            <a:r>
              <a:rPr lang="en-CA" sz="1800" dirty="0">
                <a:latin typeface="Consolas"/>
                <a:cs typeface="Consolas" panose="020B0609020204030204" pitchFamily="49" charset="0"/>
              </a:rPr>
              <a:t>-d -P </a:t>
            </a:r>
            <a:r>
              <a:rPr lang="en-CA" sz="1800" dirty="0" err="1">
                <a:latin typeface="Consolas"/>
                <a:cs typeface="Consolas" panose="020B0609020204030204" pitchFamily="49" charset="0"/>
              </a:rPr>
              <a:t>jpetazzo</a:t>
            </a:r>
            <a:r>
              <a:rPr lang="en-CA" sz="1800" dirty="0">
                <a:latin typeface="Consolas"/>
                <a:cs typeface="Consolas" panose="020B0609020204030204" pitchFamily="49" charset="0"/>
              </a:rPr>
              <a:t>/</a:t>
            </a:r>
            <a:r>
              <a:rPr lang="en-CA" sz="1800" dirty="0" err="1">
                <a:latin typeface="Consolas"/>
                <a:cs typeface="Consolas" panose="020B0609020204030204" pitchFamily="49" charset="0"/>
              </a:rPr>
              <a:t>trainingwheels</a:t>
            </a:r>
            <a:endParaRPr lang="en-CA" sz="1800" dirty="0"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# Check the port that has been allocated to it:</a:t>
            </a:r>
          </a:p>
          <a:p>
            <a:pPr marL="0" indent="0">
              <a:buNone/>
            </a:pPr>
            <a:endParaRPr lang="en-CA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$ docker </a:t>
            </a:r>
            <a:r>
              <a:rPr lang="en-CA" sz="1800" dirty="0" err="1">
                <a:latin typeface="Consolas"/>
                <a:cs typeface="Consolas" panose="020B0609020204030204" pitchFamily="49" charset="0"/>
              </a:rPr>
              <a:t>ps</a:t>
            </a:r>
            <a:r>
              <a:rPr lang="en-CA" sz="1800" dirty="0">
                <a:latin typeface="Consolas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endParaRPr lang="en-CA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# If we connect to the application now, we will see an error page</a:t>
            </a: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# Start the container:</a:t>
            </a: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$ docker run --net new-network --net-alias </a:t>
            </a:r>
            <a:r>
              <a:rPr lang="en-CA" sz="1800" dirty="0" err="1">
                <a:latin typeface="Consolas"/>
                <a:cs typeface="Consolas" panose="020B0609020204030204" pitchFamily="49" charset="0"/>
              </a:rPr>
              <a:t>redis</a:t>
            </a:r>
            <a:r>
              <a:rPr lang="en-CA" sz="1800" dirty="0">
                <a:latin typeface="Consolas"/>
                <a:cs typeface="Consolas" panose="020B0609020204030204" pitchFamily="49" charset="0"/>
              </a:rPr>
              <a:t> -d </a:t>
            </a:r>
            <a:r>
              <a:rPr lang="en-CA" sz="1800" dirty="0" err="1">
                <a:latin typeface="Consolas"/>
                <a:cs typeface="Consolas" panose="020B0609020204030204" pitchFamily="49" charset="0"/>
              </a:rPr>
              <a:t>redis</a:t>
            </a:r>
            <a:endParaRPr lang="en-CA" sz="1800" dirty="0"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# That container must be on the same network as the web server.</a:t>
            </a:r>
          </a:p>
          <a:p>
            <a:pPr marL="0" indent="0">
              <a:buNone/>
            </a:pPr>
            <a:endParaRPr lang="en-CA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# It must have the right network alias (</a:t>
            </a:r>
            <a:r>
              <a:rPr lang="en-CA" sz="1800" dirty="0" err="1">
                <a:latin typeface="Consolas"/>
                <a:cs typeface="Consolas" panose="020B0609020204030204" pitchFamily="49" charset="0"/>
              </a:rPr>
              <a:t>redis</a:t>
            </a:r>
            <a:r>
              <a:rPr lang="en-CA" sz="1800" dirty="0">
                <a:latin typeface="Consolas"/>
                <a:cs typeface="Consolas" panose="020B0609020204030204" pitchFamily="49" charset="0"/>
              </a:rPr>
              <a:t>) so the application can find it. Mind the dot!</a:t>
            </a:r>
          </a:p>
          <a:p>
            <a:pPr marL="0" indent="0">
              <a:buNone/>
            </a:pPr>
            <a:r>
              <a:rPr lang="en-CA" sz="1800" dirty="0">
                <a:latin typeface="Consolas"/>
                <a:cs typeface="Consolas" panose="020B0609020204030204" pitchFamily="49" charset="0"/>
              </a:rPr>
              <a:t>$ docker run --net new-network --rm alpine</a:t>
            </a:r>
            <a:r>
              <a:rPr lang="en-CA" sz="1800" dirty="0">
                <a:latin typeface="Consolas"/>
              </a:rPr>
              <a:t> </a:t>
            </a:r>
            <a:r>
              <a:rPr lang="en-CA" sz="1800" dirty="0" err="1">
                <a:latin typeface="Consolas"/>
              </a:rPr>
              <a:t>nslookup</a:t>
            </a:r>
            <a:r>
              <a:rPr lang="en-CA" sz="1800" dirty="0">
                <a:latin typeface="Consolas"/>
              </a:rPr>
              <a:t> </a:t>
            </a:r>
            <a:r>
              <a:rPr lang="en-CA" sz="1800" dirty="0" err="1">
                <a:latin typeface="Consolas"/>
              </a:rPr>
              <a:t>redis</a:t>
            </a:r>
            <a:r>
              <a:rPr lang="en-CA" sz="1800" dirty="0">
                <a:solidFill>
                  <a:srgbClr val="FF0000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2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434228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>
                <a:solidFill>
                  <a:schemeClr val="tx2"/>
                </a:solidFill>
              </a:rPr>
              <a:t>Lab 1</a:t>
            </a: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The End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0993" y="445153"/>
            <a:ext cx="4582013" cy="358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1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B4E6-8082-1242-AE9D-40E569A7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>
                <a:solidFill>
                  <a:srgbClr val="FFFFFF"/>
                </a:solidFill>
              </a:rPr>
              <a:t>Docker Storage</a:t>
            </a:r>
          </a:p>
        </p:txBody>
      </p:sp>
      <p:cxnSp>
        <p:nvCxnSpPr>
          <p:cNvPr id="1041" name="Straight Connector 1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ocker Storage. In this section, we will discuss how… | by Sumeet  Gyanchandani | Towards Data Science">
            <a:extLst>
              <a:ext uri="{FF2B5EF4-FFF2-40B4-BE49-F238E27FC236}">
                <a16:creationId xmlns:a16="http://schemas.microsoft.com/office/drawing/2014/main" id="{793081C0-C482-554E-BF15-90B32DC6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675" y="3264549"/>
            <a:ext cx="4091938" cy="23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anage data in Docker | Docker Documentation">
            <a:extLst>
              <a:ext uri="{FF2B5EF4-FFF2-40B4-BE49-F238E27FC236}">
                <a16:creationId xmlns:a16="http://schemas.microsoft.com/office/drawing/2014/main" id="{342C3D11-8612-F44C-88A2-70BE0E44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3804" y="3384275"/>
            <a:ext cx="4091938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2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9FAEB-0AE5-FB4E-AD21-66724C52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>
                <a:solidFill>
                  <a:srgbClr val="FFFFFF"/>
                </a:solidFill>
              </a:rPr>
              <a:t>Docker Layers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ayers of a container based on the Ubuntu image">
            <a:extLst>
              <a:ext uri="{FF2B5EF4-FFF2-40B4-BE49-F238E27FC236}">
                <a16:creationId xmlns:a16="http://schemas.microsoft.com/office/drawing/2014/main" id="{38C82779-3484-3841-9FC5-EAEAC4C1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675" y="3003688"/>
            <a:ext cx="4091938" cy="284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70A54F-B304-6542-BBFD-0DD94C5C6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3699109"/>
            <a:ext cx="4091938" cy="1453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19197-90BB-6F45-AB10-33FE0177AE09}"/>
              </a:ext>
            </a:extLst>
          </p:cNvPr>
          <p:cNvSpPr txBox="1"/>
          <p:nvPr/>
        </p:nvSpPr>
        <p:spPr>
          <a:xfrm>
            <a:off x="7500257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DDB2F-D500-B243-932A-AFA9CA79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500" b="1">
                <a:solidFill>
                  <a:srgbClr val="FFFFFF"/>
                </a:solidFill>
              </a:rPr>
              <a:t>Making changes to the code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7878-9DB3-364E-8520-C665EA98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/>
              <a:t>Option 1:</a:t>
            </a:r>
          </a:p>
          <a:p>
            <a:r>
              <a:rPr lang="en-CA" sz="1700"/>
              <a:t>Edit the code locally</a:t>
            </a:r>
          </a:p>
          <a:p>
            <a:r>
              <a:rPr lang="en-CA" sz="1700"/>
              <a:t>Rebuild the image</a:t>
            </a:r>
          </a:p>
          <a:p>
            <a:r>
              <a:rPr lang="en-CA" sz="1700"/>
              <a:t>Re-run the container</a:t>
            </a:r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r>
              <a:rPr lang="en-CA" sz="1700"/>
              <a:t>Option 2:</a:t>
            </a:r>
          </a:p>
          <a:p>
            <a:r>
              <a:rPr lang="en-CA" sz="1700"/>
              <a:t>Enter the container (with docker exec)</a:t>
            </a:r>
          </a:p>
          <a:p>
            <a:r>
              <a:rPr lang="en-CA" sz="1700"/>
              <a:t>Install an editor</a:t>
            </a:r>
          </a:p>
          <a:p>
            <a:r>
              <a:rPr lang="en-CA" sz="1700"/>
              <a:t>Make changes from within the container</a:t>
            </a:r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r>
              <a:rPr lang="en-CA" sz="1700"/>
              <a:t>Option 3:</a:t>
            </a:r>
          </a:p>
          <a:p>
            <a:r>
              <a:rPr lang="en-CA" sz="1700"/>
              <a:t>Use a </a:t>
            </a:r>
            <a:r>
              <a:rPr lang="en-CA" sz="1700" i="1"/>
              <a:t>bind mount</a:t>
            </a:r>
            <a:r>
              <a:rPr lang="en-CA" sz="1700"/>
              <a:t> to share local files with the container</a:t>
            </a:r>
          </a:p>
          <a:p>
            <a:r>
              <a:rPr lang="en-CA" sz="1700"/>
              <a:t>Make changes locally</a:t>
            </a:r>
          </a:p>
          <a:p>
            <a:r>
              <a:rPr lang="en-CA" sz="1700"/>
              <a:t>Changes are reflected in the container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1150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/>
              <a:t>Lab 2 </a:t>
            </a:r>
            <a:r>
              <a:rPr lang="en-US" sz="3600" kern="1200">
                <a:latin typeface="+mj-lt"/>
                <a:ea typeface="+mj-ea"/>
                <a:cs typeface="+mj-cs"/>
              </a:rPr>
              <a:t>– Docker Storage</a:t>
            </a:r>
          </a:p>
        </p:txBody>
      </p: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4463" y="1863801"/>
            <a:ext cx="567507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0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3A1F-079C-6A4E-A555-9E62CE76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8" y="-126395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sz="4700"/>
              <a:t>Running MySQL DB as a container</a:t>
            </a:r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D8C4-1BC9-1F41-AA49-8386DEB5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55" y="1784095"/>
            <a:ext cx="8227507" cy="45320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Run MySQL DB as a container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run --name </a:t>
            </a:r>
            <a:r>
              <a:rPr lang="en-US" sz="12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-d -e MYSQL_ROOT_PASSWORD=db_clo835 </a:t>
            </a:r>
            <a:r>
              <a:rPr lang="en-US" sz="12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endParaRPr lang="en-US" sz="1200" dirty="0">
              <a:highlight>
                <a:srgbClr val="C0C0C0"/>
              </a:highlight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Add some data to the DB and print it out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exec –it </a:t>
            </a:r>
            <a:r>
              <a:rPr lang="en-US" sz="12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/bin/bash</a:t>
            </a:r>
          </a:p>
          <a:p>
            <a:pPr marL="0" indent="0">
              <a:buNone/>
            </a:pPr>
            <a:endParaRPr lang="en-US" sz="1200">
              <a:highlight>
                <a:srgbClr val="C0C0C0"/>
              </a:highlight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 </a:t>
            </a:r>
            <a:r>
              <a:rPr lang="en-US" sz="1200" dirty="0" err="1">
                <a:highlight>
                  <a:srgbClr val="C0C0C0"/>
                </a:highlight>
                <a:ea typeface="+mn-lt"/>
                <a:cs typeface="+mn-lt"/>
              </a:rPr>
              <a:t>mysql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 –pdb_clo835</a:t>
            </a:r>
            <a:endParaRPr lang="en-US" sz="1200" dirty="0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alibri"/>
              </a:rPr>
              <a:t># 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create database foo;</a:t>
            </a:r>
            <a:endParaRPr lang="en-US" sz="1200" dirty="0">
              <a:highlight>
                <a:srgbClr val="C0C0C0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alibri"/>
                <a:cs typeface="Calibri"/>
              </a:rPr>
              <a:t># use foo;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alibri"/>
                <a:cs typeface="Calibri"/>
              </a:rPr>
              <a:t># create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 table </a:t>
            </a:r>
            <a:r>
              <a:rPr lang="en-US" sz="1200" dirty="0" err="1">
                <a:highlight>
                  <a:srgbClr val="C0C0C0"/>
                </a:highlight>
                <a:ea typeface="+mn-lt"/>
                <a:cs typeface="+mn-lt"/>
              </a:rPr>
              <a:t>myTable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 (name VARCHAR(20), owner VARCHAR(20), species VARCHAR(20), sex CHAR(1), birth DATE, death DATE);</a:t>
            </a:r>
            <a:endParaRPr lang="en-US" sz="1200" dirty="0"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alibri"/>
                <a:cs typeface="Calibri"/>
              </a:rPr>
              <a:t>#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 INSERT INTO </a:t>
            </a:r>
            <a:r>
              <a:rPr lang="en-US" sz="1200" dirty="0" err="1">
                <a:highlight>
                  <a:srgbClr val="C0C0C0"/>
                </a:highlight>
                <a:ea typeface="+mn-lt"/>
                <a:cs typeface="+mn-lt"/>
              </a:rPr>
              <a:t>myTable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 VALUES ('Puffball','Diane','hamster','f','1999-03-30',NULL); </a:t>
            </a:r>
            <a:endParaRPr lang="en-US" sz="1200" dirty="0">
              <a:highlight>
                <a:srgbClr val="C0C0C0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alibri"/>
                <a:cs typeface="Calibri"/>
              </a:rPr>
              <a:t># 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select * from </a:t>
            </a:r>
            <a:r>
              <a:rPr lang="en-US" sz="1200" dirty="0" err="1">
                <a:highlight>
                  <a:srgbClr val="C0C0C0"/>
                </a:highlight>
                <a:ea typeface="+mn-lt"/>
                <a:cs typeface="+mn-lt"/>
              </a:rPr>
              <a:t>myTable</a:t>
            </a:r>
            <a:r>
              <a:rPr lang="en-US" sz="1200" dirty="0">
                <a:highlight>
                  <a:srgbClr val="C0C0C0"/>
                </a:highlight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endParaRPr lang="en-US" sz="1200">
              <a:highlight>
                <a:srgbClr val="C0C0C0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exec </a:t>
            </a:r>
            <a:r>
              <a:rPr lang="en-US" sz="12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–pdb_clo835 –e ’use foo; select * from </a:t>
            </a:r>
            <a:r>
              <a:rPr lang="en-US" sz="12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myTable</a:t>
            </a: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’ </a:t>
            </a:r>
          </a:p>
          <a:p>
            <a:pPr marL="0" indent="0">
              <a:buNone/>
            </a:pPr>
            <a:endParaRPr lang="en-US" sz="120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Stop and delete the container </a:t>
            </a:r>
            <a:endParaRPr lang="en-US" sz="12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stop &lt;container id&gt;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rm  &lt;container id&gt;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</a:t>
            </a:r>
            <a:r>
              <a:rPr lang="en-US" sz="1200" b="1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Explain:</a:t>
            </a:r>
            <a:r>
              <a:rPr lang="en-US" sz="12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What happened to the data when we removed the container and why?</a:t>
            </a:r>
          </a:p>
          <a:p>
            <a:pPr marL="0" indent="0">
              <a:buNone/>
            </a:pP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33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A1F-079C-6A4E-A555-9E62CE76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MySQL DB as a Container with a mounted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D8C4-1BC9-1F41-AA49-8386DEB5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Add persistent volume binding and re-run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run --name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-d -e MYSQL_ROOT_PASSWORD=db_pass123 -v /opt/data:/var/lib/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 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Create DB and populate it with some entries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exec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/bin/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sh</a:t>
            </a:r>
            <a:endParaRPr lang="en-US" sz="1400" dirty="0">
              <a:highlight>
                <a:srgbClr val="C0C0C0"/>
              </a:highlight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en-US" sz="140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Stop and delete the container 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stop &lt;container id&gt;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rm  &lt;container id&gt;</a:t>
            </a:r>
          </a:p>
          <a:p>
            <a:pPr marL="0" indent="0">
              <a:buNone/>
            </a:pPr>
            <a:endParaRPr lang="en-US" sz="140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# </a:t>
            </a:r>
            <a:r>
              <a:rPr lang="en-US" sz="1400" b="1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Explain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: What happened to the data and why? 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run --name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-d --env MYSQL_ROOT_PASSWORD=db_pass123 -v /opt/data:/var/lib/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 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$ docker exec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–pdb_clo835 –e ’use foo; select * from </a:t>
            </a:r>
            <a:r>
              <a:rPr lang="en-US" sz="14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myTable</a:t>
            </a:r>
            <a:r>
              <a:rPr lang="en-US" sz="14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’ </a:t>
            </a:r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90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ABF9B-6934-1D4C-87A1-933DD3E0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56786685-AAD6-4A21-8F49-A48F1325B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98247"/>
              </p:ext>
            </p:extLst>
          </p:nvPr>
        </p:nvGraphicFramePr>
        <p:xfrm>
          <a:off x="628650" y="1825625"/>
          <a:ext cx="5303650" cy="250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30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A208-F441-714C-A58E-63CCE4E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Running MySQL DB as a Container with a mounted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F8A7-55C7-6042-9E96-E3C11B70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2" y="2431765"/>
            <a:ext cx="7057888" cy="34556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 -v /path/on/host:/path/in/container syntax is the "old" syntax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modern syntax looks like this: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--mount type=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bind,source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=/path/on/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host,target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=/path/in/container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--mount is more explicit, but -v is quicker to type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--mount supports all mount types; -v doesn't support 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tmpfs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mounts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--mount fails if the path on the host doesn't exist; -v creates it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the new syntax, our command becomes: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$ 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docker run --mount=type=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bind,source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=/opt/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data,target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=</a:t>
            </a:r>
            <a:r>
              <a:rPr lang="en-US" sz="1600" dirty="0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/var/lib/</a:t>
            </a:r>
            <a:r>
              <a:rPr lang="en-US" sz="1600" dirty="0" err="1"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 -d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Consolas"/>
                <a:cs typeface="Consolas" panose="020B0609020204030204" pitchFamily="49" charset="0"/>
              </a:rPr>
              <a:t>mysql-db</a:t>
            </a:r>
            <a:endParaRPr lang="en-CA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Consolas"/>
              <a:cs typeface="Consolas" panose="020B0609020204030204" pitchFamily="49" charset="0"/>
            </a:endParaRP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/>
              <a:t>Lab 2 </a:t>
            </a:r>
            <a:r>
              <a:rPr lang="en-US" sz="3600" kern="1200">
                <a:latin typeface="+mj-lt"/>
                <a:ea typeface="+mj-ea"/>
                <a:cs typeface="+mj-cs"/>
              </a:rPr>
              <a:t>– The End</a:t>
            </a:r>
          </a:p>
        </p:txBody>
      </p: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4463" y="1863801"/>
            <a:ext cx="567507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2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2"/>
          <p:cNvSpPr txBox="1"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CA" sz="4700"/>
              <a:t>Build the Docker Image in Cloud9 Environment</a:t>
            </a:r>
          </a:p>
        </p:txBody>
      </p:sp>
      <p:sp>
        <p:nvSpPr>
          <p:cNvPr id="390" name="Text Placeholder 1"/>
          <p:cNvSpPr txBox="1"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900"/>
              <a:t>In your Cloud9 environment, change directory and clone our application source repo</a:t>
            </a:r>
          </a:p>
          <a:p>
            <a:pPr marL="0" indent="0">
              <a:buNone/>
            </a:pPr>
            <a:r>
              <a:rPr lang="en-CA" sz="1900">
                <a:hlinkClick r:id="rId2"/>
              </a:rPr>
              <a:t>https://github.com/jpetazzo/wordsmith</a:t>
            </a:r>
            <a:endParaRPr lang="en-CA" sz="1900"/>
          </a:p>
          <a:p>
            <a:pPr marL="0" indent="0">
              <a:buNone/>
            </a:pPr>
            <a:endParaRPr lang="en-CA" sz="1900"/>
          </a:p>
          <a:p>
            <a:pPr marL="0" indent="0">
              <a:buNone/>
            </a:pPr>
            <a:r>
              <a:rPr lang="en-CA" sz="1900"/>
              <a:t>For now, we only care about the first part (about writing </a:t>
            </a:r>
            <a:r>
              <a:rPr lang="en-CA" sz="1900" err="1"/>
              <a:t>Dockerfiles</a:t>
            </a:r>
            <a:r>
              <a:rPr lang="en-CA" sz="1900"/>
              <a:t>).</a:t>
            </a:r>
            <a:br>
              <a:rPr lang="en-CA" sz="1900"/>
            </a:br>
            <a:r>
              <a:rPr lang="en-CA" sz="1900"/>
              <a:t>Place each </a:t>
            </a:r>
            <a:r>
              <a:rPr lang="en-CA" sz="1900" err="1"/>
              <a:t>Dockerfile</a:t>
            </a:r>
            <a:r>
              <a:rPr lang="en-CA" sz="1900"/>
              <a:t> in its own directory, like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F355F-2C27-704B-B620-9C4532B46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3" r="4196" b="-3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40A33118-E7A6-E342-B4A2-E41F12C5ACEB}"/>
              </a:ext>
            </a:extLst>
          </p:cNvPr>
          <p:cNvSpPr txBox="1"/>
          <p:nvPr/>
        </p:nvSpPr>
        <p:spPr>
          <a:xfrm>
            <a:off x="429369" y="4602748"/>
            <a:ext cx="4840215" cy="800215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lang="en-CA" sz="1600"/>
              <a:t>$ git clone </a:t>
            </a:r>
            <a:r>
              <a:rPr lang="en-CA" sz="1600">
                <a:hlinkClick r:id="rId4"/>
              </a:rPr>
              <a:t>https://github.com/jpetazzo/wordsmith.git</a:t>
            </a:r>
            <a:endParaRPr lang="en-CA" sz="1600"/>
          </a:p>
          <a:p>
            <a:pPr>
              <a:defRPr sz="1400"/>
            </a:pPr>
            <a:r>
              <a:rPr lang="en-CA" sz="1600"/>
              <a:t>$ cd wordsmith</a:t>
            </a:r>
          </a:p>
          <a:p>
            <a:pPr>
              <a:defRPr sz="1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87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"/>
          <p:cNvSpPr txBox="1">
            <a:spLocks noGrp="1"/>
          </p:cNvSpPr>
          <p:nvPr>
            <p:ph type="title"/>
          </p:nvPr>
        </p:nvSpPr>
        <p:spPr>
          <a:xfrm>
            <a:off x="841829" y="-27384"/>
            <a:ext cx="8302171" cy="1008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Build the Docker Image in Cloud9 and Publish To Amazon ECR</a:t>
            </a:r>
          </a:p>
        </p:txBody>
      </p:sp>
      <p:sp>
        <p:nvSpPr>
          <p:cNvPr id="407" name="TextBox 6"/>
          <p:cNvSpPr txBox="1"/>
          <p:nvPr/>
        </p:nvSpPr>
        <p:spPr>
          <a:xfrm>
            <a:off x="776512" y="1095827"/>
            <a:ext cx="6945087" cy="413638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 w="12700">
            <a:miter lim="400000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300"/>
            </a:pPr>
            <a:r>
              <a:t># Verify the image is in Amazon ECR</a:t>
            </a:r>
          </a:p>
          <a:p>
            <a:pPr>
              <a:lnSpc>
                <a:spcPct val="150000"/>
              </a:lnSpc>
              <a:defRPr sz="1300"/>
            </a:pPr>
            <a:r>
              <a:t>aws ecr dscribe-images –repository-name session10-test-dogs</a:t>
            </a:r>
          </a:p>
          <a:p>
            <a:pPr>
              <a:lnSpc>
                <a:spcPct val="150000"/>
              </a:lnSpc>
              <a:defRPr sz="1300"/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4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5" y="1879402"/>
            <a:ext cx="4796972" cy="29999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260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3600"/>
              <a:t>Lab 3 </a:t>
            </a:r>
            <a:r>
              <a:rPr lang="en-US" sz="3600" kern="1200">
                <a:latin typeface="+mj-lt"/>
                <a:ea typeface="+mj-ea"/>
                <a:cs typeface="+mj-cs"/>
              </a:rPr>
              <a:t>– </a:t>
            </a:r>
            <a:r>
              <a:rPr lang="en-US" sz="3600"/>
              <a:t>Build Docker Image and Publish to Amazon ECR with GitHub Actions</a:t>
            </a:r>
            <a:endParaRPr lang="en-US" sz="3600" kern="1200">
              <a:latin typeface="+mj-lt"/>
              <a:ea typeface="Calibri Light"/>
              <a:cs typeface="Calibri Light"/>
            </a:endParaRPr>
          </a:p>
        </p:txBody>
      </p: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4463" y="1863801"/>
            <a:ext cx="567507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0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0E2E2-0BD5-6B40-B178-F1DF8770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Docker Images with GitHub Actions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22C48D-E745-6CD3-155C-212AE84CF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6280"/>
          <a:stretch/>
        </p:blipFill>
        <p:spPr>
          <a:xfrm>
            <a:off x="1764455" y="1675227"/>
            <a:ext cx="56150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1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8B04-8715-28E9-7E5C-520C855F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a Fork of the Application Repo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981F7EE-D2A9-8A23-660F-D44A6D13E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8" r="18387" b="-1"/>
          <a:stretch/>
        </p:blipFill>
        <p:spPr>
          <a:xfrm>
            <a:off x="630936" y="2516777"/>
            <a:ext cx="4677156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9A9F-BD20-EF48-A140-E2F95ECC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36" y="2516777"/>
            <a:ext cx="2852928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endParaRPr lang="en-US" sz="1900">
              <a:ea typeface="+mn-ea"/>
              <a:cs typeface="+mn-cs"/>
            </a:endParaRPr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cs typeface="Calibri"/>
              </a:rPr>
              <a:t># Fork the repo</a:t>
            </a:r>
            <a:endParaRPr lang="en-US" sz="1900">
              <a:latin typeface="Calibri"/>
              <a:cs typeface="Calibri"/>
            </a:endParaRPr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ea typeface="+mn-lt"/>
                <a:cs typeface="+mn-lt"/>
                <a:hlinkClick r:id="rId4"/>
              </a:rPr>
              <a:t>https://github.com/luksa/kubernetes-in-action/fork</a:t>
            </a:r>
            <a:endParaRPr lang="en-US"/>
          </a:p>
          <a:p>
            <a:pPr marL="0" indent="0" defTabSz="914400">
              <a:spcBef>
                <a:spcPts val="1000"/>
              </a:spcBef>
              <a:buNone/>
            </a:pPr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30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31E8-B0CC-3B94-29AA-1F77B9E5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a Repository for  Your Images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5DA3-754F-9FF5-E7C6-A966D4C5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# Create an Amazon ECR repository using CLI from your AWS Academy or Cloud9 Terminal 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$ </a:t>
            </a:r>
            <a:r>
              <a:rPr lang="en-US" dirty="0" err="1">
                <a:latin typeface="Consolas"/>
                <a:ea typeface="+mn-lt"/>
                <a:cs typeface="+mn-lt"/>
              </a:rPr>
              <a:t>aws</a:t>
            </a:r>
            <a:r>
              <a:rPr lang="en-US" dirty="0">
                <a:latin typeface="Consolas"/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  <a:ea typeface="+mn-lt"/>
                <a:cs typeface="+mn-lt"/>
              </a:rPr>
              <a:t>ecr</a:t>
            </a:r>
            <a:r>
              <a:rPr lang="en-US" dirty="0">
                <a:latin typeface="Consolas"/>
                <a:ea typeface="+mn-lt"/>
                <a:cs typeface="+mn-lt"/>
              </a:rPr>
              <a:t> create-repository  --repository-name clo835-week3</a:t>
            </a:r>
          </a:p>
          <a:p>
            <a:pPr marL="0" indent="0">
              <a:buNone/>
            </a:pPr>
            <a:endParaRPr lang="en-US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# Retrieve temporary credentials from AWS Academy. Select AWS Details and then Click on "Show" under AWS CLI.</a:t>
            </a: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>
              <a:latin typeface="Consolas"/>
              <a:cs typeface="Calibri"/>
            </a:endParaRPr>
          </a:p>
          <a:p>
            <a:pPr marL="0" indent="0">
              <a:buNone/>
            </a:pPr>
            <a:endParaRPr lang="en-US">
              <a:latin typeface="Consolas"/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8E25FE-F94B-98F7-63D9-934C88FD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83" y="4560270"/>
            <a:ext cx="6851956" cy="18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CDDBA-5D9E-CA63-4806-9328BEE5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2600">
                <a:cs typeface="Calibri Light"/>
              </a:rPr>
              <a:t>Update Your Repo with AWS Credentials</a:t>
            </a:r>
            <a:endParaRPr lang="en-US" sz="2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E553-00E0-8D5D-AF65-D6DBB141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cs typeface="Calibri" panose="020F0502020204030204"/>
              </a:rPr>
              <a:t>In your repository, select Settings=&gt;Secrets, click on "New repository secrets" and add the secrets below.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36251A-5631-A311-F7D3-EB358520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847868"/>
            <a:ext cx="8188452" cy="28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F580A-912E-9AD1-843B-8E1BAD61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Create GitHub Actions Workflow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34BE48-F8C9-589A-2E36-972B6B27B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08"/>
          <a:stretch/>
        </p:blipFill>
        <p:spPr>
          <a:xfrm>
            <a:off x="630936" y="2516777"/>
            <a:ext cx="4677156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EA06-DAAA-26B4-56C2-B42FBE5A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36" y="2516777"/>
            <a:ext cx="2852928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cs typeface="Calibri"/>
              </a:rPr>
              <a:t>In the forked repo, click on Actions and select "set up workflow yourself"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Copy the workflow from </a:t>
            </a:r>
            <a:r>
              <a:rPr lang="en-US" sz="1900">
                <a:cs typeface="Calibri"/>
                <a:hlinkClick r:id="rId3"/>
              </a:rPr>
              <a:t>the GitHub link</a:t>
            </a:r>
            <a:endParaRPr lang="en-US" sz="1900">
              <a:ea typeface="Calibri"/>
              <a:cs typeface="Calibri"/>
              <a:hlinkClick r:id="rId3"/>
            </a:endParaRPr>
          </a:p>
          <a:p>
            <a:pPr marL="0" indent="0">
              <a:buNone/>
            </a:pPr>
            <a:endParaRPr lang="en-US" sz="1900">
              <a:cs typeface="Calibri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44FFD64-F630-827F-FCB8-4BF0E9026DB2}"/>
              </a:ext>
            </a:extLst>
          </p:cNvPr>
          <p:cNvSpPr/>
          <p:nvPr/>
        </p:nvSpPr>
        <p:spPr>
          <a:xfrm>
            <a:off x="3679976" y="4898665"/>
            <a:ext cx="523666" cy="25176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500">
                <a:solidFill>
                  <a:schemeClr val="tx2"/>
                </a:solidFill>
              </a:rPr>
              <a:t>Lab 1</a:t>
            </a: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Docker Networks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453" y="320231"/>
            <a:ext cx="3625004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228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130B1-A48B-3BCA-0C3E-24228D46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900">
                <a:solidFill>
                  <a:srgbClr val="FFFFFF"/>
                </a:solidFill>
              </a:rPr>
              <a:t>Verify that the Docker Image is available in Registry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5DBFA9-5359-F7F7-1F86-E52BCAA8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5" y="2988343"/>
            <a:ext cx="4091938" cy="2874586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873278B-44EF-15FF-5C98-8FADCFC6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4" y="3494721"/>
            <a:ext cx="4091938" cy="18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2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F0FA7-EE92-AF62-E398-425F38C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Run the container in Cloud9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47B4-42A8-553B-3F24-BFCB87B8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alibri" panose="020F0502020204030204"/>
              </a:rPr>
              <a:t># Export environment variable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ea typeface="+mn-lt"/>
                <a:cs typeface="+mn-lt"/>
              </a:rPr>
              <a:t>$ export ECR=866222632084.dkr.ecr.us-east-1.amazonaws.com/clo835-week3</a:t>
            </a:r>
            <a:endParaRPr lang="en-US" sz="1500" dirty="0">
              <a:latin typeface="Consolas"/>
            </a:endParaRPr>
          </a:p>
          <a:p>
            <a:pPr marL="0" indent="0">
              <a:buNone/>
            </a:pPr>
            <a:endParaRPr lang="en-US" sz="15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ea typeface="+mn-lt"/>
                <a:cs typeface="+mn-lt"/>
              </a:rPr>
              <a:t># Log into docker registry to get permissions to pull an image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ea typeface="+mn-lt"/>
                <a:cs typeface="+mn-lt"/>
              </a:rPr>
              <a:t>$ </a:t>
            </a:r>
            <a:r>
              <a:rPr lang="en-US" sz="1500" dirty="0" err="1">
                <a:latin typeface="Consolas"/>
                <a:ea typeface="+mn-lt"/>
                <a:cs typeface="+mn-lt"/>
              </a:rPr>
              <a:t>aws</a:t>
            </a:r>
            <a:r>
              <a:rPr lang="en-US" sz="1500" dirty="0">
                <a:latin typeface="Consolas"/>
                <a:ea typeface="+mn-lt"/>
                <a:cs typeface="+mn-lt"/>
              </a:rPr>
              <a:t> </a:t>
            </a:r>
            <a:r>
              <a:rPr lang="en-US" sz="1500" dirty="0" err="1">
                <a:latin typeface="Consolas"/>
                <a:ea typeface="+mn-lt"/>
                <a:cs typeface="+mn-lt"/>
              </a:rPr>
              <a:t>ecr</a:t>
            </a:r>
            <a:r>
              <a:rPr lang="en-US" sz="1500" dirty="0">
                <a:latin typeface="Consolas"/>
                <a:ea typeface="+mn-lt"/>
                <a:cs typeface="+mn-lt"/>
              </a:rPr>
              <a:t> get-login-password --region us-east-1 | docker login -u AWS ${ECR} --password-stdin       </a:t>
            </a:r>
            <a:endParaRPr lang="en-US" sz="15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5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ea typeface="+mn-lt"/>
                <a:cs typeface="+mn-lt"/>
              </a:rPr>
              <a:t># Start the webserver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ea typeface="+mn-lt"/>
                <a:cs typeface="+mn-lt"/>
              </a:rPr>
              <a:t>$ docker run -d -p 80:8080 866222632084.dkr.ecr.us-east-1.amazonaws.com/clo835-week3:v1.1</a:t>
            </a:r>
            <a:endParaRPr lang="en-US" sz="1500" dirty="0">
              <a:latin typeface="Consolas"/>
            </a:endParaRPr>
          </a:p>
          <a:p>
            <a:pPr marL="0" indent="0">
              <a:buNone/>
            </a:pPr>
            <a:endParaRPr lang="en-US" sz="15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alibri" panose="020F0502020204030204"/>
              </a:rPr>
              <a:t># Verify that the application is running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alibri" panose="020F0502020204030204"/>
              </a:rPr>
              <a:t>$ curl localhost</a:t>
            </a:r>
            <a:r>
              <a:rPr lang="en-US" sz="1500" dirty="0">
                <a:latin typeface="Consolas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ea typeface="+mn-lt"/>
                <a:cs typeface="+mn-lt"/>
              </a:rPr>
              <a:t># </a:t>
            </a:r>
            <a:r>
              <a:rPr lang="en-US" sz="1500" b="1" dirty="0">
                <a:latin typeface="Consolas"/>
                <a:ea typeface="+mn-lt"/>
                <a:cs typeface="+mn-lt"/>
              </a:rPr>
              <a:t>Explain</a:t>
            </a:r>
            <a:r>
              <a:rPr lang="en-US" sz="1500" dirty="0">
                <a:latin typeface="Consolas"/>
                <a:ea typeface="+mn-lt"/>
                <a:cs typeface="+mn-lt"/>
              </a:rPr>
              <a:t>: how would you run two instances of the same application on the Cloud9 machine? Update the message printed by the application, build a new image and show it in the browser. The new and the old version of the application should run </a:t>
            </a:r>
            <a:r>
              <a:rPr lang="en-US" sz="1500" b="1" dirty="0">
                <a:latin typeface="Consolas"/>
                <a:ea typeface="+mn-lt"/>
                <a:cs typeface="+mn-lt"/>
              </a:rPr>
              <a:t>simultaneously</a:t>
            </a:r>
            <a:r>
              <a:rPr lang="en-US" sz="1500" dirty="0">
                <a:latin typeface="Consolas"/>
                <a:ea typeface="+mn-lt"/>
                <a:cs typeface="+mn-lt"/>
              </a:rPr>
              <a:t>.       </a:t>
            </a:r>
            <a:endParaRPr lang="en-US" sz="15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1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8D0-C649-E847-A6E0-4ECDD5D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/>
              <a:t>Lab 3 </a:t>
            </a:r>
            <a:r>
              <a:rPr lang="en-US" sz="3600" kern="1200">
                <a:latin typeface="+mj-lt"/>
                <a:ea typeface="+mj-ea"/>
                <a:cs typeface="+mj-cs"/>
              </a:rPr>
              <a:t>– </a:t>
            </a:r>
            <a:r>
              <a:rPr lang="en-US" sz="3600"/>
              <a:t>The End</a:t>
            </a:r>
            <a:endParaRPr lang="en-US" sz="3600" kern="1200">
              <a:latin typeface="+mj-lt"/>
              <a:ea typeface="Calibri Light"/>
              <a:cs typeface="Calibri Light"/>
            </a:endParaRPr>
          </a:p>
        </p:txBody>
      </p:sp>
      <p:pic>
        <p:nvPicPr>
          <p:cNvPr id="7170" name="Picture 2" descr="6 quick Docker tips to make managing your containers easier | TechRepublic">
            <a:extLst>
              <a:ext uri="{FF2B5EF4-FFF2-40B4-BE49-F238E27FC236}">
                <a16:creationId xmlns:a16="http://schemas.microsoft.com/office/drawing/2014/main" id="{3485E43A-F8D7-2544-8B06-86A8B16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4463" y="1863801"/>
            <a:ext cx="567507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92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Lifecycle</a:t>
            </a:r>
          </a:p>
        </p:txBody>
      </p:sp>
      <p:pic>
        <p:nvPicPr>
          <p:cNvPr id="20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" y="1199304"/>
            <a:ext cx="8540886" cy="4187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16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itle 2"/>
          <p:cNvSpPr txBox="1"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CA" sz="3300"/>
              <a:t>Docker Architecture: Namespaces</a:t>
            </a:r>
          </a:p>
        </p:txBody>
      </p:sp>
      <p:sp>
        <p:nvSpPr>
          <p:cNvPr id="23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Text Placeholder 1"/>
          <p:cNvGrpSpPr/>
          <p:nvPr/>
        </p:nvGrpSpPr>
        <p:grpSpPr>
          <a:xfrm>
            <a:off x="1082630" y="2290936"/>
            <a:ext cx="6969595" cy="3959350"/>
            <a:chOff x="0" y="0"/>
            <a:chExt cx="8229600" cy="4675142"/>
          </a:xfrm>
        </p:grpSpPr>
        <p:grpSp>
          <p:nvGrpSpPr>
            <p:cNvPr id="213" name="Group"/>
            <p:cNvGrpSpPr/>
            <p:nvPr/>
          </p:nvGrpSpPr>
          <p:grpSpPr>
            <a:xfrm>
              <a:off x="0" y="0"/>
              <a:ext cx="8229600" cy="733592"/>
              <a:chOff x="0" y="0"/>
              <a:chExt cx="8229600" cy="733591"/>
            </a:xfrm>
          </p:grpSpPr>
          <p:sp>
            <p:nvSpPr>
              <p:cNvPr id="211" name="Rounded Rectangle"/>
              <p:cNvSpPr/>
              <p:nvPr/>
            </p:nvSpPr>
            <p:spPr>
              <a:xfrm>
                <a:off x="0" y="0"/>
                <a:ext cx="8229600" cy="7335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2" name="Docker takes advantage of Linux namespaces to provide isolated workspace we call &quot;container&quot;"/>
              <p:cNvSpPr txBox="1"/>
              <p:nvPr/>
            </p:nvSpPr>
            <p:spPr>
              <a:xfrm>
                <a:off x="35810" y="16909"/>
                <a:ext cx="8157980" cy="699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389" tIns="72389" rIns="72389" bIns="72389" numCol="1" anchor="ctr">
                <a:norm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00"/>
                  <a:t>Docker takes advantage of Linux namespaces to provide isolated workspace we call "container"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0" y="788310"/>
              <a:ext cx="8229600" cy="733592"/>
              <a:chOff x="0" y="0"/>
              <a:chExt cx="8229600" cy="733591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0"/>
                <a:ext cx="8229600" cy="7335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Some namespaces on Linux:"/>
              <p:cNvSpPr txBox="1"/>
              <p:nvPr/>
            </p:nvSpPr>
            <p:spPr>
              <a:xfrm>
                <a:off x="35810" y="148354"/>
                <a:ext cx="8157980" cy="436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389" tIns="72389" rIns="72389" bIns="72389" numCol="1" anchor="ctr">
                <a:norm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00"/>
                  <a:t>Some namespaces on Linux: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0" y="1576619"/>
              <a:ext cx="8229600" cy="733592"/>
              <a:chOff x="0" y="0"/>
              <a:chExt cx="8229600" cy="733591"/>
            </a:xfrm>
          </p:grpSpPr>
          <p:sp>
            <p:nvSpPr>
              <p:cNvPr id="217" name="Rounded Rectangle"/>
              <p:cNvSpPr/>
              <p:nvPr/>
            </p:nvSpPr>
            <p:spPr>
              <a:xfrm>
                <a:off x="0" y="0"/>
                <a:ext cx="8229600" cy="7335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PID namespace for processes isolation (PID: Process ID)"/>
              <p:cNvSpPr txBox="1"/>
              <p:nvPr/>
            </p:nvSpPr>
            <p:spPr>
              <a:xfrm>
                <a:off x="35810" y="148354"/>
                <a:ext cx="8157980" cy="436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389" tIns="72389" rIns="72389" bIns="72389" numCol="1" anchor="ctr">
                <a:norm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00"/>
                  <a:t>PID namespace for processes isolation (PID: Process ID)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0" y="2364929"/>
              <a:ext cx="8229600" cy="733592"/>
              <a:chOff x="0" y="0"/>
              <a:chExt cx="8229600" cy="733591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0"/>
                <a:ext cx="8229600" cy="7335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Net namespace for network isolations, manages network interfaces"/>
              <p:cNvSpPr txBox="1"/>
              <p:nvPr/>
            </p:nvSpPr>
            <p:spPr>
              <a:xfrm>
                <a:off x="35810" y="148354"/>
                <a:ext cx="8157980" cy="436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389" tIns="72389" rIns="72389" bIns="72389" numCol="1" anchor="ctr">
                <a:norm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00"/>
                  <a:t>Net namespace for network isolations, manages network interfaces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0" y="3153239"/>
              <a:ext cx="8229600" cy="733592"/>
              <a:chOff x="0" y="0"/>
              <a:chExt cx="8229600" cy="733591"/>
            </a:xfrm>
          </p:grpSpPr>
          <p:sp>
            <p:nvSpPr>
              <p:cNvPr id="223" name="Rounded Rectangle"/>
              <p:cNvSpPr/>
              <p:nvPr/>
            </p:nvSpPr>
            <p:spPr>
              <a:xfrm>
                <a:off x="0" y="0"/>
                <a:ext cx="8229600" cy="7335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IPC namespace: inter-process communication"/>
              <p:cNvSpPr txBox="1"/>
              <p:nvPr/>
            </p:nvSpPr>
            <p:spPr>
              <a:xfrm>
                <a:off x="35810" y="148354"/>
                <a:ext cx="8157980" cy="436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389" tIns="72389" rIns="72389" bIns="72389" numCol="1" anchor="ctr">
                <a:norm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00"/>
                  <a:t>IPC namespace: inter-process communication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0" y="3941550"/>
              <a:ext cx="8229600" cy="733592"/>
              <a:chOff x="0" y="0"/>
              <a:chExt cx="8229600" cy="733591"/>
            </a:xfrm>
          </p:grpSpPr>
          <p:sp>
            <p:nvSpPr>
              <p:cNvPr id="226" name="Rounded Rectangle"/>
              <p:cNvSpPr/>
              <p:nvPr/>
            </p:nvSpPr>
            <p:spPr>
              <a:xfrm>
                <a:off x="0" y="0"/>
                <a:ext cx="8229600" cy="73359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Mnt namespace to manage mount points"/>
              <p:cNvSpPr txBox="1"/>
              <p:nvPr/>
            </p:nvSpPr>
            <p:spPr>
              <a:xfrm>
                <a:off x="35810" y="148354"/>
                <a:ext cx="8157980" cy="436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389" tIns="72389" rIns="72389" bIns="72389" numCol="1" anchor="ctr">
                <a:norm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00"/>
                  <a:t>Mnt namespace to manage mount points</a:t>
                </a: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itle 2"/>
          <p:cNvSpPr txBox="1"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CA" sz="2900"/>
              <a:t>Docker Architecture: Control Groups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Text Placeholder 1"/>
          <p:cNvGrpSpPr/>
          <p:nvPr/>
        </p:nvGrpSpPr>
        <p:grpSpPr>
          <a:xfrm>
            <a:off x="3490722" y="1776739"/>
            <a:ext cx="5177790" cy="3304524"/>
            <a:chOff x="0" y="0"/>
            <a:chExt cx="8229600" cy="5252221"/>
          </a:xfrm>
        </p:grpSpPr>
        <p:sp>
          <p:nvSpPr>
            <p:cNvPr id="232" name="Rounded Rectangle"/>
            <p:cNvSpPr/>
            <p:nvPr/>
          </p:nvSpPr>
          <p:spPr>
            <a:xfrm>
              <a:off x="0" y="0"/>
              <a:ext cx="8229600" cy="1105730"/>
            </a:xfrm>
            <a:prstGeom prst="roundRect">
              <a:avLst>
                <a:gd name="adj" fmla="val 10000"/>
              </a:avLst>
            </a:prstGeom>
            <a:solidFill>
              <a:srgbClr val="CCDFE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33" name="Square"/>
            <p:cNvSpPr/>
            <p:nvPr/>
          </p:nvSpPr>
          <p:spPr>
            <a:xfrm>
              <a:off x="334482" y="248789"/>
              <a:ext cx="608153" cy="608152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34" name="Docker engine uses another Linux technology called cgroups or control groups"/>
            <p:cNvSpPr txBox="1"/>
            <p:nvPr/>
          </p:nvSpPr>
          <p:spPr>
            <a:xfrm>
              <a:off x="1277119" y="143741"/>
              <a:ext cx="6952481" cy="818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17023" tIns="117023" rIns="117023" bIns="117023" numCol="1" anchor="ctr">
              <a:no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>
                <a:lnSpc>
                  <a:spcPct val="90000"/>
                </a:lnSpc>
              </a:pPr>
              <a:r>
                <a:rPr sz="1400"/>
                <a:t>Docker engine uses another Linux technology called cgroups or control groups</a:t>
              </a:r>
            </a:p>
          </p:txBody>
        </p:sp>
        <p:sp>
          <p:nvSpPr>
            <p:cNvPr id="235" name="Rounded Rectangle"/>
            <p:cNvSpPr/>
            <p:nvPr/>
          </p:nvSpPr>
          <p:spPr>
            <a:xfrm>
              <a:off x="0" y="1382163"/>
              <a:ext cx="8229600" cy="1105731"/>
            </a:xfrm>
            <a:prstGeom prst="roundRect">
              <a:avLst>
                <a:gd name="adj" fmla="val 10000"/>
              </a:avLst>
            </a:prstGeom>
            <a:solidFill>
              <a:srgbClr val="CCDFE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36" name="Square"/>
            <p:cNvSpPr/>
            <p:nvPr/>
          </p:nvSpPr>
          <p:spPr>
            <a:xfrm>
              <a:off x="334482" y="1630953"/>
              <a:ext cx="608153" cy="60815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37" name="Cgroups are responsible for limiting resources used by the container"/>
            <p:cNvSpPr txBox="1"/>
            <p:nvPr/>
          </p:nvSpPr>
          <p:spPr>
            <a:xfrm>
              <a:off x="1277119" y="1525905"/>
              <a:ext cx="6952481" cy="818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17023" tIns="117023" rIns="117023" bIns="117023" numCol="1" anchor="ctr">
              <a:no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>
                <a:lnSpc>
                  <a:spcPct val="90000"/>
                </a:lnSpc>
              </a:pPr>
              <a:r>
                <a:rPr sz="1400"/>
                <a:t>Cgroups are responsible for limiting resources used by the container</a:t>
              </a:r>
            </a:p>
          </p:txBody>
        </p:sp>
        <p:sp>
          <p:nvSpPr>
            <p:cNvPr id="238" name="Rounded Rectangle"/>
            <p:cNvSpPr/>
            <p:nvPr/>
          </p:nvSpPr>
          <p:spPr>
            <a:xfrm>
              <a:off x="0" y="2764327"/>
              <a:ext cx="8229600" cy="1105731"/>
            </a:xfrm>
            <a:prstGeom prst="roundRect">
              <a:avLst>
                <a:gd name="adj" fmla="val 10000"/>
              </a:avLst>
            </a:prstGeom>
            <a:solidFill>
              <a:srgbClr val="CCDFE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39" name="Square"/>
            <p:cNvSpPr/>
            <p:nvPr/>
          </p:nvSpPr>
          <p:spPr>
            <a:xfrm>
              <a:off x="334482" y="3013116"/>
              <a:ext cx="608153" cy="60815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40" name="Cgroups ensures that containers are good multi-tenant citizens on the host"/>
            <p:cNvSpPr txBox="1"/>
            <p:nvPr/>
          </p:nvSpPr>
          <p:spPr>
            <a:xfrm>
              <a:off x="1277119" y="2908069"/>
              <a:ext cx="6952481" cy="818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17023" tIns="117023" rIns="117023" bIns="117023" numCol="1" anchor="ctr">
              <a:no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>
                <a:lnSpc>
                  <a:spcPct val="90000"/>
                </a:lnSpc>
              </a:pPr>
              <a:r>
                <a:rPr sz="1400"/>
                <a:t>Cgroups ensures that containers are good multi-tenant citizens on the host</a:t>
              </a:r>
            </a:p>
          </p:txBody>
        </p:sp>
        <p:sp>
          <p:nvSpPr>
            <p:cNvPr id="241" name="Rounded Rectangle"/>
            <p:cNvSpPr/>
            <p:nvPr/>
          </p:nvSpPr>
          <p:spPr>
            <a:xfrm>
              <a:off x="0" y="4146490"/>
              <a:ext cx="8229600" cy="1105731"/>
            </a:xfrm>
            <a:prstGeom prst="roundRect">
              <a:avLst>
                <a:gd name="adj" fmla="val 10000"/>
              </a:avLst>
            </a:prstGeom>
            <a:solidFill>
              <a:srgbClr val="CCDFE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42" name="Square"/>
            <p:cNvSpPr/>
            <p:nvPr/>
          </p:nvSpPr>
          <p:spPr>
            <a:xfrm>
              <a:off x="334482" y="4395280"/>
              <a:ext cx="608153" cy="608152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pperplate Light"/>
                  <a:ea typeface="Copperplate Light"/>
                  <a:cs typeface="Copperplate Light"/>
                  <a:sym typeface="Copperplate Light"/>
                </a:defRPr>
              </a:pPr>
              <a:endParaRPr sz="1400"/>
            </a:p>
          </p:txBody>
        </p:sp>
        <p:sp>
          <p:nvSpPr>
            <p:cNvPr id="243" name="Cgroups allow Docker engine to share available VM resources between containers and set limits and constraints, if required"/>
            <p:cNvSpPr txBox="1"/>
            <p:nvPr/>
          </p:nvSpPr>
          <p:spPr>
            <a:xfrm>
              <a:off x="1277119" y="4290232"/>
              <a:ext cx="6952481" cy="818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17023" tIns="117023" rIns="117023" bIns="117023" numCol="1" anchor="ctr">
              <a:noAutofit/>
            </a:bodyPr>
            <a:lstStyle>
              <a:lvl1pPr defTabSz="844550">
                <a:spcBef>
                  <a:spcPts val="700"/>
                </a:spcBef>
                <a:defRPr sz="1900"/>
              </a:lvl1pPr>
            </a:lstStyle>
            <a:p>
              <a:pPr>
                <a:lnSpc>
                  <a:spcPct val="90000"/>
                </a:lnSpc>
              </a:pPr>
              <a:r>
                <a:rPr sz="1400"/>
                <a:t>Cgroups allow Docker engine to share available VM resources between containers and set limits and constraints, if required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  <a:prstGeom prst="rect">
            <a:avLst/>
          </a:prstGeom>
        </p:spPr>
        <p:txBody>
          <a:bodyPr/>
          <a:lstStyle/>
          <a:p>
            <a:r>
              <a:t>Docker Engine</a:t>
            </a:r>
          </a:p>
        </p:txBody>
      </p:sp>
      <p:grpSp>
        <p:nvGrpSpPr>
          <p:cNvPr id="258" name="Text Placeholder 1"/>
          <p:cNvGrpSpPr/>
          <p:nvPr/>
        </p:nvGrpSpPr>
        <p:grpSpPr>
          <a:xfrm>
            <a:off x="457200" y="1052735"/>
            <a:ext cx="8229602" cy="4554579"/>
            <a:chOff x="0" y="0"/>
            <a:chExt cx="8229601" cy="4554579"/>
          </a:xfrm>
        </p:grpSpPr>
        <p:sp>
          <p:nvSpPr>
            <p:cNvPr id="250" name="Line"/>
            <p:cNvSpPr/>
            <p:nvPr/>
          </p:nvSpPr>
          <p:spPr>
            <a:xfrm>
              <a:off x="0" y="0"/>
              <a:ext cx="8229601" cy="0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Docker Engine is a client server application with the main components below"/>
            <p:cNvSpPr txBox="1"/>
            <p:nvPr/>
          </p:nvSpPr>
          <p:spPr>
            <a:xfrm>
              <a:off x="0" y="0"/>
              <a:ext cx="8229600" cy="977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2870" tIns="102870" rIns="102870" bIns="102870" numCol="1" anchor="t">
              <a:spAutoFit/>
            </a:bodyPr>
            <a:lstStyle>
              <a:lvl1pPr defTabSz="1200150">
                <a:lnSpc>
                  <a:spcPct val="90000"/>
                </a:lnSpc>
                <a:spcBef>
                  <a:spcPts val="1100"/>
                </a:spcBef>
                <a:defRPr sz="2700"/>
              </a:lvl1pPr>
            </a:lstStyle>
            <a:p>
              <a:r>
                <a:t>Docker Engine is a client server application with the main components below</a:t>
              </a:r>
            </a:p>
          </p:txBody>
        </p:sp>
        <p:sp>
          <p:nvSpPr>
            <p:cNvPr id="252" name="Line"/>
            <p:cNvSpPr/>
            <p:nvPr/>
          </p:nvSpPr>
          <p:spPr>
            <a:xfrm>
              <a:off x="0" y="1314146"/>
              <a:ext cx="8229601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A server which is a long-running process called Docker daemon"/>
            <p:cNvSpPr txBox="1"/>
            <p:nvPr/>
          </p:nvSpPr>
          <p:spPr>
            <a:xfrm>
              <a:off x="0" y="1314146"/>
              <a:ext cx="8229600" cy="977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2870" tIns="102870" rIns="102870" bIns="102870" numCol="1" anchor="t">
              <a:spAutoFit/>
            </a:bodyPr>
            <a:lstStyle>
              <a:lvl1pPr defTabSz="1200150">
                <a:lnSpc>
                  <a:spcPct val="90000"/>
                </a:lnSpc>
                <a:spcBef>
                  <a:spcPts val="1100"/>
                </a:spcBef>
                <a:defRPr sz="2700"/>
              </a:lvl1pPr>
            </a:lstStyle>
            <a:p>
              <a:r>
                <a:t>A server which is a long-running process called Docker daemon</a:t>
              </a:r>
            </a:p>
          </p:txBody>
        </p:sp>
        <p:sp>
          <p:nvSpPr>
            <p:cNvPr id="254" name="Line"/>
            <p:cNvSpPr/>
            <p:nvPr/>
          </p:nvSpPr>
          <p:spPr>
            <a:xfrm>
              <a:off x="0" y="2628292"/>
              <a:ext cx="8229601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REST ALPI that defines interface that docker client can use to talk to the daemon and instruct it what to do"/>
            <p:cNvSpPr txBox="1"/>
            <p:nvPr/>
          </p:nvSpPr>
          <p:spPr>
            <a:xfrm>
              <a:off x="0" y="2628292"/>
              <a:ext cx="8229600" cy="1343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2870" tIns="102870" rIns="102870" bIns="102870" numCol="1" anchor="t">
              <a:spAutoFit/>
            </a:bodyPr>
            <a:lstStyle>
              <a:lvl1pPr defTabSz="1200150">
                <a:lnSpc>
                  <a:spcPct val="90000"/>
                </a:lnSpc>
                <a:spcBef>
                  <a:spcPts val="1100"/>
                </a:spcBef>
                <a:defRPr sz="2700"/>
              </a:lvl1pPr>
            </a:lstStyle>
            <a:p>
              <a:r>
                <a:t>REST ALPI that defines interface that docker client can use to talk to the daemon and instruct it what to do</a:t>
              </a:r>
            </a:p>
          </p:txBody>
        </p:sp>
        <p:sp>
          <p:nvSpPr>
            <p:cNvPr id="256" name="Line"/>
            <p:cNvSpPr/>
            <p:nvPr/>
          </p:nvSpPr>
          <p:spPr>
            <a:xfrm>
              <a:off x="0" y="3942438"/>
              <a:ext cx="8229601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CLI client"/>
            <p:cNvSpPr txBox="1"/>
            <p:nvPr/>
          </p:nvSpPr>
          <p:spPr>
            <a:xfrm>
              <a:off x="0" y="3942438"/>
              <a:ext cx="8229600" cy="61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2870" tIns="102870" rIns="102870" bIns="102870" numCol="1" anchor="t">
              <a:spAutoFit/>
            </a:bodyPr>
            <a:lstStyle>
              <a:lvl1pPr defTabSz="1200150">
                <a:lnSpc>
                  <a:spcPct val="90000"/>
                </a:lnSpc>
                <a:spcBef>
                  <a:spcPts val="1100"/>
                </a:spcBef>
                <a:defRPr sz="2700"/>
              </a:lvl1pPr>
            </a:lstStyle>
            <a:p>
              <a:r>
                <a:t>CLI client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Title 2"/>
          <p:cNvSpPr txBox="1"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Engine</a:t>
            </a:r>
          </a:p>
        </p:txBody>
      </p:sp>
      <p:pic>
        <p:nvPicPr>
          <p:cNvPr id="26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308639"/>
            <a:ext cx="5419311" cy="424072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0" name="Title 2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commands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34" y="2509911"/>
            <a:ext cx="5670407" cy="399763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links</a:t>
            </a:r>
          </a:p>
        </p:txBody>
      </p:sp>
      <p:sp>
        <p:nvSpPr>
          <p:cNvPr id="437" name="Content Placeholder 1"/>
          <p:cNvSpPr txBox="1">
            <a:spLocks noGrp="1"/>
          </p:cNvSpPr>
          <p:nvPr>
            <p:ph idx="1"/>
          </p:nvPr>
        </p:nvSpPr>
        <p:spPr>
          <a:xfrm>
            <a:off x="457200" y="1393202"/>
            <a:ext cx="8229600" cy="5256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1800"/>
            </a:pPr>
            <a:endParaRPr lang="en-US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https://docs.aws.amazon.com/AmazonECS/latest/developerguide/docker-basics.html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ea typeface="Calibri"/>
              <a:cs typeface="Calibri"/>
              <a:hlinkClick r:id="rId2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https://ecs-cats-dogs.workshop.aws/en/ecr/docker.html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ea typeface="Calibri"/>
              <a:cs typeface="Calibri"/>
              <a:hlinkClick r:id="rId3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r>
              <a:rPr lang="en-US">
                <a:uFill>
                  <a:solidFill>
                    <a:srgbClr val="0000FF"/>
                  </a:solidFill>
                </a:uFill>
                <a:ea typeface="+mn-lt"/>
                <a:cs typeface="+mn-lt"/>
                <a:hlinkClick r:id="rId4"/>
              </a:rPr>
              <a:t>https://blog.aquasec.com/docker-security-best-practices?_ga=2.100580638.1058616926.1651978295-1119178887.1645428243</a:t>
            </a:r>
            <a:endParaRPr lang="en-US" u="sng">
              <a:uFill>
                <a:solidFill>
                  <a:srgbClr val="0000FF"/>
                </a:solidFill>
              </a:u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r>
              <a:rPr lang="en-US">
                <a:uFill>
                  <a:solidFill>
                    <a:srgbClr val="0000FF"/>
                  </a:solidFill>
                </a:uFill>
                <a:ea typeface="+mn-lt"/>
                <a:cs typeface="+mn-lt"/>
                <a:hlinkClick r:id="rId5"/>
              </a:rPr>
              <a:t>https://github.com/luksa/kubernetes-in-action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r>
              <a:rPr lang="en-US" dirty="0">
                <a:uFill>
                  <a:solidFill>
                    <a:srgbClr val="0000FF"/>
                  </a:solidFill>
                </a:uFill>
                <a:ea typeface="+mn-lt"/>
                <a:cs typeface="+mn-lt"/>
                <a:hlinkClick r:id="rId6"/>
              </a:rPr>
              <a:t>https://towardsaws.com/build-push-docker-image-to-aws-ecr-using-github-actions-8396888a8f9e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r>
              <a:rPr lang="en-US" dirty="0">
                <a:uFill>
                  <a:solidFill>
                    <a:srgbClr val="0000FF"/>
                  </a:solidFill>
                </a:uFill>
                <a:ea typeface="+mn-lt"/>
                <a:cs typeface="+mn-lt"/>
                <a:hlinkClick r:id="rId7"/>
              </a:rPr>
              <a:t>https://iximiuz.com/en/posts/container-networking-is-simple/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endParaRPr lang="en-US" dirty="0">
              <a:uFill>
                <a:solidFill>
                  <a:srgbClr val="0000FF"/>
                </a:solidFill>
              </a:u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  <a:defRPr sz="1800"/>
            </a:pPr>
            <a:endParaRPr lang="en-US">
              <a:uFill>
                <a:solidFill>
                  <a:srgbClr val="0000FF"/>
                </a:solidFill>
              </a:uFill>
              <a:ea typeface="+mn-lt"/>
              <a:cs typeface="+mn-lt"/>
            </a:endParaRPr>
          </a:p>
          <a:p>
            <a:pPr marL="0" indent="0">
              <a:buNone/>
              <a:defRPr sz="1800"/>
            </a:pPr>
            <a:endParaRPr lang="en-US">
              <a:uFill>
                <a:solidFill>
                  <a:srgbClr val="0000FF"/>
                </a:solidFill>
              </a:uFill>
              <a:ea typeface="+mn-lt"/>
              <a:cs typeface="+mn-lt"/>
            </a:endParaRPr>
          </a:p>
          <a:p>
            <a:pPr marL="0" indent="0">
              <a:buNone/>
              <a:defRPr sz="1800"/>
            </a:pPr>
            <a:endParaRPr lang="en-US">
              <a:uFill>
                <a:solidFill>
                  <a:srgbClr val="0000FF"/>
                </a:solidFill>
              </a:uFill>
              <a:ea typeface="+mn-lt"/>
              <a:cs typeface="+mn-lt"/>
            </a:endParaRPr>
          </a:p>
        </p:txBody>
      </p:sp>
      <p:sp>
        <p:nvSpPr>
          <p:cNvPr id="440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39" name="Date Placeholder 3"/>
          <p:cNvSpPr txBox="1"/>
          <p:nvPr/>
        </p:nvSpPr>
        <p:spPr>
          <a:xfrm>
            <a:off x="6773543" y="6548118"/>
            <a:ext cx="1827850" cy="22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11/12/2021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B1C5-0DF7-064E-9656-6D4ACEA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the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63DA-CB57-E440-8837-91637A6055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$ docker network ls</a:t>
            </a: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NETWORK ID NAME DRIVER</a:t>
            </a: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6bde79dfcf70 bridge </a:t>
            </a:r>
            <a:r>
              <a:rPr lang="en-CA" err="1">
                <a:latin typeface="Consolas"/>
                <a:cs typeface="Consolas" panose="020B0609020204030204" pitchFamily="49" charset="0"/>
              </a:rPr>
              <a:t>bridge</a:t>
            </a:r>
            <a:endParaRPr lang="en-CA"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8d9c78725538 none null</a:t>
            </a: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eb0eeab782f4 host </a:t>
            </a:r>
            <a:r>
              <a:rPr lang="en-CA" err="1">
                <a:latin typeface="Consolas"/>
                <a:cs typeface="Consolas" panose="020B0609020204030204" pitchFamily="49" charset="0"/>
              </a:rPr>
              <a:t>host</a:t>
            </a:r>
            <a:endParaRPr lang="en-CA"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4c1ff84d6d3f blog-dev overlay</a:t>
            </a: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228a4355d548 blog-prod overlay</a:t>
            </a:r>
          </a:p>
          <a:p>
            <a:pPr marL="0" indent="0">
              <a:buNone/>
            </a:pPr>
            <a:endParaRPr lang="en-CA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# Create a new network</a:t>
            </a:r>
          </a:p>
          <a:p>
            <a:pPr marL="0" indent="0">
              <a:buNone/>
            </a:pPr>
            <a:r>
              <a:rPr lang="en-CA">
                <a:latin typeface="Consolas"/>
                <a:cs typeface="Consolas" panose="020B0609020204030204" pitchFamily="49" charset="0"/>
              </a:rPr>
              <a:t>$ docker network create [network name]</a:t>
            </a:r>
            <a:endParaRPr lang="en-CA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6DCD-2D64-354E-B73C-B036A4C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What's a network?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012B-5ECB-3D4C-810E-909EE2C8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Conceptually, a Docker "network" is a virtual switch</a:t>
            </a:r>
          </a:p>
          <a:p>
            <a:r>
              <a:rPr lang="en-CA"/>
              <a:t>(we can also think about it like a VLAN, or a </a:t>
            </a:r>
            <a:r>
              <a:rPr lang="en-CA" err="1"/>
              <a:t>WiFi</a:t>
            </a:r>
            <a:r>
              <a:rPr lang="en-CA"/>
              <a:t> SSID, for instance)</a:t>
            </a:r>
            <a:endParaRPr lang="en-CA">
              <a:cs typeface="Calibri"/>
            </a:endParaRPr>
          </a:p>
          <a:p>
            <a:r>
              <a:rPr lang="en-CA"/>
              <a:t>By default, containers are connected to a single network</a:t>
            </a:r>
            <a:endParaRPr lang="en-CA">
              <a:cs typeface="Calibri"/>
            </a:endParaRPr>
          </a:p>
          <a:p>
            <a:pPr marL="0" indent="0">
              <a:buNone/>
            </a:pPr>
            <a:r>
              <a:rPr lang="en-CA"/>
              <a:t> (but they can be connected to zero, or many networks, even dynamically)</a:t>
            </a:r>
            <a:endParaRPr lang="en-CA">
              <a:cs typeface="Calibri" panose="020F0502020204030204"/>
            </a:endParaRPr>
          </a:p>
          <a:p>
            <a:r>
              <a:rPr lang="en-CA"/>
              <a:t>Each network has its own subnet (IP address range)</a:t>
            </a:r>
            <a:endParaRPr lang="en-CA">
              <a:cs typeface="Calibri"/>
            </a:endParaRPr>
          </a:p>
          <a:p>
            <a:r>
              <a:rPr lang="en-CA"/>
              <a:t>A network can be local (to a single Docker Engine) or global (span multiple hosts)</a:t>
            </a:r>
            <a:endParaRPr lang="en-CA">
              <a:cs typeface="Calibri"/>
            </a:endParaRPr>
          </a:p>
          <a:p>
            <a:r>
              <a:rPr lang="en-CA"/>
              <a:t>Containers can have </a:t>
            </a:r>
            <a:r>
              <a:rPr lang="en-CA" i="1"/>
              <a:t>network aliases</a:t>
            </a:r>
            <a:r>
              <a:rPr lang="en-CA"/>
              <a:t> providing DNS-based service discovery</a:t>
            </a:r>
            <a:endParaRPr lang="en-CA">
              <a:cs typeface="Calibri"/>
            </a:endParaRPr>
          </a:p>
          <a:p>
            <a:r>
              <a:rPr lang="en-CA"/>
              <a:t>(and each network has its own "domain", "zone", or "scope")</a:t>
            </a:r>
            <a:endParaRPr lang="en-CA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5989-BA84-A04D-9712-613D2BAE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Connectivity and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8DCB-8B97-C64E-BCE1-47BA810A83E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docker run -it -d --name ubuntu1 ubuntu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docker run -it -d --name ubuntu2 ubuntu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docker inspect ubuntu1 # What network is this container using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Try pinging ubuntu1 from the host using it’s IP and DNS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ping 172.12.0.3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ping ubuntu2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Ty the same from inside the container ubuntu1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docker exec -it ubuntu2 /bin/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ping 172.12.0.3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ping ubuntu2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BAE4-21CF-B446-BBC1-7F1199A0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4202"/>
            <a:ext cx="8113698" cy="5672761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Create a new network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docker network create  -d bridge --subnet 182.18.0.1/24 --gateway  182.18.0.1 new-network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Deploy a 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 database using the mysql:5.6 image and name it 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-db. Attach it to the newly created network new-network</a:t>
            </a:r>
            <a:b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Set the database password to use db_pass123. The environment variable to set is MYSQL_ROOT_PASSWORD</a:t>
            </a:r>
          </a:p>
          <a:p>
            <a:pPr marL="0" indent="0">
              <a:buNone/>
            </a:pP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$ docker run -d -e MYSQL_ROOT_PASSWORD=db_pass123 --name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mysql-db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--network new-network mysql:5.6</a:t>
            </a:r>
          </a:p>
          <a:p>
            <a:pPr marL="0" indent="0">
              <a:buNone/>
            </a:pPr>
            <a:endParaRPr lang="en-CA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# Run a simple app and link it to DB container</a:t>
            </a:r>
          </a:p>
          <a:p>
            <a:pPr marL="0" indent="0">
              <a:buNone/>
            </a:pP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$ docker run --network=new-network -e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DB_Host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mysql-db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-e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DB_Password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=db_pass123 -p 38080:8080 --name webapp --link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mysql-db:mysql-db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kodekloud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/simple-webapp-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endParaRPr lang="en-CA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1">
                <a:latin typeface="Consolas" panose="020B0609020204030204" pitchFamily="49" charset="0"/>
                <a:cs typeface="Consolas" panose="020B0609020204030204" pitchFamily="49" charset="0"/>
              </a:rPr>
              <a:t># Can containers on a default “bridge” network connect to containers on “new-network”?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1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A371-7BE1-7940-A9AA-CCACED21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Connectivity Explained</a:t>
            </a:r>
          </a:p>
        </p:txBody>
      </p:sp>
      <p:pic>
        <p:nvPicPr>
          <p:cNvPr id="5122" name="Picture 2" descr="Multiple containers on the default bridge network, on a Linux machine">
            <a:extLst>
              <a:ext uri="{FF2B5EF4-FFF2-40B4-BE49-F238E27FC236}">
                <a16:creationId xmlns:a16="http://schemas.microsoft.com/office/drawing/2014/main" id="{58AB372F-828A-3C4A-AB72-5F031D4F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33" y="1298074"/>
            <a:ext cx="8447433" cy="500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3E5F-09A5-C343-B787-B40D29F3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AE40-6B89-5545-9AD5-825EFBF2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ultiple containers in multiple bridge networks, on a Linux machine">
            <a:extLst>
              <a:ext uri="{FF2B5EF4-FFF2-40B4-BE49-F238E27FC236}">
                <a16:creationId xmlns:a16="http://schemas.microsoft.com/office/drawing/2014/main" id="{E5D4EC20-8CBF-2648-A13C-D3A7EC8C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163"/>
            <a:ext cx="9144000" cy="6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0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fed9d0-83a8-4d28-8458-e1da8f701913">
      <Terms xmlns="http://schemas.microsoft.com/office/infopath/2007/PartnerControls"/>
    </lcf76f155ced4ddcb4097134ff3c332f>
    <TaxCatchAll xmlns="6e98654c-3def-47d1-bfde-8b87c356ff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1BCD81489345A28F8FEDA6D3E1BB" ma:contentTypeVersion="13" ma:contentTypeDescription="Create a new document." ma:contentTypeScope="" ma:versionID="62fb0033156bc6351fd2e7ed84452eab">
  <xsd:schema xmlns:xsd="http://www.w3.org/2001/XMLSchema" xmlns:xs="http://www.w3.org/2001/XMLSchema" xmlns:p="http://schemas.microsoft.com/office/2006/metadata/properties" xmlns:ns2="69fed9d0-83a8-4d28-8458-e1da8f701913" xmlns:ns3="6e98654c-3def-47d1-bfde-8b87c356ffdf" targetNamespace="http://schemas.microsoft.com/office/2006/metadata/properties" ma:root="true" ma:fieldsID="0f20844f6b684cfabc81f4ef3f4fdee4" ns2:_="" ns3:_="">
    <xsd:import namespace="69fed9d0-83a8-4d28-8458-e1da8f701913"/>
    <xsd:import namespace="6e98654c-3def-47d1-bfde-8b87c356ff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d9d0-83a8-4d28-8458-e1da8f701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654c-3def-47d1-bfde-8b87c356ff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c84f685-914f-468e-bc07-3a7921e8ea0b}" ma:internalName="TaxCatchAll" ma:showField="CatchAllData" ma:web="6e98654c-3def-47d1-bfde-8b87c356ff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471D4-19BD-4A17-95E3-F5F9B6BEE1AF}">
  <ds:schemaRefs>
    <ds:schemaRef ds:uri="69fed9d0-83a8-4d28-8458-e1da8f701913"/>
    <ds:schemaRef ds:uri="6e98654c-3def-47d1-bfde-8b87c356ff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DFCD37-9AF1-48DC-8842-5949B4665E74}">
  <ds:schemaRefs>
    <ds:schemaRef ds:uri="69fed9d0-83a8-4d28-8458-e1da8f701913"/>
    <ds:schemaRef ds:uri="6e98654c-3def-47d1-bfde-8b87c356ff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87B1FA7-C8A1-4FAD-B3A2-CC4A4351D0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39</Slides>
  <Notes>6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Agenda</vt:lpstr>
      <vt:lpstr>Lab 1– Docker Networks</vt:lpstr>
      <vt:lpstr>List the networks</vt:lpstr>
      <vt:lpstr>What's a network?</vt:lpstr>
      <vt:lpstr>Basic Connectivity and DNS</vt:lpstr>
      <vt:lpstr>PowerPoint Presentation</vt:lpstr>
      <vt:lpstr>Connectivity Explained</vt:lpstr>
      <vt:lpstr>PowerPoint Presentation</vt:lpstr>
      <vt:lpstr>CNM vs CNI</vt:lpstr>
      <vt:lpstr>Service discovery with containers</vt:lpstr>
      <vt:lpstr>PowerPoint Presentation</vt:lpstr>
      <vt:lpstr>Lab 1– The End</vt:lpstr>
      <vt:lpstr>Docker Storage</vt:lpstr>
      <vt:lpstr>Docker Layers</vt:lpstr>
      <vt:lpstr>Making changes to the code</vt:lpstr>
      <vt:lpstr>Lab 2 – Docker Storage</vt:lpstr>
      <vt:lpstr>Running MySQL DB as a container</vt:lpstr>
      <vt:lpstr>Running MySQL DB as a Container with a mounted volume</vt:lpstr>
      <vt:lpstr>Running MySQL DB as a Container with a mounted volume</vt:lpstr>
      <vt:lpstr>Lab 2 – The End</vt:lpstr>
      <vt:lpstr>Build the Docker Image in Cloud9 Environment</vt:lpstr>
      <vt:lpstr>Build the Docker Image in Cloud9 and Publish To Amazon ECR</vt:lpstr>
      <vt:lpstr>Lab 3 – Build Docker Image and Publish to Amazon ECR with GitHub Actions</vt:lpstr>
      <vt:lpstr>Build Docker Images with GitHub Actions</vt:lpstr>
      <vt:lpstr>Create a Fork of the Application Repo</vt:lpstr>
      <vt:lpstr>Create a Repository for  Your Images</vt:lpstr>
      <vt:lpstr>Update Your Repo with AWS Credentials</vt:lpstr>
      <vt:lpstr>Create GitHub Actions Workflow</vt:lpstr>
      <vt:lpstr>Verify that the Docker Image is available in Registry</vt:lpstr>
      <vt:lpstr>Run the container in Cloud9</vt:lpstr>
      <vt:lpstr>Lab 3 – The End</vt:lpstr>
      <vt:lpstr>Lifecycle</vt:lpstr>
      <vt:lpstr>Docker Architecture: Namespaces</vt:lpstr>
      <vt:lpstr>Docker Architecture: Control Groups</vt:lpstr>
      <vt:lpstr>Docker Engine</vt:lpstr>
      <vt:lpstr>Docker Engine</vt:lpstr>
      <vt:lpstr>Docker commands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65</cp:revision>
  <cp:lastPrinted>2022-04-15T21:33:07Z</cp:lastPrinted>
  <dcterms:modified xsi:type="dcterms:W3CDTF">2023-05-30T16:45:40Z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0x010100541D1BCD81489345A28F8FEDA6D3E1BB</vt:lpwstr>
  </property>
  <property fmtid="{D5CDD505-2E9C-101B-9397-08002B2CF9AE}" pid="3" name="MediaServiceImageTags">
    <vt:lpwstr/>
  </property>
</Properties>
</file>