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5" r:id="rId5"/>
  </p:sldMasterIdLst>
  <p:notesMasterIdLst>
    <p:notesMasterId r:id="rId35"/>
  </p:notesMasterIdLst>
  <p:sldIdLst>
    <p:sldId id="256" r:id="rId6"/>
    <p:sldId id="293" r:id="rId7"/>
    <p:sldId id="257" r:id="rId8"/>
    <p:sldId id="269" r:id="rId9"/>
    <p:sldId id="270" r:id="rId10"/>
    <p:sldId id="259" r:id="rId11"/>
    <p:sldId id="258" r:id="rId12"/>
    <p:sldId id="271" r:id="rId13"/>
    <p:sldId id="275" r:id="rId14"/>
    <p:sldId id="304" r:id="rId15"/>
    <p:sldId id="303" r:id="rId16"/>
    <p:sldId id="302" r:id="rId17"/>
    <p:sldId id="301" r:id="rId18"/>
    <p:sldId id="300" r:id="rId19"/>
    <p:sldId id="299" r:id="rId20"/>
    <p:sldId id="298" r:id="rId21"/>
    <p:sldId id="294" r:id="rId22"/>
    <p:sldId id="264" r:id="rId23"/>
    <p:sldId id="265" r:id="rId24"/>
    <p:sldId id="268" r:id="rId25"/>
    <p:sldId id="277" r:id="rId26"/>
    <p:sldId id="278" r:id="rId27"/>
    <p:sldId id="311" r:id="rId28"/>
    <p:sldId id="310" r:id="rId29"/>
    <p:sldId id="309" r:id="rId30"/>
    <p:sldId id="308" r:id="rId31"/>
    <p:sldId id="307" r:id="rId32"/>
    <p:sldId id="306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06E12-2B16-11EF-7E6F-95613804D5FA}" v="80" dt="2022-07-02T12:08:36.662"/>
    <p1510:client id="{484BC743-0A04-0719-D2DA-CDA6837A60B3}" v="4" dt="2022-06-21T21:20:05.199"/>
    <p1510:client id="{6D076D22-2484-A57A-9301-BDFC3D01CCB3}" v="66" dt="2023-06-19T23:44:20.762"/>
    <p1510:client id="{739DE212-D616-3FE7-26EF-CCA175B14904}" v="5" dt="2023-06-20T21:09:2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279"/>
  </p:normalViewPr>
  <p:slideViewPr>
    <p:cSldViewPr snapToGrid="0" snapToObjects="1">
      <p:cViewPr>
        <p:scale>
          <a:sx n="100" d="100"/>
          <a:sy n="100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92473-452B-AE4F-8323-8F8D578E743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572C-034C-8B49-9209-269DDB9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sworkshop.com/beginner/170_statefulset/service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sworkshop.com/beginner/170_statefulset/service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https://github.com/luksa/kubernetes-in-action/tree/master/Chapter06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https://www.eksworkshop.com/beginner/170_statefulset/services/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https://www.eksworkshop.com/beginner/170_statefulset/services/</a:t>
            </a:r>
            <a:endParaRPr lang="en-US" dirty="0"/>
          </a:p>
          <a:p>
            <a:r>
              <a:rPr lang="en-US" dirty="0"/>
              <a:t>https://github.com/luksa/kubernetes-in-action/tree/master/Chapter06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Pp 164 in K8s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572C-034C-8B49-9209-269DDB93F5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3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</a:t>
            </a:r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572C-034C-8B49-9209-269DDB93F5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https://github.com/luksa/kubernetes-in-action/tree/master/Chapter06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https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://github.com/octocat/Spoon-Knife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D572C-034C-8B49-9209-269DDB93F5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https://container.training/kube-selfpaced.yml.html#1271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BA3F-12C7-48A9-8A21-0C0612FFF62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5FEA-E082-2E42-820B-4306521D1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D2CFB-02C9-BB44-9C86-02CA5192B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6A73-1D70-2D4B-B9C8-C4F73EA9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91D3-2590-E841-A758-2E689386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7785-7F72-744C-9241-72BD0BC2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14D2-AD6D-A148-AFB7-4E4BC69B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B9711-35FE-684E-BD09-DF5FC249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8F42-A056-0E43-9EEB-3E833315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183D-E5B8-E74A-9C62-CB751EE5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CCB2-C0B4-0A4F-817A-8B6B19F6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2B023-FBDC-B34B-AE13-49506477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0C29C-BCD2-7344-96BE-72BD4F0D0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B445-4426-3D4B-B494-2CF2397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77D2-FEC8-6F45-AC18-172B0F24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3002-F0A6-024E-BA9C-80C7A402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0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8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0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28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8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A953-648B-E047-B9F6-63267339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933D-A0C5-5942-94BB-FB71AB78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C4FF-5F1A-164F-9A41-52A51B21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99CC-4452-6E43-BC7B-5D4428B9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D60B-12A6-EA43-BCF5-1FBE5695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9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51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6E0-C8A6-A34B-884F-638C12D6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6D6EF-7722-504C-AE36-E42162C4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23D3-0555-5B43-B0DB-CBFB0930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5ED1-2A0A-BF40-A964-7BDF616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BCEC-7030-DF46-92FA-F828A99E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8926-44BD-A94A-935A-8A864E74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27FD-D96B-BE48-9822-D8B3DA228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0917A-7163-6D49-B537-80767BBD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F859C-E2B6-E04D-B687-5AAD6FCF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099F-1BC2-1947-925C-57553444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AB5A-407B-D347-9004-51CF57AD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CDBC-6A06-6C43-BD04-A3009C2D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FD19-306F-8042-9CD1-BB06E715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02702-D991-1D43-A227-8F6F9E19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98C9-89EF-F843-AA7E-EFC95741D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BF0DE-85A5-BD4D-ABB4-AED302D4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93FF8-3397-2443-8F18-A49D6BBC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0054A-D387-764E-8C20-D591618A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23F06-96CA-6849-91B0-BE82D2F4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C0E7-D073-BB4E-95BE-4CE804C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F7B85-7F62-5E4D-BC58-3BA5275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4DE6F-CD4B-1E45-B5FD-1A44A1E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1283-C637-2744-A433-2661F526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A9DB5-C242-A543-B8BE-D520DC7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63C07-2F5C-BF4E-88C2-0DB61448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BBEF-EF3D-714E-84B2-8995E13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2B9-E772-3A44-917B-FC8E5895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F310-489A-2240-BAB9-3E139CA7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CBBE-3996-8A4E-8CF4-2AC44A58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B8B0-A63E-7446-8660-C4D00B15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AEE3-FD95-0940-A2F4-320CE9EC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F2CB0-79CA-BD42-987F-DB9CCA55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CFFA-2276-A74E-848B-239DD5D8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52B3E-EA2B-1F47-A418-C1E67699A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D276D-2609-0A49-8ED2-F9CA2313A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4A2F-D8EB-824A-8CC2-9BD38EB8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2A17-AF7D-4644-B46D-B08BFB7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75A89-60CD-5145-9150-9F9C31D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36527-9955-3C44-BEB7-2793E1E3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39C1-64F5-9F4D-B9A6-6CEA0F9E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3B62-AF5A-9C4D-96F7-E0CB7A2D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5316-C98F-1147-B623-1C9A0689E71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A36D-C0D1-1C4D-9B39-5CA14529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AFE8-5147-4A48-8F96-326AE9742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3033-9D81-184C-949B-870B70EF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4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pod-lifecycle/#restart-polic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B08D2-6C21-AF4D-96A8-C2034ED0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Volumes: Attaching Disk Storage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BEBE-9B23-7C41-AA84-BA4663342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Week 7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16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5D9-152C-1E81-0F51-483BE13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Workshop </a:t>
            </a:r>
            <a:r>
              <a:rPr lang="en-US" sz="4800" dirty="0">
                <a:solidFill>
                  <a:schemeClr val="tx2"/>
                </a:solidFill>
              </a:rPr>
              <a:t>1</a:t>
            </a:r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800" dirty="0">
                <a:solidFill>
                  <a:schemeClr val="tx2"/>
                </a:solidFill>
              </a:rPr>
              <a:t>Using EMPTYDIR  volume  to share data between containers in  the Pod </a:t>
            </a:r>
            <a:endParaRPr lang="en-US" sz="4800" b="0" kern="1200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60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AA577-816D-1605-AA43-C170112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43EA-6D10-D1B7-CCC3-76A05FF8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305435" indent="-305435"/>
            <a:r>
              <a:rPr lang="en-US" sz="2000" dirty="0">
                <a:ea typeface="+mn-lt"/>
                <a:cs typeface="+mn-lt"/>
              </a:rPr>
              <a:t>Deployment of containerized application that uses </a:t>
            </a:r>
            <a:r>
              <a:rPr lang="en-US" sz="2000" dirty="0" err="1">
                <a:ea typeface="+mn-lt"/>
                <a:cs typeface="+mn-lt"/>
              </a:rPr>
              <a:t>emptyDir</a:t>
            </a:r>
            <a:r>
              <a:rPr lang="en-US" sz="2000" dirty="0">
                <a:ea typeface="+mn-lt"/>
                <a:cs typeface="+mn-lt"/>
              </a:rPr>
              <a:t> Volume to share data between containers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0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AA577-816D-1605-AA43-C170112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Description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63F43EA-6D10-D1B7-CCC3-76A05FF8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305435" indent="-305435"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Univers"/>
                <a:ea typeface="+mn-lt"/>
                <a:cs typeface="+mn-lt"/>
              </a:rPr>
              <a:t>Application is running as two containers in the same pod</a:t>
            </a:r>
          </a:p>
          <a:p>
            <a:pPr marL="305435" indent="-305435"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Univers"/>
                <a:ea typeface="+mn-lt"/>
                <a:cs typeface="+mn-lt"/>
              </a:rPr>
              <a:t>One process is generating random fortune every 10 seconds and writes it to a shared volumes</a:t>
            </a:r>
          </a:p>
          <a:p>
            <a:pPr marL="305435" indent="-305435">
              <a:spcBef>
                <a:spcPts val="1000"/>
              </a:spcBef>
              <a:spcAft>
                <a:spcPts val="0"/>
              </a:spcAft>
            </a:pPr>
            <a:r>
              <a:rPr lang="en-US">
                <a:latin typeface="Univers"/>
              </a:rPr>
              <a:t>The same volume is mounted into nginx container as </a:t>
            </a:r>
            <a:r>
              <a:rPr lang="en-US">
                <a:ea typeface="+mn-lt"/>
                <a:cs typeface="+mn-lt"/>
              </a:rPr>
              <a:t>/usr/share/nginx/html. Nginx serves the fortunes from this folder</a:t>
            </a:r>
          </a:p>
          <a:p>
            <a:pPr marL="305435" indent="-305435"/>
            <a:endParaRPr lang="en-US"/>
          </a:p>
        </p:txBody>
      </p:sp>
      <p:pic>
        <p:nvPicPr>
          <p:cNvPr id="17" name="Picture 19" descr="Text&#10;&#10;Description automatically generated">
            <a:extLst>
              <a:ext uri="{FF2B5EF4-FFF2-40B4-BE49-F238E27FC236}">
                <a16:creationId xmlns:a16="http://schemas.microsoft.com/office/drawing/2014/main" id="{16187D6B-98F3-E838-354D-745C9033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579163"/>
            <a:ext cx="6735272" cy="35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3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B039-A924-8844-A347-47FB1120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45C9-026C-B644-B6A2-77FE7598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 panose="020B0609020204030204" pitchFamily="49" charset="0"/>
              </a:rPr>
              <a:t>Application is running as two containers in the same pod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anose="020B0609020204030204" pitchFamily="49" charset="0"/>
              </a:rPr>
              <a:t>One process is generating random fortune every 10 seconds and writes it to a shared volumes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 panose="020B0609020204030204" pitchFamily="49" charset="0"/>
              </a:rPr>
              <a:t>The same volume is mounted into nginx container as 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usr</a:t>
            </a:r>
            <a:r>
              <a:rPr lang="en-US" sz="2000" dirty="0">
                <a:ea typeface="+mn-lt"/>
                <a:cs typeface="+mn-lt"/>
              </a:rPr>
              <a:t>/share/nginx/html. Nginx serves the fortunes from this folder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A6D21E8-091F-9492-0B4A-4A4B4CF9B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7" r="30000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8F3E052-0A34-1717-FC5A-F5F6FA2A6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1924844"/>
            <a:ext cx="8982075" cy="41529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81FE084-C07C-74E7-FAC3-F7DCE84F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61" y="629900"/>
            <a:ext cx="7356020" cy="1298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133F7-BA02-FF27-EA34-B21A2FA904E0}"/>
              </a:ext>
            </a:extLst>
          </p:cNvPr>
          <p:cNvSpPr txBox="1"/>
          <p:nvPr/>
        </p:nvSpPr>
        <p:spPr>
          <a:xfrm>
            <a:off x="4819650" y="2204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Univers"/>
              </a:rPr>
              <a:t>Pod Manifest</a:t>
            </a:r>
          </a:p>
        </p:txBody>
      </p:sp>
    </p:spTree>
    <p:extLst>
      <p:ext uri="{BB962C8B-B14F-4D97-AF65-F5344CB8AC3E}">
        <p14:creationId xmlns:p14="http://schemas.microsoft.com/office/powerpoint/2010/main" val="229734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6663-AAEB-C545-9E03-4B1B604E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en-US" dirty="0"/>
              <a:t>Deploy and Access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C9CB-7DD7-0748-9F3B-61A0F64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066885" cy="39085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# Create a namespace</a:t>
            </a:r>
            <a:endParaRPr lang="en-US" sz="1700" dirty="0">
              <a:latin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$ k create ns week8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</a:rPr>
              <a:t>$ k apply -f </a:t>
            </a:r>
            <a:r>
              <a:rPr lang="en-US" sz="1700" dirty="0" err="1">
                <a:latin typeface="Consolas"/>
              </a:rPr>
              <a:t>fortune_pod.yaml</a:t>
            </a:r>
            <a:r>
              <a:rPr lang="en-US" sz="1700" dirty="0">
                <a:latin typeface="Consolas"/>
              </a:rPr>
              <a:t> -n week8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alibri"/>
              </a:rPr>
              <a:t>$ k get all –n week8</a:t>
            </a:r>
          </a:p>
          <a:p>
            <a:pPr marL="0" indent="0">
              <a:buNone/>
            </a:pPr>
            <a:endParaRPr lang="en-US" sz="17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700">
              <a:latin typeface="Consolas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# Deploy the pod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 panose="020B0609020204030204" pitchFamily="49" charset="0"/>
              </a:rPr>
              <a:t># Access the app via port forwarding</a:t>
            </a:r>
            <a:endParaRPr lang="en-US" sz="1700" dirty="0">
              <a:latin typeface="Consolas"/>
            </a:endParaRPr>
          </a:p>
          <a:p>
            <a:pPr marL="0" indent="0">
              <a:buNone/>
            </a:pPr>
            <a:r>
              <a:rPr lang="en-CA" sz="1700" dirty="0">
                <a:latin typeface="Consolas"/>
                <a:cs typeface="Consolas" panose="020B0609020204030204" pitchFamily="49" charset="0"/>
              </a:rPr>
              <a:t>$ </a:t>
            </a:r>
            <a:r>
              <a:rPr lang="en-CA" sz="1700" dirty="0" err="1">
                <a:latin typeface="Consolas"/>
                <a:cs typeface="Consolas" panose="020B0609020204030204" pitchFamily="49" charset="0"/>
              </a:rPr>
              <a:t>kubectl</a:t>
            </a:r>
            <a:r>
              <a:rPr lang="en-CA" sz="1700" dirty="0">
                <a:latin typeface="Consolas"/>
                <a:cs typeface="Consolas" panose="020B0609020204030204" pitchFamily="49" charset="0"/>
              </a:rPr>
              <a:t> port-forward fortune 8080:80 </a:t>
            </a:r>
            <a:r>
              <a:rPr lang="en-US" sz="1700" dirty="0">
                <a:ea typeface="+mn-lt"/>
                <a:cs typeface="+mn-lt"/>
              </a:rPr>
              <a:t>-n week8</a:t>
            </a:r>
            <a:endParaRPr lang="en-CA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en-CA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700" dirty="0">
                <a:latin typeface="Consolas"/>
                <a:cs typeface="Consolas" panose="020B0609020204030204" pitchFamily="49" charset="0"/>
              </a:rPr>
              <a:t>$ curl http://localhost:8080</a:t>
            </a:r>
          </a:p>
          <a:p>
            <a:pPr marL="0" indent="0">
              <a:buNone/>
            </a:pPr>
            <a:endParaRPr lang="en-CA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4F82EC3-E0D6-1BC5-A99D-F07472A91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0" r="30775" b="-1"/>
          <a:stretch/>
        </p:blipFill>
        <p:spPr>
          <a:xfrm>
            <a:off x="6974214" y="755312"/>
            <a:ext cx="4447491" cy="5347376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50F2-6061-ED73-4F2F-CE2B6696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>
                <a:cs typeface="Calibri Light"/>
              </a:rPr>
              <a:t>Examine the mounted volume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187C-BCEB-849E-A590-D482B7FF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261508"/>
            <a:ext cx="6586489" cy="39623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/>
              </a:rPr>
              <a:t># Attach shell to web-server container inside fortune Pod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$ k exec  fortune -it -n week8 -c web-server -- sh  </a:t>
            </a:r>
            <a:endParaRPr lang="en-US" sz="1400">
              <a:latin typeface="Consolas"/>
              <a:ea typeface="+mn-lt"/>
              <a:cs typeface="+mn-lt"/>
            </a:endParaRPr>
          </a:p>
          <a:p>
            <a:pPr>
              <a:buNone/>
            </a:pPr>
            <a:endParaRPr lang="en-US" sz="1400" dirty="0">
              <a:latin typeface="Consolas"/>
            </a:endParaRPr>
          </a:p>
          <a:p>
            <a:pPr>
              <a:buNone/>
            </a:pPr>
            <a:r>
              <a:rPr lang="en-US" sz="1400">
                <a:latin typeface="Consolas"/>
              </a:rPr>
              <a:t>/ # cat /usr/share/nginx/html/index.html 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Try the Moo Shu Pork.  It is especially good today.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# Wait 10 seconds</a:t>
            </a:r>
            <a:endParaRPr lang="en-US" sz="1400" dirty="0">
              <a:latin typeface="Consolas"/>
            </a:endParaRPr>
          </a:p>
          <a:p>
            <a:pPr>
              <a:buNone/>
            </a:pPr>
            <a:r>
              <a:rPr lang="en-US" sz="1400">
                <a:latin typeface="Consolas"/>
              </a:rPr>
              <a:t>/ # cat /usr/share/nginx/html/index.html 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</a:rPr>
              <a:t>You will be run over by a beer truck.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alibri" panose="020F0502020204030204"/>
              </a:rPr>
              <a:t># Try upating the index.html file</a:t>
            </a:r>
            <a:endParaRPr lang="en-US" sz="14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/ # vi /usr/share/nginx/html/index.html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 b="1">
                <a:cs typeface="Calibri" panose="020F0502020204030204"/>
              </a:rPr>
              <a:t>Why does the editing attempt fail?</a:t>
            </a:r>
            <a:endParaRPr lang="en-US" sz="1400" b="1" dirty="0">
              <a:cs typeface="Calibri" panose="020F0502020204030204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  <a:p>
            <a:pPr marL="0" indent="0">
              <a:buNone/>
            </a:pPr>
            <a:endParaRPr lang="en-US" sz="1400" dirty="0">
              <a:cs typeface="Calibri" panose="020F0502020204030204"/>
            </a:endParaRPr>
          </a:p>
        </p:txBody>
      </p:sp>
      <p:pic>
        <p:nvPicPr>
          <p:cNvPr id="11" name="Picture 4" descr="Cat peering over table">
            <a:extLst>
              <a:ext uri="{FF2B5EF4-FFF2-40B4-BE49-F238E27FC236}">
                <a16:creationId xmlns:a16="http://schemas.microsoft.com/office/drawing/2014/main" id="{42AD24E4-B7E9-6EC9-DCF6-AA4687C45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3" r="26394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F9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2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5D9-152C-1E81-0F51-483BE13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</a:rPr>
              <a:t>End of  Workshop</a:t>
            </a:r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chemeClr val="tx2"/>
                </a:solidFill>
              </a:rPr>
              <a:t>1 </a:t>
            </a:r>
            <a:endParaRPr lang="en-US" sz="4800" b="0" kern="1200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5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E3451-DCDA-AB47-B63F-0A4964D6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GitRepo Volume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EBD27-6A31-1642-91C5-56A1A6FF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932" y="2091095"/>
            <a:ext cx="99556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FF7C0-030B-224A-BB4B-1818A7CD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 Manifest with GitRepo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AF422-C0EF-8D46-B72D-B856AC7D6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45422"/>
            <a:ext cx="6846363" cy="44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1E9B0-1AE9-DA41-BDA2-1731B10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5345FD-5321-084C-82A8-AB17F930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Volumes</a:t>
            </a:r>
          </a:p>
          <a:p>
            <a:pPr lvl="1"/>
            <a:r>
              <a:rPr lang="en-US" sz="2200"/>
              <a:t>emptyDir</a:t>
            </a:r>
          </a:p>
          <a:p>
            <a:pPr lvl="1"/>
            <a:r>
              <a:rPr lang="en-US" sz="2200"/>
              <a:t>hostPath</a:t>
            </a:r>
          </a:p>
          <a:p>
            <a:r>
              <a:rPr lang="en-US" sz="2200"/>
              <a:t>PersistentVolumes (PV) and PersistentVolumeClaims (PVC)</a:t>
            </a:r>
          </a:p>
          <a:p>
            <a:r>
              <a:rPr lang="en-US" sz="2200"/>
              <a:t>StorageClass</a:t>
            </a:r>
          </a:p>
        </p:txBody>
      </p:sp>
    </p:spTree>
    <p:extLst>
      <p:ext uri="{BB962C8B-B14F-4D97-AF65-F5344CB8AC3E}">
        <p14:creationId xmlns:p14="http://schemas.microsoft.com/office/powerpoint/2010/main" val="211651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6916C-EC52-844F-936C-C605CB3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 b="1"/>
              <a:t>Managing configuration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2970-A3F8-AE42-A32B-4E53334D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/>
              <a:t>Some applications need to be configured </a:t>
            </a:r>
          </a:p>
          <a:p>
            <a:r>
              <a:rPr lang="en-CA" sz="2200"/>
              <a:t>There are many ways for our code to pick up configuration:</a:t>
            </a:r>
          </a:p>
          <a:p>
            <a:pPr lvl="1"/>
            <a:r>
              <a:rPr lang="en-CA" sz="2200"/>
              <a:t>command-line arguments</a:t>
            </a:r>
          </a:p>
          <a:p>
            <a:pPr lvl="1"/>
            <a:r>
              <a:rPr lang="en-CA" sz="2200"/>
              <a:t>environment variables</a:t>
            </a:r>
          </a:p>
          <a:p>
            <a:pPr lvl="1"/>
            <a:r>
              <a:rPr lang="en-CA" sz="2200"/>
              <a:t>configuration files</a:t>
            </a:r>
          </a:p>
          <a:p>
            <a:pPr lvl="1"/>
            <a:r>
              <a:rPr lang="en-CA" sz="2200"/>
              <a:t>configuration servers (getting configuration from a database, an API...)</a:t>
            </a:r>
          </a:p>
          <a:p>
            <a:pPr lvl="1"/>
            <a:r>
              <a:rPr lang="en-CA" sz="2200"/>
              <a:t>... and more (because programmers can be very creative!)</a:t>
            </a:r>
          </a:p>
          <a:p>
            <a:r>
              <a:rPr lang="en-CA" sz="2200"/>
              <a:t>How can we do these things with containers and Kubernetes?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70900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6A7B5-E940-2141-A5BE-DB184B63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Persistent Volumes: Amazon EBS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133B-6328-7540-9514-91C0FFE8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CA" sz="1800"/>
              <a:t>Using a persistent volume requires:</a:t>
            </a:r>
          </a:p>
          <a:p>
            <a:pPr lvl="1"/>
            <a:r>
              <a:rPr lang="en-CA" sz="1800"/>
              <a:t>creating the volume out-of-band (outside of the Kubernetes API)</a:t>
            </a:r>
          </a:p>
          <a:p>
            <a:pPr lvl="1"/>
            <a:r>
              <a:rPr lang="en-CA" sz="1800"/>
              <a:t>referencing the volume in the pod description, with all its parameters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DCDF5-0476-184E-A662-2D0A134C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42" y="625683"/>
            <a:ext cx="639917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DD99A-490C-5D4B-9B28-C0C44BC9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NFS Volume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76593-DDA0-E143-9091-65CF74FD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93" y="625684"/>
            <a:ext cx="638056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9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5D9-152C-1E81-0F51-483BE13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Workshop </a:t>
            </a:r>
            <a:r>
              <a:rPr lang="en-US" sz="4800">
                <a:solidFill>
                  <a:schemeClr val="tx2"/>
                </a:solidFill>
              </a:rPr>
              <a:t>2 </a:t>
            </a:r>
            <a:r>
              <a:rPr lang="en-US" sz="4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800" err="1">
                <a:solidFill>
                  <a:schemeClr val="tx2"/>
                </a:solidFill>
              </a:rPr>
              <a:t>Intorducing</a:t>
            </a:r>
            <a:r>
              <a:rPr lang="en-US" sz="4800">
                <a:solidFill>
                  <a:schemeClr val="tx2"/>
                </a:solidFill>
              </a:rPr>
              <a:t> </a:t>
            </a:r>
            <a:r>
              <a:rPr lang="en-US" sz="4800" err="1">
                <a:solidFill>
                  <a:schemeClr val="tx2"/>
                </a:solidFill>
              </a:rPr>
              <a:t>InitContainer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>
                <a:solidFill>
                  <a:schemeClr val="tx2"/>
                </a:solidFill>
              </a:rPr>
              <a:t>and </a:t>
            </a:r>
            <a:r>
              <a:rPr lang="en-US" sz="4800" err="1">
                <a:solidFill>
                  <a:schemeClr val="tx2"/>
                </a:solidFill>
              </a:rPr>
              <a:t>gitrepo</a:t>
            </a:r>
            <a:r>
              <a:rPr lang="en-US" sz="4800" dirty="0">
                <a:solidFill>
                  <a:schemeClr val="tx2"/>
                </a:solidFill>
              </a:rPr>
              <a:t>  Volume</a:t>
            </a:r>
            <a:endParaRPr lang="en-US" sz="4800" b="0" kern="1200" cap="all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4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699F3-F7A4-564A-8E67-2994E830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Sharing a volume between two containers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DD5AF-6BEC-224E-A21B-C1E72C2C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55" r="30292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D6256-D834-E12F-351C-0215E9F312A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$ </a:t>
            </a:r>
            <a:r>
              <a:rPr lang="en-US" sz="2200" dirty="0" err="1"/>
              <a:t>kubectl</a:t>
            </a:r>
            <a:r>
              <a:rPr lang="en-US" sz="2200" dirty="0"/>
              <a:t> create –f </a:t>
            </a:r>
            <a:r>
              <a:rPr lang="en-US" sz="2200" dirty="0" err="1"/>
              <a:t>nginx_with_git.yaml</a:t>
            </a:r>
            <a:r>
              <a:rPr lang="en-US" sz="2200" dirty="0"/>
              <a:t> -n week8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 port-forward pod/nginx-with-git 8080:80 -n week8</a:t>
            </a:r>
            <a:endParaRPr lang="en-US" sz="22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$ curl localhost:8080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16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0797-EF64-32BC-8192-A06F992A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The devil is in the details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2BA5-594D-A2F6-F66A-3E506F3D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default </a:t>
            </a:r>
            <a:r>
              <a:rPr lang="en-US" sz="240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restartPolicy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is </a:t>
            </a:r>
            <a:r>
              <a:rPr lang="en-US" sz="240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Always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This would cause our git container to run again ... and again ... and again (with an exponential back-off delay, as explained 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2"/>
              </a:rPr>
              <a:t>in the documentation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That's why we specified </a:t>
            </a:r>
            <a:r>
              <a:rPr lang="en-US" sz="240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restartPolicy: OnFailure</a:t>
            </a:r>
            <a:endParaRPr lang="en-US" sz="2400">
              <a:solidFill>
                <a:schemeClr val="bg1"/>
              </a:solidFill>
              <a:highlight>
                <a:srgbClr val="C0C0C0"/>
              </a:highlight>
              <a:latin typeface="Consolas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386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0249-BF82-A448-A999-241795B7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Init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D540-8F88-4A44-BE5E-1FA1C508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webserver should be started _after_ the repository is cloned</a:t>
            </a:r>
          </a:p>
          <a:p>
            <a:r>
              <a:rPr lang="en-US" dirty="0"/>
              <a:t>Starting simultaneously will cause a short downtime</a:t>
            </a:r>
          </a:p>
          <a:p>
            <a:r>
              <a:rPr lang="en-CA" dirty="0"/>
              <a:t>We can define containers that should execute </a:t>
            </a:r>
            <a:r>
              <a:rPr lang="en-CA" i="1" dirty="0"/>
              <a:t>before</a:t>
            </a:r>
            <a:r>
              <a:rPr lang="en-CA" dirty="0"/>
              <a:t> the main ones</a:t>
            </a:r>
          </a:p>
          <a:p>
            <a:r>
              <a:rPr lang="en-CA" dirty="0"/>
              <a:t>They will be executed in order</a:t>
            </a:r>
          </a:p>
          <a:p>
            <a:r>
              <a:rPr lang="en-CA" dirty="0"/>
              <a:t>(instead of in parallel)</a:t>
            </a:r>
          </a:p>
          <a:p>
            <a:r>
              <a:rPr lang="en-CA" dirty="0"/>
              <a:t>They must all succeed before the main containers are started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0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FCAE6-608D-0F49-B08A-A9ABB03B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Init Containers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880A1C-71D3-7F4D-BA58-F00A139BC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21" r="24169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089C5-3F64-2B42-8B68-228FA3A2CAD6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onsolas"/>
              </a:rPr>
              <a:t>$ </a:t>
            </a:r>
            <a:r>
              <a:rPr lang="en-US" sz="2200" dirty="0" err="1">
                <a:latin typeface="Consolas"/>
              </a:rPr>
              <a:t>kubectl</a:t>
            </a:r>
            <a:r>
              <a:rPr lang="en-US" sz="2200" dirty="0">
                <a:latin typeface="Consolas"/>
              </a:rPr>
              <a:t> create –f </a:t>
            </a:r>
            <a:r>
              <a:rPr lang="en-US" sz="2200" dirty="0" err="1">
                <a:latin typeface="Consolas"/>
              </a:rPr>
              <a:t>nginx_with_init.yaml</a:t>
            </a:r>
            <a:r>
              <a:rPr lang="en-US" sz="2200" dirty="0">
                <a:latin typeface="Consolas"/>
              </a:rPr>
              <a:t> -n week8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onsolas"/>
              </a:rPr>
              <a:t>k port-forward pod/nginx-with-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 8080:80 -n week8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onsolas"/>
              </a:rPr>
              <a:t>$ curl localhost:8080</a:t>
            </a:r>
          </a:p>
        </p:txBody>
      </p:sp>
    </p:spTree>
    <p:extLst>
      <p:ext uri="{BB962C8B-B14F-4D97-AF65-F5344CB8AC3E}">
        <p14:creationId xmlns:p14="http://schemas.microsoft.com/office/powerpoint/2010/main" val="422948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1A42-FDBF-93D9-1618-C2EF9BAE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Cleanup!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F0C-DF39-ED59-AD09-739CB388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# This command is your best friend from now on.</a:t>
            </a:r>
          </a:p>
          <a:p>
            <a:pPr marL="0" indent="0">
              <a:buNone/>
            </a:pPr>
            <a:r>
              <a:rPr lang="en-US" sz="1800">
                <a:latin typeface="Consolas"/>
              </a:rPr>
              <a:t>$eksctl delete cluster --name clo835 --region us-east-1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1861E19-26E3-F09B-2671-6FBDA0ADA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" r="2753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0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238D0-974B-084F-897D-31A953B2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latin typeface="+mj-lt"/>
                <a:ea typeface="+mj-ea"/>
                <a:cs typeface="+mj-cs"/>
              </a:rPr>
              <a:t>Workshop </a:t>
            </a:r>
            <a:r>
              <a:rPr lang="en-US" sz="8000" dirty="0"/>
              <a:t>2 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– the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5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EA945-1D7E-054E-8A5B-781D0F0B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K8s Volumes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A644-706D-D849-B572-795FD0D7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Unlike Network, processes and CPU, filesystems are unique per container</a:t>
            </a:r>
          </a:p>
          <a:p>
            <a:r>
              <a:rPr lang="en-US" sz="2200" dirty="0"/>
              <a:t>Used to persist data between container invocations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Can be shared by containers in a pod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Defined as part of the pod spec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Share pod’s lifecycle</a:t>
            </a:r>
            <a:endParaRPr lang="en-US" sz="2200" dirty="0">
              <a:cs typeface="Calibri"/>
            </a:endParaRPr>
          </a:p>
          <a:p>
            <a:pPr lvl="1"/>
            <a:r>
              <a:rPr lang="en-US" sz="2200" dirty="0"/>
              <a:t>Initiated when pod starts</a:t>
            </a:r>
            <a:endParaRPr lang="en-US" sz="2200" dirty="0">
              <a:cs typeface="Calibri"/>
            </a:endParaRPr>
          </a:p>
          <a:p>
            <a:pPr lvl="1"/>
            <a:r>
              <a:rPr lang="en-US" sz="2200" dirty="0"/>
              <a:t>Terminated when a pod is terminated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64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385A4-D33E-5344-B135-767DD210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Volumes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D610-3253-204A-AAFF-220F3A95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>
                <a:effectLst/>
              </a:rPr>
              <a:t>Volumes are special directories that are mounted in containers</a:t>
            </a:r>
          </a:p>
          <a:p>
            <a:r>
              <a:rPr lang="en-CA" sz="2200">
                <a:effectLst/>
              </a:rPr>
              <a:t>Volumes can have many different purposes:</a:t>
            </a:r>
          </a:p>
          <a:p>
            <a:pPr lvl="1"/>
            <a:r>
              <a:rPr lang="en-CA" sz="2200"/>
              <a:t>share files and directories between containers running on the same machine</a:t>
            </a:r>
          </a:p>
          <a:p>
            <a:pPr lvl="1"/>
            <a:r>
              <a:rPr lang="en-CA" sz="2200"/>
              <a:t>share files and directories between containers and their host</a:t>
            </a:r>
          </a:p>
          <a:p>
            <a:pPr lvl="1"/>
            <a:r>
              <a:rPr lang="en-CA" sz="2200"/>
              <a:t>centralize configuration information in Kubernetes and expose it to containers</a:t>
            </a:r>
          </a:p>
          <a:p>
            <a:pPr lvl="1"/>
            <a:r>
              <a:rPr lang="en-CA" sz="2200"/>
              <a:t>manage credentials and secrets and expose them securely to containers</a:t>
            </a:r>
          </a:p>
          <a:p>
            <a:pPr lvl="1"/>
            <a:r>
              <a:rPr lang="en-CA" sz="2200"/>
              <a:t>store persistent data for stateful services</a:t>
            </a:r>
          </a:p>
          <a:p>
            <a:pPr marL="457200" lvl="1" indent="0">
              <a:buNone/>
            </a:pPr>
            <a:br>
              <a:rPr lang="en-CA" sz="2200"/>
            </a:br>
            <a:endParaRPr lang="en-CA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0948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47709-21ED-8543-9BC1-FE9E8B4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Volumes vs PersistentVolumes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C521-01A3-2E4F-89FF-CC00C622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/>
              <a:t>Volumes and Persistent Volumes are related, but very different!</a:t>
            </a:r>
          </a:p>
          <a:p>
            <a:r>
              <a:rPr lang="en-CA" sz="2200" i="1"/>
              <a:t>Volumes</a:t>
            </a:r>
            <a:r>
              <a:rPr lang="en-CA" sz="2200"/>
              <a:t>:</a:t>
            </a:r>
          </a:p>
          <a:p>
            <a:pPr lvl="1"/>
            <a:r>
              <a:rPr lang="en-CA" sz="2200"/>
              <a:t>appear in Pod specifications (we'll see that in a few slides)</a:t>
            </a:r>
          </a:p>
          <a:p>
            <a:pPr lvl="1"/>
            <a:r>
              <a:rPr lang="en-CA" sz="2200"/>
              <a:t>do not exist as API resources (</a:t>
            </a:r>
            <a:r>
              <a:rPr lang="en-CA" sz="2200" b="1"/>
              <a:t>cannot</a:t>
            </a:r>
            <a:r>
              <a:rPr lang="en-CA" sz="2200"/>
              <a:t> do kubectl get volumes)</a:t>
            </a:r>
          </a:p>
          <a:p>
            <a:r>
              <a:rPr lang="en-CA" sz="2200" i="1"/>
              <a:t>Persistent Volumes</a:t>
            </a:r>
            <a:r>
              <a:rPr lang="en-CA" sz="2200"/>
              <a:t>:</a:t>
            </a:r>
          </a:p>
          <a:p>
            <a:pPr lvl="1"/>
            <a:r>
              <a:rPr lang="en-CA" sz="2200"/>
              <a:t>are API resources (</a:t>
            </a:r>
            <a:r>
              <a:rPr lang="en-CA" sz="2200" b="1"/>
              <a:t>can</a:t>
            </a:r>
            <a:r>
              <a:rPr lang="en-CA" sz="2200"/>
              <a:t> do kubectl get persistentvolumes)</a:t>
            </a:r>
          </a:p>
          <a:p>
            <a:pPr lvl="1"/>
            <a:r>
              <a:rPr lang="en-CA" sz="2200"/>
              <a:t>correspond to concrete volumes (e.g. on a SAN, EBS, etc.)</a:t>
            </a:r>
          </a:p>
          <a:p>
            <a:pPr lvl="1"/>
            <a:r>
              <a:rPr lang="en-CA" sz="2200"/>
              <a:t>cannot be associated with a Pod directly; but through a Persistent Volume Claim</a:t>
            </a:r>
          </a:p>
          <a:p>
            <a:pPr lvl="1"/>
            <a:r>
              <a:rPr lang="en-CA" sz="2200"/>
              <a:t>won't be discussed further in this section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409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4EBA-8845-4C4F-AA00-AF89ABCB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Volume Types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AEF-62BA-D34D-8A5C-5EAD982F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emptyDir</a:t>
            </a:r>
            <a:r>
              <a:rPr lang="en-CA" sz="2000"/>
              <a:t>—A simple empty directory used for storing transient data.</a:t>
            </a:r>
          </a:p>
          <a:p>
            <a:r>
              <a:rPr lang="en-CA" sz="2000"/>
              <a:t>hostPath—Used for mounting directories from the worker node’s filesystem into the pod.</a:t>
            </a:r>
          </a:p>
          <a:p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gitRepo</a:t>
            </a:r>
            <a:r>
              <a:rPr lang="en-CA" sz="2000"/>
              <a:t>—A volume initialized by checking out the contents of a Git repository.</a:t>
            </a:r>
          </a:p>
          <a:p>
            <a:r>
              <a:rPr lang="en-CA" sz="2000">
                <a:latin typeface="Consolas" panose="020B0609020204030204" pitchFamily="49" charset="0"/>
                <a:cs typeface="Consolas" panose="020B0609020204030204" pitchFamily="49" charset="0"/>
              </a:rPr>
              <a:t>nfs</a:t>
            </a:r>
            <a:r>
              <a:rPr lang="en-CA" sz="2000"/>
              <a:t>—An NFS share mounted into the pod.</a:t>
            </a:r>
          </a:p>
          <a:p>
            <a:pPr lvl="1"/>
            <a:r>
              <a:rPr lang="en-CA" sz="2000"/>
              <a:t>gcePersistentDisk (Google Compute Engine Persistent Disk)</a:t>
            </a:r>
          </a:p>
          <a:p>
            <a:pPr lvl="1"/>
            <a:r>
              <a:rPr lang="en-CA" sz="2000"/>
              <a:t>awsElasticBlockStore (Amazon Web Services Elastic Block Store Volume)</a:t>
            </a:r>
          </a:p>
          <a:p>
            <a:pPr lvl="1"/>
            <a:r>
              <a:rPr lang="en-CA" sz="2000"/>
              <a:t>azureDisk (Microsoft Azure Disk Volume)—Used for mounting cloud provider-specific storage.</a:t>
            </a:r>
          </a:p>
        </p:txBody>
      </p:sp>
    </p:spTree>
    <p:extLst>
      <p:ext uri="{BB962C8B-B14F-4D97-AF65-F5344CB8AC3E}">
        <p14:creationId xmlns:p14="http://schemas.microsoft.com/office/powerpoint/2010/main" val="4432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4EBA-8845-4C4F-AA00-AF89ABCB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Volume Types, Cont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7AEF-62BA-D34D-8A5C-5EAD982F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200" dirty="0"/>
              <a:t>cinder, </a:t>
            </a:r>
            <a:r>
              <a:rPr lang="en-CA" sz="2200" dirty="0" err="1"/>
              <a:t>cephfs</a:t>
            </a:r>
            <a:r>
              <a:rPr lang="en-CA" sz="2200" dirty="0"/>
              <a:t>, </a:t>
            </a:r>
            <a:r>
              <a:rPr lang="en-CA" sz="2200" dirty="0" err="1"/>
              <a:t>iscsi</a:t>
            </a:r>
            <a:r>
              <a:rPr lang="en-CA" sz="2200" dirty="0"/>
              <a:t>, </a:t>
            </a:r>
            <a:r>
              <a:rPr lang="en-CA" sz="2200" dirty="0" err="1"/>
              <a:t>flocker</a:t>
            </a:r>
            <a:r>
              <a:rPr lang="en-CA" sz="2200" dirty="0"/>
              <a:t>, </a:t>
            </a:r>
            <a:r>
              <a:rPr lang="en-CA" sz="2200" dirty="0" err="1"/>
              <a:t>glusterfs</a:t>
            </a:r>
            <a:r>
              <a:rPr lang="en-CA" sz="2200" dirty="0"/>
              <a:t>, </a:t>
            </a:r>
            <a:r>
              <a:rPr lang="en-CA" sz="2200" dirty="0" err="1"/>
              <a:t>quobyte</a:t>
            </a:r>
            <a:r>
              <a:rPr lang="en-CA" sz="2200" dirty="0"/>
              <a:t>, </a:t>
            </a:r>
            <a:r>
              <a:rPr lang="en-CA" sz="2200" dirty="0" err="1"/>
              <a:t>rbd</a:t>
            </a:r>
            <a:r>
              <a:rPr lang="en-CA" sz="2200" dirty="0"/>
              <a:t>, </a:t>
            </a:r>
            <a:r>
              <a:rPr lang="en-CA" sz="2200" dirty="0" err="1"/>
              <a:t>flexVolume</a:t>
            </a:r>
            <a:r>
              <a:rPr lang="en-CA" sz="2200" dirty="0"/>
              <a:t>, </a:t>
            </a:r>
            <a:r>
              <a:rPr lang="en-CA" sz="2200" dirty="0" err="1"/>
              <a:t>vsphereVolume</a:t>
            </a:r>
            <a:r>
              <a:rPr lang="en-CA" sz="2200" dirty="0"/>
              <a:t>, </a:t>
            </a:r>
            <a:r>
              <a:rPr lang="en-CA" sz="2200" dirty="0" err="1"/>
              <a:t>photonPersistentDisk</a:t>
            </a:r>
            <a:r>
              <a:rPr lang="en-CA" sz="2200" dirty="0"/>
              <a:t>, </a:t>
            </a:r>
            <a:r>
              <a:rPr lang="en-CA" sz="2200" dirty="0" err="1"/>
              <a:t>scaleIO</a:t>
            </a:r>
            <a:r>
              <a:rPr lang="en-CA" sz="2200" dirty="0"/>
              <a:t>—Used for mounting other types of network storage.</a:t>
            </a:r>
          </a:p>
          <a:p>
            <a:r>
              <a:rPr lang="en-CA" sz="2200" dirty="0" err="1"/>
              <a:t>configMap</a:t>
            </a:r>
            <a:r>
              <a:rPr lang="en-CA" sz="2200" dirty="0"/>
              <a:t>, secret, downward API—Special types of volumes used to expose certain Kubernetes resources and cluster information to the pod.</a:t>
            </a:r>
            <a:endParaRPr lang="en-CA" sz="2200" dirty="0">
              <a:cs typeface="Calibri"/>
            </a:endParaRPr>
          </a:p>
          <a:p>
            <a:r>
              <a:rPr lang="en-CA" sz="2200" dirty="0" err="1"/>
              <a:t>persistentVolumeClaim</a:t>
            </a:r>
            <a:r>
              <a:rPr lang="en-CA" sz="2200" dirty="0"/>
              <a:t>—A way to use a pre- or dynamically provisioned persistent storage.</a:t>
            </a:r>
            <a:endParaRPr lang="en-CA" sz="2200" dirty="0">
              <a:cs typeface="Calibri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0988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8B3F7-0D83-6A48-826B-DA45FCDB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Volume Type: emptyDir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7D2B-81D4-1E45-A477-4EF3563E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CA" sz="2200"/>
              <a:t>We will start with the simplest Pod manifest we can find</a:t>
            </a:r>
          </a:p>
          <a:p>
            <a:r>
              <a:rPr lang="en-CA" sz="2200"/>
              <a:t>We will add a volume to that Pod manifest</a:t>
            </a:r>
          </a:p>
          <a:p>
            <a:r>
              <a:rPr lang="en-CA" sz="2200"/>
              <a:t>We will mount that volume in a container in the Pod</a:t>
            </a:r>
          </a:p>
          <a:p>
            <a:r>
              <a:rPr lang="en-CA" sz="2200"/>
              <a:t>By default, this volume will be an emptyDir (an empty directory)</a:t>
            </a:r>
          </a:p>
          <a:p>
            <a:r>
              <a:rPr lang="en-CA" sz="2200"/>
              <a:t>It will "shadow" the directory where it's mounted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1989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CF11-1A29-7247-97EA-4BE0A599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 b="1"/>
              <a:t>Volume Lifecycle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22E6-CB0C-7543-80A6-B995DDBD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CA" sz="2200"/>
              <a:t>The lifecycle of a volume is linked to the pod's lifecycle</a:t>
            </a:r>
          </a:p>
          <a:p>
            <a:r>
              <a:rPr lang="en-CA" sz="2200"/>
              <a:t>This means that a volume is created when the pod is created</a:t>
            </a:r>
          </a:p>
          <a:p>
            <a:r>
              <a:rPr lang="en-CA" sz="2200"/>
              <a:t>This is mostly relevant for emptyDir volumes</a:t>
            </a:r>
          </a:p>
          <a:p>
            <a:r>
              <a:rPr lang="en-CA" sz="2200"/>
              <a:t>(other volumes, like remote storage, are not "created" but rather "attached" )</a:t>
            </a:r>
          </a:p>
          <a:p>
            <a:r>
              <a:rPr lang="en-CA" sz="2200"/>
              <a:t>A volume survives across container restarts</a:t>
            </a:r>
          </a:p>
          <a:p>
            <a:r>
              <a:rPr lang="en-CA" sz="2200"/>
              <a:t>A volume is destroyed (or, for remote storage, detached) when the pod is destroyed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1875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fed9d0-83a8-4d28-8458-e1da8f701913">
      <Terms xmlns="http://schemas.microsoft.com/office/infopath/2007/PartnerControls"/>
    </lcf76f155ced4ddcb4097134ff3c332f>
    <TaxCatchAll xmlns="6e98654c-3def-47d1-bfde-8b87c356ffd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1BCD81489345A28F8FEDA6D3E1BB" ma:contentTypeVersion="13" ma:contentTypeDescription="Create a new document." ma:contentTypeScope="" ma:versionID="62fb0033156bc6351fd2e7ed84452eab">
  <xsd:schema xmlns:xsd="http://www.w3.org/2001/XMLSchema" xmlns:xs="http://www.w3.org/2001/XMLSchema" xmlns:p="http://schemas.microsoft.com/office/2006/metadata/properties" xmlns:ns2="69fed9d0-83a8-4d28-8458-e1da8f701913" xmlns:ns3="6e98654c-3def-47d1-bfde-8b87c356ffdf" targetNamespace="http://schemas.microsoft.com/office/2006/metadata/properties" ma:root="true" ma:fieldsID="0f20844f6b684cfabc81f4ef3f4fdee4" ns2:_="" ns3:_="">
    <xsd:import namespace="69fed9d0-83a8-4d28-8458-e1da8f701913"/>
    <xsd:import namespace="6e98654c-3def-47d1-bfde-8b87c356ff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d9d0-83a8-4d28-8458-e1da8f701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654c-3def-47d1-bfde-8b87c356ff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c84f685-914f-468e-bc07-3a7921e8ea0b}" ma:internalName="TaxCatchAll" ma:showField="CatchAllData" ma:web="6e98654c-3def-47d1-bfde-8b87c356ff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D0DB8-B9EB-4153-A4B8-0730AA04765E}">
  <ds:schemaRefs>
    <ds:schemaRef ds:uri="http://schemas.microsoft.com/office/2006/metadata/properties"/>
    <ds:schemaRef ds:uri="http://schemas.microsoft.com/office/infopath/2007/PartnerControls"/>
    <ds:schemaRef ds:uri="69fed9d0-83a8-4d28-8458-e1da8f701913"/>
    <ds:schemaRef ds:uri="6e98654c-3def-47d1-bfde-8b87c356ffdf"/>
  </ds:schemaRefs>
</ds:datastoreItem>
</file>

<file path=customXml/itemProps2.xml><?xml version="1.0" encoding="utf-8"?>
<ds:datastoreItem xmlns:ds="http://schemas.openxmlformats.org/officeDocument/2006/customXml" ds:itemID="{0E1C633B-F15D-44EE-A091-0B43049C95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50844D-ADEA-44D7-8044-351551CA62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ed9d0-83a8-4d28-8458-e1da8f701913"/>
    <ds:schemaRef ds:uri="6e98654c-3def-47d1-bfde-8b87c356ff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1185</Words>
  <Application>Microsoft Office PowerPoint</Application>
  <PresentationFormat>Widescreen</PresentationFormat>
  <Paragraphs>141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DividendVTI</vt:lpstr>
      <vt:lpstr>Volumes: Attaching Disk Storage to Containers</vt:lpstr>
      <vt:lpstr>Agenda</vt:lpstr>
      <vt:lpstr>K8s Volumes</vt:lpstr>
      <vt:lpstr>Volumes</vt:lpstr>
      <vt:lpstr>Volumes vs PersistentVolumes</vt:lpstr>
      <vt:lpstr>Volume Types</vt:lpstr>
      <vt:lpstr>Volume Types, Cont</vt:lpstr>
      <vt:lpstr>Volume Type: emptyDir</vt:lpstr>
      <vt:lpstr>Volume Lifecycle</vt:lpstr>
      <vt:lpstr>Workshop 1 – Using EMPTYDIR  volume  to share data between containers in  the Pod </vt:lpstr>
      <vt:lpstr>Goals</vt:lpstr>
      <vt:lpstr>Description</vt:lpstr>
      <vt:lpstr>Description</vt:lpstr>
      <vt:lpstr>PowerPoint Presentation</vt:lpstr>
      <vt:lpstr>Deploy and Access the application</vt:lpstr>
      <vt:lpstr>Examine the mounted volume</vt:lpstr>
      <vt:lpstr>End of  Workshop 1 </vt:lpstr>
      <vt:lpstr>Using GitRepo Volume</vt:lpstr>
      <vt:lpstr>Pod Manifest with GitRepo</vt:lpstr>
      <vt:lpstr>Managing configuration</vt:lpstr>
      <vt:lpstr>Persistent Volumes: Amazon EBS</vt:lpstr>
      <vt:lpstr>Using NFS Volume</vt:lpstr>
      <vt:lpstr>Workshop 2 – Intorducing InitContainer and gitrepo  Volume</vt:lpstr>
      <vt:lpstr>Sharing a volume between two containers</vt:lpstr>
      <vt:lpstr>The devil is in the details</vt:lpstr>
      <vt:lpstr>Using Init Containers</vt:lpstr>
      <vt:lpstr>Defining Init Containers</vt:lpstr>
      <vt:lpstr>Cleanup!</vt:lpstr>
      <vt:lpstr>Workshop 2 –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Volumes and ConfigMaps</dc:title>
  <dc:creator>Irina Geiman</dc:creator>
  <cp:lastModifiedBy>Irina Geiman</cp:lastModifiedBy>
  <cp:revision>30</cp:revision>
  <dcterms:created xsi:type="dcterms:W3CDTF">2022-06-21T12:12:32Z</dcterms:created>
  <dcterms:modified xsi:type="dcterms:W3CDTF">2023-06-23T18:02:48Z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0x010100541D1BCD81489345A28F8FEDA6D3E1BB</vt:lpwstr>
  </property>
  <property fmtid="{D5CDD505-2E9C-101B-9397-08002B2CF9AE}" pid="3" name="MediaServiceImageTags">
    <vt:lpwstr/>
  </property>
</Properties>
</file>