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4" r:id="rId9"/>
    <p:sldId id="261" r:id="rId10"/>
    <p:sldId id="265" r:id="rId11"/>
  </p:sldIdLst>
  <p:sldSz cx="12192000" cy="6858000"/>
  <p:notesSz cx="12192000" cy="6858000"/>
  <p:defaultTextStyle>
    <a:defPPr>
      <a:defRPr kern="0"/>
    </a:defPPr>
  </p:defaultTextStyle>
  <p:extLst>
    <p:ext uri="{521415D9-36F7-43E2-AB2F-B90AF26B5E84}">
      <p14:sectionLst xmlns:p14="http://schemas.microsoft.com/office/powerpoint/2010/main">
        <p14:section name="Default Section" id="{807231E5-044A-4FA5-AD9B-C077C7236CDC}">
          <p14:sldIdLst>
            <p14:sldId id="256"/>
          </p14:sldIdLst>
        </p14:section>
        <p14:section name="Untitled Section" id="{5F7DA3E9-029C-46EB-8B74-5934AC8FBC30}">
          <p14:sldIdLst>
            <p14:sldId id="257"/>
            <p14:sldId id="258"/>
            <p14:sldId id="259"/>
            <p14:sldId id="260"/>
            <p14:sldId id="262"/>
            <p14:sldId id="263"/>
            <p14:sldId id="264"/>
            <p14:sldId id="261"/>
            <p14:sldId id="265"/>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46"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09114"/>
          </a:xfrm>
          <a:prstGeom prst="rect">
            <a:avLst/>
          </a:prstGeom>
        </p:spPr>
        <p:txBody>
          <a:bodyPr vert="horz" wrap="square" lIns="0" tIns="16510" rIns="0" bIns="0" rtlCol="0">
            <a:spAutoFit/>
          </a:bodyPr>
          <a:lstStyle/>
          <a:p>
            <a:pPr marL="12700">
              <a:lnSpc>
                <a:spcPct val="100000"/>
              </a:lnSpc>
              <a:spcBef>
                <a:spcPts val="130"/>
              </a:spcBef>
            </a:pPr>
            <a:r>
              <a:rPr lang="en-US" sz="3200" spc="-20" dirty="0">
                <a:latin typeface="Trebuchet MS"/>
                <a:cs typeface="Trebuchet MS"/>
              </a:rPr>
              <a:t>Nilesh A</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11" name="Text Placeholder 10">
            <a:extLst>
              <a:ext uri="{FF2B5EF4-FFF2-40B4-BE49-F238E27FC236}">
                <a16:creationId xmlns:a16="http://schemas.microsoft.com/office/drawing/2014/main" id="{A15E77E0-026B-828B-8DE3-C6F2A16463EF}"/>
              </a:ext>
            </a:extLst>
          </p:cNvPr>
          <p:cNvSpPr>
            <a:spLocks noGrp="1"/>
          </p:cNvSpPr>
          <p:nvPr>
            <p:ph type="body" idx="1"/>
          </p:nvPr>
        </p:nvSpPr>
        <p:spPr>
          <a:xfrm>
            <a:off x="304418" y="4955601"/>
            <a:ext cx="10972800" cy="830997"/>
          </a:xfrm>
        </p:spPr>
        <p:txBody>
          <a:bodyPr/>
          <a:lstStyle/>
          <a:p>
            <a:pPr algn="l">
              <a:buFont typeface="Arial" panose="020B0604020202020204" pitchFamily="34" charset="0"/>
              <a:buChar char="•"/>
            </a:pPr>
            <a:r>
              <a:rPr lang="en-US" b="0" i="0" dirty="0">
                <a:solidFill>
                  <a:srgbClr val="1F2328"/>
                </a:solidFill>
                <a:effectLst/>
                <a:latin typeface="-apple-system"/>
              </a:rPr>
              <a:t>The trained model is evaluated on random examples to observe its translation performance. Adjustments to hyperparameters and model architecture can be made for further improvements.</a:t>
            </a:r>
          </a:p>
          <a:p>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3" name="Picture 12">
            <a:extLst>
              <a:ext uri="{FF2B5EF4-FFF2-40B4-BE49-F238E27FC236}">
                <a16:creationId xmlns:a16="http://schemas.microsoft.com/office/drawing/2014/main" id="{634382E5-C8ED-EAA5-ACBA-0D9D7AEDF9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124" y="1406755"/>
            <a:ext cx="8610600" cy="349472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sp>
        <p:nvSpPr>
          <p:cNvPr id="23" name="Subtitle 22">
            <a:extLst>
              <a:ext uri="{FF2B5EF4-FFF2-40B4-BE49-F238E27FC236}">
                <a16:creationId xmlns:a16="http://schemas.microsoft.com/office/drawing/2014/main" id="{41C9EEC7-A177-10B0-A6C4-ECB2B14676C1}"/>
              </a:ext>
            </a:extLst>
          </p:cNvPr>
          <p:cNvSpPr>
            <a:spLocks noGrp="1"/>
          </p:cNvSpPr>
          <p:nvPr>
            <p:ph type="subTitle" idx="4"/>
          </p:nvPr>
        </p:nvSpPr>
        <p:spPr>
          <a:xfrm>
            <a:off x="1760410" y="3309863"/>
            <a:ext cx="8534400" cy="738664"/>
          </a:xfrm>
        </p:spPr>
        <p:txBody>
          <a:bodyPr/>
          <a:lstStyle/>
          <a:p>
            <a:pPr marL="342900" indent="-342900">
              <a:buFont typeface="Wingdings" panose="05000000000000000000" pitchFamily="2" charset="2"/>
              <a:buChar char="Ø"/>
            </a:pPr>
            <a:r>
              <a:rPr lang="en-US" sz="2400" dirty="0">
                <a:latin typeface="Trebuchet MS" panose="020B0603020202020204" pitchFamily="34" charset="0"/>
              </a:rPr>
              <a:t>Language Translation using Transformers and Attention Mechanisms</a:t>
            </a:r>
            <a:endParaRPr lang="en-IN" sz="2400" dirty="0">
              <a:latin typeface="Trebuchet MS" panose="020B0603020202020204" pitchFamily="34"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4" name="Text Placeholder 23">
            <a:extLst>
              <a:ext uri="{FF2B5EF4-FFF2-40B4-BE49-F238E27FC236}">
                <a16:creationId xmlns:a16="http://schemas.microsoft.com/office/drawing/2014/main" id="{A401D69D-481C-98AF-BE10-B5650C318EFB}"/>
              </a:ext>
            </a:extLst>
          </p:cNvPr>
          <p:cNvSpPr>
            <a:spLocks noGrp="1"/>
          </p:cNvSpPr>
          <p:nvPr>
            <p:ph type="body" idx="1"/>
          </p:nvPr>
        </p:nvSpPr>
        <p:spPr>
          <a:xfrm>
            <a:off x="1809713" y="1533554"/>
            <a:ext cx="7875271" cy="3447098"/>
          </a:xfrm>
        </p:spPr>
        <p:txBody>
          <a:bodyPr/>
          <a:lstStyle/>
          <a:p>
            <a:pPr algn="l"/>
            <a:endParaRPr lang="en-US" sz="1600" b="0" i="0" dirty="0">
              <a:solidFill>
                <a:srgbClr val="1F2328"/>
              </a:solidFill>
              <a:effectLst/>
              <a:latin typeface="-apple-system"/>
            </a:endParaRPr>
          </a:p>
          <a:p>
            <a:pPr marL="342900" indent="-342900" algn="l">
              <a:buFont typeface="Wingdings" panose="05000000000000000000" pitchFamily="2" charset="2"/>
              <a:buChar char="Ø"/>
            </a:pPr>
            <a:r>
              <a:rPr lang="en-US" sz="2400" b="1" i="0" dirty="0">
                <a:solidFill>
                  <a:srgbClr val="1F2328"/>
                </a:solidFill>
                <a:effectLst/>
                <a:latin typeface="-apple-system"/>
              </a:rPr>
              <a:t>Data Preprocessing</a:t>
            </a:r>
          </a:p>
          <a:p>
            <a:pPr marL="342900" indent="-342900" algn="l">
              <a:buFont typeface="Wingdings" panose="05000000000000000000" pitchFamily="2" charset="2"/>
              <a:buChar char="Ø"/>
            </a:pPr>
            <a:endParaRPr lang="en-US" sz="2400" b="1" i="0" dirty="0">
              <a:solidFill>
                <a:srgbClr val="1F2328"/>
              </a:solidFill>
              <a:effectLst/>
              <a:latin typeface="-apple-system"/>
            </a:endParaRPr>
          </a:p>
          <a:p>
            <a:pPr marL="342900" indent="-342900" algn="l">
              <a:buFont typeface="Wingdings" panose="05000000000000000000" pitchFamily="2" charset="2"/>
              <a:buChar char="Ø"/>
            </a:pPr>
            <a:r>
              <a:rPr lang="en-US" sz="2400" b="1" i="0" dirty="0">
                <a:solidFill>
                  <a:srgbClr val="1F2328"/>
                </a:solidFill>
                <a:effectLst/>
                <a:latin typeface="-apple-system"/>
              </a:rPr>
              <a:t>Model Architecture</a:t>
            </a:r>
          </a:p>
          <a:p>
            <a:pPr marL="342900" indent="-342900" algn="l">
              <a:buFont typeface="Wingdings" panose="05000000000000000000" pitchFamily="2" charset="2"/>
              <a:buChar char="Ø"/>
            </a:pPr>
            <a:endParaRPr lang="en-US" sz="2400" b="1" i="0" dirty="0">
              <a:solidFill>
                <a:srgbClr val="1F2328"/>
              </a:solidFill>
              <a:effectLst/>
              <a:latin typeface="-apple-system"/>
            </a:endParaRPr>
          </a:p>
          <a:p>
            <a:pPr marL="342900" indent="-342900" algn="l">
              <a:buFont typeface="Wingdings" panose="05000000000000000000" pitchFamily="2" charset="2"/>
              <a:buChar char="Ø"/>
            </a:pPr>
            <a:r>
              <a:rPr lang="en-US" sz="2400" b="1" i="0" dirty="0">
                <a:solidFill>
                  <a:srgbClr val="1F2328"/>
                </a:solidFill>
                <a:effectLst/>
                <a:latin typeface="-apple-system"/>
              </a:rPr>
              <a:t>Training</a:t>
            </a:r>
          </a:p>
          <a:p>
            <a:pPr marL="342900" indent="-342900" algn="l">
              <a:buFont typeface="Wingdings" panose="05000000000000000000" pitchFamily="2" charset="2"/>
              <a:buChar char="Ø"/>
            </a:pPr>
            <a:endParaRPr lang="en-US" sz="2400" b="1" i="0" dirty="0">
              <a:solidFill>
                <a:srgbClr val="1F2328"/>
              </a:solidFill>
              <a:effectLst/>
              <a:latin typeface="-apple-system"/>
            </a:endParaRPr>
          </a:p>
          <a:p>
            <a:pPr marL="342900" indent="-342900" algn="l">
              <a:buFont typeface="Wingdings" panose="05000000000000000000" pitchFamily="2" charset="2"/>
              <a:buChar char="Ø"/>
            </a:pPr>
            <a:r>
              <a:rPr lang="en-US" sz="2400" b="1" i="0" dirty="0">
                <a:solidFill>
                  <a:srgbClr val="1F2328"/>
                </a:solidFill>
                <a:effectLst/>
                <a:latin typeface="-apple-system"/>
              </a:rPr>
              <a:t>Code Organization</a:t>
            </a:r>
          </a:p>
          <a:p>
            <a:pPr algn="l"/>
            <a:endParaRPr lang="en-US" sz="2000" b="0" i="0" dirty="0">
              <a:solidFill>
                <a:srgbClr val="1F2328"/>
              </a:solidFill>
              <a:effectLst/>
              <a:latin typeface="-apple-system"/>
            </a:endParaRPr>
          </a:p>
          <a:p>
            <a:endParaRPr lang="en-IN" sz="2000" dirty="0">
              <a:latin typeface="Trebuchet MS" panose="020B0603020202020204" pitchFamily="34"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2" name="Text Placeholder 11">
            <a:extLst>
              <a:ext uri="{FF2B5EF4-FFF2-40B4-BE49-F238E27FC236}">
                <a16:creationId xmlns:a16="http://schemas.microsoft.com/office/drawing/2014/main" id="{748ACE02-F3E0-F781-0660-EBADB82E795E}"/>
              </a:ext>
            </a:extLst>
          </p:cNvPr>
          <p:cNvSpPr>
            <a:spLocks noGrp="1"/>
          </p:cNvSpPr>
          <p:nvPr>
            <p:ph type="body" idx="1"/>
          </p:nvPr>
        </p:nvSpPr>
        <p:spPr>
          <a:xfrm>
            <a:off x="558165" y="1371600"/>
            <a:ext cx="7433310" cy="1981200"/>
          </a:xfrm>
        </p:spPr>
        <p:txBody>
          <a:bodyPr/>
          <a:lstStyle/>
          <a:p>
            <a:pPr algn="just">
              <a:lnSpc>
                <a:spcPct val="150000"/>
              </a:lnSpc>
            </a:pPr>
            <a:r>
              <a:rPr lang="en-US" sz="2400" b="0" i="0" dirty="0">
                <a:solidFill>
                  <a:srgbClr val="0D0D0D"/>
                </a:solidFill>
                <a:effectLst/>
                <a:latin typeface="Trebuchet MS" panose="020B0603020202020204" pitchFamily="34" charset="0"/>
              </a:rPr>
              <a:t>Language translation serves as a vital bridge for global communication, yet traditional methods often struggle to capture the nuances of language. The challenge lies in developing a robust system that can accurately translate text while preserving context, meaning, and cultural intricacies. In response to this challenge, transformers with attention mechanisms have emerged as a promising solution, offering the potential to revolutionize language translation.</a:t>
            </a:r>
            <a:endParaRPr lang="en-IN" sz="2400"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sp>
        <p:nvSpPr>
          <p:cNvPr id="12" name="Text Placeholder 11">
            <a:extLst>
              <a:ext uri="{FF2B5EF4-FFF2-40B4-BE49-F238E27FC236}">
                <a16:creationId xmlns:a16="http://schemas.microsoft.com/office/drawing/2014/main" id="{0CEDD83F-9594-5714-831D-A24806C24BAA}"/>
              </a:ext>
            </a:extLst>
          </p:cNvPr>
          <p:cNvSpPr>
            <a:spLocks noGrp="1"/>
          </p:cNvSpPr>
          <p:nvPr>
            <p:ph type="body" idx="1"/>
          </p:nvPr>
        </p:nvSpPr>
        <p:spPr>
          <a:xfrm>
            <a:off x="-152400" y="1234178"/>
            <a:ext cx="10972800" cy="4154984"/>
          </a:xfrm>
        </p:spPr>
        <p:txBody>
          <a:bodyPr/>
          <a:lstStyle/>
          <a:p>
            <a:pPr lvl="1" algn="l">
              <a:lnSpc>
                <a:spcPct val="150000"/>
              </a:lnSpc>
            </a:pPr>
            <a:r>
              <a:rPr lang="en-US" sz="2800" b="0" i="0" dirty="0">
                <a:solidFill>
                  <a:srgbClr val="1F2328"/>
                </a:solidFill>
                <a:effectLst/>
                <a:latin typeface="Trebuchet MS" panose="020B0603020202020204" pitchFamily="34" charset="0"/>
              </a:rPr>
              <a:t>This project focuses on implementing a sequence-to-sequence model with attention mechanism using </a:t>
            </a:r>
            <a:r>
              <a:rPr lang="en-US" sz="2800" b="0" i="0" dirty="0" err="1">
                <a:solidFill>
                  <a:srgbClr val="1F2328"/>
                </a:solidFill>
                <a:effectLst/>
                <a:latin typeface="Trebuchet MS" panose="020B0603020202020204" pitchFamily="34" charset="0"/>
              </a:rPr>
              <a:t>PyTorch</a:t>
            </a:r>
            <a:r>
              <a:rPr lang="en-US" sz="2800" b="0" i="0" dirty="0">
                <a:solidFill>
                  <a:srgbClr val="1F2328"/>
                </a:solidFill>
                <a:effectLst/>
                <a:latin typeface="Trebuchet MS" panose="020B0603020202020204" pitchFamily="34" charset="0"/>
              </a:rPr>
              <a:t>. The model is designed to translate sentences from a source language to a target language. The dataset used for this task contains pairs of sentences in a low-resource language (source) and its corresponding English translation (target).</a:t>
            </a: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362200"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sp>
        <p:nvSpPr>
          <p:cNvPr id="13" name="Text Placeholder 12">
            <a:extLst>
              <a:ext uri="{FF2B5EF4-FFF2-40B4-BE49-F238E27FC236}">
                <a16:creationId xmlns:a16="http://schemas.microsoft.com/office/drawing/2014/main" id="{A1FFB521-C0C0-D2FD-84FE-58869C567F9B}"/>
              </a:ext>
            </a:extLst>
          </p:cNvPr>
          <p:cNvSpPr>
            <a:spLocks noGrp="1"/>
          </p:cNvSpPr>
          <p:nvPr>
            <p:ph type="body" idx="1"/>
          </p:nvPr>
        </p:nvSpPr>
        <p:spPr>
          <a:xfrm>
            <a:off x="1371600" y="1603372"/>
            <a:ext cx="10117073" cy="2130428"/>
          </a:xfrm>
        </p:spPr>
        <p:txBody>
          <a:bodyPr/>
          <a:lstStyle/>
          <a:p>
            <a:pPr lvl="1">
              <a:lnSpc>
                <a:spcPct val="150000"/>
              </a:lnSpc>
            </a:pPr>
            <a:r>
              <a:rPr lang="en-US" b="0" i="0" dirty="0">
                <a:solidFill>
                  <a:srgbClr val="0D0D0D"/>
                </a:solidFill>
                <a:effectLst/>
                <a:latin typeface="Trebuchet MS" panose="020B0603020202020204" pitchFamily="34" charset="0"/>
              </a:rPr>
              <a:t>Translation is a cutting-edge language translation platform that leverages state-of-the-art transformer architectures and attention mechanisms to deliver unparalleled accuracy, fluency, and cultural sensitivity in translation. Our solution harnesses the transformative power of deep learning to break down linguistic barriers and foster seamless communication across languages and cultures</a:t>
            </a:r>
            <a:r>
              <a:rPr lang="en-US" b="0" i="0" dirty="0">
                <a:solidFill>
                  <a:srgbClr val="0D0D0D"/>
                </a:solidFill>
                <a:effectLst/>
                <a:latin typeface="Söhne"/>
              </a:rPr>
              <a:t>.</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TextBox 14">
            <a:extLst>
              <a:ext uri="{FF2B5EF4-FFF2-40B4-BE49-F238E27FC236}">
                <a16:creationId xmlns:a16="http://schemas.microsoft.com/office/drawing/2014/main" id="{926C384B-1CEC-25AC-2785-879BB3A24845}"/>
              </a:ext>
            </a:extLst>
          </p:cNvPr>
          <p:cNvSpPr txBox="1"/>
          <p:nvPr/>
        </p:nvSpPr>
        <p:spPr>
          <a:xfrm>
            <a:off x="2834640" y="3609928"/>
            <a:ext cx="6101080" cy="2228944"/>
          </a:xfrm>
          <a:prstGeom prst="rect">
            <a:avLst/>
          </a:prstGeom>
          <a:noFill/>
        </p:spPr>
        <p:txBody>
          <a:bodyPr wrap="square">
            <a:spAutoFit/>
          </a:bodyPr>
          <a:lstStyle/>
          <a:p>
            <a:pPr marL="285750" indent="-285750">
              <a:lnSpc>
                <a:spcPct val="200000"/>
              </a:lnSpc>
              <a:buFont typeface="Wingdings" panose="05000000000000000000" pitchFamily="2" charset="2"/>
              <a:buChar char="ü"/>
            </a:pPr>
            <a:r>
              <a:rPr lang="en-IN" b="1" i="0" dirty="0">
                <a:solidFill>
                  <a:srgbClr val="0D0D0D"/>
                </a:solidFill>
                <a:effectLst/>
                <a:latin typeface="Söhne"/>
              </a:rPr>
              <a:t>Unrivalled Accuracy</a:t>
            </a:r>
          </a:p>
          <a:p>
            <a:pPr marL="285750" indent="-285750">
              <a:lnSpc>
                <a:spcPct val="200000"/>
              </a:lnSpc>
              <a:buFont typeface="Wingdings" panose="05000000000000000000" pitchFamily="2" charset="2"/>
              <a:buChar char="ü"/>
            </a:pPr>
            <a:r>
              <a:rPr lang="en-IN" b="1" i="0" dirty="0">
                <a:solidFill>
                  <a:srgbClr val="0D0D0D"/>
                </a:solidFill>
                <a:effectLst/>
                <a:latin typeface="Söhne"/>
              </a:rPr>
              <a:t>Fluency and Naturalness</a:t>
            </a:r>
            <a:endParaRPr lang="en-IN" b="1" dirty="0">
              <a:solidFill>
                <a:srgbClr val="0D0D0D"/>
              </a:solidFill>
              <a:latin typeface="Söhne"/>
            </a:endParaRPr>
          </a:p>
          <a:p>
            <a:pPr marL="285750" indent="-285750">
              <a:lnSpc>
                <a:spcPct val="200000"/>
              </a:lnSpc>
              <a:buFont typeface="Wingdings" panose="05000000000000000000" pitchFamily="2" charset="2"/>
              <a:buChar char="ü"/>
            </a:pPr>
            <a:r>
              <a:rPr lang="en-IN" b="1" i="0" dirty="0">
                <a:solidFill>
                  <a:srgbClr val="0D0D0D"/>
                </a:solidFill>
                <a:effectLst/>
                <a:latin typeface="Söhne"/>
              </a:rPr>
              <a:t>Cultural Sensitivity</a:t>
            </a:r>
          </a:p>
          <a:p>
            <a:pPr marL="285750" indent="-285750">
              <a:lnSpc>
                <a:spcPct val="200000"/>
              </a:lnSpc>
              <a:buFont typeface="Wingdings" panose="05000000000000000000" pitchFamily="2" charset="2"/>
              <a:buChar char="ü"/>
            </a:pPr>
            <a:r>
              <a:rPr lang="en-IN" b="1" i="0" dirty="0">
                <a:solidFill>
                  <a:srgbClr val="0D0D0D"/>
                </a:solidFill>
                <a:effectLst/>
                <a:latin typeface="Söhne"/>
              </a:rPr>
              <a:t>Efficiency and Scalability</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3316498"/>
            <a:ext cx="1981200"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10" name="Text Placeholder 9">
            <a:extLst>
              <a:ext uri="{FF2B5EF4-FFF2-40B4-BE49-F238E27FC236}">
                <a16:creationId xmlns:a16="http://schemas.microsoft.com/office/drawing/2014/main" id="{37DC14DC-E172-019D-8DCC-E68726082985}"/>
              </a:ext>
            </a:extLst>
          </p:cNvPr>
          <p:cNvSpPr>
            <a:spLocks noGrp="1"/>
          </p:cNvSpPr>
          <p:nvPr>
            <p:ph type="body" idx="1"/>
          </p:nvPr>
        </p:nvSpPr>
        <p:spPr>
          <a:xfrm>
            <a:off x="1219200" y="1519701"/>
            <a:ext cx="10972800" cy="3636829"/>
          </a:xfrm>
        </p:spPr>
        <p:txBody>
          <a:bodyPr/>
          <a:lstStyle/>
          <a:p>
            <a:pPr lvl="1">
              <a:lnSpc>
                <a:spcPct val="150000"/>
              </a:lnSpc>
            </a:pPr>
            <a:r>
              <a:rPr lang="en-US" sz="2000" b="0" i="0" dirty="0">
                <a:solidFill>
                  <a:srgbClr val="0D0D0D"/>
                </a:solidFill>
                <a:effectLst/>
                <a:latin typeface="Trebuchet MS" panose="020B0603020202020204" pitchFamily="34" charset="0"/>
              </a:rPr>
              <a:t>Our solution doesn't just translate words; it bridges cultures, connects people, and fosters understanding across linguistic barriers. By harnessing the transformative power of transformers and attention mechanisms, we're not only improving translation accuracy but also enhancing the richness and authenticity of cross-cultural communication. Imagine a world where language is no longer a barrier but a catalyst for deeper connections and mutual understanding. With our solution, we're not just transforming language translation; we're transforming the way people communicate and relate to one another on a global scale.</a:t>
            </a:r>
            <a:endParaRPr lang="en-IN" sz="2000" dirty="0">
              <a:latin typeface="Trebuchet MS" panose="020B0603020202020204" pitchFamily="34"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7</a:t>
            </a:fld>
            <a:endParaRPr spc="-2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1" name="Text Placeholder 10">
            <a:extLst>
              <a:ext uri="{FF2B5EF4-FFF2-40B4-BE49-F238E27FC236}">
                <a16:creationId xmlns:a16="http://schemas.microsoft.com/office/drawing/2014/main" id="{B8D0F271-ED03-52D3-4FCA-2AFB03470CC3}"/>
              </a:ext>
            </a:extLst>
          </p:cNvPr>
          <p:cNvSpPr>
            <a:spLocks noGrp="1"/>
          </p:cNvSpPr>
          <p:nvPr>
            <p:ph type="body" idx="1"/>
          </p:nvPr>
        </p:nvSpPr>
        <p:spPr>
          <a:xfrm>
            <a:off x="435228" y="1697734"/>
            <a:ext cx="10972800" cy="3818481"/>
          </a:xfrm>
        </p:spPr>
        <p:txBody>
          <a:bodyPr/>
          <a:lstStyle/>
          <a:p>
            <a:pPr>
              <a:lnSpc>
                <a:spcPct val="150000"/>
              </a:lnSpc>
            </a:pPr>
            <a:r>
              <a:rPr lang="en-US" sz="2400" b="0" i="0" dirty="0">
                <a:solidFill>
                  <a:srgbClr val="0D0D0D"/>
                </a:solidFill>
                <a:effectLst/>
                <a:latin typeface="Söhne"/>
              </a:rPr>
              <a:t>Language translation has been a fundamental challenge in the field of natural language processing (NLP), with significant implications for cross-cultural communication, global commerce, and international diplomacy. Traditional approaches to language translation often relied on statistical methods or rule-based systems, which struggled to capture the nuances and complexities of language. However, recent advancements in deep learning, particularly the introduction of transformer architectures with attention mechanisms, have revolutionized the field of machine translation.</a:t>
            </a:r>
            <a:endParaRPr lang="en-IN" sz="2400" dirty="0">
              <a:latin typeface="Trebuchet MS" panose="020B0603020202020204" pitchFamily="34"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sp>
        <p:nvSpPr>
          <p:cNvPr id="10" name="Text Placeholder 9">
            <a:extLst>
              <a:ext uri="{FF2B5EF4-FFF2-40B4-BE49-F238E27FC236}">
                <a16:creationId xmlns:a16="http://schemas.microsoft.com/office/drawing/2014/main" id="{7710DB4C-6B78-18A3-531F-7304E723A306}"/>
              </a:ext>
            </a:extLst>
          </p:cNvPr>
          <p:cNvSpPr>
            <a:spLocks noGrp="1"/>
          </p:cNvSpPr>
          <p:nvPr>
            <p:ph type="body" idx="1"/>
          </p:nvPr>
        </p:nvSpPr>
        <p:spPr>
          <a:xfrm>
            <a:off x="609600" y="1577340"/>
            <a:ext cx="10972800" cy="1594154"/>
          </a:xfrm>
        </p:spPr>
        <p:txBody>
          <a:bodyPr/>
          <a:lstStyle/>
          <a:p>
            <a:pPr>
              <a:lnSpc>
                <a:spcPct val="150000"/>
              </a:lnSpc>
            </a:pPr>
            <a:r>
              <a:rPr lang="en-US" sz="2400" b="0" i="0" dirty="0">
                <a:solidFill>
                  <a:srgbClr val="0D0D0D"/>
                </a:solidFill>
                <a:effectLst/>
                <a:latin typeface="Trebuchet MS" panose="020B0603020202020204" pitchFamily="34" charset="0"/>
              </a:rPr>
              <a:t>The end users for Language Translation using Transformers and Attention Mechanisms can vary depending on the application and deployment context. Here are some potential end users:</a:t>
            </a:r>
            <a:endParaRPr lang="en-IN" sz="2400" dirty="0">
              <a:latin typeface="Trebuchet MS" panose="020B0603020202020204" pitchFamily="34"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9</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TextBox 10">
            <a:extLst>
              <a:ext uri="{FF2B5EF4-FFF2-40B4-BE49-F238E27FC236}">
                <a16:creationId xmlns:a16="http://schemas.microsoft.com/office/drawing/2014/main" id="{02CE74C5-1430-0939-8E09-B489CA4B2A0F}"/>
              </a:ext>
            </a:extLst>
          </p:cNvPr>
          <p:cNvSpPr txBox="1"/>
          <p:nvPr/>
        </p:nvSpPr>
        <p:spPr>
          <a:xfrm>
            <a:off x="2538730" y="3528370"/>
            <a:ext cx="6101080" cy="2802690"/>
          </a:xfrm>
          <a:prstGeom prst="rect">
            <a:avLst/>
          </a:prstGeom>
          <a:noFill/>
        </p:spPr>
        <p:txBody>
          <a:bodyPr wrap="square">
            <a:spAutoFit/>
          </a:bodyPr>
          <a:lstStyle/>
          <a:p>
            <a:pPr marL="342900" indent="-342900">
              <a:lnSpc>
                <a:spcPct val="150000"/>
              </a:lnSpc>
              <a:buFont typeface="Wingdings" panose="05000000000000000000" pitchFamily="2" charset="2"/>
              <a:buChar char="ü"/>
            </a:pPr>
            <a:r>
              <a:rPr lang="en-IN" sz="2400" b="1" i="0" dirty="0">
                <a:solidFill>
                  <a:srgbClr val="0D0D0D"/>
                </a:solidFill>
                <a:effectLst/>
                <a:latin typeface="Söhne"/>
              </a:rPr>
              <a:t>General Public</a:t>
            </a:r>
          </a:p>
          <a:p>
            <a:pPr marL="342900" indent="-342900">
              <a:lnSpc>
                <a:spcPct val="150000"/>
              </a:lnSpc>
              <a:buFont typeface="Wingdings" panose="05000000000000000000" pitchFamily="2" charset="2"/>
              <a:buChar char="ü"/>
            </a:pPr>
            <a:r>
              <a:rPr lang="en-IN" sz="2400" b="1" i="0" dirty="0">
                <a:solidFill>
                  <a:srgbClr val="0D0D0D"/>
                </a:solidFill>
                <a:effectLst/>
                <a:latin typeface="Söhne"/>
              </a:rPr>
              <a:t>Businesses</a:t>
            </a:r>
            <a:endParaRPr lang="en-IN" sz="2400" b="1" dirty="0">
              <a:solidFill>
                <a:srgbClr val="0D0D0D"/>
              </a:solidFill>
              <a:latin typeface="Söhne"/>
            </a:endParaRPr>
          </a:p>
          <a:p>
            <a:pPr marL="342900" indent="-342900">
              <a:lnSpc>
                <a:spcPct val="150000"/>
              </a:lnSpc>
              <a:buFont typeface="Wingdings" panose="05000000000000000000" pitchFamily="2" charset="2"/>
              <a:buChar char="ü"/>
            </a:pPr>
            <a:r>
              <a:rPr lang="en-IN" sz="2400" b="1" i="0" dirty="0">
                <a:solidFill>
                  <a:srgbClr val="0D0D0D"/>
                </a:solidFill>
                <a:effectLst/>
                <a:latin typeface="Söhne"/>
              </a:rPr>
              <a:t>Government Agencies</a:t>
            </a:r>
          </a:p>
          <a:p>
            <a:pPr marL="342900" indent="-342900">
              <a:lnSpc>
                <a:spcPct val="150000"/>
              </a:lnSpc>
              <a:buFont typeface="Wingdings" panose="05000000000000000000" pitchFamily="2" charset="2"/>
              <a:buChar char="ü"/>
            </a:pPr>
            <a:r>
              <a:rPr lang="en-IN" sz="2400" b="1" i="0" dirty="0">
                <a:solidFill>
                  <a:srgbClr val="0D0D0D"/>
                </a:solidFill>
                <a:effectLst/>
                <a:latin typeface="Söhne"/>
              </a:rPr>
              <a:t>Educational Institutions</a:t>
            </a:r>
            <a:endParaRPr lang="en-IN" sz="2400" b="1" dirty="0">
              <a:solidFill>
                <a:srgbClr val="0D0D0D"/>
              </a:solidFill>
              <a:latin typeface="Söhne"/>
            </a:endParaRPr>
          </a:p>
          <a:p>
            <a:pPr marL="342900" indent="-342900">
              <a:lnSpc>
                <a:spcPct val="150000"/>
              </a:lnSpc>
              <a:buFont typeface="Wingdings" panose="05000000000000000000" pitchFamily="2" charset="2"/>
              <a:buChar char="ü"/>
            </a:pPr>
            <a:r>
              <a:rPr lang="en-IN" sz="2400" b="1" i="0" dirty="0">
                <a:solidFill>
                  <a:srgbClr val="0D0D0D"/>
                </a:solidFill>
                <a:effectLst/>
                <a:latin typeface="Söhne"/>
              </a:rPr>
              <a:t>Content Creators etc…</a:t>
            </a:r>
            <a:endParaRPr lang="en-IN" sz="2400" dirty="0"/>
          </a:p>
        </p:txBody>
      </p:sp>
    </p:spTree>
    <p:extLst>
      <p:ext uri="{BB962C8B-B14F-4D97-AF65-F5344CB8AC3E}">
        <p14:creationId xmlns:p14="http://schemas.microsoft.com/office/powerpoint/2010/main" val="2325627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TotalTime>
  <Words>523</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Söhne</vt:lpstr>
      <vt:lpstr>Trebuchet MS</vt:lpstr>
      <vt:lpstr>Wingdings</vt:lpstr>
      <vt:lpstr>Office Theme</vt:lpstr>
      <vt:lpstr>PowerPoint Presentation</vt:lpstr>
      <vt:lpstr>PROJECT TITLE</vt:lpstr>
      <vt:lpstr>AGENDA</vt:lpstr>
      <vt:lpstr>PROBLEM STATEMENT</vt:lpstr>
      <vt:lpstr>PROJECT OVERVIEW</vt:lpstr>
      <vt:lpstr>YOUR SOLUTION AND ITS VALUE PROPOSITION</vt:lpstr>
      <vt:lpstr>THE WOW IN YOUR SOLUTION</vt:lpstr>
      <vt:lpstr>MODELLING</vt:lpstr>
      <vt:lpstr>WHO ARE THE END USERS?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Nilesh A</dc:creator>
  <cp:lastModifiedBy>Nilesh A</cp:lastModifiedBy>
  <cp:revision>2</cp:revision>
  <dcterms:created xsi:type="dcterms:W3CDTF">2024-03-30T06:12:33Z</dcterms:created>
  <dcterms:modified xsi:type="dcterms:W3CDTF">2024-04-01T19:10:24Z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