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9" r:id="rId7"/>
    <p:sldId id="275" r:id="rId8"/>
    <p:sldId id="284" r:id="rId9"/>
    <p:sldId id="281" r:id="rId10"/>
    <p:sldId id="278" r:id="rId11"/>
    <p:sldId id="280" r:id="rId12"/>
    <p:sldId id="283" r:id="rId13"/>
    <p:sldId id="285" r:id="rId14"/>
    <p:sldId id="263" r:id="rId15"/>
    <p:sldId id="27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B85"/>
    <a:srgbClr val="A4B1C4"/>
    <a:srgbClr val="39455F"/>
    <a:srgbClr val="4D5B64"/>
    <a:srgbClr val="606F74"/>
    <a:srgbClr val="00A5CD"/>
    <a:srgbClr val="FD0353"/>
    <a:srgbClr val="4E3BAD"/>
    <a:srgbClr val="FF8E1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E88C1D-EC4E-4D58-828F-E2FD80CA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52112-B79A-49A9-BD15-9ED5D42B7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1BFE-313B-4CDD-9BAE-67A3278437DC}" type="datetimeFigureOut">
              <a:rPr lang="en-IN" smtClean="0"/>
              <a:t>04-05-2019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AED7F-B5CB-4EAA-A210-5A7F177272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9934E-431F-4195-AD0A-C8B8DAB235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6B2D-2870-4812-B7CB-9F627C9BB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2019/05/04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63775-3C01-4437-B913-894350B5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  <a:endParaRPr lang="en-ZA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dirty="0"/>
              <a:t>Place your Image Caption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ZA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NimJ/IITH_Proje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cs17emds11025@iith.ac.in" TargetMode="External"/><Relationship Id="rId5" Type="http://schemas.openxmlformats.org/officeDocument/2006/relationships/hyperlink" Target="mailto:cs17emds11014@iith.ac.in" TargetMode="External"/><Relationship Id="rId4" Type="http://schemas.openxmlformats.org/officeDocument/2006/relationships/hyperlink" Target="mailto:cs17emds11030@iith.ac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095999" y="0"/>
            <a:ext cx="5772001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700" y="3180024"/>
            <a:ext cx="5114773" cy="2387600"/>
          </a:xfrm>
        </p:spPr>
        <p:txBody>
          <a:bodyPr/>
          <a:lstStyle/>
          <a:p>
            <a:r>
              <a:rPr lang="en-ZA" sz="3600" dirty="0"/>
              <a:t>Active Deep Learning framework with 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1912D195-D086-4557-ACF9-F91E2AA991AD}"/>
              </a:ext>
            </a:extLst>
          </p:cNvPr>
          <p:cNvSpPr txBox="1">
            <a:spLocks/>
          </p:cNvSpPr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dirty="0">
                <a:solidFill>
                  <a:srgbClr val="404040"/>
                </a:solidFill>
              </a:rPr>
              <a:t>Data programming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93ED53-B02F-43F8-BA10-B857336F87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5178" y="468977"/>
            <a:ext cx="4188244" cy="3539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EC407-D2EA-46CF-AB5E-C895DF22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23" y="468977"/>
            <a:ext cx="4703078" cy="3539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80394-4A3E-49B2-81C2-BDEB90BF5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prstClr val="white">
                    <a:tint val="75000"/>
                    <a:alpha val="80000"/>
                  </a:prstClr>
                </a:solidFill>
              </a:rPr>
              <a:pPr algn="r">
                <a:spcAft>
                  <a:spcPts val="600"/>
                </a:spcAft>
              </a:pPr>
              <a:t>10</a:t>
            </a:fld>
            <a:endParaRPr lang="en-US" sz="1200">
              <a:solidFill>
                <a:prstClr val="white">
                  <a:tint val="75000"/>
                  <a:alpha val="8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oman writing math calculation on a chalk board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>
          <a:xfrm>
            <a:off x="179998" y="179999"/>
            <a:ext cx="7586593" cy="64979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37368" y="0"/>
            <a:ext cx="4254632" cy="6857999"/>
          </a:xfrm>
          <a:solidFill>
            <a:srgbClr val="5F6B85"/>
          </a:solidFill>
        </p:spPr>
        <p:txBody>
          <a:bodyPr/>
          <a:lstStyle/>
          <a:p>
            <a:r>
              <a:rPr lang="en-ZA" sz="4800" noProof="1"/>
              <a:t>Future Work</a:t>
            </a:r>
          </a:p>
          <a:p>
            <a:endParaRPr lang="en-ZA" sz="2800" noProof="1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sz="2800" noProof="1"/>
              <a:t>CNN Model Tuning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sz="2800" noProof="1"/>
              <a:t>Active learning loop Improvement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ZA" sz="2800" noProof="1"/>
              <a:t>Data Programming Validation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pic>
        <p:nvPicPr>
          <p:cNvPr id="1026" name="Picture 2" descr="Image result for future work">
            <a:extLst>
              <a:ext uri="{FF2B5EF4-FFF2-40B4-BE49-F238E27FC236}">
                <a16:creationId xmlns:a16="http://schemas.microsoft.com/office/drawing/2014/main" id="{D696FDFC-9847-4B48-ADA4-FC562B9C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373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E88116-06EA-457E-9D21-E304960A9162}"/>
              </a:ext>
            </a:extLst>
          </p:cNvPr>
          <p:cNvSpPr txBox="1"/>
          <p:nvPr/>
        </p:nvSpPr>
        <p:spPr>
          <a:xfrm>
            <a:off x="7937368" y="5754666"/>
            <a:ext cx="424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used in this project can be accessed publicly at </a:t>
            </a:r>
            <a:r>
              <a:rPr lang="en-US" i="1" u="sng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https://github.com/NimJ/IITH_Project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5B5CF-AADD-415A-AB39-25BFC75D2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01" y="1439068"/>
            <a:ext cx="10965822" cy="4858037"/>
          </a:xfrm>
        </p:spPr>
        <p:txBody>
          <a:bodyPr/>
          <a:lstStyle/>
          <a:p>
            <a:r>
              <a:rPr lang="en-IN" sz="2000" b="0" dirty="0">
                <a:solidFill>
                  <a:schemeClr val="tx1"/>
                </a:solidFill>
              </a:rPr>
              <a:t>[1]	M. </a:t>
            </a:r>
            <a:r>
              <a:rPr lang="en-IN" sz="2000" b="0" dirty="0" err="1">
                <a:solidFill>
                  <a:schemeClr val="tx1"/>
                </a:solidFill>
              </a:rPr>
              <a:t>Anthimopoulos</a:t>
            </a:r>
            <a:r>
              <a:rPr lang="en-IN" sz="2000" b="0" dirty="0">
                <a:solidFill>
                  <a:schemeClr val="tx1"/>
                </a:solidFill>
              </a:rPr>
              <a:t>, S. </a:t>
            </a:r>
            <a:r>
              <a:rPr lang="en-IN" sz="2000" b="0" dirty="0" err="1">
                <a:solidFill>
                  <a:schemeClr val="tx1"/>
                </a:solidFill>
              </a:rPr>
              <a:t>Christodoulidis</a:t>
            </a:r>
            <a:r>
              <a:rPr lang="en-IN" sz="2000" b="0" dirty="0">
                <a:solidFill>
                  <a:schemeClr val="tx1"/>
                </a:solidFill>
              </a:rPr>
              <a:t>, L. Ebner, A. </a:t>
            </a:r>
            <a:r>
              <a:rPr lang="en-IN" sz="2000" b="0" dirty="0" err="1">
                <a:solidFill>
                  <a:schemeClr val="tx1"/>
                </a:solidFill>
              </a:rPr>
              <a:t>Christe</a:t>
            </a:r>
            <a:r>
              <a:rPr lang="en-IN" sz="2000" b="0" dirty="0">
                <a:solidFill>
                  <a:schemeClr val="tx1"/>
                </a:solidFill>
              </a:rPr>
              <a:t> and S. </a:t>
            </a:r>
            <a:r>
              <a:rPr lang="en-IN" sz="2000" b="0" dirty="0" err="1">
                <a:solidFill>
                  <a:schemeClr val="tx1"/>
                </a:solidFill>
              </a:rPr>
              <a:t>Mougiakakou</a:t>
            </a:r>
            <a:r>
              <a:rPr lang="en-IN" sz="2000" b="0" dirty="0">
                <a:solidFill>
                  <a:schemeClr val="tx1"/>
                </a:solidFill>
              </a:rPr>
              <a:t>, "Lung Pattern Classification for Interstitial Lung Diseases Using a Deep Convolutional Neural Network," in IEEE Transactions on Medical Imaging, vol. 35, no. 5, pp. 1207-1216, May 2016. </a:t>
            </a:r>
          </a:p>
          <a:p>
            <a:r>
              <a:rPr lang="en-IN" sz="2000" b="0" dirty="0">
                <a:solidFill>
                  <a:schemeClr val="tx1"/>
                </a:solidFill>
              </a:rPr>
              <a:t>[2]	</a:t>
            </a:r>
            <a:r>
              <a:rPr lang="en-IN" sz="2000" b="0" dirty="0" err="1">
                <a:solidFill>
                  <a:schemeClr val="tx1"/>
                </a:solidFill>
              </a:rPr>
              <a:t>CheXNet</a:t>
            </a:r>
            <a:r>
              <a:rPr lang="en-IN" sz="2000" b="0" dirty="0">
                <a:solidFill>
                  <a:schemeClr val="tx1"/>
                </a:solidFill>
              </a:rPr>
              <a:t>: Radiologist-Level Pneumonia Detection on Chest X-Rays with Deep Learning https://arxiv.org/abs/1711.05225v3 . </a:t>
            </a:r>
          </a:p>
          <a:p>
            <a:r>
              <a:rPr lang="en-IN" sz="2000" b="0" dirty="0">
                <a:solidFill>
                  <a:schemeClr val="tx1"/>
                </a:solidFill>
              </a:rPr>
              <a:t>[3]	Alexander Ratner, Christopher De Sa, Sen Wu, Daniel </a:t>
            </a:r>
            <a:r>
              <a:rPr lang="en-IN" sz="2000" b="0" dirty="0" err="1">
                <a:solidFill>
                  <a:schemeClr val="tx1"/>
                </a:solidFill>
              </a:rPr>
              <a:t>Selsam</a:t>
            </a:r>
            <a:r>
              <a:rPr lang="en-IN" sz="2000" b="0" dirty="0">
                <a:solidFill>
                  <a:schemeClr val="tx1"/>
                </a:solidFill>
              </a:rPr>
              <a:t>, Christopher </a:t>
            </a:r>
            <a:r>
              <a:rPr lang="en-IN" sz="2000" b="0" dirty="0" err="1">
                <a:solidFill>
                  <a:schemeClr val="tx1"/>
                </a:solidFill>
              </a:rPr>
              <a:t>Ré</a:t>
            </a:r>
            <a:r>
              <a:rPr lang="en-IN" sz="2000" b="0" dirty="0">
                <a:solidFill>
                  <a:schemeClr val="tx1"/>
                </a:solidFill>
              </a:rPr>
              <a:t> . Data Programming Creating Large Training Sets Quickly. https://arxiv.org/pdf/1605.07723.pdf</a:t>
            </a:r>
          </a:p>
          <a:p>
            <a:r>
              <a:rPr lang="en-IN" sz="2000" b="0" dirty="0">
                <a:solidFill>
                  <a:schemeClr val="tx1"/>
                </a:solidFill>
              </a:rPr>
              <a:t>[4]	Alexander Ratner   Stephen H. Bach   Henry </a:t>
            </a:r>
            <a:r>
              <a:rPr lang="en-IN" sz="2000" b="0" dirty="0" err="1">
                <a:solidFill>
                  <a:schemeClr val="tx1"/>
                </a:solidFill>
              </a:rPr>
              <a:t>EhrenbergJason</a:t>
            </a:r>
            <a:r>
              <a:rPr lang="en-IN" sz="2000" b="0" dirty="0">
                <a:solidFill>
                  <a:schemeClr val="tx1"/>
                </a:solidFill>
              </a:rPr>
              <a:t> Fries   Sen Wu   Christopher R ́e . Snorkel: Rapid Training Data </a:t>
            </a:r>
            <a:r>
              <a:rPr lang="en-IN" sz="2000" b="0" dirty="0" err="1">
                <a:solidFill>
                  <a:schemeClr val="tx1"/>
                </a:solidFill>
              </a:rPr>
              <a:t>Creationwith</a:t>
            </a:r>
            <a:r>
              <a:rPr lang="en-IN" sz="2000" b="0" dirty="0">
                <a:solidFill>
                  <a:schemeClr val="tx1"/>
                </a:solidFill>
              </a:rPr>
              <a:t> Weak Supervision. https://arxiv.org/pdf/1711.10160.pdf</a:t>
            </a:r>
          </a:p>
          <a:p>
            <a:r>
              <a:rPr lang="en-IN" sz="2000" b="0" dirty="0">
                <a:solidFill>
                  <a:schemeClr val="tx1"/>
                </a:solidFill>
              </a:rPr>
              <a:t>[5]	https://hazyresearch.github.io/snorkel/blog/snorkel_programming_training_data.htm</a:t>
            </a:r>
          </a:p>
          <a:p>
            <a:r>
              <a:rPr lang="en-IN" sz="2000" b="0" dirty="0">
                <a:solidFill>
                  <a:schemeClr val="tx1"/>
                </a:solidFill>
              </a:rPr>
              <a:t>[6]	https://hazyresearch.github.io/snorkel/</a:t>
            </a:r>
          </a:p>
          <a:p>
            <a:r>
              <a:rPr lang="en-IN" sz="2000" b="0" dirty="0">
                <a:solidFill>
                  <a:schemeClr val="tx1"/>
                </a:solidFill>
              </a:rPr>
              <a:t>[7]         http://sujitpal.blogspot.com/2018/02/using-snorkel-probabilistic-labels-for.html</a:t>
            </a:r>
          </a:p>
          <a:p>
            <a:r>
              <a:rPr lang="en-IN" sz="2000" b="0" dirty="0">
                <a:solidFill>
                  <a:schemeClr val="tx1"/>
                </a:solidFill>
              </a:rPr>
              <a:t>[8]         https://www.frontiersin.org/articles/10.3389/fpsyg.2017.01745/full</a:t>
            </a:r>
          </a:p>
          <a:p>
            <a:endParaRPr lang="en-IN" sz="1100" dirty="0"/>
          </a:p>
          <a:p>
            <a:endParaRPr lang="en-IN" sz="11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D007A4-7E8F-4B32-AC84-848E8877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F15B-0585-4EEB-9FED-F2823C9EF3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624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8177" y="2287888"/>
            <a:ext cx="218900" cy="21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739373-E23D-498F-A13E-B018A87391AA}"/>
              </a:ext>
            </a:extLst>
          </p:cNvPr>
          <p:cNvSpPr/>
          <p:nvPr/>
        </p:nvSpPr>
        <p:spPr>
          <a:xfrm>
            <a:off x="6771571" y="1508822"/>
            <a:ext cx="500848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Sudhir Kumar </a:t>
            </a:r>
            <a:r>
              <a:rPr lang="en-IN" sz="3200" dirty="0" err="1"/>
              <a:t>Kedarnath</a:t>
            </a:r>
            <a:r>
              <a:rPr lang="en-IN" sz="3200" dirty="0"/>
              <a:t> Rai</a:t>
            </a:r>
          </a:p>
          <a:p>
            <a:r>
              <a:rPr lang="en-IN" sz="3200" dirty="0">
                <a:hlinkClick r:id="rId4"/>
              </a:rPr>
              <a:t>cs17emds11030@iith.ac.in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Nimesh Jha </a:t>
            </a:r>
          </a:p>
          <a:p>
            <a:r>
              <a:rPr lang="en-IN" sz="3200" dirty="0">
                <a:hlinkClick r:id="rId5"/>
              </a:rPr>
              <a:t>cs17emds11014@iith.ac.in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Santosh Kumar </a:t>
            </a:r>
            <a:r>
              <a:rPr lang="en-IN" sz="3200" dirty="0" err="1"/>
              <a:t>Siripuram</a:t>
            </a:r>
            <a:endParaRPr lang="en-IN" sz="3200" dirty="0"/>
          </a:p>
          <a:p>
            <a:r>
              <a:rPr lang="en-IN" sz="3200" dirty="0">
                <a:hlinkClick r:id="rId6"/>
              </a:rPr>
              <a:t>cs17emds11025@iith.ac.in</a:t>
            </a:r>
            <a:endParaRPr lang="en-IN" sz="3200" dirty="0"/>
          </a:p>
          <a:p>
            <a:endParaRPr lang="en-IN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60CAE799-081E-4B22-9D41-6DA79E8347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8177" y="3771472"/>
            <a:ext cx="218900" cy="218900"/>
          </a:xfrm>
          <a:prstGeom prst="rect">
            <a:avLst/>
          </a:prstGeom>
        </p:spPr>
      </p:pic>
      <p:pic>
        <p:nvPicPr>
          <p:cNvPr id="10" name="Graphic 9" descr="Envelope" title="Icon Presenter Email">
            <a:extLst>
              <a:ext uri="{FF2B5EF4-FFF2-40B4-BE49-F238E27FC236}">
                <a16:creationId xmlns:a16="http://schemas.microsoft.com/office/drawing/2014/main" id="{3C40587D-2CE7-467D-BAD4-BA10CFEEB7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5911" y="5145606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cientists in protective clothing experimenting in a white room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" r="25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1200" y="180000"/>
            <a:ext cx="5438774" cy="951216"/>
          </a:xfrm>
        </p:spPr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8BD8D-B4E6-4630-AABB-D10B7AE282C6}"/>
              </a:ext>
            </a:extLst>
          </p:cNvPr>
          <p:cNvSpPr txBox="1"/>
          <p:nvPr/>
        </p:nvSpPr>
        <p:spPr>
          <a:xfrm>
            <a:off x="6096000" y="2620651"/>
            <a:ext cx="58100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Project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9912B-9DF6-4685-A5E9-1B8888B7E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8DB212-BFA2-403F-85EF-DFD3FF6D973A}" type="slidenum">
              <a:rPr lang="en-ZA"/>
              <a:pPr>
                <a:spcAft>
                  <a:spcPts val="600"/>
                </a:spcAft>
              </a:pPr>
              <a:t>3</a:t>
            </a:fld>
            <a:endParaRPr lang="en-ZA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0B0FB51C-D183-49DA-AFD4-50787E18F409}"/>
              </a:ext>
            </a:extLst>
          </p:cNvPr>
          <p:cNvSpPr txBox="1">
            <a:spLocks/>
          </p:cNvSpPr>
          <p:nvPr/>
        </p:nvSpPr>
        <p:spPr>
          <a:xfrm>
            <a:off x="659621" y="193494"/>
            <a:ext cx="10261299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Gantt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BD346A-F0DC-453F-9163-274663BD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973276"/>
            <a:ext cx="91630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5B5CF-AADD-415A-AB39-25BFC75D2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01" y="1439069"/>
            <a:ext cx="10965822" cy="4934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Deep Learning requires large labeled training sets to obtain high-quality results</a:t>
            </a:r>
          </a:p>
          <a:p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D007A4-7E8F-4B32-AC84-848E8877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F15B-0585-4EEB-9FED-F2823C9EF3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FD0895C-C0CD-490B-B74B-62E4A56B3354}"/>
              </a:ext>
            </a:extLst>
          </p:cNvPr>
          <p:cNvSpPr txBox="1">
            <a:spLocks/>
          </p:cNvSpPr>
          <p:nvPr/>
        </p:nvSpPr>
        <p:spPr>
          <a:xfrm>
            <a:off x="640144" y="2788674"/>
            <a:ext cx="10965822" cy="416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how can one make it easier for users to build training sets? </a:t>
            </a:r>
          </a:p>
          <a:p>
            <a:endParaRPr lang="en-IN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7FCB12B-A5A3-4E1D-ABAA-91DA3B86E2BD}"/>
              </a:ext>
            </a:extLst>
          </p:cNvPr>
          <p:cNvSpPr txBox="1">
            <a:spLocks/>
          </p:cNvSpPr>
          <p:nvPr/>
        </p:nvSpPr>
        <p:spPr>
          <a:xfrm>
            <a:off x="640143" y="1997604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The Problem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7828BC2-F488-4ED4-93CE-C2DBF5E5B67F}"/>
              </a:ext>
            </a:extLst>
          </p:cNvPr>
          <p:cNvSpPr txBox="1">
            <a:spLocks/>
          </p:cNvSpPr>
          <p:nvPr/>
        </p:nvSpPr>
        <p:spPr>
          <a:xfrm>
            <a:off x="669993" y="4402224"/>
            <a:ext cx="10965822" cy="1029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/>
              <a:t>DATA PROGRAMMING IN ACTIVE LEARNING METHODOLOGY</a:t>
            </a:r>
            <a:endParaRPr lang="en-IN" dirty="0"/>
          </a:p>
          <a:p>
            <a:endParaRPr lang="en-IN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AED753D7-E3B7-453C-B880-DEC3EB32E97C}"/>
              </a:ext>
            </a:extLst>
          </p:cNvPr>
          <p:cNvSpPr txBox="1">
            <a:spLocks/>
          </p:cNvSpPr>
          <p:nvPr/>
        </p:nvSpPr>
        <p:spPr>
          <a:xfrm>
            <a:off x="669992" y="3507463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The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702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F0F84-93AC-44D1-B506-0A4456C20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ZA" smtClean="0"/>
              <a:t>5</a:t>
            </a:fld>
            <a:endParaRPr lang="en-ZA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8A23DBD-8559-457A-9855-2B18D49DA612}"/>
              </a:ext>
            </a:extLst>
          </p:cNvPr>
          <p:cNvSpPr txBox="1">
            <a:spLocks/>
          </p:cNvSpPr>
          <p:nvPr/>
        </p:nvSpPr>
        <p:spPr>
          <a:xfrm>
            <a:off x="267670" y="0"/>
            <a:ext cx="5369559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8AC2A5-B131-4B42-8AEE-5B90DE61D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32421"/>
              </p:ext>
            </p:extLst>
          </p:nvPr>
        </p:nvGraphicFramePr>
        <p:xfrm>
          <a:off x="716438" y="876037"/>
          <a:ext cx="10699479" cy="59131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56995">
                  <a:extLst>
                    <a:ext uri="{9D8B030D-6E8A-4147-A177-3AD203B41FA5}">
                      <a16:colId xmlns:a16="http://schemas.microsoft.com/office/drawing/2014/main" val="3722736295"/>
                    </a:ext>
                  </a:extLst>
                </a:gridCol>
                <a:gridCol w="1759133">
                  <a:extLst>
                    <a:ext uri="{9D8B030D-6E8A-4147-A177-3AD203B41FA5}">
                      <a16:colId xmlns:a16="http://schemas.microsoft.com/office/drawing/2014/main" val="1540877478"/>
                    </a:ext>
                  </a:extLst>
                </a:gridCol>
                <a:gridCol w="2034534">
                  <a:extLst>
                    <a:ext uri="{9D8B030D-6E8A-4147-A177-3AD203B41FA5}">
                      <a16:colId xmlns:a16="http://schemas.microsoft.com/office/drawing/2014/main" val="1865475810"/>
                    </a:ext>
                  </a:extLst>
                </a:gridCol>
                <a:gridCol w="1984581">
                  <a:extLst>
                    <a:ext uri="{9D8B030D-6E8A-4147-A177-3AD203B41FA5}">
                      <a16:colId xmlns:a16="http://schemas.microsoft.com/office/drawing/2014/main" val="986354617"/>
                    </a:ext>
                  </a:extLst>
                </a:gridCol>
                <a:gridCol w="1864236">
                  <a:extLst>
                    <a:ext uri="{9D8B030D-6E8A-4147-A177-3AD203B41FA5}">
                      <a16:colId xmlns:a16="http://schemas.microsoft.com/office/drawing/2014/main" val="3859758182"/>
                    </a:ext>
                  </a:extLst>
                </a:gridCol>
              </a:tblGrid>
              <a:tr h="2763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 </a:t>
                      </a:r>
                      <a:endParaRPr lang="en-IN" sz="4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Train loss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Train acc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Val loss</a:t>
                      </a:r>
                      <a:endParaRPr lang="en-IN" sz="2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Val acc</a:t>
                      </a:r>
                      <a:endParaRPr lang="en-IN" sz="2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extLst>
                  <a:ext uri="{0D108BD9-81ED-4DB2-BD59-A6C34878D82A}">
                    <a16:rowId xmlns:a16="http://schemas.microsoft.com/office/drawing/2014/main" val="2281920793"/>
                  </a:ext>
                </a:extLst>
              </a:tr>
              <a:tr h="12434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i="0" u="non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i="0" u="non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CNN</a:t>
                      </a:r>
                      <a:r>
                        <a:rPr lang="en-US" sz="2400" i="0" u="non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 - 1481 samples, Validation - 635 samples Epoch = 10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0.2067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0.9494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0.2742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0.9291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extLst>
                  <a:ext uri="{0D108BD9-81ED-4DB2-BD59-A6C34878D82A}">
                    <a16:rowId xmlns:a16="http://schemas.microsoft.com/office/drawing/2014/main" val="76008317"/>
                  </a:ext>
                </a:extLst>
              </a:tr>
              <a:tr h="12434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CNN with 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DataProgramming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Experiment-1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 on 1918 samples, validate on 823 samples with epoch =10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0.3337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0.8634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0.7264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0.7181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extLst>
                  <a:ext uri="{0D108BD9-81ED-4DB2-BD59-A6C34878D82A}">
                    <a16:rowId xmlns:a16="http://schemas.microsoft.com/office/drawing/2014/main" val="645217922"/>
                  </a:ext>
                </a:extLst>
              </a:tr>
              <a:tr h="1381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CNN with </a:t>
                      </a:r>
                      <a:r>
                        <a:rPr lang="en-US" sz="16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DataProgramming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Experiment-2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 - 1918 samples, Validation - 823 samples Epoch =10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0.3587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0.8655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0.4430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0.7485</a:t>
                      </a:r>
                      <a:endParaRPr lang="en-IN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2174" marR="62174" marT="0" marB="0"/>
                </a:tc>
                <a:extLst>
                  <a:ext uri="{0D108BD9-81ED-4DB2-BD59-A6C34878D82A}">
                    <a16:rowId xmlns:a16="http://schemas.microsoft.com/office/drawing/2014/main" val="370464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E416432-F1E0-4EA5-97BA-6957C06D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t="22154" r="-2" b="12763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4B0039-1D59-488A-B311-2B472322C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04" r="-1" b="6356"/>
          <a:stretch/>
        </p:blipFill>
        <p:spPr>
          <a:xfrm>
            <a:off x="6096000" y="2451433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8D007A4-7E8F-4B32-AC84-848E887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16" y="-241627"/>
            <a:ext cx="5369559" cy="13116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CNN Classification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5CA46C-DD89-4E26-80B5-F231D275EF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874623" y="6537769"/>
            <a:ext cx="4673212" cy="164783"/>
          </a:xfrm>
        </p:spPr>
        <p:txBody>
          <a:bodyPr/>
          <a:lstStyle/>
          <a:p>
            <a:r>
              <a:rPr lang="en-ZA" dirty="0"/>
              <a:t>https://www.kaggle.com/paultimothymooney/chest-xray-pneumonia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F15B-0585-4EEB-9FED-F2823C9EF3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1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726787-97B2-4A0A-BC87-0D1691BC0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079" y="3073138"/>
            <a:ext cx="3127163" cy="3629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2852C-C6A3-4A79-83CF-3828DF951955}"/>
              </a:ext>
            </a:extLst>
          </p:cNvPr>
          <p:cNvSpPr txBox="1"/>
          <p:nvPr/>
        </p:nvSpPr>
        <p:spPr>
          <a:xfrm>
            <a:off x="312431" y="732478"/>
            <a:ext cx="6261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Business Problem :  Classify x-ray images for Pneumonia/Normal</a:t>
            </a:r>
          </a:p>
          <a:p>
            <a:r>
              <a:rPr lang="en-IN" dirty="0"/>
              <a:t>Input images :  ~ 2116 Labelled and ~625 Unlabelled</a:t>
            </a:r>
          </a:p>
          <a:p>
            <a:r>
              <a:rPr lang="en-IN" dirty="0"/>
              <a:t>Data Source :  Kaggle Datasets</a:t>
            </a:r>
          </a:p>
          <a:p>
            <a:r>
              <a:rPr lang="en-IN" dirty="0"/>
              <a:t>Validation Accuracy : ~93%</a:t>
            </a:r>
          </a:p>
          <a:p>
            <a:r>
              <a:rPr lang="en-IN" dirty="0"/>
              <a:t>Environment : Google </a:t>
            </a:r>
            <a:r>
              <a:rPr lang="en-IN" dirty="0" err="1"/>
              <a:t>Colab</a:t>
            </a:r>
            <a:r>
              <a:rPr lang="en-IN" dirty="0"/>
              <a:t> , </a:t>
            </a:r>
          </a:p>
          <a:p>
            <a:r>
              <a:rPr lang="en-IN" dirty="0"/>
              <a:t>	       </a:t>
            </a:r>
            <a:r>
              <a:rPr lang="en-IN" dirty="0" err="1"/>
              <a:t>Keras</a:t>
            </a:r>
            <a:r>
              <a:rPr lang="en-IN" dirty="0"/>
              <a:t> , </a:t>
            </a:r>
          </a:p>
          <a:p>
            <a:r>
              <a:rPr lang="en-IN" dirty="0"/>
              <a:t>                     python 3.7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3BF7AE-566F-4B8D-9BCB-461CDA321E40}"/>
              </a:ext>
            </a:extLst>
          </p:cNvPr>
          <p:cNvSpPr txBox="1"/>
          <p:nvPr/>
        </p:nvSpPr>
        <p:spPr>
          <a:xfrm>
            <a:off x="248816" y="2700305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TensorBoard</a:t>
            </a:r>
            <a:r>
              <a:rPr lang="en-IN" dirty="0"/>
              <a:t> Views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BA56F-5082-4607-8339-18B5EDEC0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06" y="3069637"/>
            <a:ext cx="3377054" cy="1543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60DCBC-C01A-4856-887C-04A385485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816" y="4710081"/>
            <a:ext cx="3257158" cy="1937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D730C6-75D9-49E2-98CC-B1471A882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974" y="1305553"/>
            <a:ext cx="3079867" cy="16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id="{58730E2E-C338-4BB7-B950-185701C07992}"/>
              </a:ext>
            </a:extLst>
          </p:cNvPr>
          <p:cNvSpPr/>
          <p:nvPr/>
        </p:nvSpPr>
        <p:spPr>
          <a:xfrm>
            <a:off x="6825006" y="4360127"/>
            <a:ext cx="1543939" cy="11260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7D571F1F-6603-4816-8907-411DD4E9CD1F}"/>
              </a:ext>
            </a:extLst>
          </p:cNvPr>
          <p:cNvSpPr/>
          <p:nvPr/>
        </p:nvSpPr>
        <p:spPr>
          <a:xfrm>
            <a:off x="8368945" y="2973276"/>
            <a:ext cx="1738549" cy="1126030"/>
          </a:xfrm>
          <a:prstGeom prst="round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86C0F093-1EFA-4F86-B57A-85B2B9FE9E9F}"/>
              </a:ext>
            </a:extLst>
          </p:cNvPr>
          <p:cNvSpPr/>
          <p:nvPr/>
        </p:nvSpPr>
        <p:spPr>
          <a:xfrm>
            <a:off x="8305015" y="1102940"/>
            <a:ext cx="1793044" cy="1395167"/>
          </a:xfrm>
          <a:prstGeom prst="round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61E905E-B5C4-479A-A0B9-0CDE1ED28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" r="5" b="5"/>
          <a:stretch/>
        </p:blipFill>
        <p:spPr>
          <a:xfrm>
            <a:off x="372560" y="1793736"/>
            <a:ext cx="1046920" cy="8863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5CAFAA8-B6AD-4E33-8D2D-7FF98CC8D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0" r="16165" b="-3"/>
          <a:stretch/>
        </p:blipFill>
        <p:spPr>
          <a:xfrm>
            <a:off x="1509966" y="1793736"/>
            <a:ext cx="1049804" cy="8848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5BE473C-BDC1-4AFF-AA31-A1F679D66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4" r="11193" b="-1"/>
          <a:stretch/>
        </p:blipFill>
        <p:spPr>
          <a:xfrm>
            <a:off x="2647378" y="1793735"/>
            <a:ext cx="1046925" cy="8848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743E9B5-CD67-484F-9338-4C6A17CA0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03" r="26133" b="-2"/>
          <a:stretch/>
        </p:blipFill>
        <p:spPr>
          <a:xfrm>
            <a:off x="372560" y="2805379"/>
            <a:ext cx="1046920" cy="8863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C322F22-B1BC-44C0-80F3-6C182C713F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78" r="12429" b="-1"/>
          <a:stretch/>
        </p:blipFill>
        <p:spPr>
          <a:xfrm flipV="1">
            <a:off x="1509966" y="2806847"/>
            <a:ext cx="1049804" cy="8848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780833-58A0-45A5-8500-0C05F54F2A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7" r="10358" b="-1"/>
          <a:stretch/>
        </p:blipFill>
        <p:spPr>
          <a:xfrm>
            <a:off x="2650256" y="2805379"/>
            <a:ext cx="1044047" cy="8863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91907" y="8175511"/>
            <a:ext cx="249110" cy="45719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9" name="Title 7">
            <a:extLst>
              <a:ext uri="{FF2B5EF4-FFF2-40B4-BE49-F238E27FC236}">
                <a16:creationId xmlns:a16="http://schemas.microsoft.com/office/drawing/2014/main" id="{78089721-51BF-4D05-8682-9D7EE0B5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67" y="310737"/>
            <a:ext cx="10261299" cy="720000"/>
          </a:xfrm>
        </p:spPr>
        <p:txBody>
          <a:bodyPr/>
          <a:lstStyle/>
          <a:p>
            <a:r>
              <a:rPr lang="en-IN" dirty="0"/>
              <a:t>Active Learning Methodology: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ECD3706-9304-498C-B3BB-126557BC33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9679" y="2153073"/>
            <a:ext cx="3098326" cy="1050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FCAF47B8-D782-433F-AF0B-56933983E338}"/>
              </a:ext>
            </a:extLst>
          </p:cNvPr>
          <p:cNvSpPr txBox="1"/>
          <p:nvPr/>
        </p:nvSpPr>
        <p:spPr>
          <a:xfrm>
            <a:off x="570714" y="3817025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Unlabelled Dataset</a:t>
            </a:r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2915ED4E-5C78-45EC-BC47-69DA394FB4A6}"/>
              </a:ext>
            </a:extLst>
          </p:cNvPr>
          <p:cNvSpPr/>
          <p:nvPr/>
        </p:nvSpPr>
        <p:spPr>
          <a:xfrm>
            <a:off x="3836709" y="2678570"/>
            <a:ext cx="556181" cy="243743"/>
          </a:xfrm>
          <a:prstGeom prst="rightArrow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97D40F-5BF8-4B8F-A7F1-B8C9985B6D9E}"/>
              </a:ext>
            </a:extLst>
          </p:cNvPr>
          <p:cNvSpPr txBox="1"/>
          <p:nvPr/>
        </p:nvSpPr>
        <p:spPr>
          <a:xfrm>
            <a:off x="4388510" y="1477357"/>
            <a:ext cx="230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Convolutional Neural Network Model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6A7A7B2-3F25-4A87-BAB2-481297BE7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" r="5" b="5"/>
          <a:stretch/>
        </p:blipFill>
        <p:spPr>
          <a:xfrm>
            <a:off x="8556091" y="1434262"/>
            <a:ext cx="465868" cy="39439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B0B6387-8160-45E8-984E-47BC02FB2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4" r="11193" b="-1"/>
          <a:stretch/>
        </p:blipFill>
        <p:spPr>
          <a:xfrm>
            <a:off x="9096380" y="1434915"/>
            <a:ext cx="465870" cy="39374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18D2E2-8369-4B3F-8264-0A9E96F087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78" r="12429" b="-1"/>
          <a:stretch/>
        </p:blipFill>
        <p:spPr>
          <a:xfrm flipV="1">
            <a:off x="8554808" y="1956201"/>
            <a:ext cx="467151" cy="39374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EBC7189-647D-4A25-A6FF-D6B1301DB4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7" r="10358" b="-1"/>
          <a:stretch/>
        </p:blipFill>
        <p:spPr>
          <a:xfrm>
            <a:off x="9078431" y="1955548"/>
            <a:ext cx="464589" cy="394396"/>
          </a:xfrm>
          <a:prstGeom prst="rect">
            <a:avLst/>
          </a:prstGeom>
        </p:spPr>
      </p:pic>
      <p:sp>
        <p:nvSpPr>
          <p:cNvPr id="1029" name="Arrow: Bent 1028">
            <a:extLst>
              <a:ext uri="{FF2B5EF4-FFF2-40B4-BE49-F238E27FC236}">
                <a16:creationId xmlns:a16="http://schemas.microsoft.com/office/drawing/2014/main" id="{62859F5F-99FE-4AA4-B721-DB7E79B16C79}"/>
              </a:ext>
            </a:extLst>
          </p:cNvPr>
          <p:cNvSpPr/>
          <p:nvPr/>
        </p:nvSpPr>
        <p:spPr>
          <a:xfrm>
            <a:off x="7823236" y="1631459"/>
            <a:ext cx="462908" cy="810705"/>
          </a:xfrm>
          <a:prstGeom prst="bentArrow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8F6C638-4827-4578-88B2-DD1013BFA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0" r="16165" b="-3"/>
          <a:stretch/>
        </p:blipFill>
        <p:spPr>
          <a:xfrm>
            <a:off x="9328531" y="3536291"/>
            <a:ext cx="452935" cy="38281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AAC65DE-88B3-4F09-9D09-8D1B51D678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03" r="26133" b="-2"/>
          <a:stretch/>
        </p:blipFill>
        <p:spPr>
          <a:xfrm>
            <a:off x="8714068" y="3533811"/>
            <a:ext cx="452935" cy="38344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6574D1A-0EBB-4D29-91D0-41016A2462E6}"/>
              </a:ext>
            </a:extLst>
          </p:cNvPr>
          <p:cNvSpPr txBox="1"/>
          <p:nvPr/>
        </p:nvSpPr>
        <p:spPr>
          <a:xfrm>
            <a:off x="8356221" y="3015086"/>
            <a:ext cx="179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Classified images with low prediction confidence</a:t>
            </a:r>
          </a:p>
        </p:txBody>
      </p:sp>
      <p:sp>
        <p:nvSpPr>
          <p:cNvPr id="80" name="Arrow: Bent 79">
            <a:extLst>
              <a:ext uri="{FF2B5EF4-FFF2-40B4-BE49-F238E27FC236}">
                <a16:creationId xmlns:a16="http://schemas.microsoft.com/office/drawing/2014/main" id="{4F965F11-1BED-4F0B-B738-FC1BD7BBFDED}"/>
              </a:ext>
            </a:extLst>
          </p:cNvPr>
          <p:cNvSpPr/>
          <p:nvPr/>
        </p:nvSpPr>
        <p:spPr>
          <a:xfrm flipV="1">
            <a:off x="7832672" y="2481182"/>
            <a:ext cx="462908" cy="1173814"/>
          </a:xfrm>
          <a:prstGeom prst="bentArrow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6DF59800-EEC7-4D8C-971A-08B4ED547644}"/>
              </a:ext>
            </a:extLst>
          </p:cNvPr>
          <p:cNvSpPr/>
          <p:nvPr/>
        </p:nvSpPr>
        <p:spPr>
          <a:xfrm>
            <a:off x="7654477" y="2349944"/>
            <a:ext cx="193321" cy="328626"/>
          </a:xfrm>
          <a:prstGeom prst="rightArrow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6AD1109-7724-43F7-A28F-3E65BD228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" r="5" b="5"/>
          <a:stretch/>
        </p:blipFill>
        <p:spPr>
          <a:xfrm>
            <a:off x="7052424" y="4660528"/>
            <a:ext cx="355307" cy="30079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C462F1A-2B86-420C-8C3B-9B10323B6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0" r="16165" b="-3"/>
          <a:stretch/>
        </p:blipFill>
        <p:spPr>
          <a:xfrm>
            <a:off x="7420575" y="4660777"/>
            <a:ext cx="356286" cy="30029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B3B4090-DC25-4390-9FFC-C9F357998F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4" r="11193" b="-1"/>
          <a:stretch/>
        </p:blipFill>
        <p:spPr>
          <a:xfrm>
            <a:off x="7818345" y="4657983"/>
            <a:ext cx="355309" cy="3002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6945B0E-C863-45B3-8292-455FE5D5A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03" r="26133" b="-2"/>
          <a:stretch/>
        </p:blipFill>
        <p:spPr>
          <a:xfrm>
            <a:off x="7052423" y="4979682"/>
            <a:ext cx="355307" cy="30079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6A45018-A116-4A71-A204-114F3CFFFB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78" r="12429" b="-1"/>
          <a:stretch/>
        </p:blipFill>
        <p:spPr>
          <a:xfrm flipV="1">
            <a:off x="7434894" y="4997680"/>
            <a:ext cx="356286" cy="30029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E2499CA-DA08-4B15-9BB5-10A50E5163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7" r="10358" b="-1"/>
          <a:stretch/>
        </p:blipFill>
        <p:spPr>
          <a:xfrm>
            <a:off x="7809533" y="4979682"/>
            <a:ext cx="354332" cy="30079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F41D31E-98EE-4E17-86D7-86645A637F9C}"/>
              </a:ext>
            </a:extLst>
          </p:cNvPr>
          <p:cNvSpPr txBox="1"/>
          <p:nvPr/>
        </p:nvSpPr>
        <p:spPr>
          <a:xfrm>
            <a:off x="6907807" y="4402296"/>
            <a:ext cx="146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Labelled Dataset</a:t>
            </a:r>
          </a:p>
        </p:txBody>
      </p:sp>
      <p:sp>
        <p:nvSpPr>
          <p:cNvPr id="1037" name="Arrow: Bent 1036">
            <a:extLst>
              <a:ext uri="{FF2B5EF4-FFF2-40B4-BE49-F238E27FC236}">
                <a16:creationId xmlns:a16="http://schemas.microsoft.com/office/drawing/2014/main" id="{C30F6B95-035D-431B-9BA3-5063390D7223}"/>
              </a:ext>
            </a:extLst>
          </p:cNvPr>
          <p:cNvSpPr/>
          <p:nvPr/>
        </p:nvSpPr>
        <p:spPr>
          <a:xfrm rot="10800000">
            <a:off x="8410429" y="4186357"/>
            <a:ext cx="1025802" cy="940498"/>
          </a:xfrm>
          <a:prstGeom prst="bentArrow">
            <a:avLst>
              <a:gd name="adj1" fmla="val 10090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F79E28-C65E-462C-A6CE-CA22B98D787D}"/>
              </a:ext>
            </a:extLst>
          </p:cNvPr>
          <p:cNvSpPr txBox="1"/>
          <p:nvPr/>
        </p:nvSpPr>
        <p:spPr>
          <a:xfrm>
            <a:off x="8574479" y="4854460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Human Labelling</a:t>
            </a:r>
          </a:p>
        </p:txBody>
      </p:sp>
      <p:sp>
        <p:nvSpPr>
          <p:cNvPr id="105" name="Arrow: Bent 104">
            <a:extLst>
              <a:ext uri="{FF2B5EF4-FFF2-40B4-BE49-F238E27FC236}">
                <a16:creationId xmlns:a16="http://schemas.microsoft.com/office/drawing/2014/main" id="{EB13F887-079D-49D4-B25B-311AB1C90CF8}"/>
              </a:ext>
            </a:extLst>
          </p:cNvPr>
          <p:cNvSpPr/>
          <p:nvPr/>
        </p:nvSpPr>
        <p:spPr>
          <a:xfrm rot="16200000">
            <a:off x="4534882" y="3758228"/>
            <a:ext cx="2496871" cy="1543939"/>
          </a:xfrm>
          <a:prstGeom prst="bentArrow">
            <a:avLst>
              <a:gd name="adj1" fmla="val 3060"/>
              <a:gd name="adj2" fmla="val 6652"/>
              <a:gd name="adj3" fmla="val 12178"/>
              <a:gd name="adj4" fmla="val 43750"/>
            </a:avLst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F8141A0-B3BC-4EF6-A7A6-81AA45C4C50F}"/>
              </a:ext>
            </a:extLst>
          </p:cNvPr>
          <p:cNvCxnSpPr>
            <a:cxnSpLocks/>
          </p:cNvCxnSpPr>
          <p:nvPr/>
        </p:nvCxnSpPr>
        <p:spPr>
          <a:xfrm flipH="1">
            <a:off x="6785968" y="1800524"/>
            <a:ext cx="3273053" cy="3122618"/>
          </a:xfrm>
          <a:prstGeom prst="bentConnector5">
            <a:avLst>
              <a:gd name="adj1" fmla="val -28009"/>
              <a:gd name="adj2" fmla="val 153288"/>
              <a:gd name="adj3" fmla="val 10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458C4DF-C365-45D3-BC59-AB57CC7A48EB}"/>
              </a:ext>
            </a:extLst>
          </p:cNvPr>
          <p:cNvSpPr txBox="1"/>
          <p:nvPr/>
        </p:nvSpPr>
        <p:spPr>
          <a:xfrm rot="5400000">
            <a:off x="3989656" y="4464858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Updating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3662683-9D49-4CE0-B481-48EE43BE13A4}"/>
              </a:ext>
            </a:extLst>
          </p:cNvPr>
          <p:cNvSpPr txBox="1"/>
          <p:nvPr/>
        </p:nvSpPr>
        <p:spPr>
          <a:xfrm>
            <a:off x="8294562" y="1044581"/>
            <a:ext cx="191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Classified images with High prediction confidence</a:t>
            </a:r>
          </a:p>
        </p:txBody>
      </p:sp>
    </p:spTree>
    <p:extLst>
      <p:ext uri="{BB962C8B-B14F-4D97-AF65-F5344CB8AC3E}">
        <p14:creationId xmlns:p14="http://schemas.microsoft.com/office/powerpoint/2010/main" val="386261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id="{58730E2E-C338-4BB7-B950-185701C07992}"/>
              </a:ext>
            </a:extLst>
          </p:cNvPr>
          <p:cNvSpPr/>
          <p:nvPr/>
        </p:nvSpPr>
        <p:spPr>
          <a:xfrm>
            <a:off x="6825006" y="4360127"/>
            <a:ext cx="1543939" cy="112603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30" name="Rectangle: Rounded Corners 1029">
            <a:extLst>
              <a:ext uri="{FF2B5EF4-FFF2-40B4-BE49-F238E27FC236}">
                <a16:creationId xmlns:a16="http://schemas.microsoft.com/office/drawing/2014/main" id="{7D571F1F-6603-4816-8907-411DD4E9CD1F}"/>
              </a:ext>
            </a:extLst>
          </p:cNvPr>
          <p:cNvSpPr/>
          <p:nvPr/>
        </p:nvSpPr>
        <p:spPr>
          <a:xfrm>
            <a:off x="8368945" y="2973276"/>
            <a:ext cx="1738549" cy="1126030"/>
          </a:xfrm>
          <a:prstGeom prst="round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86C0F093-1EFA-4F86-B57A-85B2B9FE9E9F}"/>
              </a:ext>
            </a:extLst>
          </p:cNvPr>
          <p:cNvSpPr/>
          <p:nvPr/>
        </p:nvSpPr>
        <p:spPr>
          <a:xfrm>
            <a:off x="8305015" y="1102940"/>
            <a:ext cx="1793044" cy="1395167"/>
          </a:xfrm>
          <a:prstGeom prst="roundRect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61E905E-B5C4-479A-A0B9-0CDE1ED28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" r="5" b="5"/>
          <a:stretch/>
        </p:blipFill>
        <p:spPr>
          <a:xfrm>
            <a:off x="372560" y="1793736"/>
            <a:ext cx="1046920" cy="8863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5CAFAA8-B6AD-4E33-8D2D-7FF98CC8D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0" r="16165" b="-3"/>
          <a:stretch/>
        </p:blipFill>
        <p:spPr>
          <a:xfrm>
            <a:off x="1509966" y="1793736"/>
            <a:ext cx="1049804" cy="8848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5BE473C-BDC1-4AFF-AA31-A1F679D66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4" r="11193" b="-1"/>
          <a:stretch/>
        </p:blipFill>
        <p:spPr>
          <a:xfrm>
            <a:off x="2647378" y="1793735"/>
            <a:ext cx="1046925" cy="8848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743E9B5-CD67-484F-9338-4C6A17CA0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03" r="26133" b="-2"/>
          <a:stretch/>
        </p:blipFill>
        <p:spPr>
          <a:xfrm>
            <a:off x="372560" y="2805379"/>
            <a:ext cx="1046920" cy="8863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C322F22-B1BC-44C0-80F3-6C182C713F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78" r="12429" b="-1"/>
          <a:stretch/>
        </p:blipFill>
        <p:spPr>
          <a:xfrm flipV="1">
            <a:off x="1509966" y="2806847"/>
            <a:ext cx="1049804" cy="8848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780833-58A0-45A5-8500-0C05F54F2A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7" r="10358" b="-1"/>
          <a:stretch/>
        </p:blipFill>
        <p:spPr>
          <a:xfrm>
            <a:off x="2650256" y="2805379"/>
            <a:ext cx="1044047" cy="8863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91907" y="8175511"/>
            <a:ext cx="249110" cy="45719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9" name="Title 7">
            <a:extLst>
              <a:ext uri="{FF2B5EF4-FFF2-40B4-BE49-F238E27FC236}">
                <a16:creationId xmlns:a16="http://schemas.microsoft.com/office/drawing/2014/main" id="{78089721-51BF-4D05-8682-9D7EE0B5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67" y="310737"/>
            <a:ext cx="10261299" cy="720000"/>
          </a:xfrm>
        </p:spPr>
        <p:txBody>
          <a:bodyPr/>
          <a:lstStyle/>
          <a:p>
            <a:r>
              <a:rPr lang="en-IN" dirty="0"/>
              <a:t>Active Learning Methodology: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ECD3706-9304-498C-B3BB-126557BC33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9679" y="2153073"/>
            <a:ext cx="3098326" cy="1050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FCAF47B8-D782-433F-AF0B-56933983E338}"/>
              </a:ext>
            </a:extLst>
          </p:cNvPr>
          <p:cNvSpPr txBox="1"/>
          <p:nvPr/>
        </p:nvSpPr>
        <p:spPr>
          <a:xfrm>
            <a:off x="570714" y="3817025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Unlabelled Dataset</a:t>
            </a:r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2915ED4E-5C78-45EC-BC47-69DA394FB4A6}"/>
              </a:ext>
            </a:extLst>
          </p:cNvPr>
          <p:cNvSpPr/>
          <p:nvPr/>
        </p:nvSpPr>
        <p:spPr>
          <a:xfrm>
            <a:off x="3836709" y="2678570"/>
            <a:ext cx="556181" cy="243743"/>
          </a:xfrm>
          <a:prstGeom prst="rightArrow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97D40F-5BF8-4B8F-A7F1-B8C9985B6D9E}"/>
              </a:ext>
            </a:extLst>
          </p:cNvPr>
          <p:cNvSpPr txBox="1"/>
          <p:nvPr/>
        </p:nvSpPr>
        <p:spPr>
          <a:xfrm>
            <a:off x="4388510" y="1477357"/>
            <a:ext cx="230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Convolutional Neural Network Model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6A7A7B2-3F25-4A87-BAB2-481297BE7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" r="5" b="5"/>
          <a:stretch/>
        </p:blipFill>
        <p:spPr>
          <a:xfrm>
            <a:off x="8556091" y="1434262"/>
            <a:ext cx="465868" cy="39439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B0B6387-8160-45E8-984E-47BC02FB2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4" r="11193" b="-1"/>
          <a:stretch/>
        </p:blipFill>
        <p:spPr>
          <a:xfrm>
            <a:off x="9096380" y="1434915"/>
            <a:ext cx="465870" cy="39374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18D2E2-8369-4B3F-8264-0A9E96F087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78" r="12429" b="-1"/>
          <a:stretch/>
        </p:blipFill>
        <p:spPr>
          <a:xfrm flipV="1">
            <a:off x="8554808" y="1956201"/>
            <a:ext cx="467151" cy="39374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EBC7189-647D-4A25-A6FF-D6B1301DB4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7" r="10358" b="-1"/>
          <a:stretch/>
        </p:blipFill>
        <p:spPr>
          <a:xfrm>
            <a:off x="9078431" y="1955548"/>
            <a:ext cx="464589" cy="394396"/>
          </a:xfrm>
          <a:prstGeom prst="rect">
            <a:avLst/>
          </a:prstGeom>
        </p:spPr>
      </p:pic>
      <p:sp>
        <p:nvSpPr>
          <p:cNvPr id="1029" name="Arrow: Bent 1028">
            <a:extLst>
              <a:ext uri="{FF2B5EF4-FFF2-40B4-BE49-F238E27FC236}">
                <a16:creationId xmlns:a16="http://schemas.microsoft.com/office/drawing/2014/main" id="{62859F5F-99FE-4AA4-B721-DB7E79B16C79}"/>
              </a:ext>
            </a:extLst>
          </p:cNvPr>
          <p:cNvSpPr/>
          <p:nvPr/>
        </p:nvSpPr>
        <p:spPr>
          <a:xfrm>
            <a:off x="7823236" y="1631459"/>
            <a:ext cx="462908" cy="810705"/>
          </a:xfrm>
          <a:prstGeom prst="bentArrow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8F6C638-4827-4578-88B2-DD1013BFA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0" r="16165" b="-3"/>
          <a:stretch/>
        </p:blipFill>
        <p:spPr>
          <a:xfrm>
            <a:off x="9328531" y="3536291"/>
            <a:ext cx="452935" cy="38281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AAC65DE-88B3-4F09-9D09-8D1B51D678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03" r="26133" b="-2"/>
          <a:stretch/>
        </p:blipFill>
        <p:spPr>
          <a:xfrm>
            <a:off x="8714068" y="3533811"/>
            <a:ext cx="452935" cy="38344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6574D1A-0EBB-4D29-91D0-41016A2462E6}"/>
              </a:ext>
            </a:extLst>
          </p:cNvPr>
          <p:cNvSpPr txBox="1"/>
          <p:nvPr/>
        </p:nvSpPr>
        <p:spPr>
          <a:xfrm>
            <a:off x="8356221" y="3015086"/>
            <a:ext cx="179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Classified images with low prediction confidence</a:t>
            </a:r>
          </a:p>
        </p:txBody>
      </p:sp>
      <p:sp>
        <p:nvSpPr>
          <p:cNvPr id="80" name="Arrow: Bent 79">
            <a:extLst>
              <a:ext uri="{FF2B5EF4-FFF2-40B4-BE49-F238E27FC236}">
                <a16:creationId xmlns:a16="http://schemas.microsoft.com/office/drawing/2014/main" id="{4F965F11-1BED-4F0B-B738-FC1BD7BBFDED}"/>
              </a:ext>
            </a:extLst>
          </p:cNvPr>
          <p:cNvSpPr/>
          <p:nvPr/>
        </p:nvSpPr>
        <p:spPr>
          <a:xfrm flipV="1">
            <a:off x="7832672" y="2481182"/>
            <a:ext cx="462908" cy="1173814"/>
          </a:xfrm>
          <a:prstGeom prst="bentArrow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33" name="Arrow: Right 1032">
            <a:extLst>
              <a:ext uri="{FF2B5EF4-FFF2-40B4-BE49-F238E27FC236}">
                <a16:creationId xmlns:a16="http://schemas.microsoft.com/office/drawing/2014/main" id="{6DF59800-EEC7-4D8C-971A-08B4ED547644}"/>
              </a:ext>
            </a:extLst>
          </p:cNvPr>
          <p:cNvSpPr/>
          <p:nvPr/>
        </p:nvSpPr>
        <p:spPr>
          <a:xfrm>
            <a:off x="7654477" y="2349944"/>
            <a:ext cx="193321" cy="328626"/>
          </a:xfrm>
          <a:prstGeom prst="rightArrow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6AD1109-7724-43F7-A28F-3E65BD228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" r="5" b="5"/>
          <a:stretch/>
        </p:blipFill>
        <p:spPr>
          <a:xfrm>
            <a:off x="7052424" y="4660528"/>
            <a:ext cx="355307" cy="30079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C462F1A-2B86-420C-8C3B-9B10323B6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0" r="16165" b="-3"/>
          <a:stretch/>
        </p:blipFill>
        <p:spPr>
          <a:xfrm>
            <a:off x="7420575" y="4660777"/>
            <a:ext cx="356286" cy="30029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B3B4090-DC25-4390-9FFC-C9F357998F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4" r="11193" b="-1"/>
          <a:stretch/>
        </p:blipFill>
        <p:spPr>
          <a:xfrm>
            <a:off x="7818345" y="4657983"/>
            <a:ext cx="355309" cy="3002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6945B0E-C863-45B3-8292-455FE5D5A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03" r="26133" b="-2"/>
          <a:stretch/>
        </p:blipFill>
        <p:spPr>
          <a:xfrm>
            <a:off x="7052423" y="4979682"/>
            <a:ext cx="355307" cy="30079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6A45018-A116-4A71-A204-114F3CFFFB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78" r="12429" b="-1"/>
          <a:stretch/>
        </p:blipFill>
        <p:spPr>
          <a:xfrm flipV="1">
            <a:off x="7434894" y="4997680"/>
            <a:ext cx="356286" cy="30029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E2499CA-DA08-4B15-9BB5-10A50E5163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7" r="10358" b="-1"/>
          <a:stretch/>
        </p:blipFill>
        <p:spPr>
          <a:xfrm>
            <a:off x="7809533" y="4979682"/>
            <a:ext cx="354332" cy="30079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F41D31E-98EE-4E17-86D7-86645A637F9C}"/>
              </a:ext>
            </a:extLst>
          </p:cNvPr>
          <p:cNvSpPr txBox="1"/>
          <p:nvPr/>
        </p:nvSpPr>
        <p:spPr>
          <a:xfrm>
            <a:off x="6907807" y="4402296"/>
            <a:ext cx="146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Labelled Dataset</a:t>
            </a:r>
          </a:p>
        </p:txBody>
      </p:sp>
      <p:sp>
        <p:nvSpPr>
          <p:cNvPr id="1037" name="Arrow: Bent 1036">
            <a:extLst>
              <a:ext uri="{FF2B5EF4-FFF2-40B4-BE49-F238E27FC236}">
                <a16:creationId xmlns:a16="http://schemas.microsoft.com/office/drawing/2014/main" id="{C30F6B95-035D-431B-9BA3-5063390D7223}"/>
              </a:ext>
            </a:extLst>
          </p:cNvPr>
          <p:cNvSpPr/>
          <p:nvPr/>
        </p:nvSpPr>
        <p:spPr>
          <a:xfrm rot="10800000">
            <a:off x="8410429" y="4186357"/>
            <a:ext cx="1025802" cy="940498"/>
          </a:xfrm>
          <a:prstGeom prst="bentArrow">
            <a:avLst>
              <a:gd name="adj1" fmla="val 10090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F79E28-C65E-462C-A6CE-CA22B98D787D}"/>
              </a:ext>
            </a:extLst>
          </p:cNvPr>
          <p:cNvSpPr txBox="1"/>
          <p:nvPr/>
        </p:nvSpPr>
        <p:spPr>
          <a:xfrm>
            <a:off x="8574479" y="4854460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Human Labelling</a:t>
            </a:r>
          </a:p>
        </p:txBody>
      </p:sp>
      <p:sp>
        <p:nvSpPr>
          <p:cNvPr id="105" name="Arrow: Bent 104">
            <a:extLst>
              <a:ext uri="{FF2B5EF4-FFF2-40B4-BE49-F238E27FC236}">
                <a16:creationId xmlns:a16="http://schemas.microsoft.com/office/drawing/2014/main" id="{EB13F887-079D-49D4-B25B-311AB1C90CF8}"/>
              </a:ext>
            </a:extLst>
          </p:cNvPr>
          <p:cNvSpPr/>
          <p:nvPr/>
        </p:nvSpPr>
        <p:spPr>
          <a:xfrm rot="16200000">
            <a:off x="4534882" y="3758228"/>
            <a:ext cx="2496871" cy="1543939"/>
          </a:xfrm>
          <a:prstGeom prst="bentArrow">
            <a:avLst>
              <a:gd name="adj1" fmla="val 3060"/>
              <a:gd name="adj2" fmla="val 6652"/>
              <a:gd name="adj3" fmla="val 12178"/>
              <a:gd name="adj4" fmla="val 43750"/>
            </a:avLst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F8141A0-B3BC-4EF6-A7A6-81AA45C4C50F}"/>
              </a:ext>
            </a:extLst>
          </p:cNvPr>
          <p:cNvCxnSpPr>
            <a:cxnSpLocks/>
          </p:cNvCxnSpPr>
          <p:nvPr/>
        </p:nvCxnSpPr>
        <p:spPr>
          <a:xfrm flipH="1">
            <a:off x="6785968" y="1800524"/>
            <a:ext cx="3273053" cy="3122618"/>
          </a:xfrm>
          <a:prstGeom prst="bentConnector5">
            <a:avLst>
              <a:gd name="adj1" fmla="val -28009"/>
              <a:gd name="adj2" fmla="val 153288"/>
              <a:gd name="adj3" fmla="val 10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458C4DF-C365-45D3-BC59-AB57CC7A48EB}"/>
              </a:ext>
            </a:extLst>
          </p:cNvPr>
          <p:cNvSpPr txBox="1"/>
          <p:nvPr/>
        </p:nvSpPr>
        <p:spPr>
          <a:xfrm rot="5400000">
            <a:off x="3989656" y="4464858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Updating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3662683-9D49-4CE0-B481-48EE43BE13A4}"/>
              </a:ext>
            </a:extLst>
          </p:cNvPr>
          <p:cNvSpPr txBox="1"/>
          <p:nvPr/>
        </p:nvSpPr>
        <p:spPr>
          <a:xfrm>
            <a:off x="8294562" y="1044581"/>
            <a:ext cx="191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Classified images with High prediction confidence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CCE3DE-E1E9-4C11-9B8F-3FA10F1DE9C7}"/>
              </a:ext>
            </a:extLst>
          </p:cNvPr>
          <p:cNvSpPr/>
          <p:nvPr/>
        </p:nvSpPr>
        <p:spPr>
          <a:xfrm>
            <a:off x="8429567" y="5526240"/>
            <a:ext cx="1629454" cy="94049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Data Programming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04827EEB-54BF-4CBE-92C3-B727A4759C8B}"/>
              </a:ext>
            </a:extLst>
          </p:cNvPr>
          <p:cNvSpPr/>
          <p:nvPr/>
        </p:nvSpPr>
        <p:spPr>
          <a:xfrm rot="16200000">
            <a:off x="7658917" y="5308554"/>
            <a:ext cx="546625" cy="994673"/>
          </a:xfrm>
          <a:prstGeom prst="bentArrow">
            <a:avLst>
              <a:gd name="adj1" fmla="val 10090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8AD3E24A-ADB0-4CEF-9826-A5EDFB0942F9}"/>
              </a:ext>
            </a:extLst>
          </p:cNvPr>
          <p:cNvSpPr/>
          <p:nvPr/>
        </p:nvSpPr>
        <p:spPr>
          <a:xfrm rot="5400000">
            <a:off x="9002127" y="4399299"/>
            <a:ext cx="2797441" cy="562372"/>
          </a:xfrm>
          <a:prstGeom prst="uturnArrow">
            <a:avLst>
              <a:gd name="adj1" fmla="val 4406"/>
              <a:gd name="adj2" fmla="val 25000"/>
              <a:gd name="adj3" fmla="val 25000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973DDD41-2058-4EE9-A021-A9040330E02B}"/>
              </a:ext>
            </a:extLst>
          </p:cNvPr>
          <p:cNvSpPr/>
          <p:nvPr/>
        </p:nvSpPr>
        <p:spPr>
          <a:xfrm>
            <a:off x="8173654" y="4101654"/>
            <a:ext cx="1384506" cy="1563986"/>
          </a:xfrm>
          <a:prstGeom prst="mathMultiply">
            <a:avLst>
              <a:gd name="adj1" fmla="val 1416"/>
            </a:avLst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389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>
            <a:extLst>
              <a:ext uri="{FF2B5EF4-FFF2-40B4-BE49-F238E27FC236}">
                <a16:creationId xmlns:a16="http://schemas.microsoft.com/office/drawing/2014/main" id="{1912D195-D086-4557-ACF9-F91E2AA991AD}"/>
              </a:ext>
            </a:extLst>
          </p:cNvPr>
          <p:cNvSpPr txBox="1">
            <a:spLocks/>
          </p:cNvSpPr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tx1"/>
                </a:solidFill>
              </a:rPr>
              <a:t>Data programming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6A966B-A3FE-4D25-B64B-BC6D11BB11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6487" y="2007815"/>
            <a:ext cx="5852867" cy="2990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D042D5-6833-4424-AC25-532167C4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0" y="2122015"/>
            <a:ext cx="4919830" cy="27995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CA2660-9502-4DC6-9B10-FF23E8CC4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235015"/>
            <a:ext cx="8524972" cy="183883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B97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80394-4A3E-49B2-81C2-BDEB90BF5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58DB212-BFA2-403F-85EF-DFD3FF6D973A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6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BPL_College Scientific Findings_SB - v8" id="{A70D497F-16AD-4824-BF42-839F32861AF7}" vid="{F5CB11CC-8625-4978-8176-04025FE17A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DEFE42-D3B9-4FDE-B997-46DE8E43F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EA66FD-E5C8-474E-901F-2FA174DA1701}">
  <ds:schemaRefs>
    <ds:schemaRef ds:uri="http://schemas.microsoft.com/sharepoint/v3"/>
    <ds:schemaRef ds:uri="http://purl.org/dc/terms/"/>
    <ds:schemaRef ds:uri="6dc4bcd6-49db-4c07-9060-8acfc67cef9f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fb0879af-3eba-417a-a55a-ffe6dcd6ca7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6A5D7EF-DE4D-4319-A27D-45782EA439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Bodoni MT</vt:lpstr>
      <vt:lpstr>Calibri</vt:lpstr>
      <vt:lpstr>Gill Sans MT</vt:lpstr>
      <vt:lpstr>Tahoma</vt:lpstr>
      <vt:lpstr>Times New Roman</vt:lpstr>
      <vt:lpstr>Wingdings</vt:lpstr>
      <vt:lpstr>Office Theme</vt:lpstr>
      <vt:lpstr>Active Deep Learning framework with Data programming</vt:lpstr>
      <vt:lpstr>Agenda</vt:lpstr>
      <vt:lpstr>PowerPoint Presentation</vt:lpstr>
      <vt:lpstr>The Context</vt:lpstr>
      <vt:lpstr>PowerPoint Presentation</vt:lpstr>
      <vt:lpstr>CNN Classification</vt:lpstr>
      <vt:lpstr>Active Learning Methodology:</vt:lpstr>
      <vt:lpstr>Active Learning Methodology:</vt:lpstr>
      <vt:lpstr>PowerPoint Presentation</vt:lpstr>
      <vt:lpstr>PowerPoint Presentation</vt:lpstr>
      <vt:lpstr>Large image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2019-05-03T13:37:26Z</dcterms:created>
  <dcterms:modified xsi:type="dcterms:W3CDTF">2019-05-04T05:04:05Z</dcterms:modified>
</cp:coreProperties>
</file>