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413" r:id="rId3"/>
    <p:sldId id="427" r:id="rId4"/>
    <p:sldId id="430" r:id="rId5"/>
    <p:sldId id="428" r:id="rId6"/>
    <p:sldId id="436" r:id="rId7"/>
    <p:sldId id="440" r:id="rId8"/>
    <p:sldId id="451" r:id="rId9"/>
    <p:sldId id="448" r:id="rId10"/>
    <p:sldId id="450" r:id="rId11"/>
    <p:sldId id="449" r:id="rId12"/>
    <p:sldId id="452" r:id="rId13"/>
    <p:sldId id="453" r:id="rId14"/>
    <p:sldId id="454" r:id="rId15"/>
    <p:sldId id="435" r:id="rId16"/>
    <p:sldId id="441" r:id="rId17"/>
    <p:sldId id="446" r:id="rId18"/>
    <p:sldId id="434" r:id="rId19"/>
    <p:sldId id="447" r:id="rId20"/>
    <p:sldId id="432" r:id="rId21"/>
    <p:sldId id="442" r:id="rId22"/>
    <p:sldId id="445" r:id="rId23"/>
    <p:sldId id="455" r:id="rId24"/>
    <p:sldId id="456" r:id="rId25"/>
    <p:sldId id="457" r:id="rId26"/>
    <p:sldId id="458" r:id="rId27"/>
    <p:sldId id="443" r:id="rId28"/>
    <p:sldId id="433" r:id="rId29"/>
    <p:sldId id="438" r:id="rId30"/>
    <p:sldId id="439" r:id="rId31"/>
    <p:sldId id="444" r:id="rId32"/>
    <p:sldId id="459" r:id="rId33"/>
    <p:sldId id="460" r:id="rId34"/>
    <p:sldId id="461" r:id="rId35"/>
    <p:sldId id="462" r:id="rId36"/>
    <p:sldId id="463" r:id="rId37"/>
    <p:sldId id="412" r:id="rId3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>
      <p:cViewPr varScale="1">
        <p:scale>
          <a:sx n="116" d="100"/>
          <a:sy n="116" d="100"/>
        </p:scale>
        <p:origin x="49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8095B-826C-4D0E-ACE1-419E2A1A3ECD}" type="datetimeFigureOut">
              <a:rPr lang="de-AT" smtClean="0"/>
              <a:pPr/>
              <a:t>20.02.2015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5D646-3296-4749-B007-1905E4BDEDB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37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ev.heuristiclab.com/trac/hl/core/wiki/Publications" TargetMode="External"/><Relationship Id="rId2" Type="http://schemas.openxmlformats.org/officeDocument/2006/relationships/hyperlink" Target="http://dev.heuristiclab.com/trac/hl/core/wiki/UsersHowto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youtube.com/heuristiclab" TargetMode="External"/><Relationship Id="rId4" Type="http://schemas.openxmlformats.org/officeDocument/2006/relationships/hyperlink" Target="mailto:heuristiclab@googlegroups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4959"/>
            <a:ext cx="9144000" cy="1470025"/>
          </a:xfrm>
        </p:spPr>
        <p:txBody>
          <a:bodyPr/>
          <a:lstStyle/>
          <a:p>
            <a:r>
              <a:rPr lang="en-US" dirty="0" smtClean="0"/>
              <a:t>Programming HeuristicLab</a:t>
            </a:r>
            <a:br>
              <a:rPr lang="en-US" dirty="0" smtClean="0"/>
            </a:br>
            <a:endParaRPr lang="en-US" sz="27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4437112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Scheibenpflug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Heuristic and Evolutionary Algorithms Laboratory (HEAL)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School of Informatics/Communications/Media, Campus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Hagenberg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Applied Sciences 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Upper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Austria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01_SVN\hl\trunk\documentation\Logo\hl_logo_large_600x120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7592"/>
            <a:ext cx="6096000" cy="1219200"/>
          </a:xfrm>
          <a:prstGeom prst="rect">
            <a:avLst/>
          </a:prstGeom>
          <a:noFill/>
        </p:spPr>
      </p:pic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573" y="5589240"/>
            <a:ext cx="1760854" cy="1074420"/>
          </a:xfrm>
          <a:prstGeom prst="rect">
            <a:avLst/>
          </a:prstGeom>
          <a:noFill/>
        </p:spPr>
      </p:pic>
      <p:pic>
        <p:nvPicPr>
          <p:cNvPr id="11" name="Picture 6" descr="C:\FH\Ressel\documents\Logo\Ressel_Logo (transparent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16145" y="5733256"/>
            <a:ext cx="2832319" cy="758656"/>
          </a:xfrm>
          <a:prstGeom prst="rect">
            <a:avLst/>
          </a:prstGeom>
          <a:noFill/>
        </p:spPr>
      </p:pic>
      <p:pic>
        <p:nvPicPr>
          <p:cNvPr id="1026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76464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0" y="2901516"/>
            <a:ext cx="9144000" cy="7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Algorithms and Problems</a:t>
            </a:r>
            <a:endParaRPr lang="en-US" dirty="0" smtClean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 getter for convenience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Getter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 smtClean="0"/>
              <a:t>Getter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99592" y="2299449"/>
            <a:ext cx="824456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99592" y="4083608"/>
            <a:ext cx="747993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7531" cy="4525963"/>
          </a:xfrm>
        </p:spPr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00844" y="4593610"/>
            <a:ext cx="37799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PopulationSizeParameter.Value.Value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42;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83568" y="2276872"/>
            <a:ext cx="817082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Problem.Operators.OfType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Problem.Operators.OfType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 =&gt;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x.Name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CrossoverParameter.ValidValues.Add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CrossoverParameter.Value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Lookup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Defining</a:t>
            </a:r>
            <a:r>
              <a:rPr lang="de-AT" dirty="0" smtClean="0"/>
              <a:t> </a:t>
            </a:r>
            <a:r>
              <a:rPr lang="de-AT" dirty="0" err="1" smtClean="0"/>
              <a:t>lookup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:</a:t>
            </a:r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Defining</a:t>
            </a:r>
            <a:r>
              <a:rPr lang="de-AT" dirty="0" smtClean="0"/>
              <a:t> </a:t>
            </a:r>
            <a:r>
              <a:rPr lang="de-AT" dirty="0" err="1" smtClean="0"/>
              <a:t>lookup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population</a:t>
            </a:r>
            <a:r>
              <a:rPr lang="de-AT" dirty="0" smtClean="0"/>
              <a:t> </a:t>
            </a:r>
            <a:r>
              <a:rPr lang="de-AT" dirty="0" err="1" smtClean="0"/>
              <a:t>size</a:t>
            </a:r>
            <a:r>
              <a:rPr lang="de-AT" dirty="0" smtClean="0"/>
              <a:t>: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18321" y="2280724"/>
            <a:ext cx="705678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18321" y="4615312"/>
            <a:ext cx="663291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8321" y="2967395"/>
            <a:ext cx="798968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18321" y="5307164"/>
            <a:ext cx="764985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11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Lookup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Set </a:t>
            </a:r>
            <a:r>
              <a:rPr lang="de-AT" dirty="0" err="1"/>
              <a:t>crossover</a:t>
            </a:r>
            <a:r>
              <a:rPr lang="de-AT" dirty="0"/>
              <a:t> </a:t>
            </a:r>
            <a:r>
              <a:rPr lang="de-AT" dirty="0" err="1"/>
              <a:t>parameter</a:t>
            </a:r>
            <a:r>
              <a:rPr lang="de-AT" dirty="0"/>
              <a:t>: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 smtClean="0"/>
              <a:t>Set </a:t>
            </a:r>
            <a:r>
              <a:rPr lang="de-AT" dirty="0" err="1"/>
              <a:t>PopulationSize</a:t>
            </a:r>
            <a:r>
              <a:rPr lang="de-AT" dirty="0"/>
              <a:t> </a:t>
            </a:r>
            <a:r>
              <a:rPr lang="de-AT" dirty="0" err="1"/>
              <a:t>parameter</a:t>
            </a:r>
            <a:r>
              <a:rPr lang="de-AT" dirty="0"/>
              <a:t>: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55576" y="2275363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CrossoverParameter.Value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ga.CrossoverParameter.ValidValues.Single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x.GetType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==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OrderCrossover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3200" dirty="0">
              <a:latin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55576" y="4154596"/>
            <a:ext cx="56886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PopulationSizeParameter.Value.Value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42; </a:t>
            </a:r>
            <a:endParaRPr lang="de-DE" altLang="de-DE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0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Lookup Parameter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genetic algorithm, a placeholder looks up the crossover that it executes:</a:t>
            </a:r>
          </a:p>
          <a:p>
            <a:pPr lvl="1"/>
            <a:r>
              <a:rPr lang="en-GB" dirty="0" smtClean="0"/>
              <a:t>Create placeholder</a:t>
            </a:r>
          </a:p>
          <a:p>
            <a:pPr lvl="1"/>
            <a:endParaRPr lang="en-GB" sz="1800" dirty="0"/>
          </a:p>
          <a:p>
            <a:pPr lvl="1"/>
            <a:r>
              <a:rPr lang="en-GB" dirty="0" smtClean="0"/>
              <a:t>Set the name of operator to lookup</a:t>
            </a:r>
          </a:p>
          <a:p>
            <a:pPr lvl="1"/>
            <a:endParaRPr lang="en-GB" sz="1800" dirty="0" smtClean="0"/>
          </a:p>
          <a:p>
            <a:pPr lvl="1"/>
            <a:r>
              <a:rPr lang="en-GB" dirty="0" smtClean="0"/>
              <a:t>In the placeholder operator</a:t>
            </a:r>
          </a:p>
          <a:p>
            <a:pPr lvl="1"/>
            <a:endParaRPr lang="en-GB" sz="1800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89720" y="4022996"/>
            <a:ext cx="473008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crossover.OperatorParameter.ActualName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89720" y="3176832"/>
            <a:ext cx="41281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85601" y="4869160"/>
            <a:ext cx="645063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OperationCollection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OperationCollection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.Apply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OperatorParameter.ActualValue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next.Insert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ExecutionContext.CreateOperation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49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Scopes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4474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scope is a node in the scope tree</a:t>
            </a:r>
          </a:p>
          <a:p>
            <a:r>
              <a:rPr lang="en-US" dirty="0" smtClean="0"/>
              <a:t>Contains link to parent and sub-scopes</a:t>
            </a:r>
          </a:p>
          <a:p>
            <a:r>
              <a:rPr lang="en-US" dirty="0" smtClean="0"/>
              <a:t>Contains variables (e.g. solutions or their quality)</a:t>
            </a:r>
          </a:p>
          <a:p>
            <a:r>
              <a:rPr lang="en-US" dirty="0" smtClean="0"/>
              <a:t>Operators usually work on scopes (either directly or through parameters)</a:t>
            </a:r>
          </a:p>
          <a:p>
            <a:r>
              <a:rPr lang="en-US" dirty="0" smtClean="0"/>
              <a:t>Example - Selection: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37" y="4044950"/>
            <a:ext cx="6245326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 from </a:t>
            </a:r>
            <a:r>
              <a:rPr lang="en-US" dirty="0" err="1" smtClean="0"/>
              <a:t>SingleSuccessorOperator</a:t>
            </a:r>
            <a:endParaRPr lang="en-US" dirty="0" smtClean="0"/>
          </a:p>
          <a:p>
            <a:r>
              <a:rPr lang="en-US" dirty="0" smtClean="0"/>
              <a:t>Override the Apply() method</a:t>
            </a:r>
          </a:p>
          <a:p>
            <a:r>
              <a:rPr lang="en-US" dirty="0" smtClean="0"/>
              <a:t>Must return </a:t>
            </a:r>
            <a:r>
              <a:rPr lang="en-US" dirty="0" err="1" smtClean="0"/>
              <a:t>base.Apply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successor operation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ExecutionContext</a:t>
            </a:r>
            <a:r>
              <a:rPr lang="en-US" dirty="0" smtClean="0"/>
              <a:t> to access scopes</a:t>
            </a:r>
          </a:p>
          <a:p>
            <a:r>
              <a:rPr lang="en-US" dirty="0" smtClean="0"/>
              <a:t>Or better: Use parameters to retrieve scopes, values from scopes or manipulate them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5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Instrumented Operators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4690864" cy="4349080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sz="3200" dirty="0" smtClean="0"/>
              <a:t>Inherit from </a:t>
            </a:r>
            <a:r>
              <a:rPr lang="en-US" sz="3200" dirty="0" err="1"/>
              <a:t>InstrumentedOperator</a:t>
            </a:r>
            <a:endParaRPr lang="en-US" dirty="0"/>
          </a:p>
          <a:p>
            <a:r>
              <a:rPr lang="en-US" dirty="0"/>
              <a:t>Override </a:t>
            </a:r>
            <a:r>
              <a:rPr lang="en-US" dirty="0" err="1" smtClean="0"/>
              <a:t>InstrumentedApply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Must return </a:t>
            </a:r>
            <a:r>
              <a:rPr lang="en-US" dirty="0" err="1" smtClean="0"/>
              <a:t>base.InstrumentedApply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Allows to configure before and after actions</a:t>
            </a:r>
          </a:p>
          <a:p>
            <a:r>
              <a:rPr lang="en-US" dirty="0" smtClean="0"/>
              <a:t>Useful for analyzers, additional functionality,… </a:t>
            </a:r>
            <a:r>
              <a:rPr lang="en-US" smtClean="0"/>
              <a:t>without changing </a:t>
            </a:r>
            <a:r>
              <a:rPr lang="en-US" dirty="0" smtClean="0"/>
              <a:t>the algorithm</a:t>
            </a:r>
          </a:p>
          <a:p>
            <a:r>
              <a:rPr lang="en-US" dirty="0" smtClean="0"/>
              <a:t>Think of aspect-oriented programming</a:t>
            </a:r>
            <a:endParaRPr lang="en-US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6" y="1988840"/>
            <a:ext cx="3373739" cy="24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2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1"/>
            <a:ext cx="6984776" cy="52754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Operators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" name="Legende mit Linie 2 2"/>
          <p:cNvSpPr/>
          <p:nvPr/>
        </p:nvSpPr>
        <p:spPr>
          <a:xfrm>
            <a:off x="6228184" y="2636912"/>
            <a:ext cx="2622376" cy="14903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9732"/>
              <a:gd name="adj6" fmla="val -69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parameter for retrieving „Value“ (default name, can be configure with </a:t>
            </a:r>
            <a:r>
              <a:rPr lang="en-US" dirty="0" err="1" smtClean="0"/>
              <a:t>ActualValue</a:t>
            </a:r>
            <a:r>
              <a:rPr lang="en-US" dirty="0" smtClean="0"/>
              <a:t>) from scope or parent scopes</a:t>
            </a:r>
            <a:endParaRPr lang="en-US" dirty="0"/>
          </a:p>
        </p:txBody>
      </p:sp>
      <p:sp>
        <p:nvSpPr>
          <p:cNvPr id="9" name="Legende mit Linie 2 8"/>
          <p:cNvSpPr/>
          <p:nvPr/>
        </p:nvSpPr>
        <p:spPr>
          <a:xfrm>
            <a:off x="6372200" y="4653136"/>
            <a:ext cx="2160240" cy="8821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390"/>
              <a:gd name="adj6" fmla="val -12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the value is not found it can also be created in </a:t>
            </a:r>
            <a:r>
              <a:rPr lang="en-US" smtClean="0"/>
              <a:t>the scope 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3203848" y="1579778"/>
            <a:ext cx="1584176" cy="158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1043608" y="5517232"/>
            <a:ext cx="2448272" cy="198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1259632" y="5966934"/>
            <a:ext cx="1440160" cy="198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Legende mit Linie 2 12"/>
          <p:cNvSpPr/>
          <p:nvPr/>
        </p:nvSpPr>
        <p:spPr>
          <a:xfrm>
            <a:off x="3720510" y="407833"/>
            <a:ext cx="2723697" cy="8996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2804"/>
              <a:gd name="adj6" fmla="val -42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operator that increments a value from the scope by „Increment“</a:t>
            </a:r>
            <a:endParaRPr lang="en-US" dirty="0"/>
          </a:p>
        </p:txBody>
      </p:sp>
      <p:sp>
        <p:nvSpPr>
          <p:cNvPr id="14" name="Legende mit Linie 2 13"/>
          <p:cNvSpPr/>
          <p:nvPr/>
        </p:nvSpPr>
        <p:spPr>
          <a:xfrm>
            <a:off x="6096000" y="1469680"/>
            <a:ext cx="2220416" cy="7368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802"/>
              <a:gd name="adj6" fmla="val -74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easier access to parameter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8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Algorithms and Problems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Different ways how to implement algorithms and problems</a:t>
            </a:r>
          </a:p>
          <a:p>
            <a:r>
              <a:rPr lang="en-GB" dirty="0" smtClean="0"/>
              <a:t>Algorithms</a:t>
            </a:r>
          </a:p>
          <a:p>
            <a:pPr lvl="1"/>
            <a:r>
              <a:rPr lang="en-GB" dirty="0" smtClean="0"/>
              <a:t>Flexible: Inherit from </a:t>
            </a:r>
            <a:r>
              <a:rPr lang="en-GB" dirty="0" err="1" smtClean="0"/>
              <a:t>HeuristicOptimizationEngineAlgorithm</a:t>
            </a:r>
            <a:endParaRPr lang="en-GB" dirty="0" smtClean="0"/>
          </a:p>
          <a:p>
            <a:pPr lvl="1"/>
            <a:r>
              <a:rPr lang="en-GB" dirty="0"/>
              <a:t>Easy: Inherit from </a:t>
            </a:r>
            <a:r>
              <a:rPr lang="en-GB" dirty="0" err="1" smtClean="0"/>
              <a:t>BasicAlgorithm</a:t>
            </a:r>
            <a:endParaRPr lang="en-GB" dirty="0"/>
          </a:p>
          <a:p>
            <a:r>
              <a:rPr lang="en-GB" dirty="0" smtClean="0"/>
              <a:t>Problems</a:t>
            </a:r>
          </a:p>
          <a:p>
            <a:pPr lvl="1"/>
            <a:r>
              <a:rPr lang="en-GB" dirty="0" smtClean="0"/>
              <a:t>Flexible: Inherit from </a:t>
            </a:r>
            <a:r>
              <a:rPr lang="en-GB" dirty="0" err="1"/>
              <a:t>SingleObjectiveHeuristicOptimizationProblem</a:t>
            </a:r>
            <a:endParaRPr lang="en-GB" dirty="0" smtClean="0"/>
          </a:p>
          <a:p>
            <a:pPr lvl="1"/>
            <a:r>
              <a:rPr lang="en-GB" dirty="0"/>
              <a:t>Easy: Inherit from </a:t>
            </a:r>
            <a:r>
              <a:rPr lang="en-GB" dirty="0" smtClean="0"/>
              <a:t>[</a:t>
            </a:r>
            <a:r>
              <a:rPr lang="en-GB" dirty="0" err="1" smtClean="0"/>
              <a:t>Single|Multi</a:t>
            </a:r>
            <a:r>
              <a:rPr lang="en-GB" dirty="0" smtClean="0"/>
              <a:t>]</a:t>
            </a:r>
            <a:r>
              <a:rPr lang="en-GB" dirty="0" err="1" smtClean="0"/>
              <a:t>ObjectiveBasicProblem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98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HL Algorithm </a:t>
            </a:r>
            <a:r>
              <a:rPr lang="en-US" dirty="0"/>
              <a:t>M</a:t>
            </a:r>
            <a:r>
              <a:rPr lang="en-US" dirty="0" smtClean="0"/>
              <a:t>odel</a:t>
            </a:r>
          </a:p>
          <a:p>
            <a:r>
              <a:rPr lang="en-US" dirty="0" smtClean="0"/>
              <a:t>Parameters, Operators and Scopes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Problems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classes/interfaces </a:t>
            </a:r>
            <a:br>
              <a:rPr lang="en-US" dirty="0" smtClean="0"/>
            </a:br>
            <a:r>
              <a:rPr lang="en-US" dirty="0" smtClean="0"/>
              <a:t>for algorithms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908720"/>
            <a:ext cx="4752528" cy="548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classes/interfaces </a:t>
            </a:r>
            <a:r>
              <a:rPr lang="en-US" dirty="0" smtClean="0"/>
              <a:t>for </a:t>
            </a:r>
            <a:r>
              <a:rPr lang="en-US" dirty="0"/>
              <a:t>algorithms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IExecutable</a:t>
            </a:r>
            <a:r>
              <a:rPr lang="en-US" dirty="0" smtClean="0"/>
              <a:t> (Executable): </a:t>
            </a:r>
          </a:p>
          <a:p>
            <a:pPr lvl="1"/>
            <a:r>
              <a:rPr lang="en-US" dirty="0" smtClean="0"/>
              <a:t>Defines methods for starting, stopping, etc. of algorithms</a:t>
            </a:r>
          </a:p>
          <a:p>
            <a:r>
              <a:rPr lang="en-US" dirty="0" err="1" smtClean="0"/>
              <a:t>IOptimizer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Contains a run collection</a:t>
            </a:r>
          </a:p>
          <a:p>
            <a:r>
              <a:rPr lang="en-US" dirty="0" err="1" smtClean="0"/>
              <a:t>IAlgorithm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Contains a problem on which the algorithm is applied as well as a result</a:t>
            </a:r>
          </a:p>
          <a:p>
            <a:r>
              <a:rPr lang="en-US" dirty="0" smtClean="0"/>
              <a:t>Algorithm: </a:t>
            </a:r>
          </a:p>
          <a:p>
            <a:pPr lvl="1"/>
            <a:r>
              <a:rPr lang="en-US" dirty="0" smtClean="0"/>
              <a:t>Base class, implements </a:t>
            </a:r>
            <a:r>
              <a:rPr lang="en-US" dirty="0" err="1" smtClean="0"/>
              <a:t>IAlgorithm</a:t>
            </a:r>
            <a:endParaRPr lang="en-US" dirty="0" smtClean="0"/>
          </a:p>
          <a:p>
            <a:r>
              <a:rPr lang="en-US" dirty="0" err="1" smtClean="0"/>
              <a:t>EngineAlgorithm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Extensions for execution with an engine (operator graph, scope, engine)</a:t>
            </a:r>
          </a:p>
          <a:p>
            <a:r>
              <a:rPr lang="en-US" dirty="0" err="1" smtClean="0"/>
              <a:t>HeuristicOptimizationEngineAlgorithm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Specifies problem: </a:t>
            </a:r>
            <a:r>
              <a:rPr lang="en-US" dirty="0" err="1" smtClean="0"/>
              <a:t>IHeuristicOptimizationProblem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843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smtClean="0"/>
              <a:t>an HL algorithm </a:t>
            </a:r>
            <a:r>
              <a:rPr lang="en-US" dirty="0"/>
              <a:t>do?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operator graph of algorithm by chaining together operators (the actual algorithm)</a:t>
            </a:r>
          </a:p>
          <a:p>
            <a:r>
              <a:rPr lang="en-US" dirty="0" smtClean="0"/>
              <a:t>Offer user configuration options through parameters</a:t>
            </a:r>
          </a:p>
          <a:p>
            <a:r>
              <a:rPr lang="en-US" dirty="0" smtClean="0"/>
              <a:t>Discover operators from the Operators collection of the </a:t>
            </a:r>
            <a:r>
              <a:rPr lang="en-US" dirty="0" smtClean="0"/>
              <a:t>problem/encoding</a:t>
            </a:r>
            <a:endParaRPr lang="en-US" dirty="0" smtClean="0"/>
          </a:p>
          <a:p>
            <a:r>
              <a:rPr lang="en-US" dirty="0" smtClean="0"/>
              <a:t>Parameterize/wire (react to changes in operators) operators where necessary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634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BasicAlgorithm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an operator graph can be quite tricky</a:t>
            </a:r>
          </a:p>
          <a:p>
            <a:r>
              <a:rPr lang="en-GB" dirty="0" smtClean="0"/>
              <a:t>Wiring operators is error-prone</a:t>
            </a:r>
          </a:p>
          <a:p>
            <a:r>
              <a:rPr lang="en-GB" dirty="0" err="1" smtClean="0"/>
              <a:t>BasicAlgorithms</a:t>
            </a:r>
            <a:r>
              <a:rPr lang="en-GB" dirty="0" smtClean="0"/>
              <a:t> are </a:t>
            </a:r>
          </a:p>
          <a:p>
            <a:pPr lvl="1"/>
            <a:r>
              <a:rPr lang="en-GB" dirty="0" smtClean="0"/>
              <a:t>Easy to implement</a:t>
            </a:r>
          </a:p>
          <a:p>
            <a:pPr lvl="1"/>
            <a:r>
              <a:rPr lang="en-GB" dirty="0" smtClean="0"/>
              <a:t>No boilerplate code</a:t>
            </a:r>
          </a:p>
          <a:p>
            <a:pPr lvl="1"/>
            <a:r>
              <a:rPr lang="en-GB" dirty="0" smtClean="0"/>
              <a:t>Hard-coded (no operator graph)</a:t>
            </a:r>
          </a:p>
          <a:p>
            <a:pPr lvl="1"/>
            <a:r>
              <a:rPr lang="en-GB" dirty="0" smtClean="0"/>
              <a:t>Don’t support pause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736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classes/interfaces 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 smtClean="0"/>
              <a:t>BasicAlgorithm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099" y="1023300"/>
            <a:ext cx="4195801" cy="48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BasicAlgorithm</a:t>
            </a:r>
            <a:r>
              <a:rPr lang="en-GB" dirty="0" smtClean="0"/>
              <a:t> - Interface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 the Run method</a:t>
            </a:r>
          </a:p>
          <a:p>
            <a:endParaRPr lang="en-GB" dirty="0"/>
          </a:p>
          <a:p>
            <a:r>
              <a:rPr lang="en-GB" dirty="0" smtClean="0"/>
              <a:t>Optional: Fix problem type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7584" y="2204864"/>
            <a:ext cx="64087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Run(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4051" y="3519183"/>
            <a:ext cx="468750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Problem {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277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r="7354"/>
          <a:stretch/>
        </p:blipFill>
        <p:spPr>
          <a:xfrm>
            <a:off x="5580112" y="1988840"/>
            <a:ext cx="3441551" cy="16002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Random Search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5496" y="1580014"/>
            <a:ext cx="71287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      </a:t>
            </a:r>
            <a:r>
              <a:rPr lang="de-DE" b="1" dirty="0" err="1">
                <a:solidFill>
                  <a:srgbClr val="0000FF"/>
                </a:solidFill>
              </a:rPr>
              <a:t>protected</a:t>
            </a:r>
            <a:r>
              <a:rPr lang="de-DE" dirty="0"/>
              <a:t> </a:t>
            </a:r>
            <a:r>
              <a:rPr lang="de-DE" dirty="0" err="1">
                <a:solidFill>
                  <a:srgbClr val="A52A2A"/>
                </a:solidFill>
              </a:rPr>
              <a:t>override</a:t>
            </a:r>
            <a:r>
              <a:rPr lang="de-DE" dirty="0"/>
              <a:t> </a:t>
            </a:r>
            <a:r>
              <a:rPr lang="de-DE" dirty="0" err="1">
                <a:solidFill>
                  <a:srgbClr val="FF0000"/>
                </a:solidFill>
              </a:rPr>
              <a:t>void</a:t>
            </a:r>
            <a:r>
              <a:rPr lang="de-DE" dirty="0"/>
              <a:t> </a:t>
            </a:r>
            <a:r>
              <a:rPr lang="de-DE" b="1" dirty="0">
                <a:solidFill>
                  <a:srgbClr val="191970"/>
                </a:solidFill>
              </a:rPr>
              <a:t>Run</a:t>
            </a:r>
            <a:r>
              <a:rPr lang="de-DE" dirty="0"/>
              <a:t>(</a:t>
            </a:r>
            <a:r>
              <a:rPr lang="de-DE" dirty="0" err="1"/>
              <a:t>CancellationToken</a:t>
            </a:r>
            <a:r>
              <a:rPr lang="de-DE" dirty="0"/>
              <a:t> </a:t>
            </a:r>
            <a:r>
              <a:rPr lang="de-DE" dirty="0" err="1"/>
              <a:t>cancellationToken</a:t>
            </a:r>
            <a:r>
              <a:rPr lang="de-DE" dirty="0"/>
              <a:t>)  </a:t>
            </a:r>
            <a:r>
              <a:rPr lang="de-DE" dirty="0" smtClean="0"/>
              <a:t>{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         </a:t>
            </a:r>
            <a:r>
              <a:rPr lang="de-DE" dirty="0" err="1"/>
              <a:t>DoubleValue</a:t>
            </a:r>
            <a:r>
              <a:rPr lang="de-DE" dirty="0"/>
              <a:t> </a:t>
            </a:r>
            <a:r>
              <a:rPr lang="de-DE" dirty="0" err="1"/>
              <a:t>bestQuality</a:t>
            </a:r>
            <a:r>
              <a:rPr lang="de-DE" dirty="0"/>
              <a:t> = </a:t>
            </a:r>
            <a:r>
              <a:rPr lang="de-DE" b="1" dirty="0" err="1">
                <a:solidFill>
                  <a:srgbClr val="008B8B"/>
                </a:solidFill>
              </a:rPr>
              <a:t>new</a:t>
            </a:r>
            <a:r>
              <a:rPr lang="de-DE" dirty="0"/>
              <a:t> </a:t>
            </a:r>
            <a:r>
              <a:rPr lang="de-DE" b="1" dirty="0" err="1">
                <a:solidFill>
                  <a:srgbClr val="191970"/>
                </a:solidFill>
              </a:rPr>
              <a:t>DoubleValue</a:t>
            </a:r>
            <a:r>
              <a:rPr lang="de-DE" dirty="0"/>
              <a:t>(</a:t>
            </a:r>
            <a:r>
              <a:rPr lang="de-DE" dirty="0">
                <a:solidFill>
                  <a:srgbClr val="00008B"/>
                </a:solidFill>
              </a:rPr>
              <a:t>0.0</a:t>
            </a:r>
            <a:r>
              <a:rPr lang="de-DE" dirty="0"/>
              <a:t>);</a:t>
            </a:r>
            <a:br>
              <a:rPr lang="de-DE" dirty="0"/>
            </a:br>
            <a:r>
              <a:rPr lang="de-DE" dirty="0"/>
              <a:t>         </a:t>
            </a:r>
            <a:r>
              <a:rPr lang="de-DE" dirty="0" err="1"/>
              <a:t>Results.</a:t>
            </a:r>
            <a:r>
              <a:rPr lang="de-DE" b="1" dirty="0" err="1">
                <a:solidFill>
                  <a:srgbClr val="191970"/>
                </a:solidFill>
              </a:rPr>
              <a:t>Add</a:t>
            </a:r>
            <a:r>
              <a:rPr lang="de-DE" dirty="0"/>
              <a:t>(</a:t>
            </a:r>
            <a:r>
              <a:rPr lang="de-DE" b="1" dirty="0" err="1">
                <a:solidFill>
                  <a:srgbClr val="008B8B"/>
                </a:solidFill>
              </a:rPr>
              <a:t>new</a:t>
            </a:r>
            <a:r>
              <a:rPr lang="de-DE" dirty="0"/>
              <a:t> </a:t>
            </a:r>
            <a:r>
              <a:rPr lang="de-DE" b="1" dirty="0" err="1">
                <a:solidFill>
                  <a:srgbClr val="191970"/>
                </a:solidFill>
              </a:rPr>
              <a:t>Result</a:t>
            </a:r>
            <a:r>
              <a:rPr lang="de-DE" dirty="0"/>
              <a:t>(</a:t>
            </a:r>
            <a:r>
              <a:rPr lang="de-DE" dirty="0">
                <a:solidFill>
                  <a:srgbClr val="0000FF"/>
                </a:solidFill>
              </a:rPr>
              <a:t>"</a:t>
            </a:r>
            <a:r>
              <a:rPr lang="de-DE" dirty="0" err="1">
                <a:solidFill>
                  <a:srgbClr val="0000FF"/>
                </a:solidFill>
              </a:rPr>
              <a:t>BestQuality</a:t>
            </a:r>
            <a:r>
              <a:rPr lang="de-DE" dirty="0">
                <a:solidFill>
                  <a:srgbClr val="0000FF"/>
                </a:solidFill>
              </a:rPr>
              <a:t>"</a:t>
            </a:r>
            <a:r>
              <a:rPr lang="de-DE" dirty="0"/>
              <a:t>, </a:t>
            </a:r>
            <a:r>
              <a:rPr lang="de-DE" dirty="0" err="1"/>
              <a:t>bestQuality</a:t>
            </a:r>
            <a:r>
              <a:rPr lang="de-DE" dirty="0"/>
              <a:t>));</a:t>
            </a:r>
            <a:br>
              <a:rPr lang="de-DE" dirty="0"/>
            </a:br>
            <a:r>
              <a:rPr lang="de-DE" dirty="0"/>
              <a:t>        </a:t>
            </a:r>
            <a:br>
              <a:rPr lang="de-DE" dirty="0"/>
            </a:br>
            <a:r>
              <a:rPr lang="de-DE" dirty="0"/>
              <a:t>         </a:t>
            </a:r>
            <a:r>
              <a:rPr lang="de-DE" b="1" dirty="0" err="1">
                <a:solidFill>
                  <a:srgbClr val="0000FF"/>
                </a:solidFill>
              </a:rPr>
              <a:t>for</a:t>
            </a:r>
            <a:r>
              <a:rPr lang="de-DE" dirty="0"/>
              <a:t>(</a:t>
            </a:r>
            <a:r>
              <a:rPr lang="de-DE" b="1" dirty="0" err="1">
                <a:solidFill>
                  <a:srgbClr val="FF0000"/>
                </a:solidFill>
              </a:rPr>
              <a:t>int</a:t>
            </a:r>
            <a:r>
              <a:rPr lang="de-DE" dirty="0"/>
              <a:t> i = </a:t>
            </a:r>
            <a:r>
              <a:rPr lang="de-DE" dirty="0">
                <a:solidFill>
                  <a:srgbClr val="00008B"/>
                </a:solidFill>
              </a:rPr>
              <a:t>0</a:t>
            </a:r>
            <a:r>
              <a:rPr lang="de-DE" dirty="0"/>
              <a:t>; i &lt; </a:t>
            </a:r>
            <a:r>
              <a:rPr lang="de-DE" dirty="0">
                <a:solidFill>
                  <a:srgbClr val="00008B"/>
                </a:solidFill>
              </a:rPr>
              <a:t>100000</a:t>
            </a:r>
            <a:r>
              <a:rPr lang="de-DE" dirty="0"/>
              <a:t>; i++) {</a:t>
            </a:r>
            <a:br>
              <a:rPr lang="de-DE" dirty="0"/>
            </a:br>
            <a:r>
              <a:rPr lang="de-DE" dirty="0"/>
              <a:t>            </a:t>
            </a:r>
            <a:r>
              <a:rPr lang="de-DE" dirty="0" err="1"/>
              <a:t>cancellationToken.</a:t>
            </a:r>
            <a:r>
              <a:rPr lang="de-DE" b="1" dirty="0" err="1">
                <a:solidFill>
                  <a:srgbClr val="191970"/>
                </a:solidFill>
              </a:rPr>
              <a:t>ThrowIfCancellationRequested</a:t>
            </a:r>
            <a:r>
              <a:rPr lang="de-DE" dirty="0"/>
              <a:t>();</a:t>
            </a:r>
            <a:br>
              <a:rPr lang="de-DE" dirty="0"/>
            </a:br>
            <a:r>
              <a:rPr lang="de-DE" dirty="0"/>
              <a:t>            </a:t>
            </a:r>
            <a:br>
              <a:rPr lang="de-DE" dirty="0"/>
            </a:br>
            <a:r>
              <a:rPr lang="de-DE" dirty="0"/>
              <a:t>            </a:t>
            </a:r>
            <a:r>
              <a:rPr lang="de-DE" dirty="0" err="1"/>
              <a:t>BinaryVector</a:t>
            </a:r>
            <a:r>
              <a:rPr lang="de-DE" dirty="0"/>
              <a:t> b = </a:t>
            </a:r>
            <a:r>
              <a:rPr lang="de-DE" b="1" dirty="0" err="1">
                <a:solidFill>
                  <a:srgbClr val="008B8B"/>
                </a:solidFill>
              </a:rPr>
              <a:t>new</a:t>
            </a:r>
            <a:r>
              <a:rPr lang="de-DE" dirty="0"/>
              <a:t> </a:t>
            </a:r>
            <a:r>
              <a:rPr lang="de-DE" b="1" dirty="0" err="1">
                <a:solidFill>
                  <a:srgbClr val="191970"/>
                </a:solidFill>
              </a:rPr>
              <a:t>BinaryVector</a:t>
            </a:r>
            <a:r>
              <a:rPr lang="de-DE" dirty="0"/>
              <a:t>(</a:t>
            </a:r>
            <a:r>
              <a:rPr lang="de-DE" dirty="0" err="1"/>
              <a:t>Problem.Length</a:t>
            </a:r>
            <a:r>
              <a:rPr lang="de-DE" dirty="0"/>
              <a:t>, </a:t>
            </a:r>
            <a:r>
              <a:rPr lang="de-DE" dirty="0" err="1"/>
              <a:t>random</a:t>
            </a:r>
            <a:r>
              <a:rPr lang="de-DE" dirty="0"/>
              <a:t>);</a:t>
            </a:r>
            <a:br>
              <a:rPr lang="de-DE" dirty="0"/>
            </a:br>
            <a:r>
              <a:rPr lang="de-DE" dirty="0"/>
              <a:t>            </a:t>
            </a:r>
            <a:r>
              <a:rPr lang="de-DE" b="1" dirty="0">
                <a:solidFill>
                  <a:srgbClr val="FF0000"/>
                </a:solidFill>
              </a:rPr>
              <a:t>double</a:t>
            </a:r>
            <a:r>
              <a:rPr lang="de-DE" dirty="0"/>
              <a:t> </a:t>
            </a:r>
            <a:r>
              <a:rPr lang="de-DE" dirty="0" err="1"/>
              <a:t>curQuality</a:t>
            </a:r>
            <a:r>
              <a:rPr lang="de-DE" dirty="0"/>
              <a:t> = </a:t>
            </a:r>
            <a:r>
              <a:rPr lang="de-DE" dirty="0" err="1"/>
              <a:t>Problem.</a:t>
            </a:r>
            <a:r>
              <a:rPr lang="de-DE" b="1" dirty="0" err="1">
                <a:solidFill>
                  <a:srgbClr val="191970"/>
                </a:solidFill>
              </a:rPr>
              <a:t>Evaluate</a:t>
            </a:r>
            <a:r>
              <a:rPr lang="de-DE" dirty="0"/>
              <a:t>(b, </a:t>
            </a:r>
            <a:r>
              <a:rPr lang="de-DE" dirty="0" err="1"/>
              <a:t>random</a:t>
            </a:r>
            <a:r>
              <a:rPr lang="de-DE" dirty="0"/>
              <a:t>);</a:t>
            </a:r>
            <a:br>
              <a:rPr lang="de-DE" dirty="0"/>
            </a:br>
            <a:r>
              <a:rPr lang="de-DE" dirty="0"/>
              <a:t>            </a:t>
            </a:r>
            <a:br>
              <a:rPr lang="de-DE" dirty="0"/>
            </a:br>
            <a:r>
              <a:rPr lang="de-DE" dirty="0"/>
              <a:t>            </a:t>
            </a:r>
            <a:r>
              <a:rPr lang="de-DE" b="1" dirty="0" err="1">
                <a:solidFill>
                  <a:srgbClr val="0000FF"/>
                </a:solidFill>
              </a:rPr>
              <a:t>if</a:t>
            </a:r>
            <a:r>
              <a:rPr lang="de-DE" dirty="0"/>
              <a:t>(</a:t>
            </a:r>
            <a:r>
              <a:rPr lang="de-DE" dirty="0" err="1"/>
              <a:t>Problem.Maximization</a:t>
            </a:r>
            <a:r>
              <a:rPr lang="de-DE" dirty="0"/>
              <a:t> &amp;&amp; </a:t>
            </a:r>
            <a:r>
              <a:rPr lang="de-DE" dirty="0" err="1"/>
              <a:t>curQuality</a:t>
            </a:r>
            <a:r>
              <a:rPr lang="de-DE" dirty="0"/>
              <a:t> &gt; </a:t>
            </a:r>
            <a:r>
              <a:rPr lang="de-DE" dirty="0" err="1"/>
              <a:t>bestQuality.Value</a:t>
            </a:r>
            <a:r>
              <a:rPr lang="de-DE" dirty="0"/>
              <a:t>) {</a:t>
            </a:r>
            <a:br>
              <a:rPr lang="de-DE" dirty="0"/>
            </a:br>
            <a:r>
              <a:rPr lang="de-DE" dirty="0"/>
              <a:t>              </a:t>
            </a:r>
            <a:r>
              <a:rPr lang="de-DE" dirty="0" err="1"/>
              <a:t>bestQuality.Value</a:t>
            </a:r>
            <a:r>
              <a:rPr lang="de-DE" dirty="0"/>
              <a:t> = </a:t>
            </a:r>
            <a:r>
              <a:rPr lang="de-DE" dirty="0" err="1"/>
              <a:t>curQuality</a:t>
            </a:r>
            <a:r>
              <a:rPr lang="de-DE" dirty="0"/>
              <a:t>; </a:t>
            </a:r>
            <a:br>
              <a:rPr lang="de-DE" dirty="0"/>
            </a:br>
            <a:r>
              <a:rPr lang="de-DE" dirty="0"/>
              <a:t>            } </a:t>
            </a:r>
            <a:r>
              <a:rPr lang="de-DE" b="1" dirty="0" err="1">
                <a:solidFill>
                  <a:srgbClr val="0000FF"/>
                </a:solidFill>
              </a:rPr>
              <a:t>else</a:t>
            </a:r>
            <a:r>
              <a:rPr lang="de-DE" dirty="0"/>
              <a:t> </a:t>
            </a:r>
            <a:r>
              <a:rPr lang="de-DE" b="1" dirty="0" err="1">
                <a:solidFill>
                  <a:srgbClr val="0000FF"/>
                </a:solidFill>
              </a:rPr>
              <a:t>if</a:t>
            </a:r>
            <a:r>
              <a:rPr lang="de-DE" dirty="0"/>
              <a:t>(!</a:t>
            </a:r>
            <a:r>
              <a:rPr lang="de-DE" dirty="0" err="1"/>
              <a:t>Problem.Maximization</a:t>
            </a:r>
            <a:r>
              <a:rPr lang="de-DE" dirty="0"/>
              <a:t> &amp;&amp; </a:t>
            </a:r>
            <a:r>
              <a:rPr lang="de-DE" dirty="0" err="1"/>
              <a:t>curQuality</a:t>
            </a:r>
            <a:r>
              <a:rPr lang="de-DE" dirty="0"/>
              <a:t> &lt; </a:t>
            </a:r>
            <a:r>
              <a:rPr lang="de-DE" dirty="0" err="1"/>
              <a:t>bestQuality.Value</a:t>
            </a:r>
            <a:r>
              <a:rPr lang="de-DE" dirty="0"/>
              <a:t>) {</a:t>
            </a:r>
            <a:br>
              <a:rPr lang="de-DE" dirty="0"/>
            </a:br>
            <a:r>
              <a:rPr lang="de-DE" dirty="0"/>
              <a:t>              </a:t>
            </a:r>
            <a:r>
              <a:rPr lang="de-DE" dirty="0" err="1"/>
              <a:t>bestQuality.Value</a:t>
            </a:r>
            <a:r>
              <a:rPr lang="de-DE" dirty="0"/>
              <a:t> = </a:t>
            </a:r>
            <a:r>
              <a:rPr lang="de-DE" dirty="0" err="1"/>
              <a:t>curQuality</a:t>
            </a:r>
            <a:r>
              <a:rPr lang="de-DE" dirty="0"/>
              <a:t>; </a:t>
            </a:r>
            <a:br>
              <a:rPr lang="de-DE" dirty="0"/>
            </a:br>
            <a:r>
              <a:rPr lang="de-DE" dirty="0"/>
              <a:t>            }         </a:t>
            </a:r>
            <a:br>
              <a:rPr lang="de-DE" dirty="0"/>
            </a:br>
            <a:r>
              <a:rPr lang="de-DE" dirty="0"/>
              <a:t>         }</a:t>
            </a:r>
            <a:br>
              <a:rPr lang="de-DE" dirty="0"/>
            </a:br>
            <a:r>
              <a:rPr lang="de-DE" dirty="0"/>
              <a:t>      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4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encodings for representing solutions</a:t>
            </a:r>
          </a:p>
          <a:p>
            <a:r>
              <a:rPr lang="en-US" dirty="0" smtClean="0"/>
              <a:t>Encodings consist of solution candidate definitions and corresponding operators</a:t>
            </a:r>
          </a:p>
          <a:p>
            <a:r>
              <a:rPr lang="en-US" dirty="0" smtClean="0"/>
              <a:t>Problems contain </a:t>
            </a:r>
          </a:p>
          <a:p>
            <a:pPr lvl="1"/>
            <a:r>
              <a:rPr lang="en-US" dirty="0" smtClean="0"/>
              <a:t>the evaluator</a:t>
            </a:r>
          </a:p>
          <a:p>
            <a:pPr lvl="1"/>
            <a:r>
              <a:rPr lang="en-US" dirty="0" smtClean="0"/>
              <a:t>the solution creator</a:t>
            </a:r>
          </a:p>
          <a:p>
            <a:r>
              <a:rPr lang="en-US" dirty="0" smtClean="0"/>
              <a:t>Define maximization or minimization</a:t>
            </a:r>
          </a:p>
          <a:p>
            <a:r>
              <a:rPr lang="en-US" dirty="0" smtClean="0"/>
              <a:t>Contain the „problem data“ (e.g. a distance matrix, a simulation, a function definition), usually supplied by a </a:t>
            </a:r>
            <a:r>
              <a:rPr lang="en-US" dirty="0" err="1" smtClean="0"/>
              <a:t>ProblemInstanceProvider</a:t>
            </a:r>
            <a:endParaRPr lang="en-US" dirty="0" smtClean="0"/>
          </a:p>
          <a:p>
            <a:r>
              <a:rPr lang="en-US" dirty="0" smtClean="0"/>
              <a:t>Can be single- or multi-objective</a:t>
            </a:r>
          </a:p>
          <a:p>
            <a:r>
              <a:rPr lang="en-US" dirty="0" smtClean="0"/>
              <a:t>Configured with parameters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9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Architecture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60" y="1417638"/>
            <a:ext cx="5808280" cy="47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classes/interfaces for problems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60" y="1812921"/>
            <a:ext cx="6307681" cy="420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7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8910"/>
            <a:ext cx="8928992" cy="41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8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classes/interfaces for problems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Contains the operators collection; all operators that can be used by the problem, algorithm and user</a:t>
            </a:r>
          </a:p>
          <a:p>
            <a:r>
              <a:rPr lang="en-US" dirty="0" err="1" smtClean="0"/>
              <a:t>IHeuristicOptimizationProblem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Defines solution creator and evaluator</a:t>
            </a:r>
          </a:p>
          <a:p>
            <a:r>
              <a:rPr lang="en-US" dirty="0" smtClean="0"/>
              <a:t>Problem, </a:t>
            </a:r>
            <a:r>
              <a:rPr lang="en-US" dirty="0" err="1" smtClean="0"/>
              <a:t>HeuristicOptimizationProblem</a:t>
            </a:r>
            <a:r>
              <a:rPr lang="en-US" dirty="0" smtClean="0"/>
              <a:t> and Single/</a:t>
            </a:r>
            <a:r>
              <a:rPr lang="en-US" dirty="0" err="1" smtClean="0"/>
              <a:t>MultiObjectiveHeuristicOptimizationProblem</a:t>
            </a:r>
            <a:r>
              <a:rPr lang="en-US" dirty="0" smtClean="0"/>
              <a:t> provide abstract base classes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40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What does a HL problem do?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used encoding</a:t>
            </a:r>
          </a:p>
          <a:p>
            <a:r>
              <a:rPr lang="en-US" dirty="0" smtClean="0"/>
              <a:t>Defines single/multi objective</a:t>
            </a:r>
          </a:p>
          <a:p>
            <a:r>
              <a:rPr lang="en-US" dirty="0" smtClean="0"/>
              <a:t>Defines min/maximization</a:t>
            </a:r>
          </a:p>
          <a:p>
            <a:r>
              <a:rPr lang="en-US" dirty="0" smtClean="0"/>
              <a:t>Discovers correct operators</a:t>
            </a:r>
          </a:p>
          <a:p>
            <a:pPr lvl="1"/>
            <a:r>
              <a:rPr lang="en-US" dirty="0" smtClean="0"/>
              <a:t>Are used by the algorithm</a:t>
            </a:r>
          </a:p>
          <a:p>
            <a:r>
              <a:rPr lang="en-US" dirty="0" smtClean="0"/>
              <a:t>Wires/parameterizes operators</a:t>
            </a:r>
          </a:p>
          <a:p>
            <a:r>
              <a:rPr lang="en-US" dirty="0" smtClean="0"/>
              <a:t>Loads problem data using a corresponding problem instance provider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963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BasicProblem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Similar concept as </a:t>
            </a:r>
            <a:r>
              <a:rPr lang="en-GB" dirty="0" err="1" smtClean="0"/>
              <a:t>BasicAlgorithm</a:t>
            </a:r>
            <a:endParaRPr lang="en-GB" dirty="0" smtClean="0"/>
          </a:p>
          <a:p>
            <a:r>
              <a:rPr lang="en-GB" dirty="0" smtClean="0"/>
              <a:t>Makes implementing new problems easier</a:t>
            </a:r>
          </a:p>
          <a:p>
            <a:r>
              <a:rPr lang="en-GB" dirty="0" smtClean="0"/>
              <a:t>No </a:t>
            </a:r>
            <a:r>
              <a:rPr lang="en-GB" dirty="0" err="1" smtClean="0"/>
              <a:t>wireing</a:t>
            </a:r>
            <a:r>
              <a:rPr lang="en-GB" dirty="0" smtClean="0"/>
              <a:t>/operators necessary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dirty="0"/>
              <a:t>Use automatic encoding </a:t>
            </a:r>
            <a:r>
              <a:rPr lang="en-GB" sz="3200" dirty="0"/>
              <a:t>configuration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dirty="0"/>
              <a:t>Don’t work with all algorithm </a:t>
            </a:r>
            <a:r>
              <a:rPr lang="en-GB" sz="3200" dirty="0" smtClean="0"/>
              <a:t>types, e.g. algorithms that use very specific operators</a:t>
            </a:r>
          </a:p>
          <a:p>
            <a:pPr marL="742950" lvl="2" indent="-342900"/>
            <a:r>
              <a:rPr lang="en-GB" dirty="0" smtClean="0"/>
              <a:t>Simulated Annealing</a:t>
            </a:r>
          </a:p>
          <a:p>
            <a:pPr marL="742950" lvl="2" indent="-342900"/>
            <a:r>
              <a:rPr lang="en-GB" dirty="0" smtClean="0"/>
              <a:t>Scatter Search</a:t>
            </a:r>
          </a:p>
          <a:p>
            <a:pPr marL="742950" lvl="2" indent="-342900"/>
            <a:r>
              <a:rPr lang="en-GB" dirty="0" smtClean="0"/>
              <a:t>Particle Swarm Optimization</a:t>
            </a:r>
          </a:p>
          <a:p>
            <a:pPr marL="742950" lvl="2" indent="-342900"/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endParaRPr lang="en-GB" sz="32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417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classes/interfaces for </a:t>
            </a:r>
            <a:r>
              <a:rPr lang="en-US" dirty="0" err="1" smtClean="0"/>
              <a:t>BasicProblem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48" y="1628800"/>
            <a:ext cx="6024505" cy="443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54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BasicProblem</a:t>
            </a:r>
            <a:r>
              <a:rPr lang="en-GB" dirty="0" smtClean="0"/>
              <a:t> - Interface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Define Encoding</a:t>
            </a:r>
          </a:p>
          <a:p>
            <a:endParaRPr lang="en-GB" dirty="0"/>
          </a:p>
          <a:p>
            <a:r>
              <a:rPr lang="en-GB" dirty="0" smtClean="0"/>
              <a:t>Define maximization or minimization</a:t>
            </a:r>
          </a:p>
          <a:p>
            <a:endParaRPr lang="en-GB" dirty="0"/>
          </a:p>
          <a:p>
            <a:r>
              <a:rPr lang="en-GB" dirty="0" smtClean="0"/>
              <a:t>Evaluate a solution and return quality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7584" y="3395311"/>
            <a:ext cx="25908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Maximization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27584" y="4622237"/>
            <a:ext cx="590465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27584" y="2266071"/>
            <a:ext cx="687625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MyNewProblem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SingleObjectiveBasicProblem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BinaryVectorEncoding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654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BasicProblem</a:t>
            </a:r>
            <a:r>
              <a:rPr lang="en-GB" dirty="0"/>
              <a:t> - Interface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Until now only GA variants can use the problem</a:t>
            </a:r>
          </a:p>
          <a:p>
            <a:r>
              <a:rPr lang="en-GB" dirty="0" smtClean="0"/>
              <a:t>Implement neighbourhood function to also use trajectory-based metaheuristics</a:t>
            </a:r>
          </a:p>
          <a:p>
            <a:endParaRPr lang="en-GB" dirty="0" smtClean="0"/>
          </a:p>
          <a:p>
            <a:r>
              <a:rPr lang="en-GB" dirty="0" smtClean="0"/>
              <a:t>Optional: </a:t>
            </a:r>
            <a:r>
              <a:rPr lang="en-GB" dirty="0"/>
              <a:t>Add analysis code for tracking results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18480" y="3796823"/>
            <a:ext cx="704854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GetNeighbors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18480" y="5445224"/>
            <a:ext cx="740858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Analyze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qualities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ResultCollection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968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BasicProblem</a:t>
            </a:r>
            <a:r>
              <a:rPr lang="en-GB" dirty="0" smtClean="0"/>
              <a:t> – Example: </a:t>
            </a:r>
            <a:r>
              <a:rPr lang="en-GB" dirty="0" err="1" smtClean="0"/>
              <a:t>OneMax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31540" y="1595319"/>
            <a:ext cx="83889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class</a:t>
            </a:r>
            <a:r>
              <a:rPr lang="de-DE" dirty="0"/>
              <a:t> </a:t>
            </a:r>
            <a:r>
              <a:rPr lang="de-DE" dirty="0" err="1"/>
              <a:t>OneMaxProblem</a:t>
            </a:r>
            <a:r>
              <a:rPr lang="de-DE" dirty="0"/>
              <a:t> : </a:t>
            </a:r>
            <a:r>
              <a:rPr lang="de-DE" dirty="0" err="1"/>
              <a:t>SingleObjectiveBasicProblem</a:t>
            </a:r>
            <a:r>
              <a:rPr lang="de-DE" dirty="0"/>
              <a:t>&lt;</a:t>
            </a:r>
            <a:r>
              <a:rPr lang="de-DE" dirty="0" err="1"/>
              <a:t>BinaryVectorEncoding</a:t>
            </a:r>
            <a:r>
              <a:rPr lang="de-DE" dirty="0"/>
              <a:t>&gt; {</a:t>
            </a:r>
            <a:br>
              <a:rPr lang="de-DE" dirty="0"/>
            </a:br>
            <a:r>
              <a:rPr lang="de-DE" dirty="0"/>
              <a:t>      </a:t>
            </a:r>
            <a:r>
              <a:rPr lang="de-DE" b="1" dirty="0" err="1">
                <a:solidFill>
                  <a:srgbClr val="0000FF"/>
                </a:solidFill>
              </a:rPr>
              <a:t>public</a:t>
            </a:r>
            <a:r>
              <a:rPr lang="de-DE" dirty="0"/>
              <a:t> </a:t>
            </a:r>
            <a:r>
              <a:rPr lang="de-DE" b="1" dirty="0" err="1">
                <a:solidFill>
                  <a:srgbClr val="191970"/>
                </a:solidFill>
              </a:rPr>
              <a:t>OneMaxProblem</a:t>
            </a:r>
            <a:r>
              <a:rPr lang="de-DE" dirty="0"/>
              <a:t>() { } </a:t>
            </a:r>
            <a:br>
              <a:rPr lang="de-DE" dirty="0"/>
            </a:br>
            <a:r>
              <a:rPr lang="de-DE" dirty="0"/>
              <a:t>      [</a:t>
            </a:r>
            <a:r>
              <a:rPr lang="de-DE" dirty="0" err="1"/>
              <a:t>StorableConstructor</a:t>
            </a:r>
            <a:r>
              <a:rPr lang="de-DE" dirty="0"/>
              <a:t>]</a:t>
            </a:r>
            <a:br>
              <a:rPr lang="de-DE" dirty="0"/>
            </a:br>
            <a:r>
              <a:rPr lang="de-DE" dirty="0"/>
              <a:t>      </a:t>
            </a:r>
            <a:r>
              <a:rPr lang="de-DE" b="1" dirty="0" err="1">
                <a:solidFill>
                  <a:srgbClr val="0000FF"/>
                </a:solidFill>
              </a:rPr>
              <a:t>protected</a:t>
            </a:r>
            <a:r>
              <a:rPr lang="de-DE" dirty="0"/>
              <a:t> </a:t>
            </a:r>
            <a:r>
              <a:rPr lang="de-DE" b="1" dirty="0" err="1">
                <a:solidFill>
                  <a:srgbClr val="191970"/>
                </a:solidFill>
              </a:rPr>
              <a:t>OneMaxProblem</a:t>
            </a:r>
            <a:r>
              <a:rPr lang="de-DE" dirty="0"/>
              <a:t>(</a:t>
            </a:r>
            <a:r>
              <a:rPr lang="de-DE" b="1" dirty="0" err="1">
                <a:solidFill>
                  <a:srgbClr val="FF0000"/>
                </a:solidFill>
              </a:rPr>
              <a:t>bool</a:t>
            </a:r>
            <a:r>
              <a:rPr lang="de-DE" dirty="0"/>
              <a:t> </a:t>
            </a:r>
            <a:r>
              <a:rPr lang="de-DE" dirty="0" err="1"/>
              <a:t>deserializing</a:t>
            </a:r>
            <a:r>
              <a:rPr lang="de-DE" dirty="0"/>
              <a:t>) : </a:t>
            </a:r>
            <a:r>
              <a:rPr lang="de-DE" b="1" dirty="0" err="1"/>
              <a:t>base</a:t>
            </a:r>
            <a:r>
              <a:rPr lang="de-DE" dirty="0"/>
              <a:t>(</a:t>
            </a:r>
            <a:r>
              <a:rPr lang="de-DE" dirty="0" err="1"/>
              <a:t>deserializing</a:t>
            </a:r>
            <a:r>
              <a:rPr lang="de-DE" dirty="0"/>
              <a:t>) { }</a:t>
            </a:r>
            <a:br>
              <a:rPr lang="de-DE" dirty="0"/>
            </a:br>
            <a:r>
              <a:rPr lang="de-DE" dirty="0"/>
              <a:t>      </a:t>
            </a:r>
            <a:r>
              <a:rPr lang="de-DE" b="1" dirty="0" err="1">
                <a:solidFill>
                  <a:srgbClr val="0000FF"/>
                </a:solidFill>
              </a:rPr>
              <a:t>public</a:t>
            </a:r>
            <a:r>
              <a:rPr lang="de-DE" dirty="0"/>
              <a:t> </a:t>
            </a:r>
            <a:r>
              <a:rPr lang="de-DE" b="1" dirty="0" err="1">
                <a:solidFill>
                  <a:srgbClr val="191970"/>
                </a:solidFill>
              </a:rPr>
              <a:t>OneMaxProblem</a:t>
            </a:r>
            <a:r>
              <a:rPr lang="de-DE" dirty="0"/>
              <a:t>(</a:t>
            </a:r>
            <a:r>
              <a:rPr lang="de-DE" dirty="0" err="1"/>
              <a:t>OneMaxProblem</a:t>
            </a:r>
            <a:r>
              <a:rPr lang="de-DE" dirty="0"/>
              <a:t> </a:t>
            </a:r>
            <a:r>
              <a:rPr lang="de-DE" dirty="0" err="1"/>
              <a:t>alg</a:t>
            </a:r>
            <a:r>
              <a:rPr lang="de-DE" dirty="0"/>
              <a:t>, </a:t>
            </a:r>
            <a:r>
              <a:rPr lang="de-DE" dirty="0" err="1"/>
              <a:t>Cloner</a:t>
            </a:r>
            <a:r>
              <a:rPr lang="de-DE" dirty="0"/>
              <a:t> </a:t>
            </a:r>
            <a:r>
              <a:rPr lang="de-DE" dirty="0" err="1"/>
              <a:t>cloner</a:t>
            </a:r>
            <a:r>
              <a:rPr lang="de-DE" dirty="0"/>
              <a:t>) : </a:t>
            </a:r>
            <a:r>
              <a:rPr lang="de-DE" b="1" dirty="0" err="1"/>
              <a:t>base</a:t>
            </a:r>
            <a:r>
              <a:rPr lang="de-DE" dirty="0"/>
              <a:t>(</a:t>
            </a:r>
            <a:r>
              <a:rPr lang="de-DE" dirty="0" err="1"/>
              <a:t>alg</a:t>
            </a:r>
            <a:r>
              <a:rPr lang="de-DE" dirty="0"/>
              <a:t>, </a:t>
            </a:r>
            <a:r>
              <a:rPr lang="de-DE" dirty="0" err="1"/>
              <a:t>cloner</a:t>
            </a:r>
            <a:r>
              <a:rPr lang="de-DE" dirty="0"/>
              <a:t>) { }    </a:t>
            </a:r>
            <a:br>
              <a:rPr lang="de-DE" dirty="0"/>
            </a:br>
            <a:r>
              <a:rPr lang="de-DE" dirty="0"/>
              <a:t>      </a:t>
            </a:r>
            <a:r>
              <a:rPr lang="de-DE" b="1" dirty="0" err="1">
                <a:solidFill>
                  <a:srgbClr val="0000FF"/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rgbClr val="A52A2A"/>
                </a:solidFill>
              </a:rPr>
              <a:t>override</a:t>
            </a:r>
            <a:r>
              <a:rPr lang="de-DE" dirty="0"/>
              <a:t> </a:t>
            </a:r>
            <a:r>
              <a:rPr lang="de-DE" dirty="0" err="1"/>
              <a:t>IDeepCloneable</a:t>
            </a:r>
            <a:r>
              <a:rPr lang="de-DE" dirty="0"/>
              <a:t> </a:t>
            </a:r>
            <a:r>
              <a:rPr lang="de-DE" b="1" dirty="0" err="1">
                <a:solidFill>
                  <a:srgbClr val="191970"/>
                </a:solidFill>
              </a:rPr>
              <a:t>Clone</a:t>
            </a:r>
            <a:r>
              <a:rPr lang="de-DE" dirty="0"/>
              <a:t>(</a:t>
            </a:r>
            <a:r>
              <a:rPr lang="de-DE" dirty="0" err="1"/>
              <a:t>Cloner</a:t>
            </a:r>
            <a:r>
              <a:rPr lang="de-DE" dirty="0"/>
              <a:t> </a:t>
            </a:r>
            <a:r>
              <a:rPr lang="de-DE" dirty="0" err="1"/>
              <a:t>cloner</a:t>
            </a:r>
            <a:r>
              <a:rPr lang="de-DE" dirty="0"/>
              <a:t>) {</a:t>
            </a:r>
            <a:br>
              <a:rPr lang="de-DE" dirty="0"/>
            </a:br>
            <a:r>
              <a:rPr lang="de-DE" dirty="0"/>
              <a:t>         </a:t>
            </a:r>
            <a:r>
              <a:rPr lang="de-DE" dirty="0" err="1">
                <a:solidFill>
                  <a:srgbClr val="000080"/>
                </a:solidFill>
              </a:rPr>
              <a:t>return</a:t>
            </a:r>
            <a:r>
              <a:rPr lang="de-DE" dirty="0"/>
              <a:t> </a:t>
            </a:r>
            <a:r>
              <a:rPr lang="de-DE" b="1" dirty="0" err="1">
                <a:solidFill>
                  <a:srgbClr val="008B8B"/>
                </a:solidFill>
              </a:rPr>
              <a:t>new</a:t>
            </a:r>
            <a:r>
              <a:rPr lang="de-DE" dirty="0"/>
              <a:t> </a:t>
            </a:r>
            <a:r>
              <a:rPr lang="de-DE" b="1" dirty="0" err="1">
                <a:solidFill>
                  <a:srgbClr val="191970"/>
                </a:solidFill>
              </a:rPr>
              <a:t>OneMaxProblem</a:t>
            </a:r>
            <a:r>
              <a:rPr lang="de-DE" dirty="0"/>
              <a:t>(</a:t>
            </a:r>
            <a:r>
              <a:rPr lang="de-DE" b="1" dirty="0" err="1"/>
              <a:t>this</a:t>
            </a:r>
            <a:r>
              <a:rPr lang="de-DE" dirty="0"/>
              <a:t>, </a:t>
            </a:r>
            <a:r>
              <a:rPr lang="de-DE" dirty="0" err="1"/>
              <a:t>cloner</a:t>
            </a:r>
            <a:r>
              <a:rPr lang="de-DE" dirty="0"/>
              <a:t>);</a:t>
            </a:r>
            <a:br>
              <a:rPr lang="de-DE" dirty="0"/>
            </a:br>
            <a:r>
              <a:rPr lang="de-DE" dirty="0"/>
              <a:t>      }</a:t>
            </a:r>
            <a:br>
              <a:rPr lang="de-DE" dirty="0"/>
            </a:br>
            <a:r>
              <a:rPr lang="de-DE" dirty="0"/>
              <a:t>      </a:t>
            </a:r>
            <a:br>
              <a:rPr lang="de-DE" dirty="0"/>
            </a:br>
            <a:r>
              <a:rPr lang="de-DE" dirty="0"/>
              <a:t>      </a:t>
            </a:r>
            <a:r>
              <a:rPr lang="de-DE" b="1" dirty="0" err="1">
                <a:solidFill>
                  <a:srgbClr val="0000FF"/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rgbClr val="A52A2A"/>
                </a:solidFill>
              </a:rPr>
              <a:t>override</a:t>
            </a:r>
            <a:r>
              <a:rPr lang="de-DE" dirty="0"/>
              <a:t> </a:t>
            </a:r>
            <a:r>
              <a:rPr lang="de-DE" b="1" dirty="0" err="1">
                <a:solidFill>
                  <a:srgbClr val="FF0000"/>
                </a:solidFill>
              </a:rPr>
              <a:t>bool</a:t>
            </a:r>
            <a:r>
              <a:rPr lang="de-DE" dirty="0"/>
              <a:t> </a:t>
            </a:r>
            <a:r>
              <a:rPr lang="de-DE" dirty="0" err="1"/>
              <a:t>Maximization</a:t>
            </a:r>
            <a:r>
              <a:rPr lang="de-DE" dirty="0"/>
              <a:t> { </a:t>
            </a:r>
            <a:r>
              <a:rPr lang="de-DE" dirty="0" err="1">
                <a:solidFill>
                  <a:srgbClr val="8B4513"/>
                </a:solidFill>
              </a:rPr>
              <a:t>get</a:t>
            </a:r>
            <a:r>
              <a:rPr lang="de-DE" dirty="0"/>
              <a:t>{ </a:t>
            </a:r>
            <a:r>
              <a:rPr lang="de-DE" dirty="0" err="1">
                <a:solidFill>
                  <a:srgbClr val="000080"/>
                </a:solidFill>
              </a:rPr>
              <a:t>return</a:t>
            </a:r>
            <a:r>
              <a:rPr lang="de-DE" dirty="0"/>
              <a:t> </a:t>
            </a:r>
            <a:r>
              <a:rPr lang="de-DE" b="1" dirty="0" err="1">
                <a:solidFill>
                  <a:srgbClr val="008B8B"/>
                </a:solidFill>
              </a:rPr>
              <a:t>true</a:t>
            </a:r>
            <a:r>
              <a:rPr lang="de-DE" dirty="0"/>
              <a:t>; } }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      </a:t>
            </a:r>
            <a:r>
              <a:rPr lang="de-DE" b="1" dirty="0" err="1">
                <a:solidFill>
                  <a:srgbClr val="0000FF"/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rgbClr val="A52A2A"/>
                </a:solidFill>
              </a:rPr>
              <a:t>override</a:t>
            </a:r>
            <a:r>
              <a:rPr lang="de-DE" dirty="0"/>
              <a:t> </a:t>
            </a:r>
            <a:r>
              <a:rPr lang="de-DE" b="1" dirty="0">
                <a:solidFill>
                  <a:srgbClr val="FF0000"/>
                </a:solidFill>
              </a:rPr>
              <a:t>double</a:t>
            </a:r>
            <a:r>
              <a:rPr lang="de-DE" dirty="0"/>
              <a:t> </a:t>
            </a:r>
            <a:r>
              <a:rPr lang="de-DE" b="1" dirty="0" err="1">
                <a:solidFill>
                  <a:srgbClr val="191970"/>
                </a:solidFill>
              </a:rPr>
              <a:t>Evaluate</a:t>
            </a:r>
            <a:r>
              <a:rPr lang="de-DE" dirty="0"/>
              <a:t>(Individual </a:t>
            </a:r>
            <a:r>
              <a:rPr lang="de-DE" dirty="0" err="1"/>
              <a:t>individual</a:t>
            </a:r>
            <a:r>
              <a:rPr lang="de-DE" dirty="0"/>
              <a:t>, </a:t>
            </a:r>
            <a:r>
              <a:rPr lang="de-DE" dirty="0" err="1"/>
              <a:t>IRandom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) {</a:t>
            </a:r>
            <a:br>
              <a:rPr lang="de-DE" dirty="0"/>
            </a:br>
            <a:r>
              <a:rPr lang="de-DE" dirty="0"/>
              <a:t>        </a:t>
            </a:r>
            <a:r>
              <a:rPr lang="de-DE" dirty="0" err="1">
                <a:solidFill>
                  <a:srgbClr val="000080"/>
                </a:solidFill>
              </a:rPr>
              <a:t>return</a:t>
            </a:r>
            <a:r>
              <a:rPr lang="de-DE" dirty="0"/>
              <a:t> </a:t>
            </a:r>
            <a:r>
              <a:rPr lang="de-DE" dirty="0" err="1"/>
              <a:t>individual.</a:t>
            </a:r>
            <a:r>
              <a:rPr lang="de-DE" b="1" dirty="0" err="1">
                <a:solidFill>
                  <a:srgbClr val="191970"/>
                </a:solidFill>
              </a:rPr>
              <a:t>BinaryVector</a:t>
            </a:r>
            <a:r>
              <a:rPr lang="de-DE" dirty="0"/>
              <a:t>().</a:t>
            </a:r>
            <a:r>
              <a:rPr lang="de-DE" b="1" dirty="0">
                <a:solidFill>
                  <a:srgbClr val="191970"/>
                </a:solidFill>
              </a:rPr>
              <a:t>Count</a:t>
            </a:r>
            <a:r>
              <a:rPr lang="de-DE" dirty="0"/>
              <a:t>(b =&gt; b);</a:t>
            </a:r>
            <a:br>
              <a:rPr lang="de-DE" dirty="0"/>
            </a:br>
            <a:r>
              <a:rPr lang="de-DE" dirty="0"/>
              <a:t>      }</a:t>
            </a:r>
            <a:br>
              <a:rPr lang="de-DE" dirty="0"/>
            </a:br>
            <a:r>
              <a:rPr lang="de-DE" dirty="0"/>
              <a:t>   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188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0" y="2204864"/>
            <a:ext cx="9144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dev.heuristiclab.com/trac/hl/core/wiki/UsersHowtos</a:t>
            </a:r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dev.heuristiclab.com/trac/hl/core/wiki/Publications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4"/>
              </a:rPr>
              <a:t>heuristiclab@googlegroups.com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5"/>
              </a:rPr>
              <a:t>http://www.youtube.com/heuristiclab</a:t>
            </a:r>
            <a:endParaRPr lang="en-US" sz="2800" dirty="0" smtClean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059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HL Algorithm </a:t>
            </a:r>
            <a:r>
              <a:rPr lang="en-US" dirty="0" smtClean="0"/>
              <a:t>Model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HL algorithms are constructed by chaining together operators </a:t>
            </a:r>
          </a:p>
          <a:p>
            <a:r>
              <a:rPr lang="en-US" dirty="0" smtClean="0"/>
              <a:t>An engine executes these operators</a:t>
            </a:r>
          </a:p>
          <a:p>
            <a:pPr lvl="1"/>
            <a:r>
              <a:rPr lang="en-US" dirty="0" smtClean="0"/>
              <a:t>Enables pausing and debugging</a:t>
            </a:r>
          </a:p>
          <a:p>
            <a:pPr lvl="1"/>
            <a:r>
              <a:rPr lang="en-US" dirty="0" smtClean="0"/>
              <a:t> Available engines:</a:t>
            </a:r>
          </a:p>
          <a:p>
            <a:pPr lvl="2"/>
            <a:r>
              <a:rPr lang="en-US" dirty="0" smtClean="0"/>
              <a:t>Sequential engine</a:t>
            </a:r>
          </a:p>
          <a:p>
            <a:pPr lvl="2"/>
            <a:r>
              <a:rPr lang="en-US" dirty="0" smtClean="0"/>
              <a:t>Parallel engine</a:t>
            </a:r>
          </a:p>
          <a:p>
            <a:pPr lvl="2"/>
            <a:r>
              <a:rPr lang="en-US" dirty="0" smtClean="0"/>
              <a:t>Debug engine</a:t>
            </a:r>
          </a:p>
          <a:p>
            <a:pPr lvl="2"/>
            <a:r>
              <a:rPr lang="en-US" dirty="0" smtClean="0"/>
              <a:t>(Hive engine)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8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HL Algorithm Model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63" y="1561712"/>
            <a:ext cx="4841274" cy="460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Used to configure algorithms, problems and operators</a:t>
            </a:r>
          </a:p>
          <a:p>
            <a:r>
              <a:rPr lang="en-US" dirty="0" smtClean="0"/>
              <a:t>Used for accessing variables in the scope</a:t>
            </a:r>
          </a:p>
          <a:p>
            <a:r>
              <a:rPr lang="en-US" dirty="0" smtClean="0"/>
              <a:t>E.g. population size, analyzers, crossover operator</a:t>
            </a:r>
          </a:p>
          <a:p>
            <a:r>
              <a:rPr lang="en-US" dirty="0" smtClean="0"/>
              <a:t>Operators </a:t>
            </a:r>
          </a:p>
          <a:p>
            <a:pPr lvl="1"/>
            <a:r>
              <a:rPr lang="en-US" dirty="0" smtClean="0"/>
              <a:t>Look up these parameters from the algorithm, problem or scope</a:t>
            </a:r>
          </a:p>
          <a:p>
            <a:pPr lvl="1"/>
            <a:r>
              <a:rPr lang="en-US" dirty="0" smtClean="0"/>
              <a:t>Use them to store values (in the scope tree)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651" y="2060848"/>
            <a:ext cx="2951845" cy="29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800" dirty="0" err="1" smtClean="0"/>
              <a:t>ValueParameter</a:t>
            </a:r>
            <a:r>
              <a:rPr lang="en-US" sz="3800" dirty="0" smtClean="0"/>
              <a:t>:</a:t>
            </a:r>
          </a:p>
          <a:p>
            <a:pPr lvl="1"/>
            <a:r>
              <a:rPr lang="en-US" dirty="0" smtClean="0"/>
              <a:t>Stores a value (Item) that can be looked up. E.g. mutation rate, crossover operator,…</a:t>
            </a:r>
          </a:p>
          <a:p>
            <a:endParaRPr lang="en-US" dirty="0" smtClean="0"/>
          </a:p>
          <a:p>
            <a:r>
              <a:rPr lang="en-US" sz="3800" dirty="0" err="1"/>
              <a:t>LookupParameter</a:t>
            </a:r>
            <a:r>
              <a:rPr lang="en-US" sz="3800" dirty="0"/>
              <a:t>: </a:t>
            </a:r>
          </a:p>
          <a:p>
            <a:pPr lvl="1"/>
            <a:r>
              <a:rPr lang="en-US" dirty="0" smtClean="0"/>
              <a:t>Looks up parameters/items (variables) from the scope/parent scopes. </a:t>
            </a:r>
          </a:p>
          <a:p>
            <a:endParaRPr lang="en-US" dirty="0" smtClean="0"/>
          </a:p>
          <a:p>
            <a:r>
              <a:rPr lang="en-US" sz="3800" dirty="0" err="1"/>
              <a:t>ConstrainedValueParameter</a:t>
            </a:r>
            <a:r>
              <a:rPr lang="en-US" sz="3800" dirty="0"/>
              <a:t>:</a:t>
            </a:r>
          </a:p>
          <a:p>
            <a:pPr lvl="1"/>
            <a:r>
              <a:rPr lang="en-US" dirty="0" smtClean="0"/>
              <a:t>Contains a list of selectable values. </a:t>
            </a:r>
          </a:p>
          <a:p>
            <a:endParaRPr lang="en-US" dirty="0" smtClean="0"/>
          </a:p>
          <a:p>
            <a:r>
              <a:rPr lang="en-US" sz="3800" dirty="0" err="1"/>
              <a:t>ScopeTreeLookupParameter</a:t>
            </a:r>
            <a:r>
              <a:rPr lang="en-US" sz="3800" dirty="0"/>
              <a:t>: </a:t>
            </a:r>
          </a:p>
          <a:p>
            <a:pPr lvl="1"/>
            <a:r>
              <a:rPr lang="en-US" dirty="0" smtClean="0"/>
              <a:t>Goes down the scope tree and looks up variables.</a:t>
            </a:r>
          </a:p>
          <a:p>
            <a:endParaRPr lang="en-US" dirty="0" smtClean="0"/>
          </a:p>
          <a:p>
            <a:r>
              <a:rPr lang="en-US" sz="3800" dirty="0" err="1"/>
              <a:t>ScopeParameter</a:t>
            </a:r>
            <a:r>
              <a:rPr lang="en-US" sz="3800" dirty="0"/>
              <a:t>:</a:t>
            </a:r>
          </a:p>
          <a:p>
            <a:pPr lvl="1"/>
            <a:r>
              <a:rPr lang="en-US" dirty="0" smtClean="0"/>
              <a:t>Returns the current scope. </a:t>
            </a:r>
          </a:p>
          <a:p>
            <a:pPr lvl="1"/>
            <a:endParaRPr lang="en-US" dirty="0" smtClean="0"/>
          </a:p>
          <a:p>
            <a:r>
              <a:rPr lang="en-US" sz="3800" dirty="0" err="1"/>
              <a:t>ValueLookupParameter</a:t>
            </a:r>
            <a:r>
              <a:rPr lang="en-US" sz="3800" dirty="0"/>
              <a:t>, </a:t>
            </a:r>
            <a:r>
              <a:rPr lang="en-US" sz="3800" dirty="0" err="1"/>
              <a:t>OptionalConstrainedValueParameter</a:t>
            </a:r>
            <a:r>
              <a:rPr lang="en-US" sz="3800" dirty="0"/>
              <a:t>, </a:t>
            </a:r>
            <a:r>
              <a:rPr lang="en-US" sz="3800" dirty="0" err="1"/>
              <a:t>OperatorParameter</a:t>
            </a:r>
            <a:r>
              <a:rPr lang="en-US" sz="3800" dirty="0"/>
              <a:t>, </a:t>
            </a:r>
            <a:r>
              <a:rPr lang="en-US" sz="3800" dirty="0" err="1"/>
              <a:t>FixedValueParameter</a:t>
            </a:r>
            <a:r>
              <a:rPr lang="en-US" sz="3800" dirty="0"/>
              <a:t>, </a:t>
            </a:r>
            <a:r>
              <a:rPr lang="en-US" sz="3800" dirty="0" err="1"/>
              <a:t>OptionalValueParameter</a:t>
            </a:r>
            <a:r>
              <a:rPr lang="en-US" sz="3800" dirty="0"/>
              <a:t>,…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9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that is a </a:t>
            </a:r>
            <a:r>
              <a:rPr lang="en-US" dirty="0" err="1" smtClean="0"/>
              <a:t>ParameterizedNamedItem</a:t>
            </a:r>
            <a:r>
              <a:rPr lang="en-US" dirty="0" smtClean="0"/>
              <a:t> has a Parameters collection</a:t>
            </a:r>
          </a:p>
          <a:p>
            <a:r>
              <a:rPr lang="en-US" dirty="0" smtClean="0"/>
              <a:t>Normally used in the following way:</a:t>
            </a:r>
          </a:p>
          <a:p>
            <a:pPr lvl="1"/>
            <a:r>
              <a:rPr lang="en-US" dirty="0" smtClean="0"/>
              <a:t>Add parameter to Parameters collection</a:t>
            </a:r>
            <a:endParaRPr lang="en-US" dirty="0"/>
          </a:p>
          <a:p>
            <a:pPr lvl="1"/>
            <a:r>
              <a:rPr lang="en-US" dirty="0" smtClean="0"/>
              <a:t>Implement getter for convenience</a:t>
            </a:r>
            <a:endParaRPr lang="en-US" dirty="0"/>
          </a:p>
          <a:p>
            <a:pPr lvl="1"/>
            <a:r>
              <a:rPr lang="en-US" dirty="0" smtClean="0"/>
              <a:t>Use parameter</a:t>
            </a:r>
          </a:p>
          <a:p>
            <a:pPr lvl="1"/>
            <a:r>
              <a:rPr lang="en-US" dirty="0" smtClean="0"/>
              <a:t>Lookup parameter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44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parameter to Parameters collection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00200"/>
            <a:ext cx="6347531" cy="4525963"/>
          </a:xfrm>
        </p:spPr>
        <p:txBody>
          <a:bodyPr/>
          <a:lstStyle/>
          <a:p>
            <a:r>
              <a:rPr lang="de-AT" dirty="0" smtClean="0"/>
              <a:t>The Crossover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enables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user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select</a:t>
            </a:r>
            <a:r>
              <a:rPr lang="de-AT" dirty="0" smtClean="0"/>
              <a:t> different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operators</a:t>
            </a:r>
            <a:r>
              <a:rPr lang="de-AT" dirty="0" smtClean="0"/>
              <a:t>:</a:t>
            </a:r>
          </a:p>
          <a:p>
            <a:endParaRPr lang="de-AT" dirty="0"/>
          </a:p>
          <a:p>
            <a:r>
              <a:rPr lang="de-AT" dirty="0" smtClean="0"/>
              <a:t>The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 </a:t>
            </a:r>
            <a:r>
              <a:rPr lang="de-AT" dirty="0" err="1" smtClean="0"/>
              <a:t>freely</a:t>
            </a:r>
            <a:r>
              <a:rPr lang="de-AT" dirty="0" smtClean="0"/>
              <a:t> </a:t>
            </a:r>
            <a:r>
              <a:rPr lang="de-AT" dirty="0" err="1" smtClean="0"/>
              <a:t>configurable</a:t>
            </a:r>
            <a:r>
              <a:rPr lang="de-AT" dirty="0" smtClean="0"/>
              <a:t> integer </a:t>
            </a:r>
            <a:r>
              <a:rPr lang="de-AT" dirty="0" err="1" smtClean="0"/>
              <a:t>value</a:t>
            </a:r>
            <a:r>
              <a:rPr lang="de-AT" dirty="0" smtClean="0"/>
              <a:t>:</a:t>
            </a:r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r="24394"/>
          <a:stretch/>
        </p:blipFill>
        <p:spPr>
          <a:xfrm>
            <a:off x="6804731" y="2060848"/>
            <a:ext cx="2231765" cy="2916281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04402" y="3194496"/>
            <a:ext cx="620032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04402" y="4850347"/>
            <a:ext cx="6200328" cy="446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(100))); </a:t>
            </a:r>
            <a:endParaRPr kumimoji="0" lang="de-DE" altLang="de-DE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1207</Words>
  <Application>Microsoft Office PowerPoint</Application>
  <PresentationFormat>Bildschirmpräsentation (4:3)</PresentationFormat>
  <Paragraphs>372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1" baseType="lpstr">
      <vt:lpstr>Arial</vt:lpstr>
      <vt:lpstr>Calibri</vt:lpstr>
      <vt:lpstr>Consolas</vt:lpstr>
      <vt:lpstr>Larissa-Design</vt:lpstr>
      <vt:lpstr>Programming HeuristicLab </vt:lpstr>
      <vt:lpstr>Overview</vt:lpstr>
      <vt:lpstr>Where are we?</vt:lpstr>
      <vt:lpstr>HL Algorithm Model</vt:lpstr>
      <vt:lpstr>HL Algorithm Model</vt:lpstr>
      <vt:lpstr>Parameters</vt:lpstr>
      <vt:lpstr>Parameters</vt:lpstr>
      <vt:lpstr>Parameters</vt:lpstr>
      <vt:lpstr>Add parameter to Parameters collection</vt:lpstr>
      <vt:lpstr>Implement getter for convenience</vt:lpstr>
      <vt:lpstr>Use parameter</vt:lpstr>
      <vt:lpstr>Lookup Parameter</vt:lpstr>
      <vt:lpstr>Use Lookup Parameter</vt:lpstr>
      <vt:lpstr>Use Lookup Parameter</vt:lpstr>
      <vt:lpstr>Scopes</vt:lpstr>
      <vt:lpstr>Operators</vt:lpstr>
      <vt:lpstr>Instrumented Operators</vt:lpstr>
      <vt:lpstr>Operators</vt:lpstr>
      <vt:lpstr>Algorithms and Problems</vt:lpstr>
      <vt:lpstr>Base classes/interfaces  for algorithms</vt:lpstr>
      <vt:lpstr>Base classes/interfaces for algorithms</vt:lpstr>
      <vt:lpstr>What does an HL algorithm do?</vt:lpstr>
      <vt:lpstr>BasicAlgorithm</vt:lpstr>
      <vt:lpstr>Base classes/interfaces  for BasicAlgorithm</vt:lpstr>
      <vt:lpstr>BasicAlgorithm - Interface</vt:lpstr>
      <vt:lpstr>Example – Random Search</vt:lpstr>
      <vt:lpstr>Problems</vt:lpstr>
      <vt:lpstr>Problem Architecture</vt:lpstr>
      <vt:lpstr>Base classes/interfaces for problems</vt:lpstr>
      <vt:lpstr>Base classes/interfaces for problems</vt:lpstr>
      <vt:lpstr>Recap: What does a HL problem do?</vt:lpstr>
      <vt:lpstr>BasicProblem</vt:lpstr>
      <vt:lpstr>Base classes/interfaces for BasicProblem</vt:lpstr>
      <vt:lpstr>BasicProblem - Interface</vt:lpstr>
      <vt:lpstr>BasicProblem - Interface</vt:lpstr>
      <vt:lpstr>BasicProblem – Example: OneMax</vt:lpstr>
      <vt:lpstr>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and Experiment Design with HeuristicLab</dc:title>
  <dc:creator>Stefan Wagner</dc:creator>
  <cp:lastModifiedBy>Scheibenpflug Andreas</cp:lastModifiedBy>
  <cp:revision>472</cp:revision>
  <dcterms:created xsi:type="dcterms:W3CDTF">2011-02-08T10:23:16Z</dcterms:created>
  <dcterms:modified xsi:type="dcterms:W3CDTF">2015-02-20T14:54:12Z</dcterms:modified>
</cp:coreProperties>
</file>