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49"/>
  </p:notesMasterIdLst>
  <p:sldIdLst>
    <p:sldId id="256" r:id="rId2"/>
    <p:sldId id="286" r:id="rId3"/>
    <p:sldId id="287" r:id="rId4"/>
    <p:sldId id="309" r:id="rId5"/>
    <p:sldId id="288" r:id="rId6"/>
    <p:sldId id="289" r:id="rId7"/>
    <p:sldId id="294" r:id="rId8"/>
    <p:sldId id="334" r:id="rId9"/>
    <p:sldId id="311" r:id="rId10"/>
    <p:sldId id="312" r:id="rId11"/>
    <p:sldId id="320" r:id="rId12"/>
    <p:sldId id="313" r:id="rId13"/>
    <p:sldId id="318" r:id="rId14"/>
    <p:sldId id="314" r:id="rId15"/>
    <p:sldId id="316" r:id="rId16"/>
    <p:sldId id="292" r:id="rId17"/>
    <p:sldId id="315" r:id="rId18"/>
    <p:sldId id="321" r:id="rId19"/>
    <p:sldId id="335" r:id="rId20"/>
    <p:sldId id="336" r:id="rId21"/>
    <p:sldId id="338" r:id="rId22"/>
    <p:sldId id="337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01" r:id="rId33"/>
    <p:sldId id="322" r:id="rId34"/>
    <p:sldId id="323" r:id="rId35"/>
    <p:sldId id="324" r:id="rId36"/>
    <p:sldId id="326" r:id="rId37"/>
    <p:sldId id="329" r:id="rId38"/>
    <p:sldId id="330" r:id="rId39"/>
    <p:sldId id="331" r:id="rId40"/>
    <p:sldId id="300" r:id="rId41"/>
    <p:sldId id="328" r:id="rId42"/>
    <p:sldId id="299" r:id="rId43"/>
    <p:sldId id="332" r:id="rId44"/>
    <p:sldId id="333" r:id="rId45"/>
    <p:sldId id="348" r:id="rId46"/>
    <p:sldId id="349" r:id="rId47"/>
    <p:sldId id="295" r:id="rId48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18" autoAdjust="0"/>
  </p:normalViewPr>
  <p:slideViewPr>
    <p:cSldViewPr>
      <p:cViewPr>
        <p:scale>
          <a:sx n="100" d="100"/>
          <a:sy n="100" d="100"/>
        </p:scale>
        <p:origin x="-18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FAB7B3E-DF04-4EA9-8603-52B4325E8576}" type="datetimeFigureOut">
              <a:rPr lang="de-AT"/>
              <a:pPr>
                <a:defRPr/>
              </a:pPr>
              <a:t>08.06.2011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1918D4A-C901-44C4-9732-0FE6E4C4F729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AT" smtClean="0"/>
              <a:t>Experimentation with different parameters</a:t>
            </a:r>
          </a:p>
          <a:p>
            <a:pPr eaLnBrk="1" hangingPunct="1">
              <a:spcBef>
                <a:spcPct val="0"/>
              </a:spcBef>
            </a:pPr>
            <a:endParaRPr lang="de-AT" smtClean="0"/>
          </a:p>
          <a:p>
            <a:pPr eaLnBrk="1" hangingPunct="1">
              <a:spcBef>
                <a:spcPct val="0"/>
              </a:spcBef>
            </a:pPr>
            <a:r>
              <a:rPr lang="de-AT" smtClean="0"/>
              <a:t>Peak times</a:t>
            </a:r>
          </a:p>
          <a:p>
            <a:pPr eaLnBrk="1" hangingPunct="1">
              <a:spcBef>
                <a:spcPct val="0"/>
              </a:spcBef>
            </a:pPr>
            <a:endParaRPr lang="de-AT" smtClean="0"/>
          </a:p>
          <a:p>
            <a:pPr eaLnBrk="1" hangingPunct="1">
              <a:spcBef>
                <a:spcPct val="0"/>
              </a:spcBef>
            </a:pPr>
            <a:r>
              <a:rPr lang="de-AT" smtClean="0"/>
              <a:t>Usage of university resources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94D7DC-F008-4E8C-8845-815CFF97008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DE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55E6088-D5D3-401C-82A3-7A3B05DF826B}" type="slidenum">
              <a:rPr lang="de-DE" sz="1200">
                <a:latin typeface="+mn-lt"/>
              </a:rPr>
              <a:pPr algn="r">
                <a:defRPr/>
              </a:pPr>
              <a:t>12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A49A71F-EC66-4E8B-B72B-027165779F49}" type="slidenum">
              <a:rPr lang="de-DE" sz="1200">
                <a:latin typeface="+mn-lt"/>
              </a:rPr>
              <a:pPr algn="r">
                <a:defRPr/>
              </a:pPr>
              <a:t>13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2A29EDA-D9A2-4F30-8537-EFEC49F98B7A}" type="slidenum">
              <a:rPr lang="de-DE" sz="1200">
                <a:latin typeface="+mn-lt"/>
              </a:rPr>
              <a:pPr algn="r">
                <a:defRPr/>
              </a:pPr>
              <a:t>14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D44C038E-2C4C-47C6-913A-FA629B050046}" type="slidenum">
              <a:rPr lang="de-DE" sz="1200">
                <a:latin typeface="+mn-lt"/>
              </a:rPr>
              <a:pPr algn="r">
                <a:defRPr/>
              </a:pPr>
              <a:t>15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AT" smtClean="0"/>
              <a:t>Möglichkeit zur Ausweitung in die Cloud erwähnen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0FB38-F1EB-4E6F-839E-1C88AAABE82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de-DE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B6C7EFC-430E-49A7-947A-F57237BF5CB8}" type="slidenum">
              <a:rPr lang="de-DE" sz="1200">
                <a:latin typeface="+mn-lt"/>
              </a:rPr>
              <a:pPr algn="r">
                <a:defRPr/>
              </a:pPr>
              <a:t>17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9CF7010-24C3-427D-96AD-F58F73660967}" type="slidenum">
              <a:rPr lang="de-DE" sz="1200">
                <a:latin typeface="+mn-lt"/>
              </a:rPr>
              <a:pPr algn="r">
                <a:defRPr/>
              </a:pPr>
              <a:t>18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4457979-3F4C-4A16-9852-D4403E4B6C79}" type="slidenum">
              <a:rPr lang="de-DE" sz="1200">
                <a:latin typeface="+mn-lt"/>
              </a:rPr>
              <a:pPr algn="r">
                <a:defRPr/>
              </a:pPr>
              <a:t>19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C2FA236-9FA1-4230-8B81-A362F3B07EB2}" type="slidenum">
              <a:rPr lang="de-DE" sz="1200">
                <a:latin typeface="+mn-lt"/>
              </a:rPr>
              <a:pPr algn="r">
                <a:defRPr/>
              </a:pPr>
              <a:t>20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0E29824-5599-47D7-A325-55F6C1C0074B}" type="slidenum">
              <a:rPr lang="de-DE" sz="1200">
                <a:latin typeface="+mn-lt"/>
              </a:rPr>
              <a:pPr algn="r">
                <a:defRPr/>
              </a:pPr>
              <a:t>21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AT" smtClean="0"/>
              <a:t>several open source frameworks</a:t>
            </a:r>
          </a:p>
          <a:p>
            <a:pPr eaLnBrk="1" hangingPunct="1">
              <a:spcBef>
                <a:spcPct val="0"/>
              </a:spcBef>
            </a:pPr>
            <a:r>
              <a:rPr lang="de-AT" smtClean="0"/>
              <a:t>no c# frameworks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FBC555-8B8B-4846-87E1-4C7FA7E6616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DE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8B7DDF7-3635-4B08-8E08-83AC3B6434D1}" type="slidenum">
              <a:rPr lang="de-DE" sz="1200">
                <a:latin typeface="+mn-lt"/>
              </a:rPr>
              <a:pPr algn="r">
                <a:defRPr/>
              </a:pPr>
              <a:t>23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5FFD35F-FD2F-48CD-807F-C69DE4DAB420}" type="slidenum">
              <a:rPr lang="de-DE" sz="1200">
                <a:latin typeface="+mn-lt"/>
              </a:rPr>
              <a:pPr algn="r">
                <a:defRPr/>
              </a:pPr>
              <a:t>24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081BA49-FD40-4798-B585-34BB507EBACB}" type="slidenum">
              <a:rPr lang="de-DE" sz="1200">
                <a:latin typeface="+mn-lt"/>
              </a:rPr>
              <a:pPr algn="r">
                <a:defRPr/>
              </a:pPr>
              <a:t>25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002BF6C-08F4-47FA-8A8C-87141A17B991}" type="slidenum">
              <a:rPr lang="de-DE" sz="1200">
                <a:latin typeface="+mn-lt"/>
              </a:rPr>
              <a:pPr algn="r">
                <a:defRPr/>
              </a:pPr>
              <a:t>26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1408715-1C9C-4812-98FE-512CDCD469F1}" type="slidenum">
              <a:rPr lang="de-DE" sz="1200">
                <a:latin typeface="+mn-lt"/>
              </a:rPr>
              <a:pPr algn="r">
                <a:defRPr/>
              </a:pPr>
              <a:t>27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97F7B9E-22CD-43A3-9923-77A9F5FE3A54}" type="slidenum">
              <a:rPr lang="de-DE" sz="1200">
                <a:latin typeface="+mn-lt"/>
              </a:rPr>
              <a:pPr algn="r">
                <a:defRPr/>
              </a:pPr>
              <a:t>28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71A5C9E-0497-4E70-85D9-9C3671318EE0}" type="slidenum">
              <a:rPr lang="de-DE" sz="1200">
                <a:latin typeface="+mn-lt"/>
              </a:rPr>
              <a:pPr algn="r">
                <a:defRPr/>
              </a:pPr>
              <a:t>29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0B17D85-A0DD-40D9-A218-EBC0F7F02F03}" type="slidenum">
              <a:rPr lang="de-DE" sz="1200">
                <a:latin typeface="+mn-lt"/>
              </a:rPr>
              <a:pPr algn="r">
                <a:defRPr/>
              </a:pPr>
              <a:t>30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29E6E0AD-37CB-4D41-89EA-4D3FF940AAE9}" type="slidenum">
              <a:rPr lang="de-DE" sz="1200">
                <a:latin typeface="+mn-lt"/>
              </a:rPr>
              <a:pPr algn="r">
                <a:defRPr/>
              </a:pPr>
              <a:t>31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5C1FDD9-5ECD-44F3-993C-6EBC638A76EC}" type="slidenum">
              <a:rPr lang="de-DE" sz="1200">
                <a:latin typeface="+mn-lt"/>
              </a:rPr>
              <a:pPr algn="r">
                <a:defRPr/>
              </a:pPr>
              <a:t>32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AT" smtClean="0"/>
              <a:t>several open source frameworks</a:t>
            </a:r>
          </a:p>
          <a:p>
            <a:pPr eaLnBrk="1" hangingPunct="1">
              <a:spcBef>
                <a:spcPct val="0"/>
              </a:spcBef>
            </a:pPr>
            <a:r>
              <a:rPr lang="de-AT" smtClean="0"/>
              <a:t>no c# frameworks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23D0A7-E0CA-4B1B-995C-0C9D3AF7D9A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de-DE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56BE58BD-A072-4231-9C42-756151A0131F}" type="slidenum">
              <a:rPr lang="de-DE" sz="1200">
                <a:latin typeface="+mn-lt"/>
              </a:rPr>
              <a:pPr algn="r">
                <a:defRPr/>
              </a:pPr>
              <a:t>33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9C5C351-F029-4E1B-A651-61AB0C9D3EB4}" type="slidenum">
              <a:rPr lang="de-DE" sz="1200">
                <a:latin typeface="+mn-lt"/>
              </a:rPr>
              <a:pPr algn="r">
                <a:defRPr/>
              </a:pPr>
              <a:t>34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143F818-4709-4C32-92B1-DC661A4D7CCF}" type="slidenum">
              <a:rPr lang="de-DE" sz="1200">
                <a:latin typeface="+mn-lt"/>
              </a:rPr>
              <a:pPr algn="r">
                <a:defRPr/>
              </a:pPr>
              <a:t>35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8C520DAB-F551-4A8B-93A0-11126A474A3F}" type="slidenum">
              <a:rPr lang="de-DE" sz="1200">
                <a:latin typeface="+mn-lt"/>
              </a:rPr>
              <a:pPr algn="r">
                <a:defRPr/>
              </a:pPr>
              <a:t>36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AC7E5CE-AED3-40CA-ACB4-43C77D21877A}" type="slidenum">
              <a:rPr lang="de-DE" sz="1200">
                <a:latin typeface="+mn-lt"/>
              </a:rPr>
              <a:pPr algn="r">
                <a:defRPr/>
              </a:pPr>
              <a:t>37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80A4D93-8242-4692-819A-542F18B0CB45}" type="slidenum">
              <a:rPr lang="de-DE" sz="1200">
                <a:latin typeface="+mn-lt"/>
              </a:rPr>
              <a:pPr algn="r">
                <a:defRPr/>
              </a:pPr>
              <a:t>38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F7B880D-7B01-4828-A60C-604AB08A0898}" type="slidenum">
              <a:rPr lang="de-DE" sz="1200">
                <a:latin typeface="+mn-lt"/>
              </a:rPr>
              <a:pPr algn="r">
                <a:defRPr/>
              </a:pPr>
              <a:t>39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FA2E4E8-25DE-428A-9867-3E2CBB6DC2F9}" type="slidenum">
              <a:rPr lang="de-DE" sz="1200">
                <a:latin typeface="+mn-lt"/>
              </a:rPr>
              <a:pPr algn="r">
                <a:defRPr/>
              </a:pPr>
              <a:t>40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20256BA-C3DD-4D78-8DFA-9D0E66D21C5E}" type="slidenum">
              <a:rPr lang="de-DE" sz="1200">
                <a:latin typeface="+mn-lt"/>
              </a:rPr>
              <a:pPr algn="r">
                <a:defRPr/>
              </a:pPr>
              <a:t>41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8C69B8A-0065-48A2-8CD9-49C4E5476AF6}" type="slidenum">
              <a:rPr lang="de-DE" sz="1200">
                <a:latin typeface="+mn-lt"/>
              </a:rPr>
              <a:pPr algn="r">
                <a:defRPr/>
              </a:pPr>
              <a:t>42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% * distributed computing of ``jobs'' - mainly heuristiclab algorithms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% * open source c# distributed computing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% * heterogenity - utilization of hpc infrastructure and desktop computers (multi core). also from other networks (bypass firewalls and nats) : because distribution time is not critical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% * elasticity, slaves can be added/removed any time - for peak demand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% * deployment of assemblies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% * security - groups, encryption, sandboxing</a:t>
            </a:r>
            <a:endParaRPr lang="de-AT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AF0AE6-61BC-4E8E-B354-2330BF083F6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de-DE"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DCB8CBE-76C6-4B18-8005-A1562D370082}" type="slidenum">
              <a:rPr lang="de-DE" sz="1200">
                <a:latin typeface="+mn-lt"/>
              </a:rPr>
              <a:pPr algn="r">
                <a:defRPr/>
              </a:pPr>
              <a:t>43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4D8E7B9-8883-4C51-98AA-31AB94D73E1B}" type="slidenum">
              <a:rPr lang="de-DE" sz="1200">
                <a:latin typeface="+mn-lt"/>
              </a:rPr>
              <a:pPr algn="r">
                <a:defRPr/>
              </a:pPr>
              <a:t>44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0ED1ED4-BA8B-4374-8B7F-2DF1DCA430D4}" type="slidenum">
              <a:rPr lang="de-DE" sz="1200">
                <a:latin typeface="+mn-lt"/>
              </a:rPr>
              <a:pPr algn="r">
                <a:defRPr/>
              </a:pPr>
              <a:t>45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3906B1B-5F06-4B67-93F1-0BFAEDA6D464}" type="slidenum">
              <a:rPr lang="de-DE" sz="1200">
                <a:latin typeface="+mn-lt"/>
              </a:rPr>
              <a:pPr algn="r">
                <a:defRPr/>
              </a:pPr>
              <a:t>46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% * distributed computing of ``jobs'' - mainly heuristiclab algorithms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% * open source c# distributed computing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% * heterogenity - utilization of hpc infrastructure and desktop computers (multi core). also from other networks (bypass firewalls and nats) : because distribution time is not critical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% * elasticity, slaves can be added/removed any time - for peak demand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% * deployment of assemblies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% * security - groups, encryption, sandboxing</a:t>
            </a:r>
            <a:endParaRPr lang="de-AT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2A3EA5-9409-4FC5-9482-87E2352A289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de-DE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C192416-AEF6-4D18-B3C8-D49E95A6AB74}" type="slidenum">
              <a:rPr lang="de-DE" sz="1200">
                <a:latin typeface="+mn-lt"/>
              </a:rPr>
              <a:pPr algn="r">
                <a:defRPr/>
              </a:pPr>
              <a:t>8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857F4CA-B2E6-4833-AEC7-9A38D695831B}" type="slidenum">
              <a:rPr lang="de-DE" sz="1200">
                <a:latin typeface="+mn-lt"/>
              </a:rPr>
              <a:pPr algn="r">
                <a:defRPr/>
              </a:pPr>
              <a:t>9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0ABAEA9E-453B-4146-B177-44E20F99E96F}" type="slidenum">
              <a:rPr lang="de-DE" sz="1200">
                <a:latin typeface="+mn-lt"/>
              </a:rPr>
              <a:pPr algn="r">
                <a:defRPr/>
              </a:pPr>
              <a:t>10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AT" smtClean="0"/>
          </a:p>
        </p:txBody>
      </p:sp>
      <p:sp>
        <p:nvSpPr>
          <p:cNvPr id="23555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1C4B3DC-0B95-4E21-A488-686B541C42CD}" type="slidenum">
              <a:rPr lang="de-DE" sz="1200">
                <a:latin typeface="+mn-lt"/>
              </a:rPr>
              <a:pPr algn="r">
                <a:defRPr/>
              </a:pPr>
              <a:t>11</a:t>
            </a:fld>
            <a:endParaRPr lang="de-DE" sz="120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HeuristicLab.Hive Deep Dive</a:t>
            </a:r>
          </a:p>
        </p:txBody>
      </p:sp>
      <p:sp>
        <p:nvSpPr>
          <p:cNvPr id="5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http://dev.heuristiclab.com</a:t>
            </a:r>
          </a:p>
        </p:txBody>
      </p:sp>
      <p:sp>
        <p:nvSpPr>
          <p:cNvPr id="6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6C220-B830-4B34-8E1D-1A823FF5D3E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HeuristicLab.Hive Deep Dive</a:t>
            </a:r>
          </a:p>
        </p:txBody>
      </p:sp>
      <p:sp>
        <p:nvSpPr>
          <p:cNvPr id="5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http://dev.heuristiclab.com</a:t>
            </a:r>
          </a:p>
        </p:txBody>
      </p:sp>
      <p:sp>
        <p:nvSpPr>
          <p:cNvPr id="6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8980F-9680-4A76-9DCE-3DC6B9F69F4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HeuristicLab.Hive Deep Dive</a:t>
            </a:r>
          </a:p>
        </p:txBody>
      </p:sp>
      <p:sp>
        <p:nvSpPr>
          <p:cNvPr id="5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http://dev.heuristiclab.com</a:t>
            </a:r>
          </a:p>
        </p:txBody>
      </p:sp>
      <p:sp>
        <p:nvSpPr>
          <p:cNvPr id="6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48A3E-1A92-45F0-BB65-181E5026A9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HeuristicLab.Hive Deep Dive</a:t>
            </a:r>
          </a:p>
        </p:txBody>
      </p:sp>
      <p:sp>
        <p:nvSpPr>
          <p:cNvPr id="5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http://dev.heuristiclab.com</a:t>
            </a:r>
          </a:p>
        </p:txBody>
      </p:sp>
      <p:sp>
        <p:nvSpPr>
          <p:cNvPr id="6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2ECA8-79DD-43FD-B10A-284B4C9BCD5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HeuristicLab.Hive Deep Dive</a:t>
            </a:r>
          </a:p>
        </p:txBody>
      </p:sp>
      <p:sp>
        <p:nvSpPr>
          <p:cNvPr id="5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http://dev.heuristiclab.com</a:t>
            </a:r>
          </a:p>
        </p:txBody>
      </p:sp>
      <p:sp>
        <p:nvSpPr>
          <p:cNvPr id="6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930C1-BF7A-4056-ACED-5F4751CBFCE4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HeuristicLab.Hive Deep Dive</a:t>
            </a:r>
          </a:p>
        </p:txBody>
      </p:sp>
      <p:sp>
        <p:nvSpPr>
          <p:cNvPr id="6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http://dev.heuristiclab.com</a:t>
            </a:r>
          </a:p>
        </p:txBody>
      </p:sp>
      <p:sp>
        <p:nvSpPr>
          <p:cNvPr id="7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09013-2D1F-4F3E-A070-E17A5D8A584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HeuristicLab.Hive Deep Dive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http://dev.heuristiclab.com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508E6-A01E-4E48-AD02-74D55BE41DF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HeuristicLab.Hive Deep Dive</a:t>
            </a:r>
          </a:p>
        </p:txBody>
      </p:sp>
      <p:sp>
        <p:nvSpPr>
          <p:cNvPr id="4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http://dev.heuristiclab.com</a:t>
            </a:r>
          </a:p>
        </p:txBody>
      </p:sp>
      <p:sp>
        <p:nvSpPr>
          <p:cNvPr id="5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7FE2B-FFA0-4299-A361-F85B58ABB5F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HeuristicLab.Hive Deep Dive</a:t>
            </a:r>
          </a:p>
        </p:txBody>
      </p:sp>
      <p:sp>
        <p:nvSpPr>
          <p:cNvPr id="3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http://dev.heuristiclab.com</a:t>
            </a:r>
          </a:p>
        </p:txBody>
      </p:sp>
      <p:sp>
        <p:nvSpPr>
          <p:cNvPr id="4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AA222-6925-4F52-948B-4A621C37D45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HeuristicLab.Hive Deep Dive</a:t>
            </a:r>
          </a:p>
        </p:txBody>
      </p:sp>
      <p:sp>
        <p:nvSpPr>
          <p:cNvPr id="6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http://dev.heuristiclab.com</a:t>
            </a:r>
          </a:p>
        </p:txBody>
      </p:sp>
      <p:sp>
        <p:nvSpPr>
          <p:cNvPr id="7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84A722-ADAE-4D23-B5DF-5BA3854AC16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HeuristicLab.Hive Deep Dive</a:t>
            </a:r>
          </a:p>
        </p:txBody>
      </p:sp>
      <p:sp>
        <p:nvSpPr>
          <p:cNvPr id="6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http://dev.heuristiclab.com</a:t>
            </a:r>
          </a:p>
        </p:txBody>
      </p:sp>
      <p:sp>
        <p:nvSpPr>
          <p:cNvPr id="7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9FF85-43D8-4C7A-9233-A43DAE9EC8F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12088" y="166688"/>
            <a:ext cx="1171575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8" name="Datumsplatzhalter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DE"/>
              <a:t>HeuristicLab.Hive Deep Dive</a:t>
            </a:r>
          </a:p>
        </p:txBody>
      </p:sp>
      <p:sp>
        <p:nvSpPr>
          <p:cNvPr id="9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http://dev.heuristiclab.com</a:t>
            </a:r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720660F-9626-4308-8DA3-AC088C6EF16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525" y="5589588"/>
            <a:ext cx="308451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itel 1"/>
          <p:cNvSpPr>
            <a:spLocks noGrp="1"/>
          </p:cNvSpPr>
          <p:nvPr>
            <p:ph type="ctrTitle" idx="4294967295"/>
          </p:nvPr>
        </p:nvSpPr>
        <p:spPr>
          <a:xfrm>
            <a:off x="0" y="1814513"/>
            <a:ext cx="9144000" cy="1470025"/>
          </a:xfrm>
        </p:spPr>
        <p:txBody>
          <a:bodyPr/>
          <a:lstStyle/>
          <a:p>
            <a:pPr eaLnBrk="1" hangingPunct="1"/>
            <a:r>
              <a:rPr lang="en-US" smtClean="0"/>
              <a:t>HeuristicLab Hive</a:t>
            </a:r>
          </a:p>
        </p:txBody>
      </p:sp>
      <p:sp>
        <p:nvSpPr>
          <p:cNvPr id="14339" name="Untertitel 2"/>
          <p:cNvSpPr>
            <a:spLocks noGrp="1"/>
          </p:cNvSpPr>
          <p:nvPr>
            <p:ph type="subTitle" idx="4294967295"/>
          </p:nvPr>
        </p:nvSpPr>
        <p:spPr>
          <a:xfrm>
            <a:off x="0" y="3454400"/>
            <a:ext cx="9144000" cy="766763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 sz="3600" smtClean="0">
                <a:solidFill>
                  <a:srgbClr val="898989"/>
                </a:solidFill>
              </a:rPr>
              <a:t>Deep Dive</a:t>
            </a:r>
          </a:p>
        </p:txBody>
      </p:sp>
      <p:sp>
        <p:nvSpPr>
          <p:cNvPr id="14340" name="Untertitel 2"/>
          <p:cNvSpPr txBox="1">
            <a:spLocks/>
          </p:cNvSpPr>
          <p:nvPr/>
        </p:nvSpPr>
        <p:spPr bwMode="auto">
          <a:xfrm>
            <a:off x="0" y="4437063"/>
            <a:ext cx="91440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1500">
                <a:solidFill>
                  <a:srgbClr val="898989"/>
                </a:solidFill>
                <a:latin typeface="Calibri" pitchFamily="34" charset="0"/>
              </a:rPr>
              <a:t>C. Neumüller, A. Scheibenpflug</a:t>
            </a:r>
          </a:p>
        </p:txBody>
      </p:sp>
      <p:pic>
        <p:nvPicPr>
          <p:cNvPr id="14341" name="Picture 2" descr="C:\01_SVN\hl\trunk\documentation\Logo\hl_logo_large_600x120_tra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38138"/>
            <a:ext cx="6096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2" descr="C:\FH\Ressel\documents\Partners\Logos\FH-Logo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90938" y="5589588"/>
            <a:ext cx="1762125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6" descr="C:\FH\Ressel\documents\Logo\Ressel_Logo (transparent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16613" y="5732463"/>
            <a:ext cx="28321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z="4000" smtClean="0"/>
              <a:t>Hive Server </a:t>
            </a:r>
            <a:br>
              <a:rPr lang="de-AT" sz="4000" smtClean="0"/>
            </a:br>
            <a:r>
              <a:rPr lang="de-AT" sz="4000" smtClean="0"/>
              <a:t>Plugins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300" smtClean="0"/>
          </a:p>
        </p:txBody>
      </p:sp>
      <p:sp>
        <p:nvSpPr>
          <p:cNvPr id="30723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EECBDB6-3E53-4303-A50E-208AFFB9C378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725" y="39688"/>
            <a:ext cx="3841750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5"/>
          <p:cNvPicPr>
            <a:picLocks noChangeAspect="1" noChangeArrowheads="1"/>
          </p:cNvPicPr>
          <p:nvPr/>
        </p:nvPicPr>
        <p:blipFill>
          <a:blip r:embed="rId4" cstate="print"/>
          <a:srcRect t="48154" r="12314" b="39902"/>
          <a:stretch>
            <a:fillRect/>
          </a:stretch>
        </p:blipFill>
        <p:spPr bwMode="auto">
          <a:xfrm>
            <a:off x="755650" y="2852738"/>
            <a:ext cx="5472113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728" name="Curved Connector 12"/>
          <p:cNvCxnSpPr>
            <a:cxnSpLocks noChangeShapeType="1"/>
            <a:endCxn id="30730" idx="1"/>
          </p:cNvCxnSpPr>
          <p:nvPr/>
        </p:nvCxnSpPr>
        <p:spPr bwMode="auto">
          <a:xfrm flipV="1">
            <a:off x="3995738" y="2816225"/>
            <a:ext cx="1439862" cy="684213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729" name="Curved Connector 14"/>
          <p:cNvCxnSpPr>
            <a:cxnSpLocks noChangeShapeType="1"/>
            <a:endCxn id="30731" idx="1"/>
          </p:cNvCxnSpPr>
          <p:nvPr/>
        </p:nvCxnSpPr>
        <p:spPr bwMode="auto">
          <a:xfrm flipV="1">
            <a:off x="4427538" y="3463925"/>
            <a:ext cx="1368425" cy="32543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30" name="TextBox 16"/>
          <p:cNvSpPr txBox="1">
            <a:spLocks noChangeArrowheads="1"/>
          </p:cNvSpPr>
          <p:nvPr/>
        </p:nvSpPr>
        <p:spPr bwMode="auto">
          <a:xfrm>
            <a:off x="5435600" y="2492375"/>
            <a:ext cx="27368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Service implementation</a:t>
            </a:r>
          </a:p>
          <a:p>
            <a:r>
              <a:rPr lang="en-US"/>
              <a:t>Manager implementation</a:t>
            </a:r>
          </a:p>
        </p:txBody>
      </p:sp>
      <p:sp>
        <p:nvSpPr>
          <p:cNvPr id="30731" name="TextBox 17"/>
          <p:cNvSpPr txBox="1">
            <a:spLocks noChangeArrowheads="1"/>
          </p:cNvSpPr>
          <p:nvPr/>
        </p:nvSpPr>
        <p:spPr bwMode="auto">
          <a:xfrm>
            <a:off x="5795963" y="3141663"/>
            <a:ext cx="32877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Unit tests for DAO and service</a:t>
            </a:r>
          </a:p>
          <a:p>
            <a:r>
              <a:rPr lang="en-US"/>
              <a:t>No usage of IIS</a:t>
            </a:r>
          </a:p>
        </p:txBody>
      </p:sp>
      <p:cxnSp>
        <p:nvCxnSpPr>
          <p:cNvPr id="30732" name="Curved Connector 18"/>
          <p:cNvCxnSpPr>
            <a:cxnSpLocks noChangeShapeType="1"/>
            <a:endCxn id="30733" idx="1"/>
          </p:cNvCxnSpPr>
          <p:nvPr/>
        </p:nvCxnSpPr>
        <p:spPr bwMode="auto">
          <a:xfrm>
            <a:off x="4716463" y="4005263"/>
            <a:ext cx="1101725" cy="322262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33" name="TextBox 21"/>
          <p:cNvSpPr txBox="1">
            <a:spLocks noChangeArrowheads="1"/>
          </p:cNvSpPr>
          <p:nvPr/>
        </p:nvSpPr>
        <p:spPr bwMode="auto">
          <a:xfrm>
            <a:off x="5818188" y="4005263"/>
            <a:ext cx="32448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Service contract</a:t>
            </a:r>
          </a:p>
          <a:p>
            <a:r>
              <a:rPr lang="en-US"/>
              <a:t>Data Transfer Objects (DTOs)</a:t>
            </a:r>
          </a:p>
        </p:txBody>
      </p:sp>
      <p:sp>
        <p:nvSpPr>
          <p:cNvPr id="30734" name="TextBox 22"/>
          <p:cNvSpPr txBox="1">
            <a:spLocks noChangeArrowheads="1"/>
          </p:cNvSpPr>
          <p:nvPr/>
        </p:nvSpPr>
        <p:spPr bwMode="auto">
          <a:xfrm>
            <a:off x="5940425" y="4868863"/>
            <a:ext cx="3146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Data Access Objects (DAOs)</a:t>
            </a:r>
          </a:p>
          <a:p>
            <a:r>
              <a:rPr lang="en-US"/>
              <a:t>Conversion to DTOs</a:t>
            </a:r>
          </a:p>
          <a:p>
            <a:r>
              <a:rPr lang="en-US"/>
              <a:t>LinqToSql</a:t>
            </a:r>
          </a:p>
        </p:txBody>
      </p:sp>
      <p:cxnSp>
        <p:nvCxnSpPr>
          <p:cNvPr id="30735" name="Curved Connector 24"/>
          <p:cNvCxnSpPr>
            <a:cxnSpLocks noChangeShapeType="1"/>
            <a:endCxn id="30734" idx="1"/>
          </p:cNvCxnSpPr>
          <p:nvPr/>
        </p:nvCxnSpPr>
        <p:spPr bwMode="auto">
          <a:xfrm>
            <a:off x="4787900" y="4292600"/>
            <a:ext cx="1152525" cy="1038225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36" name="TextBox 34"/>
          <p:cNvSpPr txBox="1">
            <a:spLocks noChangeArrowheads="1"/>
          </p:cNvSpPr>
          <p:nvPr/>
        </p:nvSpPr>
        <p:spPr bwMode="auto">
          <a:xfrm>
            <a:off x="4787900" y="1773238"/>
            <a:ext cx="17240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IIS deployment</a:t>
            </a:r>
          </a:p>
        </p:txBody>
      </p:sp>
      <p:cxnSp>
        <p:nvCxnSpPr>
          <p:cNvPr id="30737" name="Curved Connector 35"/>
          <p:cNvCxnSpPr>
            <a:cxnSpLocks noChangeShapeType="1"/>
            <a:endCxn id="30736" idx="1"/>
          </p:cNvCxnSpPr>
          <p:nvPr/>
        </p:nvCxnSpPr>
        <p:spPr bwMode="auto">
          <a:xfrm flipV="1">
            <a:off x="2916238" y="1957388"/>
            <a:ext cx="1871662" cy="132715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z="4000" smtClean="0"/>
              <a:t>Hive Server </a:t>
            </a:r>
            <a:br>
              <a:rPr lang="de-AT" sz="4000" smtClean="0"/>
            </a:br>
            <a:r>
              <a:rPr lang="de-AT" sz="4000" smtClean="0"/>
              <a:t>Database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300" smtClean="0"/>
          </a:p>
        </p:txBody>
      </p:sp>
      <p:sp>
        <p:nvSpPr>
          <p:cNvPr id="32771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49F59A6-E0E5-44B0-9EF1-E737FFEA8E20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725" y="39688"/>
            <a:ext cx="3841750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3"/>
          <p:cNvPicPr>
            <a:picLocks noChangeAspect="1" noChangeArrowheads="1"/>
          </p:cNvPicPr>
          <p:nvPr/>
        </p:nvPicPr>
        <p:blipFill>
          <a:blip r:embed="rId4" cstate="print"/>
          <a:srcRect l="3345" t="16287" r="26175" b="18195"/>
          <a:stretch>
            <a:fillRect/>
          </a:stretch>
        </p:blipFill>
        <p:spPr bwMode="auto">
          <a:xfrm>
            <a:off x="179388" y="1700213"/>
            <a:ext cx="8923337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z="4000" smtClean="0"/>
              <a:t>Hive Server </a:t>
            </a:r>
            <a:br>
              <a:rPr lang="de-AT" sz="4000" smtClean="0"/>
            </a:br>
            <a:r>
              <a:rPr lang="de-AT" sz="4000" smtClean="0"/>
              <a:t>Data Access Layer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smtClean="0"/>
              <a:t>IHiveDao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CRUD operations for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Job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JobData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Plugin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PluginData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Resource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Slave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SlaveGroup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HiveExperiment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HiveExperimentPermission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Appointment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Further methods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GetWaitingJobs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AssignJobToResource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GetStatistics</a:t>
            </a:r>
          </a:p>
        </p:txBody>
      </p:sp>
      <p:sp>
        <p:nvSpPr>
          <p:cNvPr id="34819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720007D-3679-495E-91FD-74498EDB7079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725" y="39688"/>
            <a:ext cx="3841750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3663" y="2060575"/>
            <a:ext cx="22383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z="4000" smtClean="0"/>
              <a:t>Hive Server</a:t>
            </a:r>
            <a:br>
              <a:rPr lang="de-AT" sz="4000" smtClean="0"/>
            </a:br>
            <a:r>
              <a:rPr lang="de-AT" sz="4000" smtClean="0"/>
              <a:t>Data Layer - DTOs</a:t>
            </a:r>
          </a:p>
        </p:txBody>
      </p:sp>
      <p:sp>
        <p:nvSpPr>
          <p:cNvPr id="36866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24D05A6-1467-4AE1-A596-03D737C52738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725" y="39688"/>
            <a:ext cx="3841750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600200"/>
            <a:ext cx="56276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400" kern="0" dirty="0">
              <a:latin typeface="+mn-lt"/>
              <a:cs typeface="+mn-cs"/>
            </a:endParaRPr>
          </a:p>
        </p:txBody>
      </p:sp>
      <p:pic>
        <p:nvPicPr>
          <p:cNvPr id="3687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125" y="3573463"/>
            <a:ext cx="8997950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1844675"/>
            <a:ext cx="13239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300" kern="0" dirty="0" err="1">
                <a:latin typeface="+mn-lt"/>
                <a:cs typeface="+mn-cs"/>
              </a:rPr>
              <a:t>LinqToSqlEntities</a:t>
            </a:r>
            <a:r>
              <a:rPr lang="en-US" sz="2300" kern="0" dirty="0">
                <a:latin typeface="+mn-lt"/>
                <a:cs typeface="+mn-cs"/>
              </a:rPr>
              <a:t> &lt;-&gt; DTOs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300" kern="0" dirty="0">
                <a:latin typeface="+mn-lt"/>
                <a:cs typeface="+mn-cs"/>
              </a:rPr>
              <a:t>Business Logic uses only DTOs</a:t>
            </a:r>
            <a:endParaRPr lang="en-US" sz="15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z="4000" smtClean="0"/>
              <a:t>Hive Server</a:t>
            </a:r>
            <a:br>
              <a:rPr lang="de-AT" sz="4000" smtClean="0"/>
            </a:br>
            <a:r>
              <a:rPr lang="de-AT" sz="4000" smtClean="0"/>
              <a:t>Business Logic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ILifecycleManager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called 1x per minute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detection of timeouted slaves/jobs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update of statistics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IAuthorizationManager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checking of logged in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Autorize(Guid userId) throws exception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IAuthenticationManager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checks for user roles</a:t>
            </a:r>
          </a:p>
          <a:p>
            <a:pPr eaLnBrk="1" hangingPunct="1">
              <a:lnSpc>
                <a:spcPct val="90000"/>
              </a:lnSpc>
            </a:pPr>
            <a:endParaRPr lang="en-US" sz="1400" smtClean="0"/>
          </a:p>
        </p:txBody>
      </p:sp>
      <p:sp>
        <p:nvSpPr>
          <p:cNvPr id="38915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62B9E30-CFFB-4913-BF29-A78AFE20201F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725" y="39688"/>
            <a:ext cx="3841750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6300" y="1727200"/>
            <a:ext cx="315277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0" name="Picture 6"/>
          <p:cNvPicPr>
            <a:picLocks noChangeAspect="1" noChangeArrowheads="1"/>
          </p:cNvPicPr>
          <p:nvPr/>
        </p:nvPicPr>
        <p:blipFill>
          <a:blip r:embed="rId5" cstate="print"/>
          <a:srcRect l="11700" t="59837" r="49915" b="31924"/>
          <a:stretch>
            <a:fillRect/>
          </a:stretch>
        </p:blipFill>
        <p:spPr bwMode="auto">
          <a:xfrm>
            <a:off x="755650" y="2852738"/>
            <a:ext cx="4464050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1" name="Picture 7"/>
          <p:cNvPicPr>
            <a:picLocks noChangeAspect="1" noChangeArrowheads="1"/>
          </p:cNvPicPr>
          <p:nvPr/>
        </p:nvPicPr>
        <p:blipFill>
          <a:blip r:embed="rId6" cstate="print"/>
          <a:srcRect l="10922" t="62837" r="70178" b="33360"/>
          <a:stretch>
            <a:fillRect/>
          </a:stretch>
        </p:blipFill>
        <p:spPr bwMode="auto">
          <a:xfrm>
            <a:off x="684213" y="4724400"/>
            <a:ext cx="2663825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2" name="Picture 8"/>
          <p:cNvPicPr>
            <a:picLocks noChangeAspect="1" noChangeArrowheads="1"/>
          </p:cNvPicPr>
          <p:nvPr/>
        </p:nvPicPr>
        <p:blipFill>
          <a:blip r:embed="rId6" cstate="print"/>
          <a:srcRect l="11018" t="43155" r="48228" b="55324"/>
          <a:stretch>
            <a:fillRect/>
          </a:stretch>
        </p:blipFill>
        <p:spPr bwMode="auto">
          <a:xfrm>
            <a:off x="684213" y="5797550"/>
            <a:ext cx="52562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z="4000" smtClean="0"/>
              <a:t>Hive Server</a:t>
            </a:r>
            <a:br>
              <a:rPr lang="de-AT" sz="4000" smtClean="0"/>
            </a:br>
            <a:r>
              <a:rPr lang="de-AT" sz="4000" smtClean="0"/>
              <a:t>Business Logic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562768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TransactionManager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UseTransaction(Action action)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encapsules delegate in transaction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HeartbeatManager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processes heartbeats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smtClean="0"/>
              <a:t>update of execution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returns actions for slave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smtClean="0"/>
              <a:t>assignment of jobs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smtClean="0"/>
              <a:t>pausing/stopping/aborting of jobs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smtClean="0"/>
              <a:t>checks if slave is assigned to job (if not -&gt; abort)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smtClean="0"/>
              <a:t>checks timetable (if not allowed -&gt; pause)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smtClean="0"/>
              <a:t>checks user commands (-&gt; pause/stop)</a:t>
            </a:r>
          </a:p>
          <a:p>
            <a:pPr lvl="2" eaLnBrk="1" hangingPunct="1">
              <a:lnSpc>
                <a:spcPct val="90000"/>
              </a:lnSpc>
            </a:pPr>
            <a:endParaRPr lang="en-US" sz="1400" smtClean="0"/>
          </a:p>
          <a:p>
            <a:pPr eaLnBrk="1" hangingPunct="1">
              <a:lnSpc>
                <a:spcPct val="90000"/>
              </a:lnSpc>
            </a:pPr>
            <a:endParaRPr lang="en-US" sz="1400" smtClean="0"/>
          </a:p>
        </p:txBody>
      </p:sp>
      <p:sp>
        <p:nvSpPr>
          <p:cNvPr id="40963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96E80CE-7735-4C69-94F0-EC0FFFC87AAD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09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725" y="39688"/>
            <a:ext cx="3841750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56300" y="1727200"/>
            <a:ext cx="315277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2"/>
          <p:cNvPicPr>
            <a:picLocks noChangeAspect="1" noChangeArrowheads="1"/>
          </p:cNvPicPr>
          <p:nvPr/>
        </p:nvPicPr>
        <p:blipFill>
          <a:blip r:embed="rId5" cstate="print"/>
          <a:srcRect l="10922" t="33176" r="73131" b="61501"/>
          <a:stretch>
            <a:fillRect/>
          </a:stretch>
        </p:blipFill>
        <p:spPr bwMode="auto">
          <a:xfrm>
            <a:off x="755650" y="2565400"/>
            <a:ext cx="2232025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de-AT" kern="1200" dirty="0" err="1" smtClean="0"/>
              <a:t>Hive</a:t>
            </a:r>
            <a:r>
              <a:rPr lang="de-AT" kern="1200" dirty="0" smtClean="0"/>
              <a:t> </a:t>
            </a:r>
            <a:r>
              <a:rPr lang="de-AT" kern="1200" dirty="0"/>
              <a:t>Communication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792163" y="1728788"/>
            <a:ext cx="7812087" cy="34290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AT" kern="1200" dirty="0"/>
              <a:t>Slave Communication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e-AT" kern="1200" dirty="0" err="1">
                <a:ea typeface="+mn-ea"/>
                <a:cs typeface="+mn-cs"/>
              </a:rPr>
              <a:t>periodic</a:t>
            </a:r>
            <a:r>
              <a:rPr lang="de-AT" kern="1200" dirty="0">
                <a:ea typeface="+mn-ea"/>
                <a:cs typeface="+mn-cs"/>
              </a:rPr>
              <a:t> </a:t>
            </a:r>
            <a:r>
              <a:rPr lang="de-AT" kern="1200" dirty="0" err="1">
                <a:ea typeface="+mn-ea"/>
                <a:cs typeface="+mn-cs"/>
              </a:rPr>
              <a:t>messages</a:t>
            </a:r>
            <a:r>
              <a:rPr lang="de-AT" kern="1200" dirty="0">
                <a:ea typeface="+mn-ea"/>
                <a:cs typeface="+mn-cs"/>
              </a:rPr>
              <a:t> </a:t>
            </a:r>
            <a:r>
              <a:rPr lang="de-AT" kern="1200" dirty="0" err="1">
                <a:ea typeface="+mn-ea"/>
                <a:cs typeface="+mn-cs"/>
              </a:rPr>
              <a:t>containing</a:t>
            </a:r>
            <a:r>
              <a:rPr lang="de-AT" kern="1200" dirty="0">
                <a:ea typeface="+mn-ea"/>
                <a:cs typeface="+mn-cs"/>
              </a:rPr>
              <a:t> </a:t>
            </a:r>
            <a:r>
              <a:rPr lang="de-AT" kern="1200" dirty="0" err="1">
                <a:ea typeface="+mn-ea"/>
                <a:cs typeface="+mn-cs"/>
              </a:rPr>
              <a:t>current</a:t>
            </a:r>
            <a:r>
              <a:rPr lang="de-AT" kern="1200" dirty="0">
                <a:ea typeface="+mn-ea"/>
                <a:cs typeface="+mn-cs"/>
              </a:rPr>
              <a:t> </a:t>
            </a:r>
            <a:r>
              <a:rPr lang="de-AT" kern="1200" dirty="0" err="1">
                <a:ea typeface="+mn-ea"/>
                <a:cs typeface="+mn-cs"/>
              </a:rPr>
              <a:t>status</a:t>
            </a:r>
            <a:r>
              <a:rPr lang="de-AT" kern="1200" dirty="0">
                <a:ea typeface="+mn-ea"/>
                <a:cs typeface="+mn-cs"/>
              </a:rPr>
              <a:t> (</a:t>
            </a:r>
            <a:r>
              <a:rPr lang="de-AT" kern="1200" dirty="0" err="1">
                <a:ea typeface="+mn-ea"/>
                <a:cs typeface="+mn-cs"/>
              </a:rPr>
              <a:t>progress</a:t>
            </a:r>
            <a:r>
              <a:rPr lang="de-AT" kern="1200" dirty="0">
                <a:ea typeface="+mn-ea"/>
                <a:cs typeface="+mn-cs"/>
              </a:rPr>
              <a:t> </a:t>
            </a:r>
            <a:r>
              <a:rPr lang="de-AT" kern="1200" dirty="0" err="1">
                <a:ea typeface="+mn-ea"/>
                <a:cs typeface="+mn-cs"/>
              </a:rPr>
              <a:t>of</a:t>
            </a:r>
            <a:r>
              <a:rPr lang="de-AT" kern="1200" dirty="0">
                <a:ea typeface="+mn-ea"/>
                <a:cs typeface="+mn-cs"/>
              </a:rPr>
              <a:t> </a:t>
            </a:r>
            <a:r>
              <a:rPr lang="de-AT" kern="1200" dirty="0" err="1">
                <a:ea typeface="+mn-ea"/>
                <a:cs typeface="+mn-cs"/>
              </a:rPr>
              <a:t>jobs</a:t>
            </a:r>
            <a:r>
              <a:rPr lang="de-AT" kern="1200" dirty="0" smtClean="0">
                <a:ea typeface="+mn-ea"/>
                <a:cs typeface="+mn-cs"/>
              </a:rPr>
              <a:t>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e-AT" kern="1200" dirty="0" err="1" smtClean="0">
                <a:ea typeface="+mn-ea"/>
                <a:cs typeface="+mn-cs"/>
              </a:rPr>
              <a:t>currently</a:t>
            </a:r>
            <a:r>
              <a:rPr lang="de-AT" kern="1200" dirty="0" smtClean="0">
                <a:ea typeface="+mn-ea"/>
                <a:cs typeface="+mn-cs"/>
              </a:rPr>
              <a:t> 10 sec.</a:t>
            </a:r>
            <a:endParaRPr lang="de-AT" kern="1200" dirty="0"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e-AT" kern="1200" dirty="0" err="1">
                <a:ea typeface="+mn-ea"/>
                <a:cs typeface="+mn-cs"/>
              </a:rPr>
              <a:t>communication</a:t>
            </a:r>
            <a:r>
              <a:rPr lang="de-AT" kern="1200" dirty="0">
                <a:ea typeface="+mn-ea"/>
                <a:cs typeface="+mn-cs"/>
              </a:rPr>
              <a:t> </a:t>
            </a:r>
            <a:r>
              <a:rPr lang="de-AT" kern="1200" dirty="0" err="1">
                <a:ea typeface="+mn-ea"/>
                <a:cs typeface="+mn-cs"/>
              </a:rPr>
              <a:t>is</a:t>
            </a:r>
            <a:r>
              <a:rPr lang="de-AT" kern="1200" dirty="0">
                <a:ea typeface="+mn-ea"/>
                <a:cs typeface="+mn-cs"/>
              </a:rPr>
              <a:t> </a:t>
            </a:r>
            <a:r>
              <a:rPr lang="de-AT" kern="1200" dirty="0" err="1">
                <a:ea typeface="+mn-ea"/>
                <a:cs typeface="+mn-cs"/>
              </a:rPr>
              <a:t>initiated</a:t>
            </a:r>
            <a:r>
              <a:rPr lang="de-AT" kern="1200" dirty="0">
                <a:ea typeface="+mn-ea"/>
                <a:cs typeface="+mn-cs"/>
              </a:rPr>
              <a:t> </a:t>
            </a:r>
            <a:r>
              <a:rPr lang="de-AT" kern="1200" dirty="0" err="1">
                <a:ea typeface="+mn-ea"/>
                <a:cs typeface="+mn-cs"/>
              </a:rPr>
              <a:t>only</a:t>
            </a:r>
            <a:r>
              <a:rPr lang="de-AT" kern="1200" dirty="0">
                <a:ea typeface="+mn-ea"/>
                <a:cs typeface="+mn-cs"/>
              </a:rPr>
              <a:t> </a:t>
            </a:r>
            <a:r>
              <a:rPr lang="de-AT" kern="1200" dirty="0" err="1">
                <a:ea typeface="+mn-ea"/>
                <a:cs typeface="+mn-cs"/>
              </a:rPr>
              <a:t>by</a:t>
            </a:r>
            <a:r>
              <a:rPr lang="de-AT" kern="1200" dirty="0">
                <a:ea typeface="+mn-ea"/>
                <a:cs typeface="+mn-cs"/>
              </a:rPr>
              <a:t> </a:t>
            </a:r>
            <a:r>
              <a:rPr lang="de-AT" kern="1200" dirty="0" err="1">
                <a:ea typeface="+mn-ea"/>
                <a:cs typeface="+mn-cs"/>
              </a:rPr>
              <a:t>slaves</a:t>
            </a:r>
            <a:endParaRPr lang="de-AT" kern="1200" dirty="0"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e-AT" kern="1200" dirty="0" err="1">
                <a:ea typeface="+mn-ea"/>
                <a:cs typeface="+mn-cs"/>
              </a:rPr>
              <a:t>avoid</a:t>
            </a:r>
            <a:r>
              <a:rPr lang="de-AT" kern="1200" dirty="0">
                <a:ea typeface="+mn-ea"/>
                <a:cs typeface="+mn-cs"/>
              </a:rPr>
              <a:t> NAT </a:t>
            </a:r>
            <a:r>
              <a:rPr lang="de-AT" kern="1200" dirty="0" err="1">
                <a:ea typeface="+mn-ea"/>
                <a:cs typeface="+mn-cs"/>
              </a:rPr>
              <a:t>and</a:t>
            </a:r>
            <a:r>
              <a:rPr lang="de-AT" kern="1200" dirty="0">
                <a:ea typeface="+mn-ea"/>
                <a:cs typeface="+mn-cs"/>
              </a:rPr>
              <a:t> Firewalls </a:t>
            </a:r>
            <a:r>
              <a:rPr lang="de-AT" kern="1200" dirty="0" err="1">
                <a:ea typeface="+mn-ea"/>
                <a:cs typeface="+mn-cs"/>
              </a:rPr>
              <a:t>problems</a:t>
            </a:r>
            <a:endParaRPr lang="de-AT" kern="1200" dirty="0"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de-AT" kern="1200" dirty="0" err="1">
                <a:ea typeface="+mn-ea"/>
                <a:cs typeface="+mn-cs"/>
              </a:rPr>
              <a:t>server</a:t>
            </a:r>
            <a:r>
              <a:rPr lang="de-AT" kern="1200" dirty="0">
                <a:ea typeface="+mn-ea"/>
                <a:cs typeface="+mn-cs"/>
              </a:rPr>
              <a:t> </a:t>
            </a:r>
            <a:r>
              <a:rPr lang="de-AT" kern="1200" dirty="0" err="1">
                <a:ea typeface="+mn-ea"/>
                <a:cs typeface="+mn-cs"/>
              </a:rPr>
              <a:t>response</a:t>
            </a:r>
            <a:r>
              <a:rPr lang="de-AT" kern="1200" dirty="0">
                <a:ea typeface="+mn-ea"/>
                <a:cs typeface="+mn-cs"/>
              </a:rPr>
              <a:t> </a:t>
            </a:r>
            <a:r>
              <a:rPr lang="de-AT" kern="1200" dirty="0" err="1">
                <a:ea typeface="+mn-ea"/>
                <a:cs typeface="+mn-cs"/>
              </a:rPr>
              <a:t>contains</a:t>
            </a:r>
            <a:r>
              <a:rPr lang="de-AT" kern="1200" dirty="0">
                <a:ea typeface="+mn-ea"/>
                <a:cs typeface="+mn-cs"/>
              </a:rPr>
              <a:t> </a:t>
            </a:r>
            <a:r>
              <a:rPr lang="de-AT" kern="1200" dirty="0" err="1">
                <a:ea typeface="+mn-ea"/>
                <a:cs typeface="+mn-cs"/>
              </a:rPr>
              <a:t>next</a:t>
            </a:r>
            <a:r>
              <a:rPr lang="de-AT" kern="1200" dirty="0">
                <a:ea typeface="+mn-ea"/>
                <a:cs typeface="+mn-cs"/>
              </a:rPr>
              <a:t> </a:t>
            </a:r>
            <a:r>
              <a:rPr lang="de-AT" kern="1200" dirty="0" err="1">
                <a:ea typeface="+mn-ea"/>
                <a:cs typeface="+mn-cs"/>
              </a:rPr>
              <a:t>actions</a:t>
            </a:r>
            <a:endParaRPr lang="de-AT" kern="1200" dirty="0">
              <a:ea typeface="+mn-ea"/>
              <a:cs typeface="+mn-cs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AT" kern="1200" dirty="0" err="1">
                <a:ea typeface="+mn-ea"/>
                <a:cs typeface="+mn-cs"/>
              </a:rPr>
              <a:t>CalculateJob</a:t>
            </a:r>
            <a:endParaRPr lang="de-AT" kern="1200" dirty="0">
              <a:ea typeface="+mn-ea"/>
              <a:cs typeface="+mn-cs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AT" kern="1200" dirty="0" err="1" smtClean="0">
                <a:ea typeface="+mn-ea"/>
                <a:cs typeface="+mn-cs"/>
              </a:rPr>
              <a:t>AbortJob</a:t>
            </a:r>
            <a:endParaRPr lang="de-AT" kern="1200" dirty="0" smtClean="0">
              <a:ea typeface="+mn-ea"/>
              <a:cs typeface="+mn-cs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AT" kern="1200" dirty="0" err="1" smtClean="0">
                <a:ea typeface="+mn-ea"/>
                <a:cs typeface="+mn-cs"/>
              </a:rPr>
              <a:t>StopJob</a:t>
            </a:r>
            <a:endParaRPr lang="de-AT" kern="1200" dirty="0" smtClean="0">
              <a:ea typeface="+mn-ea"/>
              <a:cs typeface="+mn-cs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AT" kern="1200" dirty="0" err="1" smtClean="0">
                <a:ea typeface="+mn-ea"/>
                <a:cs typeface="+mn-cs"/>
              </a:rPr>
              <a:t>PauseJob</a:t>
            </a:r>
            <a:endParaRPr lang="de-AT" kern="1200" dirty="0">
              <a:ea typeface="+mn-ea"/>
              <a:cs typeface="+mn-cs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AT" kern="1200" dirty="0" err="1">
                <a:ea typeface="+mn-ea"/>
                <a:cs typeface="+mn-cs"/>
              </a:rPr>
              <a:t>DoNothing</a:t>
            </a:r>
            <a:endParaRPr lang="de-AT" kern="1200" dirty="0">
              <a:ea typeface="+mn-ea"/>
              <a:cs typeface="+mn-cs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DE" kern="1200" dirty="0">
                <a:ea typeface="+mn-ea"/>
                <a:cs typeface="+mn-cs"/>
              </a:rPr>
              <a:t>…</a:t>
            </a:r>
            <a:endParaRPr lang="de-AT" kern="1200" dirty="0"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de-AT" kern="1200" dirty="0"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HeuristicLab.Hive Deep Dive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http://dev.heuristiclab.com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322EF-E2EB-49EF-8D60-4F91F8928CEF}" type="slidenum">
              <a:rPr lang="de-DE"/>
              <a:pPr>
                <a:defRPr/>
              </a:pPr>
              <a:t>16</a:t>
            </a:fld>
            <a:endParaRPr lang="de-DE"/>
          </a:p>
        </p:txBody>
      </p:sp>
      <p:pic>
        <p:nvPicPr>
          <p:cNvPr id="430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475" y="3660775"/>
            <a:ext cx="565308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z="4000" smtClean="0"/>
              <a:t>Hive Server</a:t>
            </a:r>
            <a:br>
              <a:rPr lang="de-AT" sz="4000" smtClean="0"/>
            </a:br>
            <a:r>
              <a:rPr lang="de-AT" sz="4000" smtClean="0"/>
              <a:t>Service</a:t>
            </a:r>
          </a:p>
        </p:txBody>
      </p:sp>
      <p:sp>
        <p:nvSpPr>
          <p:cNvPr id="45058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6792D80-810B-4D31-8C3A-A7B35625C7F9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725" y="39688"/>
            <a:ext cx="3841750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4" cstate="print"/>
          <a:srcRect b="51974"/>
          <a:stretch>
            <a:fillRect/>
          </a:stretch>
        </p:blipFill>
        <p:spPr>
          <a:xfrm>
            <a:off x="5083175" y="1773238"/>
            <a:ext cx="2009775" cy="4535487"/>
          </a:xfrm>
        </p:spPr>
      </p:pic>
      <p:pic>
        <p:nvPicPr>
          <p:cNvPr id="45063" name="Picture 2"/>
          <p:cNvPicPr>
            <a:picLocks noChangeAspect="1" noChangeArrowheads="1"/>
          </p:cNvPicPr>
          <p:nvPr/>
        </p:nvPicPr>
        <p:blipFill>
          <a:blip r:embed="rId4" cstate="print"/>
          <a:srcRect t="47491"/>
          <a:stretch>
            <a:fillRect/>
          </a:stretch>
        </p:blipFill>
        <p:spPr bwMode="auto">
          <a:xfrm>
            <a:off x="7092950" y="1844675"/>
            <a:ext cx="2009775" cy="496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600200"/>
            <a:ext cx="56276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kern="0" dirty="0">
                <a:latin typeface="+mn-lt"/>
                <a:cs typeface="+mn-cs"/>
              </a:rPr>
              <a:t>Implemented as </a:t>
            </a:r>
            <a:r>
              <a:rPr lang="en-US" sz="2000" kern="0" dirty="0" err="1">
                <a:latin typeface="+mn-lt"/>
                <a:cs typeface="+mn-cs"/>
              </a:rPr>
              <a:t>PerCall</a:t>
            </a:r>
            <a:r>
              <a:rPr lang="en-US" sz="2000" kern="0" dirty="0">
                <a:latin typeface="+mn-lt"/>
                <a:cs typeface="+mn-cs"/>
              </a:rPr>
              <a:t> WCF service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kern="0" dirty="0">
                <a:latin typeface="+mn-lt"/>
                <a:cs typeface="+mn-cs"/>
              </a:rPr>
              <a:t>Does not contain any state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kern="0" dirty="0">
                <a:latin typeface="+mn-lt"/>
                <a:cs typeface="+mn-cs"/>
              </a:rPr>
              <a:t>for better scalability</a:t>
            </a:r>
            <a:endParaRPr lang="en-US" kern="0" dirty="0"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1400" kern="0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Hive Jobs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smtClean="0"/>
              <a:t>Implementations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ItemJob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abstract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inherits from NamedItem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encapsulates a HeuristicLab Item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OptimizerJob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encapsulates a HeuristicLab Optimizer </a:t>
            </a:r>
            <a:br>
              <a:rPr lang="en-US" sz="1500" smtClean="0"/>
            </a:br>
            <a:r>
              <a:rPr lang="en-US" sz="1500" smtClean="0"/>
              <a:t>(algorithm/experiment/batchrun)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EngineJob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encapsulates a HeuristicLab Engine with InitialOperator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can execute (a part of) an operator graph</a:t>
            </a:r>
          </a:p>
        </p:txBody>
      </p:sp>
      <p:sp>
        <p:nvSpPr>
          <p:cNvPr id="61443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4DE100E-A955-463B-9674-6A537D075BA7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614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950" y="2090738"/>
            <a:ext cx="20097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475" y="4691063"/>
            <a:ext cx="36734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Hive Slave Overview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Executes jobs from the Hive server</a:t>
            </a:r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Components: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/>
              <a:t>Core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dirty="0" smtClean="0"/>
              <a:t>As Windows Service 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dirty="0" smtClean="0"/>
              <a:t>As Console Client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/>
              <a:t>Slave </a:t>
            </a:r>
            <a:r>
              <a:rPr lang="en-US" sz="1900" dirty="0" err="1" smtClean="0"/>
              <a:t>TrayIcon</a:t>
            </a:r>
            <a:endParaRPr lang="en-US" sz="19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1700" dirty="0" smtClean="0"/>
              <a:t>Sits in the taskbar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dirty="0" smtClean="0"/>
              <a:t>Communicates with Windows Service through pipes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dirty="0" smtClean="0"/>
              <a:t>Shows some statistics and current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/>
              <a:t>Installers for Windows Service and Slave </a:t>
            </a:r>
            <a:r>
              <a:rPr lang="en-US" sz="1900" dirty="0" err="1" smtClean="0"/>
              <a:t>TrayIcon</a:t>
            </a:r>
            <a:endParaRPr lang="en-US" sz="1900" dirty="0" smtClean="0"/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</p:txBody>
      </p:sp>
      <p:sp>
        <p:nvSpPr>
          <p:cNvPr id="97284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64F5AE9-8250-4B12-BC5B-6D684C0DBA44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157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0320" y="1700809"/>
            <a:ext cx="4238183" cy="2304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de-AT" kern="1200" dirty="0"/>
              <a:t>Motivation </a:t>
            </a:r>
            <a:r>
              <a:rPr lang="de-AT" kern="1200" dirty="0" err="1"/>
              <a:t>for</a:t>
            </a:r>
            <a:r>
              <a:rPr lang="de-AT" kern="1200" dirty="0"/>
              <a:t> </a:t>
            </a:r>
            <a:r>
              <a:rPr lang="de-AT" kern="1200" dirty="0" err="1"/>
              <a:t>HeuristicLab</a:t>
            </a:r>
            <a:r>
              <a:rPr lang="de-AT" kern="1200" dirty="0"/>
              <a:t> </a:t>
            </a:r>
            <a:r>
              <a:rPr lang="de-AT" kern="1200" dirty="0" err="1"/>
              <a:t>Hive</a:t>
            </a:r>
            <a:endParaRPr lang="de-AT" kern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kern="1200" dirty="0"/>
              <a:t>Experiments are very runtime consuming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kern="1200" dirty="0">
                <a:ea typeface="+mn-ea"/>
                <a:cs typeface="+mn-cs"/>
              </a:rPr>
              <a:t>many different optimization algorithms and parameter settings have to be executed and analyzed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kern="1200" dirty="0">
                <a:ea typeface="+mn-ea"/>
                <a:cs typeface="+mn-cs"/>
              </a:rPr>
              <a:t>very runtime consuming task, but parallelizable</a:t>
            </a: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1200" kern="1200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kern="1200" dirty="0"/>
              <a:t>Peak time demands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kern="1200" dirty="0">
                <a:ea typeface="+mn-ea"/>
                <a:cs typeface="+mn-cs"/>
              </a:rPr>
              <a:t>HPC infrastructure is overloaded before conference deadlines</a:t>
            </a: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1200" kern="1200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kern="1200" dirty="0"/>
              <a:t>Flexible resource usage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kern="1200" dirty="0">
                <a:ea typeface="+mn-ea"/>
                <a:cs typeface="+mn-cs"/>
              </a:rPr>
              <a:t>avoid explicit reservations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kern="1200" dirty="0">
                <a:ea typeface="+mn-ea"/>
                <a:cs typeface="+mn-cs"/>
              </a:rPr>
              <a:t>resources are used as long as they are needed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kern="1200" dirty="0">
                <a:ea typeface="+mn-ea"/>
                <a:cs typeface="+mn-cs"/>
              </a:rPr>
              <a:t>multicore resources can be shared</a:t>
            </a: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1200" kern="1200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kern="1200" dirty="0"/>
              <a:t>Utilize desktop computers of FH OÖ and research partners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kern="1200" dirty="0">
                <a:ea typeface="+mn-ea"/>
                <a:cs typeface="+mn-cs"/>
              </a:rPr>
              <a:t>hundreds of powerful multicore desktop machines can be used during the night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HeuristicLab.Hive Deep Dive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http://dev.heuristiclab.com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E32243-935F-4D04-88F9-FF6F8AAC7FC3}" type="slidenum">
              <a:rPr lang="de-DE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Hive Slave Overview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Slave sends heartbeats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If schedule, free cores and state permits, jobs are fetched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Plugins</a:t>
            </a:r>
            <a:r>
              <a:rPr lang="en-US" sz="2100" dirty="0" smtClean="0"/>
              <a:t> for jobs are fetched and cached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Working directory and </a:t>
            </a:r>
            <a:r>
              <a:rPr lang="en-US" sz="2100" dirty="0" err="1" smtClean="0"/>
              <a:t>AppDomain</a:t>
            </a:r>
            <a:r>
              <a:rPr lang="en-US" sz="2100" dirty="0" smtClean="0"/>
              <a:t> for job is created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Job is executed 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Jobs can be paused, stopped, aborted, …or they fail 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Slave updates job states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And uploads results if everything worked fine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AppDomain</a:t>
            </a:r>
            <a:r>
              <a:rPr lang="en-US" sz="2100" dirty="0" smtClean="0"/>
              <a:t> is killed and working directory deleted</a:t>
            </a:r>
          </a:p>
        </p:txBody>
      </p:sp>
      <p:sp>
        <p:nvSpPr>
          <p:cNvPr id="99332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91BCEB3-FBA0-4BC4-9E77-219F2BC2049D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en-US" smtClean="0"/>
              <a:t>Hive Execution States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Offline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 Job has been created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Waiting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Job is waiting for a free Slave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Transferring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Job is transferred between Slave, Experiment Manager or Server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Calculating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Job is executed on Slave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Stopped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Job was stopped by user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Paused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Job was paused by user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Finished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Job is finished and results are stored on the Hive server</a:t>
            </a:r>
          </a:p>
        </p:txBody>
      </p:sp>
      <p:sp>
        <p:nvSpPr>
          <p:cNvPr id="102404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2B35547-2EB4-491C-8966-451330DE10CC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5726113" y="5013325"/>
            <a:ext cx="792162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800" dirty="0" err="1"/>
              <a:t>SendFinished</a:t>
            </a:r>
            <a:endParaRPr lang="de-AT" sz="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800" dirty="0"/>
              <a:t>Job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573588" y="5013325"/>
            <a:ext cx="792162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800" dirty="0" err="1"/>
              <a:t>SendFinished</a:t>
            </a:r>
            <a:endParaRPr lang="de-AT" sz="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800" dirty="0"/>
              <a:t>Job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341563" y="3789363"/>
            <a:ext cx="503237" cy="1444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800" dirty="0" err="1"/>
              <a:t>AddJob</a:t>
            </a:r>
            <a:endParaRPr lang="de-AT" sz="800" dirty="0"/>
          </a:p>
        </p:txBody>
      </p:sp>
      <p:sp>
        <p:nvSpPr>
          <p:cNvPr id="68" name="Rectangle 67"/>
          <p:cNvSpPr/>
          <p:nvPr/>
        </p:nvSpPr>
        <p:spPr>
          <a:xfrm>
            <a:off x="2773363" y="3573463"/>
            <a:ext cx="647700" cy="142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800" dirty="0" err="1"/>
              <a:t>AssignJob</a:t>
            </a:r>
            <a:endParaRPr lang="de-AT" sz="800" dirty="0"/>
          </a:p>
        </p:txBody>
      </p:sp>
      <p:sp>
        <p:nvSpPr>
          <p:cNvPr id="67" name="Rectangle 66"/>
          <p:cNvSpPr/>
          <p:nvPr/>
        </p:nvSpPr>
        <p:spPr>
          <a:xfrm>
            <a:off x="1260475" y="2708275"/>
            <a:ext cx="649288" cy="1444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800" dirty="0" err="1"/>
              <a:t>UploadJob</a:t>
            </a:r>
            <a:endParaRPr lang="de-AT" sz="800" dirty="0"/>
          </a:p>
        </p:txBody>
      </p:sp>
      <p:sp>
        <p:nvSpPr>
          <p:cNvPr id="59" name="Rectangle 58"/>
          <p:cNvSpPr/>
          <p:nvPr/>
        </p:nvSpPr>
        <p:spPr>
          <a:xfrm>
            <a:off x="1909763" y="2924175"/>
            <a:ext cx="5327650" cy="144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cxnSp>
        <p:nvCxnSpPr>
          <p:cNvPr id="5" name="Straight Connector 4"/>
          <p:cNvCxnSpPr/>
          <p:nvPr/>
        </p:nvCxnSpPr>
        <p:spPr>
          <a:xfrm>
            <a:off x="973138" y="2997200"/>
            <a:ext cx="77041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01388" idx="3"/>
          </p:cNvCxnSpPr>
          <p:nvPr/>
        </p:nvCxnSpPr>
        <p:spPr>
          <a:xfrm>
            <a:off x="1003300" y="4044950"/>
            <a:ext cx="7673975" cy="31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44575" y="5445125"/>
            <a:ext cx="77057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387" name="TextBox 7"/>
          <p:cNvSpPr txBox="1">
            <a:spLocks noChangeArrowheads="1"/>
          </p:cNvSpPr>
          <p:nvPr/>
        </p:nvSpPr>
        <p:spPr bwMode="auto">
          <a:xfrm>
            <a:off x="217488" y="2781300"/>
            <a:ext cx="7254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>
                <a:latin typeface="Calibri" pitchFamily="34" charset="0"/>
              </a:rPr>
              <a:t>Client</a:t>
            </a:r>
          </a:p>
        </p:txBody>
      </p:sp>
      <p:sp>
        <p:nvSpPr>
          <p:cNvPr id="101388" name="TextBox 9"/>
          <p:cNvSpPr txBox="1">
            <a:spLocks noChangeArrowheads="1"/>
          </p:cNvSpPr>
          <p:nvPr/>
        </p:nvSpPr>
        <p:spPr bwMode="auto">
          <a:xfrm>
            <a:off x="217488" y="3860800"/>
            <a:ext cx="785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>
                <a:latin typeface="Calibri" pitchFamily="34" charset="0"/>
              </a:rPr>
              <a:t>Server</a:t>
            </a:r>
          </a:p>
        </p:txBody>
      </p:sp>
      <p:sp>
        <p:nvSpPr>
          <p:cNvPr id="101389" name="TextBox 11"/>
          <p:cNvSpPr txBox="1">
            <a:spLocks noChangeArrowheads="1"/>
          </p:cNvSpPr>
          <p:nvPr/>
        </p:nvSpPr>
        <p:spPr bwMode="auto">
          <a:xfrm>
            <a:off x="217488" y="5229225"/>
            <a:ext cx="668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>
                <a:latin typeface="Calibri" pitchFamily="34" charset="0"/>
              </a:rPr>
              <a:t>Slave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575" y="2133600"/>
            <a:ext cx="865188" cy="2873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dirty="0"/>
              <a:t>Offline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09763" y="2133600"/>
            <a:ext cx="431800" cy="2873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600" dirty="0"/>
              <a:t>Transferring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4575" y="2924175"/>
            <a:ext cx="865188" cy="1444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1" name="Rectangle 20"/>
          <p:cNvSpPr/>
          <p:nvPr/>
        </p:nvSpPr>
        <p:spPr>
          <a:xfrm>
            <a:off x="2341563" y="4005263"/>
            <a:ext cx="1079500" cy="1444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2" name="Rectangle 21"/>
          <p:cNvSpPr/>
          <p:nvPr/>
        </p:nvSpPr>
        <p:spPr>
          <a:xfrm>
            <a:off x="3781425" y="5373688"/>
            <a:ext cx="1944688" cy="1428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0" name="Rectangle 29"/>
          <p:cNvSpPr/>
          <p:nvPr/>
        </p:nvSpPr>
        <p:spPr>
          <a:xfrm>
            <a:off x="2341563" y="2133600"/>
            <a:ext cx="1079500" cy="2873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dirty="0"/>
              <a:t>Waiting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421063" y="2133600"/>
            <a:ext cx="360362" cy="2873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600" dirty="0"/>
              <a:t>Transferring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781425" y="2133600"/>
            <a:ext cx="1584325" cy="2873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dirty="0" err="1"/>
              <a:t>Calculating</a:t>
            </a:r>
            <a:endParaRPr lang="de-AT" dirty="0"/>
          </a:p>
        </p:txBody>
      </p:sp>
      <p:sp>
        <p:nvSpPr>
          <p:cNvPr id="47" name="Rectangle 46"/>
          <p:cNvSpPr/>
          <p:nvPr/>
        </p:nvSpPr>
        <p:spPr>
          <a:xfrm>
            <a:off x="5365750" y="2133600"/>
            <a:ext cx="360363" cy="2873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600" dirty="0"/>
              <a:t>Transferring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726113" y="2133600"/>
            <a:ext cx="3024187" cy="2873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dirty="0" err="1"/>
              <a:t>Finished</a:t>
            </a:r>
            <a:endParaRPr lang="de-AT" dirty="0"/>
          </a:p>
        </p:txBody>
      </p:sp>
      <p:sp>
        <p:nvSpPr>
          <p:cNvPr id="58" name="Rectangle 57"/>
          <p:cNvSpPr/>
          <p:nvPr/>
        </p:nvSpPr>
        <p:spPr>
          <a:xfrm>
            <a:off x="7237413" y="2924175"/>
            <a:ext cx="1296987" cy="1444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cxnSp>
        <p:nvCxnSpPr>
          <p:cNvPr id="60" name="Straight Arrow Connector 59"/>
          <p:cNvCxnSpPr>
            <a:endCxn id="58" idx="1"/>
          </p:cNvCxnSpPr>
          <p:nvPr/>
        </p:nvCxnSpPr>
        <p:spPr>
          <a:xfrm rot="5400000" flipH="1" flipV="1">
            <a:off x="6624515" y="3464175"/>
            <a:ext cx="1080665" cy="14513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1"/>
            <a:endCxn id="18" idx="1"/>
          </p:cNvCxnSpPr>
          <p:nvPr/>
        </p:nvCxnSpPr>
        <p:spPr>
          <a:xfrm rot="10800000">
            <a:off x="1044575" y="2276475"/>
            <a:ext cx="1588" cy="720725"/>
          </a:xfrm>
          <a:prstGeom prst="straightConnector1">
            <a:avLst/>
          </a:prstGeom>
          <a:ln>
            <a:solidFill>
              <a:srgbClr val="92D050"/>
            </a:solidFill>
            <a:prstDash val="sys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3"/>
            <a:endCxn id="19" idx="1"/>
          </p:cNvCxnSpPr>
          <p:nvPr/>
        </p:nvCxnSpPr>
        <p:spPr>
          <a:xfrm flipV="1">
            <a:off x="1909763" y="2276475"/>
            <a:ext cx="1587" cy="720725"/>
          </a:xfrm>
          <a:prstGeom prst="straightConnector1">
            <a:avLst/>
          </a:prstGeom>
          <a:ln>
            <a:solidFill>
              <a:srgbClr val="92D050"/>
            </a:solidFill>
            <a:prstDash val="sys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1" idx="1"/>
            <a:endCxn id="30" idx="1"/>
          </p:cNvCxnSpPr>
          <p:nvPr/>
        </p:nvCxnSpPr>
        <p:spPr>
          <a:xfrm rot="10800000">
            <a:off x="2341563" y="2276475"/>
            <a:ext cx="1587" cy="1800225"/>
          </a:xfrm>
          <a:prstGeom prst="straightConnector1">
            <a:avLst/>
          </a:prstGeom>
          <a:ln>
            <a:solidFill>
              <a:srgbClr val="92D050"/>
            </a:solidFill>
            <a:prstDash val="sys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1" idx="3"/>
            <a:endCxn id="31" idx="1"/>
          </p:cNvCxnSpPr>
          <p:nvPr/>
        </p:nvCxnSpPr>
        <p:spPr>
          <a:xfrm flipV="1">
            <a:off x="3421063" y="2276475"/>
            <a:ext cx="1587" cy="1800225"/>
          </a:xfrm>
          <a:prstGeom prst="straightConnector1">
            <a:avLst/>
          </a:prstGeom>
          <a:ln>
            <a:solidFill>
              <a:srgbClr val="92D050"/>
            </a:solidFill>
            <a:prstDash val="sys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21" idx="1"/>
          </p:cNvCxnSpPr>
          <p:nvPr/>
        </p:nvCxnSpPr>
        <p:spPr>
          <a:xfrm>
            <a:off x="1909763" y="2997200"/>
            <a:ext cx="431800" cy="1079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781425" y="5013325"/>
            <a:ext cx="647700" cy="287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800" dirty="0" err="1"/>
              <a:t>DetermineAction</a:t>
            </a:r>
            <a:endParaRPr lang="de-AT" sz="800" dirty="0"/>
          </a:p>
        </p:txBody>
      </p:sp>
      <p:cxnSp>
        <p:nvCxnSpPr>
          <p:cNvPr id="70" name="Straight Arrow Connector 69"/>
          <p:cNvCxnSpPr>
            <a:stCxn id="22" idx="1"/>
            <a:endCxn id="46" idx="1"/>
          </p:cNvCxnSpPr>
          <p:nvPr/>
        </p:nvCxnSpPr>
        <p:spPr>
          <a:xfrm rot="10800000">
            <a:off x="3781425" y="2276475"/>
            <a:ext cx="1588" cy="3168650"/>
          </a:xfrm>
          <a:prstGeom prst="straightConnector1">
            <a:avLst/>
          </a:prstGeom>
          <a:ln>
            <a:solidFill>
              <a:srgbClr val="92D050"/>
            </a:solidFill>
            <a:prstDash val="sys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  <a:endCxn id="22" idx="1"/>
          </p:cNvCxnSpPr>
          <p:nvPr/>
        </p:nvCxnSpPr>
        <p:spPr>
          <a:xfrm>
            <a:off x="3421063" y="4076700"/>
            <a:ext cx="360362" cy="136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7" idx="1"/>
          </p:cNvCxnSpPr>
          <p:nvPr/>
        </p:nvCxnSpPr>
        <p:spPr>
          <a:xfrm rot="5400000" flipH="1" flipV="1">
            <a:off x="3780632" y="3861594"/>
            <a:ext cx="3168650" cy="1587"/>
          </a:xfrm>
          <a:prstGeom prst="straightConnector1">
            <a:avLst/>
          </a:prstGeom>
          <a:ln>
            <a:solidFill>
              <a:srgbClr val="92D050"/>
            </a:solidFill>
            <a:prstDash val="sys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2" idx="3"/>
            <a:endCxn id="49" idx="1"/>
          </p:cNvCxnSpPr>
          <p:nvPr/>
        </p:nvCxnSpPr>
        <p:spPr>
          <a:xfrm flipV="1">
            <a:off x="5726113" y="2276475"/>
            <a:ext cx="1587" cy="3168650"/>
          </a:xfrm>
          <a:prstGeom prst="straightConnector1">
            <a:avLst/>
          </a:prstGeom>
          <a:ln>
            <a:solidFill>
              <a:srgbClr val="92D050"/>
            </a:solidFill>
            <a:prstDash val="sys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1412" name="TextBox 1"/>
          <p:cNvSpPr txBox="1">
            <a:spLocks noChangeArrowheads="1"/>
          </p:cNvSpPr>
          <p:nvPr/>
        </p:nvSpPr>
        <p:spPr bwMode="auto">
          <a:xfrm>
            <a:off x="217488" y="333375"/>
            <a:ext cx="3294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AT">
                <a:latin typeface="Calibri" pitchFamily="34" charset="0"/>
              </a:rPr>
              <a:t>Control over job:</a:t>
            </a:r>
          </a:p>
          <a:p>
            <a:r>
              <a:rPr lang="de-AT">
                <a:latin typeface="Calibri" pitchFamily="34" charset="0"/>
              </a:rPr>
              <a:t>Shift of job control:</a:t>
            </a:r>
          </a:p>
          <a:p>
            <a:r>
              <a:rPr lang="de-AT">
                <a:latin typeface="Calibri" pitchFamily="34" charset="0"/>
              </a:rPr>
              <a:t>Method which changes job state:</a:t>
            </a:r>
          </a:p>
          <a:p>
            <a:endParaRPr lang="de-AT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79613" y="446088"/>
            <a:ext cx="1081087" cy="1428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39" name="Rectangle 38"/>
          <p:cNvSpPr/>
          <p:nvPr/>
        </p:nvSpPr>
        <p:spPr>
          <a:xfrm>
            <a:off x="3459163" y="933450"/>
            <a:ext cx="647700" cy="2889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800" dirty="0"/>
              <a:t>Method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159000" y="679450"/>
            <a:ext cx="114300" cy="25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416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2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3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56A5519-C0A7-4D54-AF0D-90309C66E0F1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Hive Slave Commands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200" dirty="0" err="1" smtClean="0"/>
              <a:t>SayHello</a:t>
            </a:r>
            <a:r>
              <a:rPr lang="en-US" sz="2200" dirty="0" smtClean="0"/>
              <a:t> </a:t>
            </a:r>
          </a:p>
          <a:p>
            <a:r>
              <a:rPr lang="en-US" sz="2200" dirty="0" err="1" smtClean="0"/>
              <a:t>CalculateJob</a:t>
            </a:r>
            <a:r>
              <a:rPr lang="en-US" sz="2200" dirty="0" smtClean="0"/>
              <a:t> </a:t>
            </a:r>
          </a:p>
          <a:p>
            <a:r>
              <a:rPr lang="en-US" sz="2200" dirty="0" err="1" smtClean="0"/>
              <a:t>StopJob</a:t>
            </a:r>
            <a:r>
              <a:rPr lang="en-US" sz="2200" dirty="0" smtClean="0"/>
              <a:t> </a:t>
            </a:r>
          </a:p>
          <a:p>
            <a:r>
              <a:rPr lang="en-US" sz="2200" dirty="0" err="1" smtClean="0"/>
              <a:t>StopAll</a:t>
            </a:r>
            <a:r>
              <a:rPr lang="en-US" sz="2200" dirty="0" smtClean="0"/>
              <a:t> </a:t>
            </a:r>
          </a:p>
          <a:p>
            <a:r>
              <a:rPr lang="en-US" sz="2200" dirty="0" err="1" smtClean="0"/>
              <a:t>AbortJob</a:t>
            </a:r>
            <a:r>
              <a:rPr lang="en-US" sz="2200" dirty="0" smtClean="0"/>
              <a:t> </a:t>
            </a:r>
          </a:p>
          <a:p>
            <a:r>
              <a:rPr lang="en-US" sz="2200" dirty="0" err="1" smtClean="0"/>
              <a:t>AbortAll</a:t>
            </a:r>
            <a:r>
              <a:rPr lang="en-US" sz="2200" dirty="0" smtClean="0"/>
              <a:t> </a:t>
            </a:r>
          </a:p>
          <a:p>
            <a:r>
              <a:rPr lang="en-US" sz="2200" dirty="0" err="1" smtClean="0"/>
              <a:t>PauseJob</a:t>
            </a:r>
            <a:r>
              <a:rPr lang="en-US" sz="2200" dirty="0" smtClean="0"/>
              <a:t> </a:t>
            </a:r>
          </a:p>
          <a:p>
            <a:r>
              <a:rPr lang="en-US" sz="2200" dirty="0" err="1" smtClean="0"/>
              <a:t>PauseAll</a:t>
            </a:r>
            <a:endParaRPr lang="en-US" sz="2200" dirty="0" smtClean="0"/>
          </a:p>
          <a:p>
            <a:r>
              <a:rPr lang="en-US" sz="2200" dirty="0" smtClean="0"/>
              <a:t>Sleep</a:t>
            </a:r>
          </a:p>
          <a:p>
            <a:r>
              <a:rPr lang="en-US" sz="2200" dirty="0" smtClean="0"/>
              <a:t>Restart</a:t>
            </a:r>
          </a:p>
          <a:p>
            <a:r>
              <a:rPr lang="en-US" sz="2200" dirty="0" err="1" smtClean="0"/>
              <a:t>ShutdownSlave</a:t>
            </a:r>
            <a:r>
              <a:rPr lang="en-US" sz="2200" dirty="0" smtClean="0"/>
              <a:t> </a:t>
            </a:r>
          </a:p>
        </p:txBody>
      </p:sp>
      <p:sp>
        <p:nvSpPr>
          <p:cNvPr id="104452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7F3C3F9-ED91-44B2-861C-3278AC2EBFCF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Hive Slave Components (1/4)</a:t>
            </a:r>
          </a:p>
        </p:txBody>
      </p:sp>
      <p:sp>
        <p:nvSpPr>
          <p:cNvPr id="106499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331B925-DBF0-41B3-9A08-F4E4C2765282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2370138" y="1204913"/>
          <a:ext cx="4403725" cy="4448175"/>
        </p:xfrm>
        <a:graphic>
          <a:graphicData uri="http://schemas.openxmlformats.org/presentationml/2006/ole">
            <p:oleObj spid="_x0000_s106502" name="Visio" r:id="rId4" imgW="4403408" imgH="444825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Hive Slave Components (2/4)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4294967295"/>
          </p:nvPr>
        </p:nvSpPr>
        <p:spPr>
          <a:xfrm>
            <a:off x="457200" y="2420938"/>
            <a:ext cx="8229600" cy="3705225"/>
          </a:xfrm>
        </p:spPr>
        <p:txBody>
          <a:bodyPr/>
          <a:lstStyle/>
          <a:p>
            <a:r>
              <a:rPr lang="en-US" sz="2200" dirty="0" err="1" smtClean="0"/>
              <a:t>HeartbeatManager</a:t>
            </a:r>
            <a:endParaRPr lang="en-US" sz="2200" dirty="0" smtClean="0"/>
          </a:p>
          <a:p>
            <a:pPr lvl="1"/>
            <a:r>
              <a:rPr lang="en-US" sz="2000" dirty="0" smtClean="0"/>
              <a:t>Sends Heartbeats with info about slave (jobs…)</a:t>
            </a:r>
          </a:p>
          <a:p>
            <a:pPr lvl="1"/>
            <a:r>
              <a:rPr lang="en-US" sz="2000" dirty="0" smtClean="0"/>
              <a:t>Receives messages from server and puts them into </a:t>
            </a:r>
            <a:r>
              <a:rPr lang="en-US" sz="2000" dirty="0" err="1" smtClean="0"/>
              <a:t>MessageQueue</a:t>
            </a:r>
            <a:endParaRPr lang="en-US" sz="2000" dirty="0" smtClean="0"/>
          </a:p>
          <a:p>
            <a:r>
              <a:rPr lang="en-US" sz="2400" dirty="0" smtClean="0"/>
              <a:t>Core</a:t>
            </a:r>
          </a:p>
          <a:p>
            <a:pPr lvl="1"/>
            <a:r>
              <a:rPr lang="en-US" sz="2000" dirty="0" smtClean="0"/>
              <a:t>Pulls messages from queue</a:t>
            </a:r>
          </a:p>
          <a:p>
            <a:pPr lvl="1"/>
            <a:r>
              <a:rPr lang="en-US" sz="2000" dirty="0" smtClean="0"/>
              <a:t>Decides what to do</a:t>
            </a:r>
          </a:p>
          <a:p>
            <a:pPr lvl="1"/>
            <a:r>
              <a:rPr lang="en-US" sz="2000" dirty="0" smtClean="0"/>
              <a:t>Is responsible for application </a:t>
            </a:r>
            <a:r>
              <a:rPr lang="en-US" sz="2000" dirty="0" smtClean="0"/>
              <a:t>lifecycle (sleep</a:t>
            </a:r>
            <a:r>
              <a:rPr lang="en-US" sz="2000" dirty="0" smtClean="0"/>
              <a:t>, restart, shutdown)</a:t>
            </a:r>
          </a:p>
          <a:p>
            <a:pPr lvl="1"/>
            <a:r>
              <a:rPr lang="en-US" sz="2000" dirty="0" smtClean="0"/>
              <a:t>Job related actions are handed over to </a:t>
            </a:r>
            <a:r>
              <a:rPr lang="en-US" sz="2000" dirty="0" err="1" smtClean="0"/>
              <a:t>JobManager</a:t>
            </a:r>
            <a:endParaRPr lang="en-US" sz="2000" dirty="0" smtClean="0"/>
          </a:p>
          <a:p>
            <a:r>
              <a:rPr lang="en-US" sz="2400" dirty="0" smtClean="0"/>
              <a:t>Only Core and </a:t>
            </a:r>
            <a:r>
              <a:rPr lang="en-US" sz="2400" dirty="0" err="1" smtClean="0"/>
              <a:t>HeartbeatManager</a:t>
            </a:r>
            <a:r>
              <a:rPr lang="en-US" sz="2400" dirty="0" smtClean="0"/>
              <a:t> talk to the Hive server</a:t>
            </a:r>
          </a:p>
        </p:txBody>
      </p:sp>
      <p:sp>
        <p:nvSpPr>
          <p:cNvPr id="108548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3C5D447-2CA1-4D3D-A639-095F6D025743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2484438" y="1484313"/>
          <a:ext cx="4257675" cy="668337"/>
        </p:xfrm>
        <a:graphic>
          <a:graphicData uri="http://schemas.openxmlformats.org/presentationml/2006/ole">
            <p:oleObj spid="_x0000_s108551" name="Visio" r:id="rId4" imgW="4258246" imgH="66822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Hive Slave Components (3/4)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28775"/>
            <a:ext cx="6923088" cy="4497388"/>
          </a:xfrm>
        </p:spPr>
        <p:txBody>
          <a:bodyPr/>
          <a:lstStyle/>
          <a:p>
            <a:r>
              <a:rPr lang="en-US" sz="2200" smtClean="0"/>
              <a:t>JobManager</a:t>
            </a:r>
          </a:p>
          <a:p>
            <a:pPr lvl="1"/>
            <a:r>
              <a:rPr lang="en-US" sz="2000" smtClean="0"/>
              <a:t>Responsible for job handling</a:t>
            </a:r>
          </a:p>
          <a:p>
            <a:pPr lvl="1"/>
            <a:r>
              <a:rPr lang="en-US" sz="2000" smtClean="0"/>
              <a:t>Manages list of SlaveJobs</a:t>
            </a:r>
          </a:p>
          <a:p>
            <a:pPr lvl="1"/>
            <a:r>
              <a:rPr lang="en-US" sz="2000" smtClean="0"/>
              <a:t>Forwards job related events</a:t>
            </a:r>
          </a:p>
          <a:p>
            <a:r>
              <a:rPr lang="en-US" sz="2400" smtClean="0"/>
              <a:t>SlaveJob</a:t>
            </a:r>
          </a:p>
          <a:p>
            <a:pPr lvl="1"/>
            <a:r>
              <a:rPr lang="en-US" sz="2000" smtClean="0"/>
              <a:t>Responsible for a single job</a:t>
            </a:r>
          </a:p>
          <a:p>
            <a:pPr lvl="1"/>
            <a:r>
              <a:rPr lang="en-US" sz="2000" smtClean="0"/>
              <a:t>Starting/Stopping AppDomain</a:t>
            </a:r>
          </a:p>
          <a:p>
            <a:pPr lvl="1"/>
            <a:r>
              <a:rPr lang="en-US" sz="2000" smtClean="0"/>
              <a:t>Reacts to events from AppDomain</a:t>
            </a:r>
          </a:p>
          <a:p>
            <a:pPr lvl="1"/>
            <a:r>
              <a:rPr lang="en-US" sz="2000" smtClean="0"/>
              <a:t>Forwards commands to AppDomain</a:t>
            </a:r>
          </a:p>
          <a:p>
            <a:pPr lvl="1"/>
            <a:r>
              <a:rPr lang="en-US" sz="2000" smtClean="0"/>
              <a:t>Thread for querying Executor</a:t>
            </a:r>
          </a:p>
        </p:txBody>
      </p:sp>
      <p:sp>
        <p:nvSpPr>
          <p:cNvPr id="110596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551F6DC-9E74-4A19-A7D1-1F90888FD491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110599" name="Object 7"/>
          <p:cNvGraphicFramePr>
            <a:graphicFrameLocks noChangeAspect="1"/>
          </p:cNvGraphicFramePr>
          <p:nvPr/>
        </p:nvGraphicFramePr>
        <p:xfrm>
          <a:off x="6948488" y="2349500"/>
          <a:ext cx="1012825" cy="2144713"/>
        </p:xfrm>
        <a:graphic>
          <a:graphicData uri="http://schemas.openxmlformats.org/presentationml/2006/ole">
            <p:oleObj spid="_x0000_s110599" name="Visio" r:id="rId4" imgW="1012698" imgH="2144289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Hive Slave Components (4/4)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16113"/>
            <a:ext cx="8291513" cy="4210050"/>
          </a:xfrm>
        </p:spPr>
        <p:txBody>
          <a:bodyPr/>
          <a:lstStyle/>
          <a:p>
            <a:r>
              <a:rPr lang="en-US" sz="2400" dirty="0" smtClean="0"/>
              <a:t>Executor</a:t>
            </a:r>
          </a:p>
          <a:p>
            <a:pPr lvl="1"/>
            <a:r>
              <a:rPr lang="en-US" sz="2000" dirty="0" smtClean="0"/>
              <a:t>Lives </a:t>
            </a:r>
            <a:r>
              <a:rPr lang="en-US" sz="2000" dirty="0" smtClean="0"/>
              <a:t>inside the </a:t>
            </a:r>
            <a:r>
              <a:rPr lang="en-US" sz="2000" dirty="0" err="1" smtClean="0"/>
              <a:t>AppDomain</a:t>
            </a:r>
            <a:endParaRPr lang="en-US" sz="2000" dirty="0" smtClean="0"/>
          </a:p>
          <a:p>
            <a:pPr lvl="1"/>
            <a:r>
              <a:rPr lang="en-US" sz="2000" dirty="0" smtClean="0"/>
              <a:t>Receives events from job</a:t>
            </a:r>
          </a:p>
          <a:p>
            <a:pPr lvl="1"/>
            <a:r>
              <a:rPr lang="en-US" sz="2000" dirty="0" smtClean="0"/>
              <a:t>Forwards commands to job</a:t>
            </a:r>
          </a:p>
          <a:p>
            <a:pPr lvl="1"/>
            <a:r>
              <a:rPr lang="en-US" sz="2000" dirty="0" smtClean="0"/>
              <a:t>Proxy for Executor is generated outside the </a:t>
            </a:r>
            <a:r>
              <a:rPr lang="en-US" sz="2000" dirty="0" err="1" smtClean="0"/>
              <a:t>AppDomain</a:t>
            </a:r>
            <a:endParaRPr lang="en-US" sz="2000" dirty="0" smtClean="0"/>
          </a:p>
          <a:p>
            <a:r>
              <a:rPr lang="en-US" sz="2400" dirty="0" err="1" smtClean="0"/>
              <a:t>ExecutorQueue</a:t>
            </a:r>
            <a:endParaRPr lang="en-US" sz="2400" dirty="0" smtClean="0"/>
          </a:p>
          <a:p>
            <a:pPr lvl="1"/>
            <a:r>
              <a:rPr lang="en-US" sz="2000" dirty="0" smtClean="0"/>
              <a:t>Communication through </a:t>
            </a:r>
            <a:r>
              <a:rPr lang="en-US" sz="2000" dirty="0" err="1" smtClean="0"/>
              <a:t>AppDomain</a:t>
            </a:r>
            <a:r>
              <a:rPr lang="en-US" sz="2000" dirty="0" smtClean="0"/>
              <a:t> borders</a:t>
            </a:r>
          </a:p>
          <a:p>
            <a:pPr lvl="1"/>
            <a:r>
              <a:rPr lang="en-US" sz="2000" dirty="0" err="1" smtClean="0"/>
              <a:t>SlaveJob</a:t>
            </a:r>
            <a:r>
              <a:rPr lang="en-US" sz="2000" dirty="0" smtClean="0"/>
              <a:t> pulls messages from </a:t>
            </a:r>
            <a:r>
              <a:rPr lang="en-US" sz="2000" dirty="0" err="1" smtClean="0"/>
              <a:t>ExecutorQueue</a:t>
            </a:r>
            <a:endParaRPr lang="en-US" sz="2000" dirty="0" smtClean="0"/>
          </a:p>
          <a:p>
            <a:pPr lvl="1"/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Blocking call, Executor proxy lease gets renewed</a:t>
            </a:r>
          </a:p>
          <a:p>
            <a:pPr lvl="1"/>
            <a:r>
              <a:rPr lang="en-US" sz="2000" dirty="0" smtClean="0"/>
              <a:t>Can’t set infinite lease time for proxy in a sandbox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112644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23722DF-9780-4ABF-BDF2-600EB36A843F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6300788" y="1412875"/>
          <a:ext cx="2603500" cy="1747838"/>
        </p:xfrm>
        <a:graphic>
          <a:graphicData uri="http://schemas.openxmlformats.org/presentationml/2006/ole">
            <p:oleObj spid="_x0000_s112647" name="Visio" r:id="rId4" imgW="2603754" imgH="174823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Hive Slave Sandboxing</a:t>
            </a:r>
          </a:p>
        </p:txBody>
      </p:sp>
      <p:sp>
        <p:nvSpPr>
          <p:cNvPr id="11469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Goal: Prevent execution of malicious code on Slave</a:t>
            </a:r>
          </a:p>
          <a:p>
            <a:pPr eaLnBrk="1" hangingPunct="1">
              <a:lnSpc>
                <a:spcPct val="90000"/>
              </a:lnSpc>
            </a:pPr>
            <a:endParaRPr lang="en-US" sz="2100" smtClean="0"/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AppDomains can be trusted or untrusted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Differences in Security Model .NET Version 4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Assemblies can be trusted or untrusted (mixed AppDomains)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Untrusted code can’t override security critical code (inheritance)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Untrusted code can’t call security critical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E.g. MarshallByRefObject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E.g. GetTypes() on security critical code 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So everything has to be not security critical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Problems with UI libraries, PluginInfrastructure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smtClean="0"/>
              <a:t>Switch between Privileged and Unprivileged Sandboxing</a:t>
            </a:r>
          </a:p>
        </p:txBody>
      </p:sp>
      <p:sp>
        <p:nvSpPr>
          <p:cNvPr id="114692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2F304B5-77FC-4CA9-A3B4-AF65761E6712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Hive Slave States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mtClean="0"/>
              <a:t>Offline 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200" smtClean="0"/>
              <a:t>Not connected to Hive     </a:t>
            </a:r>
          </a:p>
          <a:p>
            <a:pPr eaLnBrk="1" hangingPunct="1">
              <a:lnSpc>
                <a:spcPct val="90000"/>
              </a:lnSpc>
            </a:pPr>
            <a:r>
              <a:rPr lang="de-DE" smtClean="0"/>
              <a:t>Idle 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200" smtClean="0"/>
              <a:t>Slave has no jobs to calculate</a:t>
            </a:r>
            <a:r>
              <a:rPr lang="de-DE" smtClean="0"/>
              <a:t>     </a:t>
            </a:r>
          </a:p>
          <a:p>
            <a:pPr eaLnBrk="1" hangingPunct="1">
              <a:lnSpc>
                <a:spcPct val="90000"/>
              </a:lnSpc>
            </a:pPr>
            <a:r>
              <a:rPr lang="de-DE" smtClean="0"/>
              <a:t>Busy 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200" smtClean="0"/>
              <a:t>Jobs are currently running on slave</a:t>
            </a:r>
          </a:p>
          <a:p>
            <a:pPr eaLnBrk="1" hangingPunct="1">
              <a:lnSpc>
                <a:spcPct val="90000"/>
              </a:lnSpc>
            </a:pPr>
            <a:r>
              <a:rPr lang="de-DE" smtClean="0"/>
              <a:t>Asleep 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200" smtClean="0"/>
              <a:t>No jobs are accepted at the moment     </a:t>
            </a:r>
          </a:p>
          <a:p>
            <a:pPr eaLnBrk="1" hangingPunct="1">
              <a:lnSpc>
                <a:spcPct val="90000"/>
              </a:lnSpc>
            </a:pPr>
            <a:r>
              <a:rPr lang="de-DE" smtClean="0"/>
              <a:t>NoService </a:t>
            </a:r>
          </a:p>
          <a:p>
            <a:pPr lvl="1" eaLnBrk="1" hangingPunct="1">
              <a:lnSpc>
                <a:spcPct val="90000"/>
              </a:lnSpc>
            </a:pPr>
            <a:r>
              <a:rPr lang="de-DE" sz="2200" smtClean="0"/>
              <a:t>The slave windows service is currently not running</a:t>
            </a:r>
            <a:endParaRPr lang="en-US" sz="2200" smtClean="0"/>
          </a:p>
        </p:txBody>
      </p:sp>
      <p:sp>
        <p:nvSpPr>
          <p:cNvPr id="116740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F6585BC-B396-4FCE-83B8-79B3526A84B8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z="4000" smtClean="0"/>
              <a:t>Other Frameworks/Technologies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smtClean="0"/>
              <a:t>BOINC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C/C++, open 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no client groups, no timetables</a:t>
            </a:r>
          </a:p>
          <a:p>
            <a:pPr lvl="3" eaLnBrk="1" hangingPunct="1">
              <a:lnSpc>
                <a:spcPct val="90000"/>
              </a:lnSpc>
            </a:pPr>
            <a:endParaRPr lang="en-US" sz="1100" smtClean="0"/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Utilify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.NET, closed source</a:t>
            </a:r>
          </a:p>
          <a:p>
            <a:pPr lvl="3" eaLnBrk="1" hangingPunct="1">
              <a:lnSpc>
                <a:spcPct val="90000"/>
              </a:lnSpc>
            </a:pPr>
            <a:endParaRPr lang="en-US" sz="1100" smtClean="0"/>
          </a:p>
          <a:p>
            <a:pPr eaLnBrk="1" hangingPunct="1">
              <a:lnSpc>
                <a:spcPct val="90000"/>
              </a:lnSpc>
            </a:pPr>
            <a:r>
              <a:rPr lang="en-US" sz="2200" smtClean="0"/>
              <a:t>ParadisEO/ECJ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specialized for evolutionary algorithms (not generic)</a:t>
            </a:r>
          </a:p>
          <a:p>
            <a:pPr lvl="3" eaLnBrk="1" hangingPunct="1">
              <a:lnSpc>
                <a:spcPct val="90000"/>
              </a:lnSpc>
            </a:pPr>
            <a:endParaRPr lang="en-US" sz="110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HeuristicLab.Hive Deep Dive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http://dev.heuristiclab.com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CE75F-B5D9-41D1-982C-E861B8740EED}" type="slidenum">
              <a:rPr lang="de-DE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Hive Slave Demo</a:t>
            </a:r>
          </a:p>
        </p:txBody>
      </p:sp>
      <p:sp>
        <p:nvSpPr>
          <p:cNvPr id="118787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0E9E6D2-1B12-4A26-8EA2-6343AA5C1656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18790" name="Picture 6" descr="slavescreen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00113" y="1412875"/>
            <a:ext cx="6794500" cy="459422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Administration UI</a:t>
            </a:r>
          </a:p>
        </p:txBody>
      </p:sp>
      <p:sp>
        <p:nvSpPr>
          <p:cNvPr id="120835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4648087-C8E3-4B02-B669-1F511001F8FD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20838" name="Picture 6" descr="adminscreen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85888" y="1600200"/>
            <a:ext cx="637222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dirty="0" smtClean="0"/>
              <a:t>Experiment Manager</a:t>
            </a:r>
            <a:br>
              <a:rPr lang="de-AT" dirty="0" smtClean="0"/>
            </a:br>
            <a:r>
              <a:rPr lang="de-AT" dirty="0" smtClean="0"/>
              <a:t>Service Communication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smtClean="0"/>
              <a:t>svcutil for generation of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HiveServiceClient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DTOs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new local classes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extendable with `partial` mechanism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implement IItem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smtClean="0"/>
              <a:t>Service access via ServiceLocator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uses HeuristicLab username and password (by default)</a:t>
            </a:r>
          </a:p>
        </p:txBody>
      </p:sp>
      <p:sp>
        <p:nvSpPr>
          <p:cNvPr id="63491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506B436-8A80-4068-A53B-4F6B3958B682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634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4149725"/>
            <a:ext cx="22383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5" name="Picture 3"/>
          <p:cNvPicPr>
            <a:picLocks noChangeAspect="1" noChangeArrowheads="1"/>
          </p:cNvPicPr>
          <p:nvPr/>
        </p:nvPicPr>
        <p:blipFill>
          <a:blip r:embed="rId4" cstate="print"/>
          <a:srcRect l="10429" t="62169" r="59450" b="31746"/>
          <a:stretch>
            <a:fillRect/>
          </a:stretch>
        </p:blipFill>
        <p:spPr bwMode="auto">
          <a:xfrm>
            <a:off x="971550" y="4221163"/>
            <a:ext cx="4321175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Experiment Manager</a:t>
            </a:r>
            <a:br>
              <a:rPr lang="de-AT" smtClean="0"/>
            </a:br>
            <a:r>
              <a:rPr lang="de-AT" smtClean="0"/>
              <a:t>Service Communication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smtClean="0"/>
              <a:t>HiveClient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store and refresh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holds instances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StartExperiment is implemented specially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65539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05E2130-26F8-4C7C-AD48-1D55BB6F6680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6554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025" y="1341438"/>
            <a:ext cx="2339975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Experiment Manager</a:t>
            </a:r>
            <a:br>
              <a:rPr lang="de-AT" smtClean="0"/>
            </a:br>
            <a:endParaRPr lang="de-AT" smtClean="0"/>
          </a:p>
        </p:txBody>
      </p:sp>
      <p:sp>
        <p:nvSpPr>
          <p:cNvPr id="6758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900" smtClean="0"/>
              <a:t>RefreshableHiveExperiment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smtClean="0"/>
              <a:t>encapsulates a HiveExperiment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smtClean="0"/>
              <a:t>automatically refreshes itself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500" smtClean="0"/>
              <a:t>automatically downloads finished jobs</a:t>
            </a:r>
          </a:p>
          <a:p>
            <a:pPr eaLnBrk="1" hangingPunct="1">
              <a:lnSpc>
                <a:spcPct val="90000"/>
              </a:lnSpc>
            </a:pPr>
            <a:r>
              <a:rPr lang="en-US" sz="1900" smtClean="0"/>
              <a:t>RefreshableHiveExperimentView</a:t>
            </a:r>
          </a:p>
        </p:txBody>
      </p:sp>
      <p:sp>
        <p:nvSpPr>
          <p:cNvPr id="67587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258B3D2-56A1-4E6C-A1D8-5E860480AA77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675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7675" y="1484313"/>
            <a:ext cx="22383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1" name="Picture 2"/>
          <p:cNvPicPr>
            <a:picLocks noChangeAspect="1" noChangeArrowheads="1"/>
          </p:cNvPicPr>
          <p:nvPr/>
        </p:nvPicPr>
        <p:blipFill>
          <a:blip r:embed="rId4" cstate="print"/>
          <a:srcRect l="2654" t="12640" r="54231" b="50093"/>
          <a:stretch>
            <a:fillRect/>
          </a:stretch>
        </p:blipFill>
        <p:spPr bwMode="auto">
          <a:xfrm>
            <a:off x="1547813" y="3068638"/>
            <a:ext cx="4968875" cy="333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2" name="TextBox 9"/>
          <p:cNvSpPr txBox="1">
            <a:spLocks noChangeArrowheads="1"/>
          </p:cNvSpPr>
          <p:nvPr/>
        </p:nvSpPr>
        <p:spPr bwMode="auto">
          <a:xfrm>
            <a:off x="179388" y="5373688"/>
            <a:ext cx="11461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TreeView</a:t>
            </a:r>
          </a:p>
        </p:txBody>
      </p:sp>
      <p:cxnSp>
        <p:nvCxnSpPr>
          <p:cNvPr id="67593" name="Shape 11"/>
          <p:cNvCxnSpPr>
            <a:cxnSpLocks noChangeShapeType="1"/>
            <a:endCxn id="67592" idx="0"/>
          </p:cNvCxnSpPr>
          <p:nvPr/>
        </p:nvCxnSpPr>
        <p:spPr bwMode="auto">
          <a:xfrm rot="10800000" flipV="1">
            <a:off x="752475" y="5013325"/>
            <a:ext cx="1803400" cy="360363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7594" name="Shape 14"/>
          <p:cNvCxnSpPr>
            <a:cxnSpLocks noChangeShapeType="1"/>
            <a:endCxn id="67595" idx="0"/>
          </p:cNvCxnSpPr>
          <p:nvPr/>
        </p:nvCxnSpPr>
        <p:spPr bwMode="auto">
          <a:xfrm rot="10800000" flipV="1">
            <a:off x="874713" y="3284538"/>
            <a:ext cx="817562" cy="576262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7595" name="TextBox 17"/>
          <p:cNvSpPr txBox="1">
            <a:spLocks noChangeArrowheads="1"/>
          </p:cNvSpPr>
          <p:nvPr/>
        </p:nvSpPr>
        <p:spPr bwMode="auto">
          <a:xfrm>
            <a:off x="179388" y="3860800"/>
            <a:ext cx="13906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Downloads </a:t>
            </a:r>
          </a:p>
          <a:p>
            <a:r>
              <a:rPr lang="en-US"/>
              <a:t>jobs</a:t>
            </a:r>
          </a:p>
        </p:txBody>
      </p:sp>
      <p:cxnSp>
        <p:nvCxnSpPr>
          <p:cNvPr id="67596" name="Shape 20"/>
          <p:cNvCxnSpPr>
            <a:cxnSpLocks noChangeShapeType="1"/>
          </p:cNvCxnSpPr>
          <p:nvPr/>
        </p:nvCxnSpPr>
        <p:spPr bwMode="auto">
          <a:xfrm rot="5400000" flipH="1" flipV="1">
            <a:off x="5795963" y="3213100"/>
            <a:ext cx="576262" cy="15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7597" name="TextBox 23"/>
          <p:cNvSpPr txBox="1">
            <a:spLocks noChangeArrowheads="1"/>
          </p:cNvSpPr>
          <p:nvPr/>
        </p:nvSpPr>
        <p:spPr bwMode="auto">
          <a:xfrm>
            <a:off x="5148263" y="2276475"/>
            <a:ext cx="17367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Is downloaded </a:t>
            </a:r>
          </a:p>
          <a:p>
            <a:r>
              <a:rPr lang="en-US"/>
              <a:t>before refresh</a:t>
            </a:r>
          </a:p>
        </p:txBody>
      </p:sp>
      <p:sp>
        <p:nvSpPr>
          <p:cNvPr id="67598" name="TextBox 24"/>
          <p:cNvSpPr txBox="1">
            <a:spLocks noChangeArrowheads="1"/>
          </p:cNvSpPr>
          <p:nvPr/>
        </p:nvSpPr>
        <p:spPr bwMode="auto">
          <a:xfrm>
            <a:off x="3635375" y="4724400"/>
            <a:ext cx="25209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HiveJobView</a:t>
            </a:r>
          </a:p>
          <a:p>
            <a:pPr algn="ctr"/>
            <a:r>
              <a:rPr lang="en-US"/>
              <a:t>OptimizerHiveJobView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Experiment Manager</a:t>
            </a:r>
            <a:br>
              <a:rPr lang="de-AT" smtClean="0"/>
            </a:br>
            <a:endParaRPr lang="de-AT" smtClean="0"/>
          </a:p>
        </p:txBody>
      </p:sp>
      <p:sp>
        <p:nvSpPr>
          <p:cNvPr id="69634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4BC4BE4-0B3F-46E0-BB59-DBEEEFDEA80C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696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4663" y="1924050"/>
            <a:ext cx="48958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483552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smtClean="0"/>
              <a:t>HiveJob&lt;T&gt;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encapsulates Job DTO and ItemJob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knows about child jobs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smtClean="0"/>
              <a:t>OptimizerHiveJob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listens to optimizer-events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BatchRun.RepetitionsChanged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BatchRun.AlgorthmChanged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Optimizer.OptimizersChanged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Job.ParallelChanged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creates/removes child jobs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smtClean="0"/>
              <a:t>EngineHiveJob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removes scope information in GetAsJobData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Experiment Manager</a:t>
            </a:r>
            <a:br>
              <a:rPr lang="de-AT" smtClean="0"/>
            </a:br>
            <a:endParaRPr lang="de-AT" smtClean="0"/>
          </a:p>
        </p:txBody>
      </p:sp>
      <p:sp>
        <p:nvSpPr>
          <p:cNvPr id="71682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2996786-3F37-4AED-B718-B6E052D27A78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168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483552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smtClean="0"/>
              <a:t>HiveJobView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configuration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job status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state graph</a:t>
            </a:r>
          </a:p>
          <a:p>
            <a:pPr eaLnBrk="1" hangingPunct="1">
              <a:lnSpc>
                <a:spcPct val="90000"/>
              </a:lnSpc>
            </a:pPr>
            <a:endParaRPr lang="en-US" sz="2300" smtClean="0"/>
          </a:p>
          <a:p>
            <a:pPr eaLnBrk="1" hangingPunct="1">
              <a:lnSpc>
                <a:spcPct val="90000"/>
              </a:lnSpc>
            </a:pPr>
            <a:r>
              <a:rPr lang="en-US" sz="2300" smtClean="0"/>
              <a:t>OptimizerJobView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derived from HiveJobView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“shortcut” to Runs of the optimizer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start/pause/stop controls</a:t>
            </a:r>
          </a:p>
        </p:txBody>
      </p:sp>
      <p:pic>
        <p:nvPicPr>
          <p:cNvPr id="71686" name="Picture 2"/>
          <p:cNvPicPr>
            <a:picLocks noChangeAspect="1" noChangeArrowheads="1"/>
          </p:cNvPicPr>
          <p:nvPr/>
        </p:nvPicPr>
        <p:blipFill>
          <a:blip r:embed="rId3" cstate="print"/>
          <a:srcRect l="2654" t="13400" r="68694" b="52544"/>
          <a:stretch>
            <a:fillRect/>
          </a:stretch>
        </p:blipFill>
        <p:spPr bwMode="auto">
          <a:xfrm>
            <a:off x="5795963" y="549275"/>
            <a:ext cx="3005137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7" name="Picture 3"/>
          <p:cNvPicPr>
            <a:picLocks noChangeAspect="1" noChangeArrowheads="1"/>
          </p:cNvPicPr>
          <p:nvPr/>
        </p:nvPicPr>
        <p:blipFill>
          <a:blip r:embed="rId4" cstate="print"/>
          <a:srcRect l="2751" t="13783" r="70000" b="50603"/>
          <a:stretch>
            <a:fillRect/>
          </a:stretch>
        </p:blipFill>
        <p:spPr bwMode="auto">
          <a:xfrm>
            <a:off x="5795963" y="3573463"/>
            <a:ext cx="3024187" cy="306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Experiment Manager</a:t>
            </a:r>
            <a:br>
              <a:rPr lang="de-AT" smtClean="0"/>
            </a:br>
            <a:endParaRPr lang="de-AT" smtClean="0"/>
          </a:p>
        </p:txBody>
      </p:sp>
      <p:sp>
        <p:nvSpPr>
          <p:cNvPr id="75778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C172E55-6B02-4035-BFF7-62CA875B63CC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5781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483552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smtClean="0"/>
              <a:t>ExperimentManagerView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hive experiments ordered by date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information about finished jobs before download</a:t>
            </a:r>
          </a:p>
        </p:txBody>
      </p:sp>
      <p:pic>
        <p:nvPicPr>
          <p:cNvPr id="75782" name="Picture 2"/>
          <p:cNvPicPr>
            <a:picLocks noChangeAspect="1" noChangeArrowheads="1"/>
          </p:cNvPicPr>
          <p:nvPr/>
        </p:nvPicPr>
        <p:blipFill>
          <a:blip r:embed="rId3" cstate="print"/>
          <a:srcRect l="4053" t="12439" r="1262" b="6609"/>
          <a:stretch>
            <a:fillRect/>
          </a:stretch>
        </p:blipFill>
        <p:spPr bwMode="auto">
          <a:xfrm>
            <a:off x="2771775" y="2708275"/>
            <a:ext cx="6192838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Experiment Manager</a:t>
            </a:r>
            <a:br>
              <a:rPr lang="de-AT" smtClean="0"/>
            </a:br>
            <a:endParaRPr lang="de-AT" smtClean="0"/>
          </a:p>
        </p:txBody>
      </p:sp>
      <p:sp>
        <p:nvSpPr>
          <p:cNvPr id="77826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B12312C-86FF-42BA-A037-1FCFBC1E79E5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782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483552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smtClean="0"/>
              <a:t>HiveExperimentView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drag and drop support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TreeView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Pause-&gt;</a:t>
            </a:r>
            <a:br>
              <a:rPr lang="en-US" sz="1900" smtClean="0"/>
            </a:br>
            <a:r>
              <a:rPr lang="en-US" sz="1900" smtClean="0"/>
              <a:t>Modify-&gt;</a:t>
            </a:r>
            <a:br>
              <a:rPr lang="en-US" sz="1900" smtClean="0"/>
            </a:br>
            <a:r>
              <a:rPr lang="en-US" sz="1900" smtClean="0"/>
              <a:t>Resume</a:t>
            </a:r>
          </a:p>
        </p:txBody>
      </p:sp>
      <p:pic>
        <p:nvPicPr>
          <p:cNvPr id="77830" name="Picture 2"/>
          <p:cNvPicPr>
            <a:picLocks noChangeAspect="1" noChangeArrowheads="1"/>
          </p:cNvPicPr>
          <p:nvPr/>
        </p:nvPicPr>
        <p:blipFill>
          <a:blip r:embed="rId3" cstate="print"/>
          <a:srcRect l="26923" t="23151" r="4228" b="5389"/>
          <a:stretch>
            <a:fillRect/>
          </a:stretch>
        </p:blipFill>
        <p:spPr bwMode="auto">
          <a:xfrm>
            <a:off x="3059113" y="2205038"/>
            <a:ext cx="59055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Experiment Manager</a:t>
            </a:r>
            <a:br>
              <a:rPr lang="de-AT" smtClean="0"/>
            </a:br>
            <a:endParaRPr lang="de-AT" smtClean="0"/>
          </a:p>
        </p:txBody>
      </p:sp>
      <p:sp>
        <p:nvSpPr>
          <p:cNvPr id="79874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1AEE195-1240-4FCF-911B-5CC83A4BE2DD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39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987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728345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smtClean="0"/>
              <a:t>StateLog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every state transition is logged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nice for analyzing hive behaviour and performance</a:t>
            </a:r>
          </a:p>
        </p:txBody>
      </p:sp>
      <p:pic>
        <p:nvPicPr>
          <p:cNvPr id="79878" name="Picture 2"/>
          <p:cNvPicPr>
            <a:picLocks noChangeAspect="1" noChangeArrowheads="1"/>
          </p:cNvPicPr>
          <p:nvPr/>
        </p:nvPicPr>
        <p:blipFill>
          <a:blip r:embed="rId3" cstate="print"/>
          <a:srcRect l="38074" t="37772" r="7964" b="11404"/>
          <a:stretch>
            <a:fillRect/>
          </a:stretch>
        </p:blipFill>
        <p:spPr bwMode="auto">
          <a:xfrm>
            <a:off x="539750" y="2852738"/>
            <a:ext cx="742950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z="4000" smtClean="0"/>
              <a:t>Hive vs. MPI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</p:nvPr>
        </p:nvGraphicFramePr>
        <p:xfrm>
          <a:off x="457200" y="1484313"/>
          <a:ext cx="8229600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Slaves can be deployed anywhere (behind Firewall, NAT)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Limited to HPC cluster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Slave management (groups)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Node management with HPC tool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User/roles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No user management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Security (encrypted comm.)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No</a:t>
                      </a:r>
                      <a:r>
                        <a:rPr lang="en-US" baseline="0" dirty="0" smtClean="0"/>
                        <a:t> encryption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Jobs/experiments</a:t>
                      </a:r>
                      <a:r>
                        <a:rPr lang="en-US" baseline="0" dirty="0" smtClean="0"/>
                        <a:t> stored in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lang="en-US" baseline="0" dirty="0" smtClean="0"/>
                        <a:t>API to send/receive jobs – no database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Automatic </a:t>
                      </a:r>
                      <a:r>
                        <a:rPr lang="en-US" dirty="0" err="1" smtClean="0"/>
                        <a:t>plugin</a:t>
                      </a:r>
                      <a:r>
                        <a:rPr lang="en-US" baseline="0" dirty="0" smtClean="0"/>
                        <a:t> 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Manual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plugin</a:t>
                      </a:r>
                      <a:r>
                        <a:rPr lang="en-US" baseline="0" dirty="0" smtClean="0"/>
                        <a:t> deployment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Timetables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Time management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 No job</a:t>
                      </a:r>
                      <a:r>
                        <a:rPr lang="en-US" baseline="0" dirty="0" smtClean="0"/>
                        <a:t> intercommunication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baseline="0" dirty="0" smtClean="0"/>
                        <a:t> Job intercommunication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 Low performance comm.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High performance</a:t>
                      </a:r>
                      <a:r>
                        <a:rPr lang="en-US" baseline="0" dirty="0" smtClean="0"/>
                        <a:t> comm.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Suited</a:t>
                      </a:r>
                      <a:r>
                        <a:rPr lang="en-US" baseline="0" dirty="0" smtClean="0"/>
                        <a:t> for </a:t>
                      </a:r>
                    </a:p>
                    <a:p>
                      <a:pPr algn="ctr"/>
                      <a:r>
                        <a:rPr lang="en-US" baseline="0" dirty="0" smtClean="0"/>
                        <a:t>coarse grained parallelization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without intercommunication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Suited</a:t>
                      </a:r>
                      <a:r>
                        <a:rPr lang="en-US" baseline="0" dirty="0" smtClean="0"/>
                        <a:t> for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fine grained parallelization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with intercommunication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HeuristicLab.Hive Deep Dive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http://dev.heuristiclab.com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BED9C7-8F60-4525-8C8A-7B6C3F028F97}" type="slidenum">
              <a:rPr lang="de-DE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HiveEngine</a:t>
            </a:r>
          </a:p>
        </p:txBody>
      </p:sp>
      <p:sp>
        <p:nvSpPr>
          <p:cNvPr id="81922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8C8B654-B5E9-4E97-90F7-0D536ACAB7D8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40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600200"/>
            <a:ext cx="79311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300" kern="0" dirty="0" err="1">
                <a:latin typeface="+mn-lt"/>
                <a:cs typeface="+mn-cs"/>
              </a:rPr>
              <a:t>UniformSubScopesOperators</a:t>
            </a:r>
            <a:endParaRPr lang="en-US" sz="2300" kern="0" dirty="0">
              <a:latin typeface="+mn-lt"/>
              <a:cs typeface="+mn-cs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1900" kern="0" dirty="0">
                <a:latin typeface="+mn-lt"/>
                <a:cs typeface="+mn-cs"/>
              </a:rPr>
              <a:t>Parallel=true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300" kern="0" dirty="0">
                <a:latin typeface="+mn-lt"/>
                <a:cs typeface="+mn-cs"/>
              </a:rPr>
              <a:t>An </a:t>
            </a:r>
            <a:r>
              <a:rPr lang="en-US" sz="2300" kern="0" dirty="0" err="1">
                <a:latin typeface="+mn-lt"/>
                <a:cs typeface="+mn-cs"/>
              </a:rPr>
              <a:t>EngineJob</a:t>
            </a:r>
            <a:r>
              <a:rPr lang="en-US" sz="2300" kern="0" dirty="0">
                <a:latin typeface="+mn-lt"/>
                <a:cs typeface="+mn-cs"/>
              </a:rPr>
              <a:t> is created for operation in </a:t>
            </a:r>
            <a:r>
              <a:rPr lang="en-US" sz="2300" kern="0" dirty="0" err="1">
                <a:latin typeface="+mn-lt"/>
                <a:cs typeface="+mn-cs"/>
              </a:rPr>
              <a:t>OperationCollection</a:t>
            </a:r>
            <a:endParaRPr lang="en-US" sz="2300" kern="0" dirty="0">
              <a:latin typeface="+mn-lt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300" kern="0" dirty="0">
                <a:latin typeface="+mn-lt"/>
                <a:cs typeface="+mn-cs"/>
              </a:rPr>
              <a:t>Each operation contains a reference to a scope tree and execution context tree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300" kern="0" dirty="0">
                <a:latin typeface="+mn-lt"/>
                <a:cs typeface="+mn-cs"/>
              </a:rPr>
              <a:t>Side-scopes are cut away!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300" kern="0" dirty="0">
                <a:latin typeface="+mn-lt"/>
                <a:cs typeface="+mn-cs"/>
              </a:rPr>
              <a:t>Execution context tree is </a:t>
            </a:r>
            <a:br>
              <a:rPr lang="en-US" sz="2300" kern="0" dirty="0">
                <a:latin typeface="+mn-lt"/>
                <a:cs typeface="+mn-cs"/>
              </a:rPr>
            </a:br>
            <a:r>
              <a:rPr lang="en-US" sz="2300" kern="0" dirty="0">
                <a:latin typeface="+mn-lt"/>
                <a:cs typeface="+mn-cs"/>
              </a:rPr>
              <a:t>available but </a:t>
            </a:r>
            <a:br>
              <a:rPr lang="en-US" sz="2300" kern="0" dirty="0">
                <a:latin typeface="+mn-lt"/>
                <a:cs typeface="+mn-cs"/>
              </a:rPr>
            </a:br>
            <a:r>
              <a:rPr lang="en-US" sz="2300" kern="0" dirty="0">
                <a:latin typeface="+mn-lt"/>
                <a:cs typeface="+mn-cs"/>
              </a:rPr>
              <a:t>must not be modified!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300" kern="0" dirty="0">
                <a:latin typeface="+mn-lt"/>
                <a:cs typeface="+mn-cs"/>
              </a:rPr>
              <a:t>Jobs can become large</a:t>
            </a:r>
          </a:p>
        </p:txBody>
      </p:sp>
      <p:pic>
        <p:nvPicPr>
          <p:cNvPr id="81926" name="Picture 3"/>
          <p:cNvPicPr>
            <a:picLocks noChangeAspect="1" noChangeArrowheads="1"/>
          </p:cNvPicPr>
          <p:nvPr/>
        </p:nvPicPr>
        <p:blipFill>
          <a:blip r:embed="rId3" cstate="print"/>
          <a:srcRect l="18517" t="31787" r="16467" b="11916"/>
          <a:stretch>
            <a:fillRect/>
          </a:stretch>
        </p:blipFill>
        <p:spPr bwMode="auto">
          <a:xfrm>
            <a:off x="4211638" y="3500438"/>
            <a:ext cx="493236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HiveEngine</a:t>
            </a:r>
          </a:p>
        </p:txBody>
      </p:sp>
      <p:sp>
        <p:nvSpPr>
          <p:cNvPr id="83970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BFEBFFE-0B05-4B9A-92D7-B2A62AFEFA86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41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600200"/>
            <a:ext cx="79311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300" kern="0" dirty="0" err="1">
                <a:latin typeface="+mn-lt"/>
                <a:cs typeface="+mn-cs"/>
              </a:rPr>
              <a:t>HiveEngineView</a:t>
            </a:r>
            <a:endParaRPr lang="en-US" sz="2300" kern="0" dirty="0">
              <a:latin typeface="+mn-lt"/>
              <a:cs typeface="+mn-cs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300" kern="0" dirty="0">
                <a:latin typeface="+mn-lt"/>
                <a:cs typeface="+mn-cs"/>
              </a:rPr>
              <a:t>reuse of </a:t>
            </a:r>
            <a:r>
              <a:rPr lang="en-US" sz="2300" kern="0" dirty="0" err="1">
                <a:latin typeface="+mn-lt"/>
                <a:cs typeface="+mn-cs"/>
              </a:rPr>
              <a:t>RefreshableHiveExperimentView</a:t>
            </a:r>
            <a:endParaRPr lang="en-US" sz="2300" kern="0" dirty="0">
              <a:latin typeface="+mn-lt"/>
              <a:cs typeface="+mn-cs"/>
            </a:endParaRPr>
          </a:p>
        </p:txBody>
      </p:sp>
      <p:pic>
        <p:nvPicPr>
          <p:cNvPr id="83974" name="Picture 2"/>
          <p:cNvPicPr>
            <a:picLocks noChangeAspect="1" noChangeArrowheads="1"/>
          </p:cNvPicPr>
          <p:nvPr/>
        </p:nvPicPr>
        <p:blipFill>
          <a:blip r:embed="rId3" cstate="print"/>
          <a:srcRect l="4182" t="12144" r="1637" b="6578"/>
          <a:stretch>
            <a:fillRect/>
          </a:stretch>
        </p:blipFill>
        <p:spPr bwMode="auto">
          <a:xfrm>
            <a:off x="1763713" y="2381250"/>
            <a:ext cx="6192837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Hive Statistics</a:t>
            </a:r>
          </a:p>
        </p:txBody>
      </p:sp>
      <p:sp>
        <p:nvSpPr>
          <p:cNvPr id="86018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7B2FC4F-DC0C-4EC8-B2F5-0C7A41E034CE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42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Content Placeholder 2"/>
          <p:cNvSpPr txBox="1"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300" dirty="0" smtClean="0"/>
              <a:t>Captures hive status</a:t>
            </a:r>
          </a:p>
          <a:p>
            <a:pPr lvl="1" indent="-342900"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900" dirty="0" smtClean="0">
                <a:ea typeface="+mn-ea"/>
                <a:cs typeface="+mn-cs"/>
              </a:rPr>
              <a:t>every minute</a:t>
            </a:r>
          </a:p>
          <a:p>
            <a:pPr lvl="1" indent="-342900"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900" dirty="0" smtClean="0">
                <a:ea typeface="+mn-ea"/>
                <a:cs typeface="+mn-cs"/>
              </a:rPr>
              <a:t>also deleted jobs count in statistics</a:t>
            </a:r>
          </a:p>
          <a:p>
            <a:pPr lvl="1" indent="-342900"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sz="1900" dirty="0" smtClean="0">
                <a:ea typeface="+mn-ea"/>
                <a:cs typeface="+mn-cs"/>
              </a:rPr>
              <a:t>per user</a:t>
            </a:r>
          </a:p>
          <a:p>
            <a:pPr lvl="2" indent="-342900" eaLnBrk="1" hangingPunct="1">
              <a:lnSpc>
                <a:spcPct val="90000"/>
              </a:lnSpc>
              <a:defRPr/>
            </a:pPr>
            <a:r>
              <a:rPr lang="en-US" sz="1500" dirty="0" smtClean="0">
                <a:ea typeface="+mn-ea"/>
                <a:cs typeface="+mn-cs"/>
              </a:rPr>
              <a:t>total execution time</a:t>
            </a:r>
          </a:p>
          <a:p>
            <a:pPr lvl="2" indent="-342900" eaLnBrk="1" hangingPunct="1">
              <a:lnSpc>
                <a:spcPct val="90000"/>
              </a:lnSpc>
              <a:defRPr/>
            </a:pPr>
            <a:r>
              <a:rPr lang="en-US" sz="1500" dirty="0" smtClean="0">
                <a:ea typeface="+mn-ea"/>
                <a:cs typeface="+mn-cs"/>
              </a:rPr>
              <a:t>used cores</a:t>
            </a:r>
          </a:p>
          <a:p>
            <a:pPr lvl="2" indent="-342900" eaLnBrk="1" hangingPunct="1">
              <a:lnSpc>
                <a:spcPct val="90000"/>
              </a:lnSpc>
              <a:defRPr/>
            </a:pPr>
            <a:r>
              <a:rPr lang="en-US" sz="1500" dirty="0" smtClean="0">
                <a:ea typeface="+mn-ea"/>
                <a:cs typeface="+mn-cs"/>
              </a:rPr>
              <a:t>total execution time (only of finished jobs)</a:t>
            </a:r>
          </a:p>
          <a:p>
            <a:pPr lvl="2" indent="-342900" eaLnBrk="1" hangingPunct="1">
              <a:lnSpc>
                <a:spcPct val="90000"/>
              </a:lnSpc>
              <a:defRPr/>
            </a:pPr>
            <a:r>
              <a:rPr lang="en-US" sz="1500" dirty="0" smtClean="0">
                <a:ea typeface="+mn-ea"/>
                <a:cs typeface="+mn-cs"/>
              </a:rPr>
              <a:t>start-to-end time (only of finished jobs)</a:t>
            </a:r>
          </a:p>
          <a:p>
            <a:pPr lvl="1" indent="-342900" eaLnBrk="1" hangingPunct="1">
              <a:lnSpc>
                <a:spcPct val="90000"/>
              </a:lnSpc>
              <a:defRPr/>
            </a:pPr>
            <a:r>
              <a:rPr lang="en-US" sz="1900" dirty="0" smtClean="0">
                <a:ea typeface="+mn-ea"/>
                <a:cs typeface="+mn-cs"/>
              </a:rPr>
              <a:t>per slave</a:t>
            </a:r>
          </a:p>
          <a:p>
            <a:pPr lvl="2" indent="-342900" eaLnBrk="1" hangingPunct="1">
              <a:lnSpc>
                <a:spcPct val="90000"/>
              </a:lnSpc>
              <a:defRPr/>
            </a:pPr>
            <a:r>
              <a:rPr lang="en-US" sz="1500" dirty="0" smtClean="0">
                <a:ea typeface="+mn-ea"/>
                <a:cs typeface="+mn-cs"/>
              </a:rPr>
              <a:t>cores</a:t>
            </a:r>
          </a:p>
          <a:p>
            <a:pPr lvl="2" indent="-342900" eaLnBrk="1" hangingPunct="1">
              <a:lnSpc>
                <a:spcPct val="90000"/>
              </a:lnSpc>
              <a:defRPr/>
            </a:pPr>
            <a:r>
              <a:rPr lang="en-US" sz="1500" dirty="0" smtClean="0">
                <a:ea typeface="+mn-ea"/>
                <a:cs typeface="+mn-cs"/>
              </a:rPr>
              <a:t>free cores</a:t>
            </a:r>
          </a:p>
          <a:p>
            <a:pPr lvl="2" indent="-342900" eaLnBrk="1" hangingPunct="1">
              <a:lnSpc>
                <a:spcPct val="90000"/>
              </a:lnSpc>
              <a:defRPr/>
            </a:pPr>
            <a:r>
              <a:rPr lang="en-US" sz="1500" dirty="0" smtClean="0">
                <a:ea typeface="+mn-ea"/>
                <a:cs typeface="+mn-cs"/>
              </a:rPr>
              <a:t>memory</a:t>
            </a:r>
          </a:p>
          <a:p>
            <a:pPr lvl="2" indent="-342900" eaLnBrk="1" hangingPunct="1">
              <a:lnSpc>
                <a:spcPct val="90000"/>
              </a:lnSpc>
              <a:defRPr/>
            </a:pPr>
            <a:r>
              <a:rPr lang="en-US" sz="1500" dirty="0" smtClean="0">
                <a:ea typeface="+mn-ea"/>
                <a:cs typeface="+mn-cs"/>
              </a:rPr>
              <a:t>free memory</a:t>
            </a:r>
          </a:p>
          <a:p>
            <a:pPr lvl="2" indent="-342900" eaLnBrk="1" hangingPunct="1">
              <a:lnSpc>
                <a:spcPct val="90000"/>
              </a:lnSpc>
              <a:defRPr/>
            </a:pPr>
            <a:r>
              <a:rPr lang="en-US" sz="1500" dirty="0" err="1" smtClean="0">
                <a:ea typeface="+mn-ea"/>
                <a:cs typeface="+mn-cs"/>
              </a:rPr>
              <a:t>cpu</a:t>
            </a:r>
            <a:r>
              <a:rPr lang="en-US" sz="1500" dirty="0" smtClean="0">
                <a:ea typeface="+mn-ea"/>
                <a:cs typeface="+mn-cs"/>
              </a:rPr>
              <a:t> usage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300" dirty="0" smtClean="0"/>
              <a:t>No HL views yet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Hive Statistics</a:t>
            </a:r>
          </a:p>
        </p:txBody>
      </p:sp>
      <p:sp>
        <p:nvSpPr>
          <p:cNvPr id="88066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F2E2476-C817-4EA9-B327-391CB82D7D4A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43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Content Placeholder 2"/>
          <p:cNvSpPr txBox="1">
            <a:spLocks noGrp="1"/>
          </p:cNvSpPr>
          <p:nvPr>
            <p:ph idx="4294967295"/>
          </p:nvPr>
        </p:nvSpPr>
        <p:spPr/>
        <p:txBody>
          <a:bodyPr vert="vert27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300" dirty="0" smtClean="0"/>
              <a:t>Excel visualization of a </a:t>
            </a:r>
            <a:r>
              <a:rPr lang="en-US" sz="2300" dirty="0" err="1" smtClean="0"/>
              <a:t>HiveEngine</a:t>
            </a:r>
            <a:r>
              <a:rPr lang="en-US" sz="2300" dirty="0" smtClean="0"/>
              <a:t> run of </a:t>
            </a:r>
            <a:r>
              <a:rPr lang="en-US" sz="2300" dirty="0" err="1" smtClean="0"/>
              <a:t>MetaOptimization</a:t>
            </a:r>
            <a:endParaRPr lang="en-US" sz="2300" dirty="0" smtClean="0"/>
          </a:p>
        </p:txBody>
      </p:sp>
      <p:pic>
        <p:nvPicPr>
          <p:cNvPr id="88070" name="Picture 2"/>
          <p:cNvPicPr>
            <a:picLocks noChangeAspect="1" noChangeArrowheads="1"/>
          </p:cNvPicPr>
          <p:nvPr/>
        </p:nvPicPr>
        <p:blipFill>
          <a:blip r:embed="rId3" cstate="print"/>
          <a:srcRect l="23425" t="23486" r="33656" b="17474"/>
          <a:stretch>
            <a:fillRect/>
          </a:stretch>
        </p:blipFill>
        <p:spPr bwMode="auto">
          <a:xfrm>
            <a:off x="1487488" y="1125538"/>
            <a:ext cx="7621587" cy="573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Hive Statistics</a:t>
            </a:r>
          </a:p>
        </p:txBody>
      </p:sp>
      <p:sp>
        <p:nvSpPr>
          <p:cNvPr id="90114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BDA2141-146C-4242-BD3B-1D22606D6ADC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44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Content Placeholder 2"/>
          <p:cNvSpPr txBox="1">
            <a:spLocks noGrp="1"/>
          </p:cNvSpPr>
          <p:nvPr>
            <p:ph idx="4294967295"/>
          </p:nvPr>
        </p:nvSpPr>
        <p:spPr/>
        <p:txBody>
          <a:bodyPr vert="vert27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300" dirty="0" smtClean="0"/>
              <a:t>Excel visualization of a </a:t>
            </a:r>
            <a:r>
              <a:rPr lang="en-US" sz="2300" dirty="0" err="1" smtClean="0"/>
              <a:t>HiveEngine</a:t>
            </a:r>
            <a:r>
              <a:rPr lang="en-US" sz="2300" dirty="0" smtClean="0"/>
              <a:t> run of </a:t>
            </a:r>
            <a:r>
              <a:rPr lang="en-US" sz="2300" dirty="0" err="1" smtClean="0"/>
              <a:t>MetaOptimization</a:t>
            </a:r>
            <a:endParaRPr lang="en-US" sz="2300" dirty="0" smtClean="0"/>
          </a:p>
        </p:txBody>
      </p:sp>
      <p:pic>
        <p:nvPicPr>
          <p:cNvPr id="90118" name="Picture 2"/>
          <p:cNvPicPr>
            <a:picLocks noChangeAspect="1" noChangeArrowheads="1"/>
          </p:cNvPicPr>
          <p:nvPr/>
        </p:nvPicPr>
        <p:blipFill>
          <a:blip r:embed="rId3" cstate="print"/>
          <a:srcRect l="23425" t="28526" r="34052" b="9555"/>
          <a:stretch>
            <a:fillRect/>
          </a:stretch>
        </p:blipFill>
        <p:spPr bwMode="auto">
          <a:xfrm>
            <a:off x="1692275" y="1181100"/>
            <a:ext cx="712787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done</a:t>
            </a:r>
            <a:r>
              <a:rPr lang="de-AT" dirty="0" smtClean="0"/>
              <a:t>…</a:t>
            </a:r>
            <a:endParaRPr lang="de-AT" dirty="0" smtClean="0"/>
          </a:p>
        </p:txBody>
      </p:sp>
      <p:sp>
        <p:nvSpPr>
          <p:cNvPr id="12288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Use checksums for comparing assemblies </a:t>
            </a:r>
            <a:r>
              <a:rPr lang="en-US" sz="2100" dirty="0" smtClean="0">
                <a:sym typeface="Wingdings" pitchFamily="2" charset="2"/>
              </a:rPr>
              <a:t> remove </a:t>
            </a:r>
            <a:r>
              <a:rPr lang="en-US" sz="2100" dirty="0" err="1" smtClean="0">
                <a:sym typeface="Wingdings" pitchFamily="2" charset="2"/>
              </a:rPr>
              <a:t>UseLocalPlugins</a:t>
            </a:r>
            <a:endParaRPr lang="en-US" sz="21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100" dirty="0" smtClean="0">
                <a:sym typeface="Wingdings" pitchFamily="2" charset="2"/>
              </a:rPr>
              <a:t>Experiment sharing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 smtClean="0">
                <a:sym typeface="Wingdings" pitchFamily="2" charset="2"/>
              </a:rPr>
              <a:t>ExperimentManager</a:t>
            </a:r>
            <a:r>
              <a:rPr lang="en-US" sz="2100" dirty="0" smtClean="0">
                <a:sym typeface="Wingdings" pitchFamily="2" charset="2"/>
              </a:rPr>
              <a:t> and </a:t>
            </a:r>
            <a:r>
              <a:rPr lang="en-US" sz="2100" dirty="0" err="1" smtClean="0">
                <a:sym typeface="Wingdings" pitchFamily="2" charset="2"/>
              </a:rPr>
              <a:t>HiveEngine</a:t>
            </a:r>
            <a:r>
              <a:rPr lang="en-US" sz="2100" dirty="0" smtClean="0">
                <a:sym typeface="Wingdings" pitchFamily="2" charset="2"/>
              </a:rPr>
              <a:t> stabilization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>
                <a:sym typeface="Wingdings" pitchFamily="2" charset="2"/>
              </a:rPr>
              <a:t>Deployment in labs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>
                <a:sym typeface="Wingdings" pitchFamily="2" charset="2"/>
              </a:rPr>
              <a:t>Documentation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>
                <a:sym typeface="Wingdings" pitchFamily="2" charset="2"/>
              </a:rPr>
              <a:t>Code review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>
                <a:sym typeface="Wingdings" pitchFamily="2" charset="2"/>
              </a:rPr>
              <a:t>Testing!</a:t>
            </a:r>
          </a:p>
          <a:p>
            <a:pPr eaLnBrk="1" hangingPunct="1">
              <a:lnSpc>
                <a:spcPct val="90000"/>
              </a:lnSpc>
            </a:pPr>
            <a:endParaRPr lang="en-US" sz="2100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</p:txBody>
      </p:sp>
      <p:sp>
        <p:nvSpPr>
          <p:cNvPr id="122884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B5708AC-6F52-4A77-B396-0F55049C8230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45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Future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Administration UI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/>
              <a:t>Refactoring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/>
              <a:t>Charts for collected statistics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/>
              <a:t>User management (privileged role, priorities)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/>
              <a:t>View and manage jobs on slave or in a group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 smtClean="0"/>
              <a:t>View and manage jobs of users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 smtClean="0"/>
              <a:t>TreeView</a:t>
            </a:r>
            <a:r>
              <a:rPr lang="en-US" sz="2100" dirty="0" smtClean="0"/>
              <a:t> refactoring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Improve scheduling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Priorities (DB + UI)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>
                <a:sym typeface="Wingdings" pitchFamily="2" charset="2"/>
              </a:rPr>
              <a:t>Integration with OKB computer and user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>
                <a:sym typeface="Wingdings" pitchFamily="2" charset="2"/>
              </a:rPr>
              <a:t>Database timeouts (many large jobs at once are evil!)</a:t>
            </a:r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</p:txBody>
      </p:sp>
      <p:sp>
        <p:nvSpPr>
          <p:cNvPr id="124932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A12407A-A7DB-4AD6-ABE1-B1A6BF34023F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46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End of dive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endParaRPr lang="en-US" sz="3000" dirty="0" smtClean="0"/>
          </a:p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endParaRPr lang="en-US" sz="3000" dirty="0" smtClean="0"/>
          </a:p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endParaRPr lang="en-US" sz="3000" dirty="0" smtClean="0"/>
          </a:p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endParaRPr lang="en-US" sz="3000" dirty="0" smtClean="0"/>
          </a:p>
          <a:p>
            <a:pPr algn="ctr" eaLnBrk="1" hangingPunct="1">
              <a:lnSpc>
                <a:spcPct val="80000"/>
              </a:lnSpc>
              <a:buFont typeface="Arial" charset="0"/>
              <a:buNone/>
            </a:pPr>
            <a:r>
              <a:rPr lang="en-US" sz="3000" dirty="0" smtClean="0"/>
              <a:t>Thanks for your attention!</a:t>
            </a:r>
            <a:endParaRPr lang="en-US" sz="3100" dirty="0" smtClean="0"/>
          </a:p>
        </p:txBody>
      </p:sp>
      <p:sp>
        <p:nvSpPr>
          <p:cNvPr id="94211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620CA8C-0CFF-4714-8D38-421542BAAEC4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47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71010" name="Picture 2" descr="http://aquaviews.net/wp-content/uploads/2009/11/Open-Water-Scuba-Div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556792"/>
            <a:ext cx="5904656" cy="44284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kern="1200" dirty="0" err="1"/>
              <a:t>HeuristicLab</a:t>
            </a:r>
            <a:r>
              <a:rPr lang="en-US" kern="1200" dirty="0"/>
              <a:t> Hive Requirements</a:t>
            </a:r>
            <a:endParaRPr lang="en-US" sz="2400" kern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kern="1200" dirty="0"/>
              <a:t>Open source, based on .NET and C#</a:t>
            </a:r>
          </a:p>
          <a:p>
            <a:pPr lvl="4" eaLnBrk="1" fontAlgn="auto" hangingPunct="1">
              <a:spcAft>
                <a:spcPts val="0"/>
              </a:spcAft>
              <a:buFont typeface="Arial" pitchFamily="34" charset="0"/>
              <a:buChar char="»"/>
              <a:defRPr/>
            </a:pPr>
            <a:endParaRPr lang="en-US" kern="1200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kern="1200" dirty="0"/>
              <a:t>Distributed execution of arbitrary jobs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kern="1200" dirty="0">
                <a:ea typeface="+mn-ea"/>
                <a:cs typeface="+mn-cs"/>
              </a:rPr>
              <a:t>not only </a:t>
            </a:r>
            <a:r>
              <a:rPr lang="en-US" kern="1200" dirty="0" err="1">
                <a:ea typeface="+mn-ea"/>
                <a:cs typeface="+mn-cs"/>
              </a:rPr>
              <a:t>HeuristicLab</a:t>
            </a:r>
            <a:r>
              <a:rPr lang="en-US" kern="1200" dirty="0">
                <a:ea typeface="+mn-ea"/>
                <a:cs typeface="+mn-cs"/>
              </a:rPr>
              <a:t> algorithms</a:t>
            </a:r>
          </a:p>
          <a:p>
            <a:pPr lvl="4" eaLnBrk="1" fontAlgn="auto" hangingPunct="1">
              <a:spcAft>
                <a:spcPts val="0"/>
              </a:spcAft>
              <a:buFont typeface="Arial" pitchFamily="34" charset="0"/>
              <a:buChar char="»"/>
              <a:defRPr/>
            </a:pPr>
            <a:endParaRPr lang="en-US" kern="1200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kern="1200" dirty="0"/>
              <a:t>Utilization of heterogeneous resources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kern="1200" dirty="0">
                <a:ea typeface="+mn-ea"/>
                <a:cs typeface="+mn-cs"/>
              </a:rPr>
              <a:t>HPC infrastructure, desktop computers, …</a:t>
            </a:r>
          </a:p>
          <a:p>
            <a:pPr lvl="4" eaLnBrk="1" fontAlgn="auto" hangingPunct="1">
              <a:spcAft>
                <a:spcPts val="0"/>
              </a:spcAft>
              <a:buFont typeface="Arial" pitchFamily="34" charset="0"/>
              <a:buChar char="»"/>
              <a:defRPr/>
            </a:pPr>
            <a:endParaRPr lang="en-US" kern="1200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kern="1200" dirty="0"/>
              <a:t>Scalability and Elasticity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kern="1200" dirty="0">
                <a:ea typeface="+mn-ea"/>
                <a:cs typeface="+mn-cs"/>
              </a:rPr>
              <a:t>add or remove slaves at any </a:t>
            </a:r>
            <a:r>
              <a:rPr lang="en-US" kern="1200" dirty="0" smtClean="0">
                <a:ea typeface="+mn-ea"/>
                <a:cs typeface="+mn-cs"/>
              </a:rPr>
              <a:t>time (manually)</a:t>
            </a:r>
            <a:endParaRPr lang="en-US" kern="1200" dirty="0"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kern="1200" dirty="0">
                <a:ea typeface="+mn-ea"/>
                <a:cs typeface="+mn-cs"/>
              </a:rPr>
              <a:t>helps to overcome demand peaks</a:t>
            </a:r>
          </a:p>
          <a:p>
            <a:pPr lvl="4" eaLnBrk="1" fontAlgn="auto" hangingPunct="1">
              <a:spcAft>
                <a:spcPts val="0"/>
              </a:spcAft>
              <a:buFont typeface="Arial" pitchFamily="34" charset="0"/>
              <a:buChar char="»"/>
              <a:defRPr/>
            </a:pPr>
            <a:endParaRPr lang="en-US" kern="1200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kern="1200" dirty="0"/>
              <a:t>Time schedule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kern="1200" dirty="0">
                <a:ea typeface="+mn-ea"/>
                <a:cs typeface="+mn-cs"/>
              </a:rPr>
              <a:t>use some resources only during the night, in the holidays, …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kern="1200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kern="1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HeuristicLab.Hive Deep Dive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http://dev.heuristiclab.com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7DFF4-2E39-4F8D-8F51-831F5665934D}" type="slidenum">
              <a:rPr lang="de-DE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kern="1200" dirty="0" err="1"/>
              <a:t>HeuristicLab</a:t>
            </a:r>
            <a:r>
              <a:rPr lang="en-US" kern="1200" dirty="0"/>
              <a:t> Hive Requirements</a:t>
            </a:r>
            <a:endParaRPr lang="en-US" sz="2400" kern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kern="1200" dirty="0"/>
              <a:t>Deployment of assemblies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kern="1200" dirty="0">
                <a:ea typeface="+mn-ea"/>
                <a:cs typeface="+mn-cs"/>
              </a:rPr>
              <a:t>jobs can specify assembly dependencies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kern="1200" dirty="0">
                <a:ea typeface="+mn-ea"/>
                <a:cs typeface="+mn-cs"/>
              </a:rPr>
              <a:t>slave loads assemblies into </a:t>
            </a:r>
            <a:r>
              <a:rPr lang="en-US" kern="1200" dirty="0" err="1">
                <a:ea typeface="+mn-ea"/>
                <a:cs typeface="+mn-cs"/>
              </a:rPr>
              <a:t>AppDomain</a:t>
            </a:r>
            <a:r>
              <a:rPr lang="en-US" kern="1200" dirty="0">
                <a:ea typeface="+mn-ea"/>
                <a:cs typeface="+mn-cs"/>
              </a:rPr>
              <a:t> for execution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kern="1200" dirty="0">
                <a:ea typeface="+mn-ea"/>
                <a:cs typeface="+mn-cs"/>
              </a:rPr>
              <a:t>no need to update slaves with new versions of software</a:t>
            </a:r>
          </a:p>
          <a:p>
            <a:pPr lvl="4" eaLnBrk="1" fontAlgn="auto" hangingPunct="1">
              <a:spcAft>
                <a:spcPts val="0"/>
              </a:spcAft>
              <a:buFont typeface="Arial" pitchFamily="34" charset="0"/>
              <a:buChar char="»"/>
              <a:defRPr/>
            </a:pPr>
            <a:endParaRPr lang="en-US" kern="1200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kern="1200" dirty="0"/>
              <a:t>Security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kern="1200" dirty="0">
                <a:ea typeface="+mn-ea"/>
                <a:cs typeface="+mn-cs"/>
              </a:rPr>
              <a:t>jobs can specify to be executed only on specific slaves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kern="1200" dirty="0">
                <a:ea typeface="+mn-ea"/>
                <a:cs typeface="+mn-cs"/>
              </a:rPr>
              <a:t>encrypted communication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kern="1200" dirty="0">
                <a:ea typeface="+mn-ea"/>
                <a:cs typeface="+mn-cs"/>
              </a:rPr>
              <a:t>sandboxed job execution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kern="1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HeuristicLab.Hive Deep Dive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http://dev.heuristiclab.com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637C1-B784-405D-91C2-09A82239363D}" type="slidenum">
              <a:rPr lang="de-DE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HeuristicLab Hive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kern="1200" dirty="0" err="1"/>
              <a:t>Metaheuristic</a:t>
            </a:r>
            <a:r>
              <a:rPr lang="en-US" kern="1200" dirty="0"/>
              <a:t> Optimization Experiments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kern="1200" dirty="0">
                <a:ea typeface="+mn-ea"/>
                <a:cs typeface="+mn-cs"/>
              </a:rPr>
              <a:t>execution of different instances of an algorithm with different parameter settings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kern="1200" dirty="0">
                <a:ea typeface="+mn-ea"/>
                <a:cs typeface="+mn-cs"/>
              </a:rPr>
              <a:t>intensively used by HEAL researchers to speed up tests</a:t>
            </a:r>
          </a:p>
          <a:p>
            <a:pPr lvl="4" eaLnBrk="1" fontAlgn="auto" hangingPunct="1">
              <a:spcAft>
                <a:spcPts val="0"/>
              </a:spcAft>
              <a:buFont typeface="Arial" pitchFamily="34" charset="0"/>
              <a:buChar char="»"/>
              <a:defRPr/>
            </a:pPr>
            <a:endParaRPr lang="en-US" kern="1200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kern="1200" dirty="0" smtClean="0"/>
              <a:t>Algorithm Parallelization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kern="1200" dirty="0" smtClean="0"/>
              <a:t>Meta-Optimization</a:t>
            </a:r>
            <a:endParaRPr lang="en-US" kern="1200" dirty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kern="1200" dirty="0">
                <a:ea typeface="+mn-ea"/>
                <a:cs typeface="+mn-cs"/>
              </a:rPr>
              <a:t>special parameter optimization algorithm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kern="1200" dirty="0">
                <a:ea typeface="+mn-ea"/>
                <a:cs typeface="+mn-cs"/>
              </a:rPr>
              <a:t>very expensive solution evaluation (done by </a:t>
            </a:r>
            <a:r>
              <a:rPr lang="en-US" kern="1200" dirty="0" err="1">
                <a:ea typeface="+mn-ea"/>
                <a:cs typeface="+mn-cs"/>
              </a:rPr>
              <a:t>HiveEngine</a:t>
            </a:r>
            <a:r>
              <a:rPr lang="en-US" kern="1200" dirty="0">
                <a:ea typeface="+mn-ea"/>
                <a:cs typeface="+mn-cs"/>
              </a:rPr>
              <a:t>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kern="1200" dirty="0">
                <a:ea typeface="+mn-ea"/>
                <a:cs typeface="+mn-cs"/>
              </a:rPr>
              <a:t>ongoing master thesis</a:t>
            </a: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kern="1200" dirty="0">
                <a:ea typeface="+mn-ea"/>
                <a:cs typeface="+mn-cs"/>
              </a:rPr>
              <a:t>time on Hive: 1598,26 days (4 years, 4 months, 16 days)</a:t>
            </a:r>
            <a:br>
              <a:rPr lang="en-US" kern="1200" dirty="0">
                <a:ea typeface="+mn-ea"/>
                <a:cs typeface="+mn-cs"/>
              </a:rPr>
            </a:br>
            <a:r>
              <a:rPr lang="en-US" kern="1200" dirty="0">
                <a:ea typeface="+mn-ea"/>
                <a:cs typeface="+mn-cs"/>
              </a:rPr>
              <a:t>during approx. 5 </a:t>
            </a:r>
            <a:r>
              <a:rPr lang="en-US" kern="1200" dirty="0" smtClean="0">
                <a:ea typeface="+mn-ea"/>
                <a:cs typeface="+mn-cs"/>
              </a:rPr>
              <a:t>weeks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kern="1200" dirty="0" smtClean="0">
                <a:ea typeface="+mn-ea"/>
                <a:cs typeface="+mn-cs"/>
              </a:rPr>
              <a:t>Island Genetic Algorithm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kern="1200" dirty="0" smtClean="0">
                <a:ea typeface="+mn-ea"/>
                <a:cs typeface="+mn-cs"/>
              </a:rPr>
              <a:t>islands compute distributed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kern="1200" dirty="0" smtClean="0">
                <a:ea typeface="+mn-ea"/>
                <a:cs typeface="+mn-cs"/>
              </a:rPr>
              <a:t>for migration jobs are collected, migration happens locally</a:t>
            </a:r>
            <a:endParaRPr lang="en-US" kern="1200" dirty="0">
              <a:ea typeface="+mn-ea"/>
              <a:cs typeface="+mn-cs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kern="1200" dirty="0"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HeuristicLab.Hive Deep Dive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http://dev.heuristiclab.com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B539BD-687F-4E63-A8E5-B713461E4298}" type="slidenum">
              <a:rPr lang="de-DE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mtClean="0"/>
              <a:t>Changes in the last 6 months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Major refactoring in all 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Deploy Server on </a:t>
            </a:r>
            <a:r>
              <a:rPr lang="en-US" sz="2100" dirty="0" err="1" smtClean="0"/>
              <a:t>HL.Services</a:t>
            </a:r>
            <a:r>
              <a:rPr lang="en-US" sz="2100" dirty="0" smtClean="0"/>
              <a:t> and IIS integration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Prototype of Administration </a:t>
            </a:r>
            <a:r>
              <a:rPr lang="en-US" sz="2100" dirty="0" smtClean="0"/>
              <a:t>UI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Slave Windows Service and </a:t>
            </a:r>
            <a:r>
              <a:rPr lang="en-US" sz="2100" dirty="0" err="1" smtClean="0"/>
              <a:t>TrayIcon</a:t>
            </a:r>
            <a:r>
              <a:rPr lang="en-US" sz="2100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Installers for Windows Service and </a:t>
            </a:r>
            <a:r>
              <a:rPr lang="en-US" sz="2100" dirty="0" err="1" smtClean="0"/>
              <a:t>TrayIcon</a:t>
            </a:r>
            <a:endParaRPr lang="en-US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(true) Sandboxing</a:t>
            </a:r>
            <a:endParaRPr lang="en-US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Better </a:t>
            </a:r>
            <a:r>
              <a:rPr lang="en-US" sz="2100" dirty="0" err="1" smtClean="0"/>
              <a:t>plugin</a:t>
            </a:r>
            <a:r>
              <a:rPr lang="en-US" sz="2100" dirty="0" smtClean="0"/>
              <a:t> management and </a:t>
            </a:r>
            <a:r>
              <a:rPr lang="en-US" sz="2100" dirty="0" err="1" smtClean="0"/>
              <a:t>plugin</a:t>
            </a:r>
            <a:r>
              <a:rPr lang="en-US" sz="2100" dirty="0" smtClean="0"/>
              <a:t> storage in DB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Job-Control: Pause, Stop, Abort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Hive Engine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Statistics are </a:t>
            </a:r>
            <a:r>
              <a:rPr lang="en-US" sz="2100" dirty="0" smtClean="0"/>
              <a:t>captured</a:t>
            </a:r>
            <a:endParaRPr lang="en-US" sz="2100" dirty="0" smtClean="0"/>
          </a:p>
          <a:p>
            <a:pPr eaLnBrk="1" hangingPunct="1">
              <a:lnSpc>
                <a:spcPct val="90000"/>
              </a:lnSpc>
            </a:pPr>
            <a:r>
              <a:rPr lang="en-US" sz="2100" dirty="0" smtClean="0"/>
              <a:t>Lot‘s of other improvements</a:t>
            </a:r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</p:txBody>
      </p:sp>
      <p:sp>
        <p:nvSpPr>
          <p:cNvPr id="95236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41E8C1B-E565-4CF9-8B0F-F1A114F7F12F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354888" cy="1143000"/>
          </a:xfrm>
        </p:spPr>
        <p:txBody>
          <a:bodyPr/>
          <a:lstStyle/>
          <a:p>
            <a:pPr algn="l" eaLnBrk="1" hangingPunct="1"/>
            <a:r>
              <a:rPr lang="de-AT" sz="4000" smtClean="0"/>
              <a:t>HeuristicLab Hive Architecture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sz="1900" smtClean="0"/>
          </a:p>
        </p:txBody>
      </p:sp>
      <p:sp>
        <p:nvSpPr>
          <p:cNvPr id="28675" name="Date Placeholder 4"/>
          <p:cNvSpPr txBox="1">
            <a:spLocks noGrp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de-DE" sz="1200">
                <a:solidFill>
                  <a:srgbClr val="898989"/>
                </a:solidFill>
                <a:latin typeface="Calibri" pitchFamily="34" charset="0"/>
              </a:rPr>
              <a:t>HeuristicLab.Hive Deep Dive</a:t>
            </a: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http://dev.heuristiclab.com</a:t>
            </a:r>
          </a:p>
        </p:txBody>
      </p:sp>
      <p:sp>
        <p:nvSpPr>
          <p:cNvPr id="7" name="Slide Number Placeholder 6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D5CD6F4-EF02-4242-9AC9-E5FD9B67F7CA}" type="slidenum">
              <a:rPr lang="de-DE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de-DE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867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50" y="1412875"/>
            <a:ext cx="8885238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-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Larissa-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Larissa-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2080</Words>
  <Application>Microsoft Office PowerPoint</Application>
  <PresentationFormat>On-screen Show (4:3)</PresentationFormat>
  <Paragraphs>649</Paragraphs>
  <Slides>47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Larissa-Design</vt:lpstr>
      <vt:lpstr>Visio</vt:lpstr>
      <vt:lpstr>HeuristicLab Hive</vt:lpstr>
      <vt:lpstr>Motivation for HeuristicLab Hive</vt:lpstr>
      <vt:lpstr>Other Frameworks/Technologies</vt:lpstr>
      <vt:lpstr>Hive vs. MPI</vt:lpstr>
      <vt:lpstr>HeuristicLab Hive Requirements</vt:lpstr>
      <vt:lpstr>HeuristicLab Hive Requirements</vt:lpstr>
      <vt:lpstr>HeuristicLab Hive Applications</vt:lpstr>
      <vt:lpstr>Changes in the last 6 months</vt:lpstr>
      <vt:lpstr>HeuristicLab Hive Architecture</vt:lpstr>
      <vt:lpstr>Hive Server  Plugins</vt:lpstr>
      <vt:lpstr>Hive Server  Database</vt:lpstr>
      <vt:lpstr>Hive Server  Data Access Layer</vt:lpstr>
      <vt:lpstr>Hive Server Data Layer - DTOs</vt:lpstr>
      <vt:lpstr>Hive Server Business Logic</vt:lpstr>
      <vt:lpstr>Hive Server Business Logic</vt:lpstr>
      <vt:lpstr>Hive Communication</vt:lpstr>
      <vt:lpstr>Hive Server Service</vt:lpstr>
      <vt:lpstr>Hive Jobs</vt:lpstr>
      <vt:lpstr>Hive Slave Overview</vt:lpstr>
      <vt:lpstr>Hive Slave Overview</vt:lpstr>
      <vt:lpstr>Hive Execution States</vt:lpstr>
      <vt:lpstr>Slide 22</vt:lpstr>
      <vt:lpstr>Hive Slave Commands</vt:lpstr>
      <vt:lpstr>Hive Slave Components (1/4)</vt:lpstr>
      <vt:lpstr>Hive Slave Components (2/4)</vt:lpstr>
      <vt:lpstr>Hive Slave Components (3/4)</vt:lpstr>
      <vt:lpstr>Hive Slave Components (4/4)</vt:lpstr>
      <vt:lpstr>Hive Slave Sandboxing</vt:lpstr>
      <vt:lpstr>Hive Slave States</vt:lpstr>
      <vt:lpstr>Hive Slave Demo</vt:lpstr>
      <vt:lpstr>Administration UI</vt:lpstr>
      <vt:lpstr>Experiment Manager Service Communication</vt:lpstr>
      <vt:lpstr>Experiment Manager Service Communication</vt:lpstr>
      <vt:lpstr>Experiment Manager </vt:lpstr>
      <vt:lpstr>Experiment Manager </vt:lpstr>
      <vt:lpstr>Experiment Manager </vt:lpstr>
      <vt:lpstr>Experiment Manager </vt:lpstr>
      <vt:lpstr>Experiment Manager </vt:lpstr>
      <vt:lpstr>Experiment Manager </vt:lpstr>
      <vt:lpstr>HiveEngine</vt:lpstr>
      <vt:lpstr>HiveEngine</vt:lpstr>
      <vt:lpstr>Hive Statistics</vt:lpstr>
      <vt:lpstr>Hive Statistics</vt:lpstr>
      <vt:lpstr>Hive Statistics</vt:lpstr>
      <vt:lpstr>To be done…</vt:lpstr>
      <vt:lpstr>Future</vt:lpstr>
      <vt:lpstr>End of dive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Wagner Stefan</dc:creator>
  <cp:lastModifiedBy>S0920454044</cp:lastModifiedBy>
  <cp:revision>221</cp:revision>
  <dcterms:created xsi:type="dcterms:W3CDTF">2011-02-08T10:23:16Z</dcterms:created>
  <dcterms:modified xsi:type="dcterms:W3CDTF">2011-06-08T13:53:59Z</dcterms:modified>
</cp:coreProperties>
</file>