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1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63626A"/>
    <a:srgbClr val="D76FD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9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5/18/2009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4283" y="214290"/>
            <a:ext cx="8643968" cy="6143648"/>
          </a:xfrm>
        </p:spPr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5/18/2009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Persistence 3.3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1571612"/>
            <a:ext cx="6480048" cy="1752600"/>
          </a:xfrm>
        </p:spPr>
        <p:txBody>
          <a:bodyPr/>
          <a:lstStyle/>
          <a:p>
            <a:r>
              <a:rPr lang="de-AT" smtClean="0"/>
              <a:t>HeuristicLab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Advanced Use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4525963"/>
          </a:xfrm>
        </p:spPr>
        <p:txBody>
          <a:bodyPr/>
          <a:lstStyle/>
          <a:p>
            <a:r>
              <a:rPr lang="de-AT" smtClean="0"/>
              <a:t>custom serialization through property</a:t>
            </a:r>
          </a:p>
          <a:p>
            <a:r>
              <a:rPr lang="de-AT" smtClean="0"/>
              <a:t>load old version: </a:t>
            </a:r>
            <a:r>
              <a:rPr lang="de-AT" sz="2400" smtClean="0">
                <a:latin typeface="Courier New" pitchFamily="49" charset="0"/>
                <a:cs typeface="Courier New" pitchFamily="49" charset="0"/>
              </a:rPr>
              <a:t>Name=</a:t>
            </a:r>
            <a:r>
              <a:rPr lang="de-AT" smtClean="0"/>
              <a:t>, </a:t>
            </a:r>
            <a:r>
              <a:rPr lang="de-AT" sz="2400" smtClean="0">
                <a:latin typeface="Courier New" pitchFamily="49" charset="0"/>
                <a:cs typeface="Courier New" pitchFamily="49" charset="0"/>
              </a:rPr>
              <a:t>DefaultValue=</a:t>
            </a:r>
            <a:endParaRPr lang="de-AT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5786" y="3075761"/>
            <a:ext cx="6429420" cy="2462213"/>
          </a:xfrm>
          <a:prstGeom prst="rect">
            <a:avLst/>
          </a:prstGeom>
          <a:solidFill>
            <a:schemeClr val="tx1"/>
          </a:solidFill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r>
              <a:rPr lang="de-AT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TimeTest 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de-AT" sz="140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DateTime 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lastLoadTime;</a:t>
            </a:r>
          </a:p>
          <a:p>
            <a:endParaRPr lang="de-AT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Storable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(Name=</a:t>
            </a:r>
            <a:r>
              <a:rPr lang="de-AT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"Time"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DefaultValue=</a:t>
            </a:r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.Now)]</a:t>
            </a:r>
          </a:p>
          <a:p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DateTime 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lastLoadTimePersistence {</a:t>
            </a:r>
          </a:p>
          <a:p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AT" sz="1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 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de-AT" sz="1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return 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lastLoadTime; }</a:t>
            </a:r>
          </a:p>
          <a:p>
            <a:r>
              <a:rPr lang="de-AT" sz="1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set 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de-AT" sz="1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lastLoadTime</a:t>
            </a:r>
            <a:r>
              <a:rPr lang="de-AT" sz="1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AT" sz="1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DateTime.Now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de-AT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AT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Hacking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ZIP File</a:t>
            </a:r>
          </a:p>
          <a:p>
            <a:r>
              <a:rPr lang="de-AT" sz="2800" dirty="0" smtClean="0">
                <a:latin typeface="Courier New" pitchFamily="49" charset="0"/>
                <a:cs typeface="Courier New" pitchFamily="49" charset="0"/>
              </a:rPr>
              <a:t>data.xml</a:t>
            </a:r>
            <a:r>
              <a:rPr lang="de-AT" sz="3200" dirty="0" smtClean="0"/>
              <a:t> </a:t>
            </a:r>
            <a:r>
              <a:rPr lang="de-AT" dirty="0" smtClean="0"/>
              <a:t>contains serial object graph</a:t>
            </a:r>
          </a:p>
          <a:p>
            <a:pPr lvl="1"/>
            <a:r>
              <a:rPr lang="de-AT" sz="1800" dirty="0" smtClean="0"/>
              <a:t>Tags: </a:t>
            </a:r>
            <a:r>
              <a:rPr lang="de-AT" sz="1800" dirty="0" smtClean="0">
                <a:latin typeface="Courier New" pitchFamily="49" charset="0"/>
                <a:cs typeface="Courier New" pitchFamily="49" charset="0"/>
              </a:rPr>
              <a:t>COMPOSITE</a:t>
            </a:r>
            <a:r>
              <a:rPr lang="de-AT" sz="1800" dirty="0" smtClean="0"/>
              <a:t>,</a:t>
            </a:r>
            <a:r>
              <a:rPr lang="de-AT" sz="1800" dirty="0" smtClean="0">
                <a:latin typeface="Courier New" pitchFamily="49" charset="0"/>
                <a:cs typeface="Courier New" pitchFamily="49" charset="0"/>
              </a:rPr>
              <a:t> PRIMITIVE</a:t>
            </a:r>
            <a:r>
              <a:rPr lang="de-AT" sz="1800" dirty="0" smtClean="0"/>
              <a:t>,</a:t>
            </a:r>
            <a:r>
              <a:rPr lang="de-AT" sz="1800" dirty="0" smtClean="0">
                <a:latin typeface="Courier New" pitchFamily="49" charset="0"/>
                <a:cs typeface="Courier New" pitchFamily="49" charset="0"/>
              </a:rPr>
              <a:t> REFERENCE</a:t>
            </a:r>
            <a:r>
              <a:rPr lang="de-AT" sz="1800" dirty="0" smtClean="0"/>
              <a:t>,</a:t>
            </a:r>
            <a:r>
              <a:rPr lang="de-AT" sz="1800" dirty="0" smtClean="0">
                <a:latin typeface="Courier New" pitchFamily="49" charset="0"/>
                <a:cs typeface="Courier New" pitchFamily="49" charset="0"/>
              </a:rPr>
              <a:t> NULL</a:t>
            </a:r>
          </a:p>
          <a:p>
            <a:pPr lvl="1"/>
            <a:r>
              <a:rPr lang="de-AT" sz="1800" dirty="0" smtClean="0"/>
              <a:t>Attributes:</a:t>
            </a:r>
            <a:r>
              <a:rPr lang="de-AT" sz="1800" dirty="0" smtClean="0">
                <a:latin typeface="Courier New" pitchFamily="49" charset="0"/>
                <a:cs typeface="Courier New" pitchFamily="49" charset="0"/>
              </a:rPr>
              <a:t> name</a:t>
            </a:r>
            <a:r>
              <a:rPr lang="de-AT" sz="1800" dirty="0" smtClean="0"/>
              <a:t>,</a:t>
            </a:r>
            <a:r>
              <a:rPr lang="de-AT" sz="1800" dirty="0" smtClean="0">
                <a:latin typeface="Courier New" pitchFamily="49" charset="0"/>
                <a:cs typeface="Courier New" pitchFamily="49" charset="0"/>
              </a:rPr>
              <a:t> id</a:t>
            </a:r>
            <a:r>
              <a:rPr lang="de-AT" sz="1800" dirty="0" smtClean="0"/>
              <a:t>,</a:t>
            </a:r>
            <a:r>
              <a:rPr lang="de-AT" sz="1800" dirty="0" smtClean="0">
                <a:latin typeface="Courier New" pitchFamily="49" charset="0"/>
                <a:cs typeface="Courier New" pitchFamily="49" charset="0"/>
              </a:rPr>
              <a:t> typeId</a:t>
            </a:r>
            <a:r>
              <a:rPr lang="de-AT" sz="1800" dirty="0" smtClean="0"/>
              <a:t>,</a:t>
            </a:r>
            <a:r>
              <a:rPr lang="de-AT" sz="1800" dirty="0" smtClean="0">
                <a:latin typeface="Courier New" pitchFamily="49" charset="0"/>
                <a:cs typeface="Courier New" pitchFamily="49" charset="0"/>
              </a:rPr>
              <a:t> ref</a:t>
            </a:r>
            <a:endParaRPr lang="de-AT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2800" dirty="0" smtClean="0">
                <a:latin typeface="Courier New" pitchFamily="49" charset="0"/>
                <a:cs typeface="Courier New" pitchFamily="49" charset="0"/>
              </a:rPr>
              <a:t>typecache.xml</a:t>
            </a:r>
            <a:r>
              <a:rPr lang="de-AT" sz="2800" dirty="0" smtClean="0"/>
              <a:t> </a:t>
            </a:r>
            <a:r>
              <a:rPr lang="de-AT" dirty="0" smtClean="0"/>
              <a:t>contains mapping of</a:t>
            </a:r>
          </a:p>
          <a:p>
            <a:pPr lvl="1"/>
            <a:r>
              <a:rPr lang="de-AT" sz="2400" dirty="0" smtClean="0">
                <a:latin typeface="Courier New" pitchFamily="49" charset="0"/>
                <a:cs typeface="Courier New" pitchFamily="49" charset="0"/>
              </a:rPr>
              <a:t>typeId</a:t>
            </a:r>
            <a:r>
              <a:rPr lang="de-AT" dirty="0" smtClean="0"/>
              <a:t>  to</a:t>
            </a:r>
          </a:p>
          <a:p>
            <a:pPr lvl="1"/>
            <a:r>
              <a:rPr lang="de-AT" sz="2400" dirty="0" smtClean="0">
                <a:latin typeface="Courier New" pitchFamily="49" charset="0"/>
                <a:cs typeface="Courier New" pitchFamily="49" charset="0"/>
              </a:rPr>
              <a:t>AssemblyQualifiedName</a:t>
            </a:r>
            <a:endParaRPr lang="de-AT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AT" sz="2400" smtClean="0">
                <a:latin typeface="Courier New" pitchFamily="49" charset="0"/>
                <a:cs typeface="Courier New" pitchFamily="49" charset="0"/>
              </a:rPr>
              <a:t>serializer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Extension &amp; Customization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more efficient serialization through new custom serializers (e.g. compact array)</a:t>
            </a:r>
          </a:p>
          <a:p>
            <a:r>
              <a:rPr lang="de-AT" dirty="0" smtClean="0"/>
              <a:t>introduce new format by replacing generator and parser</a:t>
            </a:r>
          </a:p>
          <a:p>
            <a:pPr lvl="1"/>
            <a:r>
              <a:rPr lang="de-AT" dirty="0" smtClean="0"/>
              <a:t>e.g. </a:t>
            </a:r>
            <a:r>
              <a:rPr lang="de-AT" sz="2400" dirty="0" smtClean="0">
                <a:latin typeface="Courier New" pitchFamily="49" charset="0"/>
                <a:cs typeface="Courier New" pitchFamily="49" charset="0"/>
              </a:rPr>
              <a:t>DebugString</a:t>
            </a:r>
            <a:endParaRPr lang="de-AT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dirty="0" smtClean="0"/>
              <a:t>replace </a:t>
            </a:r>
            <a:r>
              <a:rPr lang="de-AT" sz="2800" dirty="0" smtClean="0">
                <a:latin typeface="Courier New" pitchFamily="49" charset="0"/>
                <a:cs typeface="Courier New" pitchFamily="49" charset="0"/>
              </a:rPr>
              <a:t>[Storable]</a:t>
            </a:r>
            <a:r>
              <a:rPr lang="de-AT" dirty="0" smtClean="0"/>
              <a:t> mechainsm</a:t>
            </a:r>
          </a:p>
          <a:p>
            <a:pPr lvl="1"/>
            <a:r>
              <a:rPr lang="de-AT" dirty="0" smtClean="0"/>
              <a:t>disable </a:t>
            </a:r>
            <a:r>
              <a:rPr lang="de-AT" sz="2400" dirty="0" smtClean="0">
                <a:latin typeface="Courier New" pitchFamily="49" charset="0"/>
                <a:cs typeface="Courier New" pitchFamily="49" charset="0"/>
              </a:rPr>
              <a:t>StorableSerializer</a:t>
            </a:r>
            <a:endParaRPr lang="de-AT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AT" sz="2400" dirty="0" smtClean="0"/>
              <a:t>add new generic composite serializers</a:t>
            </a:r>
          </a:p>
          <a:p>
            <a:endParaRPr lang="de-AT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mtClean="0"/>
              <a:t>IPrimitiveSerializer Example</a:t>
            </a:r>
            <a:endParaRPr lang="de-AT"/>
          </a:p>
        </p:txBody>
      </p:sp>
      <p:sp>
        <p:nvSpPr>
          <p:cNvPr id="4" name="Rectangle 3"/>
          <p:cNvSpPr/>
          <p:nvPr/>
        </p:nvSpPr>
        <p:spPr>
          <a:xfrm>
            <a:off x="2000232" y="2571744"/>
            <a:ext cx="5500726" cy="2893100"/>
          </a:xfrm>
          <a:prstGeom prst="rect">
            <a:avLst/>
          </a:prstGeom>
          <a:solidFill>
            <a:schemeClr val="tx1"/>
          </a:solidFill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EmptyStorableClass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de-AT" sz="1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String2XmlFormatter 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PrimitiveSerializerBase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z="1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de-AT" sz="1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XmlString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{</a:t>
            </a:r>
          </a:p>
          <a:p>
            <a:endParaRPr lang="de-AT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override </a:t>
            </a:r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XmlString 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Format(</a:t>
            </a:r>
            <a:r>
              <a:rPr lang="de-AT" sz="1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s) {</a:t>
            </a:r>
          </a:p>
          <a:p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XmlString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de-AT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1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override string 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Parse(</a:t>
            </a:r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XmlString 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x) {</a:t>
            </a:r>
          </a:p>
          <a:p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x.Data;</a:t>
            </a:r>
          </a:p>
          <a:p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de-AT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AT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ICompositeSerializer Example</a:t>
            </a:r>
            <a:endParaRPr lang="de-AT"/>
          </a:p>
        </p:txBody>
      </p:sp>
      <p:sp>
        <p:nvSpPr>
          <p:cNvPr id="5" name="Rectangle 4"/>
          <p:cNvSpPr/>
          <p:nvPr/>
        </p:nvSpPr>
        <p:spPr>
          <a:xfrm>
            <a:off x="500050" y="1422521"/>
            <a:ext cx="7786726" cy="5078313"/>
          </a:xfrm>
          <a:prstGeom prst="rect">
            <a:avLst/>
          </a:prstGeom>
          <a:solidFill>
            <a:schemeClr val="tx1"/>
          </a:solidFill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EmptyStorableClass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EnumerableDecomposer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ICompositeSerializer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de-AT" sz="120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Priority 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get 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100; } }</a:t>
            </a:r>
          </a:p>
          <a:p>
            <a:endParaRPr lang="de-AT" sz="120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bool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CanSerialize(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type) {</a:t>
            </a:r>
          </a:p>
          <a:p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type.GetInterface(</a:t>
            </a:r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).FullName) != </a:t>
            </a:r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de-AT" sz="120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20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Tag&gt; </a:t>
            </a:r>
            <a:r>
              <a:rPr lang="en-US" sz="12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CreateMetaInfo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o) {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Tag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{ }; }</a:t>
            </a:r>
          </a:p>
          <a:p>
            <a:endParaRPr lang="de-AT" sz="120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Tag&gt;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Decompose(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obj) {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yield return new </a:t>
            </a:r>
            <a:r>
              <a:rPr lang="en-US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Tag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(o);</a:t>
            </a:r>
          </a:p>
          <a:p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de-AT" sz="120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object </a:t>
            </a:r>
            <a:r>
              <a:rPr lang="en-US" sz="12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CreateInstance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sz="12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Tag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2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metaInfo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Activator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.CreateInstance(type, </a:t>
            </a:r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de-AT" sz="120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Populate(</a:t>
            </a:r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instance, 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Tag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tags, 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type) {    </a:t>
            </a:r>
          </a:p>
          <a:p>
            <a:r>
              <a:rPr lang="sv-SE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foreach </a:t>
            </a:r>
            <a:r>
              <a:rPr lang="sv-SE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tag</a:t>
            </a:r>
            <a:r>
              <a:rPr lang="sv-SE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sv-SE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tags</a:t>
            </a:r>
            <a:r>
              <a:rPr lang="sv-SE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type.GetMethod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"Add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").Invoke(instance,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{ </a:t>
            </a:r>
            <a:r>
              <a:rPr lang="en-US" sz="12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tag.Value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});</a:t>
            </a:r>
          </a:p>
          <a:p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AT" sz="12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7470648" cy="1143000"/>
          </a:xfrm>
        </p:spPr>
        <p:txBody>
          <a:bodyPr/>
          <a:lstStyle/>
          <a:p>
            <a:r>
              <a:rPr lang="de-AT" smtClean="0"/>
              <a:t>ICompositeSerializer Example</a:t>
            </a:r>
            <a:endParaRPr lang="de-AT"/>
          </a:p>
        </p:txBody>
      </p:sp>
      <p:sp>
        <p:nvSpPr>
          <p:cNvPr id="3" name="Rectangle 2"/>
          <p:cNvSpPr/>
          <p:nvPr/>
        </p:nvSpPr>
        <p:spPr>
          <a:xfrm>
            <a:off x="571472" y="1732556"/>
            <a:ext cx="7500990" cy="4339650"/>
          </a:xfrm>
          <a:prstGeom prst="rect">
            <a:avLst/>
          </a:prstGeom>
          <a:solidFill>
            <a:schemeClr val="tx1"/>
          </a:solidFill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EmptyStorableClass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EnumDecomposer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ICompositeSerializer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de-AT" sz="120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Priority 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 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100; } }</a:t>
            </a:r>
          </a:p>
          <a:p>
            <a:endParaRPr lang="de-AT" sz="120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bool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CanSerialize(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type) {</a:t>
            </a:r>
          </a:p>
          <a:p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!= </a:t>
            </a:r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de-AT" sz="120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Tag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CreateMetaInfo(</a:t>
            </a:r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obj) {</a:t>
            </a:r>
          </a:p>
          <a:p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yield return new 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Tag(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.Format(</a:t>
            </a:r>
            <a:r>
              <a:rPr lang="en-US" sz="12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obj.GetType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2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"G"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de-AT" sz="1200" smtClean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20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Tag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Decompose(</a:t>
            </a:r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obj) { </a:t>
            </a:r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Tag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{ };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de-AT" sz="120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object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CreateInstance(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t, 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Tag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metaInfo) {</a:t>
            </a:r>
          </a:p>
          <a:p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IEnumerator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Tag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it = metaInfo.GetEnumerator();    </a:t>
            </a:r>
          </a:p>
          <a:p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it.MoveNext();</a:t>
            </a:r>
          </a:p>
          <a:p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.Parse(t, (</a:t>
            </a:r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)it.Current.Value);</a:t>
            </a:r>
          </a:p>
          <a:p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de-AT" sz="12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Populate(</a:t>
            </a:r>
            <a:r>
              <a:rPr lang="de-AT" sz="1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instance, 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z="12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Tag</a:t>
            </a:r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elements, Type t) {}  </a:t>
            </a:r>
          </a:p>
          <a:p>
            <a:r>
              <a:rPr lang="de-AT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AT" sz="12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Versioning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mtClean="0"/>
              <a:t>full version information is stored</a:t>
            </a:r>
          </a:p>
          <a:p>
            <a:r>
              <a:rPr lang="de-AT" smtClean="0"/>
              <a:t>fall back to compatible version</a:t>
            </a:r>
          </a:p>
          <a:p>
            <a:pPr lvl="1"/>
            <a:r>
              <a:rPr lang="de-AT" smtClean="0"/>
              <a:t>same major &amp; minor version number</a:t>
            </a:r>
          </a:p>
          <a:p>
            <a:pPr lvl="1"/>
            <a:r>
              <a:rPr lang="de-AT" smtClean="0"/>
              <a:t>newer build &amp; revision</a:t>
            </a:r>
            <a:endParaRPr lang="de-AT" dirty="0" smtClean="0"/>
          </a:p>
          <a:p>
            <a:r>
              <a:rPr lang="de-AT" smtClean="0"/>
              <a:t>possibility of independent archives</a:t>
            </a:r>
          </a:p>
          <a:p>
            <a:pPr lvl="1"/>
            <a:r>
              <a:rPr lang="de-AT" smtClean="0"/>
              <a:t>contain all required assemblies</a:t>
            </a:r>
          </a:p>
          <a:p>
            <a:pPr lvl="2"/>
            <a:r>
              <a:rPr lang="de-AT" smtClean="0"/>
              <a:t>serialized types</a:t>
            </a:r>
          </a:p>
          <a:p>
            <a:pPr lvl="2"/>
            <a:r>
              <a:rPr lang="de-AT" smtClean="0"/>
              <a:t>used serializers</a:t>
            </a:r>
            <a:endParaRPr lang="de-A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Next Steps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</a:t>
            </a:r>
            <a:r>
              <a:rPr lang="de-AT" dirty="0" smtClean="0"/>
              <a:t>onversion</a:t>
            </a:r>
          </a:p>
          <a:p>
            <a:pPr lvl="1"/>
            <a:r>
              <a:rPr lang="de-AT" dirty="0" smtClean="0"/>
              <a:t>r</a:t>
            </a:r>
            <a:r>
              <a:rPr lang="de-AT" dirty="0" smtClean="0"/>
              <a:t>eplace </a:t>
            </a:r>
            <a:r>
              <a:rPr lang="de-AT" sz="2400" dirty="0" smtClean="0">
                <a:latin typeface="Courier New" pitchFamily="49" charset="0"/>
                <a:cs typeface="Courier New" pitchFamily="49" charset="0"/>
              </a:rPr>
              <a:t>Populate/GetXML()</a:t>
            </a:r>
            <a:r>
              <a:rPr lang="de-AT" dirty="0" smtClean="0"/>
              <a:t> </a:t>
            </a:r>
            <a:r>
              <a:rPr lang="de-AT" dirty="0" smtClean="0">
                <a:sym typeface="Wingdings" pitchFamily="2" charset="2"/>
              </a:rPr>
              <a:t> </a:t>
            </a:r>
            <a:r>
              <a:rPr lang="de-AT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[Storable]</a:t>
            </a:r>
          </a:p>
          <a:p>
            <a:r>
              <a:rPr lang="de-AT" dirty="0" smtClean="0">
                <a:sym typeface="Wingdings" pitchFamily="2" charset="2"/>
              </a:rPr>
              <a:t>rebuild</a:t>
            </a:r>
            <a:r>
              <a:rPr lang="de-AT" sz="2400" dirty="0" smtClean="0">
                <a:sym typeface="Wingdings" pitchFamily="2" charset="2"/>
              </a:rPr>
              <a:t> </a:t>
            </a:r>
            <a:r>
              <a:rPr lang="de-AT" dirty="0" smtClean="0">
                <a:sym typeface="Wingdings" pitchFamily="2" charset="2"/>
              </a:rPr>
              <a:t>engines</a:t>
            </a:r>
          </a:p>
          <a:p>
            <a:r>
              <a:rPr lang="de-AT" dirty="0" smtClean="0">
                <a:sym typeface="Wingdings" pitchFamily="2" charset="2"/>
              </a:rPr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Motivation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less memory pressure</a:t>
            </a:r>
          </a:p>
          <a:p>
            <a:pPr lvl="1"/>
            <a:r>
              <a:rPr lang="de-AT" dirty="0" smtClean="0"/>
              <a:t>no DOM</a:t>
            </a:r>
          </a:p>
          <a:p>
            <a:pPr lvl="1"/>
            <a:r>
              <a:rPr lang="de-AT" dirty="0" smtClean="0"/>
              <a:t>single </a:t>
            </a:r>
            <a:r>
              <a:rPr lang="de-AT" dirty="0" smtClean="0"/>
              <a:t>pass</a:t>
            </a:r>
          </a:p>
          <a:p>
            <a:pPr lvl="1"/>
            <a:r>
              <a:rPr lang="de-AT" dirty="0" smtClean="0"/>
              <a:t>linear process</a:t>
            </a:r>
            <a:endParaRPr lang="de-AT" dirty="0" smtClean="0"/>
          </a:p>
          <a:p>
            <a:r>
              <a:rPr lang="de-AT" dirty="0" smtClean="0"/>
              <a:t>less developer effort</a:t>
            </a:r>
          </a:p>
          <a:p>
            <a:pPr lvl="1"/>
            <a:r>
              <a:rPr lang="de-AT" dirty="0" smtClean="0"/>
              <a:t>no interfaces to implement</a:t>
            </a:r>
          </a:p>
          <a:p>
            <a:r>
              <a:rPr lang="de-AT" dirty="0" smtClean="0"/>
              <a:t>modularity &amp; flexibility</a:t>
            </a:r>
          </a:p>
          <a:p>
            <a:pPr lvl="1"/>
            <a:r>
              <a:rPr lang="de-AT" dirty="0" smtClean="0"/>
              <a:t>not specific to XML</a:t>
            </a:r>
          </a:p>
          <a:p>
            <a:pPr lvl="1"/>
            <a:r>
              <a:rPr lang="de-AT" dirty="0" smtClean="0"/>
              <a:t>not specific to any interface (i.e. </a:t>
            </a:r>
            <a:r>
              <a:rPr lang="de-AT" sz="2000" dirty="0" smtClean="0">
                <a:latin typeface="Courier New" pitchFamily="49" charset="0"/>
                <a:cs typeface="Courier New" pitchFamily="49" charset="0"/>
              </a:rPr>
              <a:t>[Storable]</a:t>
            </a:r>
            <a:r>
              <a:rPr lang="de-AT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Components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243"/>
            <a:ext cx="7467600" cy="4525963"/>
          </a:xfrm>
        </p:spPr>
        <p:txBody>
          <a:bodyPr>
            <a:normAutofit/>
          </a:bodyPr>
          <a:lstStyle/>
          <a:p>
            <a:r>
              <a:rPr lang="de-AT" dirty="0" smtClean="0"/>
              <a:t>driver: serializer (deserializer)</a:t>
            </a:r>
          </a:p>
          <a:p>
            <a:pPr lvl="1"/>
            <a:r>
              <a:rPr lang="de-AT" dirty="0" smtClean="0"/>
              <a:t>traversal of object graph</a:t>
            </a:r>
          </a:p>
          <a:p>
            <a:pPr lvl="1"/>
            <a:r>
              <a:rPr lang="de-AT" dirty="0" smtClean="0"/>
              <a:t>object graph </a:t>
            </a:r>
            <a:r>
              <a:rPr lang="de-AT" dirty="0" smtClean="0">
                <a:sym typeface="Wingdings" pitchFamily="2" charset="2"/>
              </a:rPr>
              <a:t> </a:t>
            </a:r>
            <a:r>
              <a:rPr lang="de-AT" dirty="0" smtClean="0">
                <a:sym typeface="Wingdings" pitchFamily="2" charset="2"/>
              </a:rPr>
              <a:t>tree/stream</a:t>
            </a:r>
            <a:endParaRPr lang="de-AT" dirty="0" smtClean="0">
              <a:sym typeface="Wingdings" pitchFamily="2" charset="2"/>
            </a:endParaRPr>
          </a:p>
          <a:p>
            <a:r>
              <a:rPr lang="de-AT" dirty="0" smtClean="0">
                <a:sym typeface="Wingdings" pitchFamily="2" charset="2"/>
              </a:rPr>
              <a:t>object analysis</a:t>
            </a:r>
          </a:p>
          <a:p>
            <a:pPr lvl="1"/>
            <a:r>
              <a:rPr lang="de-AT" dirty="0" smtClean="0">
                <a:sym typeface="Wingdings" pitchFamily="2" charset="2"/>
              </a:rPr>
              <a:t>composite serializer</a:t>
            </a:r>
            <a:endParaRPr lang="de-AT" dirty="0" smtClean="0"/>
          </a:p>
          <a:p>
            <a:r>
              <a:rPr lang="de-AT" dirty="0" smtClean="0"/>
              <a:t>back end: generator (parser)</a:t>
            </a:r>
          </a:p>
          <a:p>
            <a:pPr lvl="1"/>
            <a:r>
              <a:rPr lang="de-AT" dirty="0" smtClean="0"/>
              <a:t>primitive serializer</a:t>
            </a:r>
          </a:p>
          <a:p>
            <a:pPr lvl="1"/>
            <a:r>
              <a:rPr lang="de-AT" dirty="0" smtClean="0"/>
              <a:t>serial object information </a:t>
            </a:r>
            <a:r>
              <a:rPr lang="de-AT" dirty="0" smtClean="0">
                <a:sym typeface="Wingdings" pitchFamily="2" charset="2"/>
              </a:rPr>
              <a:t> file/db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Overview</a:t>
            </a:r>
            <a:endParaRPr lang="de-AT"/>
          </a:p>
        </p:txBody>
      </p:sp>
      <p:sp>
        <p:nvSpPr>
          <p:cNvPr id="12" name="Down Arrow 11"/>
          <p:cNvSpPr/>
          <p:nvPr/>
        </p:nvSpPr>
        <p:spPr>
          <a:xfrm>
            <a:off x="1071538" y="2285992"/>
            <a:ext cx="500066" cy="307183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AT" smtClean="0"/>
              <a:t>             serialization</a:t>
            </a:r>
            <a:endParaRPr lang="de-AT"/>
          </a:p>
        </p:txBody>
      </p:sp>
      <p:sp>
        <p:nvSpPr>
          <p:cNvPr id="14" name="Down Arrow 13"/>
          <p:cNvSpPr/>
          <p:nvPr/>
        </p:nvSpPr>
        <p:spPr>
          <a:xfrm rot="10800000">
            <a:off x="7143768" y="2285992"/>
            <a:ext cx="500066" cy="307183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AT" smtClean="0"/>
              <a:t>          deserialization</a:t>
            </a:r>
            <a:endParaRPr lang="de-AT"/>
          </a:p>
        </p:txBody>
      </p:sp>
      <p:sp>
        <p:nvSpPr>
          <p:cNvPr id="6" name="Rectangle 5"/>
          <p:cNvSpPr/>
          <p:nvPr/>
        </p:nvSpPr>
        <p:spPr>
          <a:xfrm>
            <a:off x="1714480" y="2285992"/>
            <a:ext cx="5072098" cy="7143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/>
              <a:t>live objects</a:t>
            </a:r>
            <a:endParaRPr lang="de-AT"/>
          </a:p>
        </p:txBody>
      </p:sp>
      <p:sp>
        <p:nvSpPr>
          <p:cNvPr id="8" name="Rectangle 7"/>
          <p:cNvSpPr/>
          <p:nvPr/>
        </p:nvSpPr>
        <p:spPr>
          <a:xfrm>
            <a:off x="5000628" y="3000372"/>
            <a:ext cx="2000264" cy="571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composites</a:t>
            </a:r>
            <a:endParaRPr lang="de-AT" dirty="0"/>
          </a:p>
        </p:txBody>
      </p:sp>
      <p:sp>
        <p:nvSpPr>
          <p:cNvPr id="7" name="Rectangle 6"/>
          <p:cNvSpPr/>
          <p:nvPr/>
        </p:nvSpPr>
        <p:spPr>
          <a:xfrm>
            <a:off x="1714480" y="3000372"/>
            <a:ext cx="3071834" cy="5715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/>
              <a:t>serializer / deserializer</a:t>
            </a:r>
            <a:endParaRPr lang="de-AT"/>
          </a:p>
        </p:txBody>
      </p:sp>
      <p:sp>
        <p:nvSpPr>
          <p:cNvPr id="16" name="Rectangle 15"/>
          <p:cNvSpPr/>
          <p:nvPr/>
        </p:nvSpPr>
        <p:spPr>
          <a:xfrm>
            <a:off x="1714480" y="3571876"/>
            <a:ext cx="5072098" cy="5000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/>
              <a:t>serialization tokens</a:t>
            </a:r>
            <a:endParaRPr lang="de-AT"/>
          </a:p>
        </p:txBody>
      </p:sp>
      <p:sp>
        <p:nvSpPr>
          <p:cNvPr id="10" name="Rectangle 9"/>
          <p:cNvSpPr/>
          <p:nvPr/>
        </p:nvSpPr>
        <p:spPr>
          <a:xfrm>
            <a:off x="5000628" y="4071942"/>
            <a:ext cx="2000264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/>
              <a:t>primitives</a:t>
            </a:r>
            <a:endParaRPr lang="de-AT"/>
          </a:p>
        </p:txBody>
      </p:sp>
      <p:sp>
        <p:nvSpPr>
          <p:cNvPr id="9" name="Rectangle 8"/>
          <p:cNvSpPr/>
          <p:nvPr/>
        </p:nvSpPr>
        <p:spPr>
          <a:xfrm>
            <a:off x="1714480" y="4071942"/>
            <a:ext cx="3071834" cy="5715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/>
              <a:t>generator / parser</a:t>
            </a:r>
            <a:endParaRPr lang="de-AT"/>
          </a:p>
        </p:txBody>
      </p:sp>
      <p:sp>
        <p:nvSpPr>
          <p:cNvPr id="11" name="Rectangle 10"/>
          <p:cNvSpPr/>
          <p:nvPr/>
        </p:nvSpPr>
        <p:spPr>
          <a:xfrm>
            <a:off x="1714480" y="4643446"/>
            <a:ext cx="5072098" cy="7143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/>
              <a:t>persisted objects</a:t>
            </a:r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Example</a:t>
            </a:r>
            <a:endParaRPr lang="de-AT"/>
          </a:p>
        </p:txBody>
      </p:sp>
      <p:sp>
        <p:nvSpPr>
          <p:cNvPr id="4" name="Oval 3"/>
          <p:cNvSpPr/>
          <p:nvPr/>
        </p:nvSpPr>
        <p:spPr>
          <a:xfrm>
            <a:off x="785786" y="1729456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/>
              <a:t>1</a:t>
            </a:r>
            <a:endParaRPr lang="de-AT"/>
          </a:p>
        </p:txBody>
      </p:sp>
      <p:sp>
        <p:nvSpPr>
          <p:cNvPr id="5" name="Oval 4"/>
          <p:cNvSpPr/>
          <p:nvPr/>
        </p:nvSpPr>
        <p:spPr>
          <a:xfrm>
            <a:off x="785786" y="2658150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/>
              <a:t>2</a:t>
            </a:r>
            <a:endParaRPr lang="de-AT"/>
          </a:p>
        </p:txBody>
      </p:sp>
      <p:sp>
        <p:nvSpPr>
          <p:cNvPr id="6" name="Oval 5"/>
          <p:cNvSpPr/>
          <p:nvPr/>
        </p:nvSpPr>
        <p:spPr>
          <a:xfrm>
            <a:off x="785786" y="3586844"/>
            <a:ext cx="642942" cy="6429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/>
              <a:t>3</a:t>
            </a:r>
            <a:endParaRPr lang="de-AT"/>
          </a:p>
        </p:txBody>
      </p:sp>
      <p:sp>
        <p:nvSpPr>
          <p:cNvPr id="7" name="Oval 6"/>
          <p:cNvSpPr/>
          <p:nvPr/>
        </p:nvSpPr>
        <p:spPr>
          <a:xfrm>
            <a:off x="1643042" y="4515538"/>
            <a:ext cx="642942" cy="6429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/>
              <a:t>5</a:t>
            </a:r>
            <a:endParaRPr lang="de-AT"/>
          </a:p>
        </p:txBody>
      </p:sp>
      <p:sp>
        <p:nvSpPr>
          <p:cNvPr id="8" name="Oval 7"/>
          <p:cNvSpPr/>
          <p:nvPr/>
        </p:nvSpPr>
        <p:spPr>
          <a:xfrm>
            <a:off x="2500298" y="4515538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/>
              <a:t>6</a:t>
            </a:r>
            <a:endParaRPr lang="de-AT"/>
          </a:p>
        </p:txBody>
      </p:sp>
      <p:sp>
        <p:nvSpPr>
          <p:cNvPr id="9" name="Oval 8"/>
          <p:cNvSpPr/>
          <p:nvPr/>
        </p:nvSpPr>
        <p:spPr>
          <a:xfrm>
            <a:off x="1643042" y="3658282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/>
              <a:t>4</a:t>
            </a:r>
            <a:endParaRPr lang="de-AT"/>
          </a:p>
        </p:txBody>
      </p:sp>
      <p:sp>
        <p:nvSpPr>
          <p:cNvPr id="10" name="Oval 9"/>
          <p:cNvSpPr/>
          <p:nvPr/>
        </p:nvSpPr>
        <p:spPr>
          <a:xfrm>
            <a:off x="2500298" y="5372794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/>
              <a:t>7</a:t>
            </a:r>
            <a:endParaRPr lang="de-AT"/>
          </a:p>
        </p:txBody>
      </p:sp>
      <p:cxnSp>
        <p:nvCxnSpPr>
          <p:cNvPr id="12" name="Curved Connector 11"/>
          <p:cNvCxnSpPr>
            <a:stCxn id="4" idx="4"/>
            <a:endCxn id="5" idx="0"/>
          </p:cNvCxnSpPr>
          <p:nvPr/>
        </p:nvCxnSpPr>
        <p:spPr>
          <a:xfrm rot="5400000">
            <a:off x="964381" y="2515274"/>
            <a:ext cx="285752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4"/>
            <a:endCxn id="6" idx="0"/>
          </p:cNvCxnSpPr>
          <p:nvPr/>
        </p:nvCxnSpPr>
        <p:spPr>
          <a:xfrm rot="5400000">
            <a:off x="964381" y="3443968"/>
            <a:ext cx="285752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5" idx="6"/>
            <a:endCxn id="9" idx="0"/>
          </p:cNvCxnSpPr>
          <p:nvPr/>
        </p:nvCxnSpPr>
        <p:spPr>
          <a:xfrm>
            <a:off x="1428728" y="2979621"/>
            <a:ext cx="535785" cy="67866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9" idx="4"/>
            <a:endCxn id="7" idx="0"/>
          </p:cNvCxnSpPr>
          <p:nvPr/>
        </p:nvCxnSpPr>
        <p:spPr>
          <a:xfrm rot="5400000">
            <a:off x="1857356" y="4408381"/>
            <a:ext cx="214314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9" idx="4"/>
            <a:endCxn id="6" idx="4"/>
          </p:cNvCxnSpPr>
          <p:nvPr/>
        </p:nvCxnSpPr>
        <p:spPr>
          <a:xfrm rot="5400000" flipH="1">
            <a:off x="1500166" y="3836877"/>
            <a:ext cx="71438" cy="857256"/>
          </a:xfrm>
          <a:prstGeom prst="curvedConnector3">
            <a:avLst>
              <a:gd name="adj1" fmla="val -319998"/>
            </a:avLst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9" idx="6"/>
            <a:endCxn id="8" idx="0"/>
          </p:cNvCxnSpPr>
          <p:nvPr/>
        </p:nvCxnSpPr>
        <p:spPr>
          <a:xfrm>
            <a:off x="2285984" y="3979753"/>
            <a:ext cx="535785" cy="5357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4"/>
            <a:endCxn id="10" idx="0"/>
          </p:cNvCxnSpPr>
          <p:nvPr/>
        </p:nvCxnSpPr>
        <p:spPr>
          <a:xfrm rot="5400000">
            <a:off x="2714612" y="5265637"/>
            <a:ext cx="214314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10" idx="2"/>
            <a:endCxn id="7" idx="4"/>
          </p:cNvCxnSpPr>
          <p:nvPr/>
        </p:nvCxnSpPr>
        <p:spPr>
          <a:xfrm rot="10800000">
            <a:off x="1964514" y="5158481"/>
            <a:ext cx="535785" cy="5357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6"/>
            <a:endCxn id="9" idx="6"/>
          </p:cNvCxnSpPr>
          <p:nvPr/>
        </p:nvCxnSpPr>
        <p:spPr>
          <a:xfrm flipH="1" flipV="1">
            <a:off x="2285984" y="3979753"/>
            <a:ext cx="857256" cy="1714512"/>
          </a:xfrm>
          <a:prstGeom prst="curvedConnector3">
            <a:avLst>
              <a:gd name="adj1" fmla="val -26666"/>
            </a:avLst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8" idx="6"/>
            <a:endCxn id="4" idx="6"/>
          </p:cNvCxnSpPr>
          <p:nvPr/>
        </p:nvCxnSpPr>
        <p:spPr>
          <a:xfrm flipH="1" flipV="1">
            <a:off x="1428728" y="2050927"/>
            <a:ext cx="1714512" cy="2786082"/>
          </a:xfrm>
          <a:prstGeom prst="curvedConnector3">
            <a:avLst>
              <a:gd name="adj1" fmla="val -13333"/>
            </a:avLst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8" idx="6"/>
            <a:endCxn id="9" idx="6"/>
          </p:cNvCxnSpPr>
          <p:nvPr/>
        </p:nvCxnSpPr>
        <p:spPr>
          <a:xfrm flipH="1" flipV="1">
            <a:off x="2285984" y="3979753"/>
            <a:ext cx="857256" cy="857256"/>
          </a:xfrm>
          <a:prstGeom prst="curvedConnector3">
            <a:avLst>
              <a:gd name="adj1" fmla="val -54444"/>
            </a:avLst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072098" y="1500174"/>
            <a:ext cx="35004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composite</a:t>
            </a:r>
            <a:r>
              <a:rPr lang="de-AT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b="1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AT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composite</a:t>
            </a:r>
            <a:r>
              <a:rPr lang="de-AT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b="1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AT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mtClean="0">
                <a:solidFill>
                  <a:srgbClr val="D76FD0"/>
                </a:solidFill>
                <a:latin typeface="Courier New" pitchFamily="49" charset="0"/>
                <a:cs typeface="Courier New" pitchFamily="49" charset="0"/>
              </a:rPr>
              <a:t>primitive</a:t>
            </a:r>
            <a:r>
              <a:rPr lang="de-AT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b="1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de-AT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composite</a:t>
            </a:r>
            <a:r>
              <a:rPr lang="de-AT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b="1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AT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reference</a:t>
            </a:r>
            <a:r>
              <a:rPr lang="de-AT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b="1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de-AT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mtClean="0">
                <a:solidFill>
                  <a:srgbClr val="D76FD0"/>
                </a:solidFill>
                <a:latin typeface="Courier New" pitchFamily="49" charset="0"/>
                <a:cs typeface="Courier New" pitchFamily="49" charset="0"/>
              </a:rPr>
              <a:t>primitive</a:t>
            </a:r>
            <a:r>
              <a:rPr lang="de-AT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b="1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de-AT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composite</a:t>
            </a:r>
            <a:r>
              <a:rPr lang="de-AT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b="1" smtClean="0">
                <a:latin typeface="Courier New" pitchFamily="49" charset="0"/>
                <a:cs typeface="Courier New" pitchFamily="49" charset="0"/>
              </a:rPr>
              <a:t>6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AT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reference</a:t>
            </a:r>
            <a:r>
              <a:rPr lang="de-AT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b="1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de-AT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reference</a:t>
            </a:r>
            <a:r>
              <a:rPr lang="de-AT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b="1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de-AT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composite</a:t>
            </a:r>
            <a:r>
              <a:rPr lang="de-AT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b="1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AT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reference</a:t>
            </a:r>
            <a:r>
              <a:rPr lang="de-AT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b="1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de-AT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reference</a:t>
            </a:r>
            <a:r>
              <a:rPr lang="de-AT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AT" b="1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AT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composite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de-AT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composite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AT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de-AT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composite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AT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de-AT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composite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de-AT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composite</a:t>
            </a:r>
            <a:r>
              <a:rPr lang="de-AT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4000496" y="3357562"/>
            <a:ext cx="1357322" cy="7858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Composite Serializers</a:t>
            </a:r>
            <a:endParaRPr lang="de-AT"/>
          </a:p>
        </p:txBody>
      </p:sp>
      <p:sp>
        <p:nvSpPr>
          <p:cNvPr id="11" name="Right Arrow 10"/>
          <p:cNvSpPr/>
          <p:nvPr/>
        </p:nvSpPr>
        <p:spPr>
          <a:xfrm>
            <a:off x="3732603" y="2321711"/>
            <a:ext cx="1357322" cy="7858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57200" y="4143380"/>
            <a:ext cx="7467600" cy="1928826"/>
          </a:xfrm>
          <a:prstGeom prst="rect">
            <a:avLst/>
          </a:prstGeom>
        </p:spPr>
        <p:txBody>
          <a:bodyPr/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de-AT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extract or</a:t>
            </a:r>
            <a:r>
              <a:rPr kumimoji="0" lang="de-AT" sz="2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compose from</a:t>
            </a:r>
            <a:endParaRPr kumimoji="0" lang="de-AT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kumimoji="0" lang="de-AT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sub-objects</a:t>
            </a:r>
          </a:p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de-AT" sz="2600" smtClean="0"/>
              <a:t>meta information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de-AT" sz="2600" smtClean="0"/>
              <a:t>decide whether they are applicable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</a:pPr>
            <a:endParaRPr lang="de-AT" sz="2600" smtClean="0"/>
          </a:p>
        </p:txBody>
      </p:sp>
      <p:grpSp>
        <p:nvGrpSpPr>
          <p:cNvPr id="38" name="Group 37"/>
          <p:cNvGrpSpPr/>
          <p:nvPr/>
        </p:nvGrpSpPr>
        <p:grpSpPr>
          <a:xfrm>
            <a:off x="5965041" y="1714488"/>
            <a:ext cx="2678925" cy="2000264"/>
            <a:chOff x="5357818" y="1785926"/>
            <a:chExt cx="2678925" cy="2000264"/>
          </a:xfrm>
        </p:grpSpPr>
        <p:sp>
          <p:nvSpPr>
            <p:cNvPr id="12" name="Oval 11"/>
            <p:cNvSpPr/>
            <p:nvPr/>
          </p:nvSpPr>
          <p:spPr>
            <a:xfrm>
              <a:off x="6000760" y="1928008"/>
              <a:ext cx="642942" cy="6429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2</a:t>
              </a:r>
              <a:endParaRPr lang="de-AT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000760" y="2928140"/>
              <a:ext cx="642942" cy="6429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mtClean="0"/>
                <a:t>3</a:t>
              </a:r>
              <a:endParaRPr lang="de-AT"/>
            </a:p>
          </p:txBody>
        </p:sp>
        <p:sp>
          <p:nvSpPr>
            <p:cNvPr id="14" name="Oval 13"/>
            <p:cNvSpPr/>
            <p:nvPr/>
          </p:nvSpPr>
          <p:spPr>
            <a:xfrm>
              <a:off x="6858016" y="2928140"/>
              <a:ext cx="642942" cy="642942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mtClean="0"/>
                <a:t>4</a:t>
              </a:r>
              <a:endParaRPr lang="de-AT"/>
            </a:p>
          </p:txBody>
        </p:sp>
        <p:cxnSp>
          <p:nvCxnSpPr>
            <p:cNvPr id="15" name="Curved Connector 14"/>
            <p:cNvCxnSpPr>
              <a:stCxn id="12" idx="4"/>
              <a:endCxn id="13" idx="0"/>
            </p:cNvCxnSpPr>
            <p:nvPr/>
          </p:nvCxnSpPr>
          <p:spPr>
            <a:xfrm rot="5400000">
              <a:off x="6143636" y="2749545"/>
              <a:ext cx="357190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12" idx="6"/>
              <a:endCxn id="14" idx="0"/>
            </p:cNvCxnSpPr>
            <p:nvPr/>
          </p:nvCxnSpPr>
          <p:spPr>
            <a:xfrm>
              <a:off x="6643702" y="2249479"/>
              <a:ext cx="535785" cy="678661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14" idx="4"/>
            </p:cNvCxnSpPr>
            <p:nvPr/>
          </p:nvCxnSpPr>
          <p:spPr>
            <a:xfrm rot="5400000">
              <a:off x="7072330" y="3678239"/>
              <a:ext cx="214314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4" idx="4"/>
              <a:endCxn id="13" idx="4"/>
            </p:cNvCxnSpPr>
            <p:nvPr/>
          </p:nvCxnSpPr>
          <p:spPr>
            <a:xfrm rot="5400000">
              <a:off x="6750859" y="3142454"/>
              <a:ext cx="1588" cy="857256"/>
            </a:xfrm>
            <a:prstGeom prst="curved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hape 18"/>
            <p:cNvCxnSpPr>
              <a:stCxn id="14" idx="6"/>
            </p:cNvCxnSpPr>
            <p:nvPr/>
          </p:nvCxnSpPr>
          <p:spPr>
            <a:xfrm>
              <a:off x="7500958" y="3249611"/>
              <a:ext cx="535785" cy="53578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57818" y="307181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mtClean="0"/>
                <a:t>2</a:t>
              </a:r>
              <a:endParaRPr lang="de-AT"/>
            </a:p>
          </p:txBody>
        </p:sp>
        <p:sp>
          <p:nvSpPr>
            <p:cNvPr id="28" name="Down Arrow 27"/>
            <p:cNvSpPr/>
            <p:nvPr/>
          </p:nvSpPr>
          <p:spPr>
            <a:xfrm rot="1862773">
              <a:off x="5643772" y="2619846"/>
              <a:ext cx="285752" cy="357190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5" name="Oval 34"/>
            <p:cNvSpPr/>
            <p:nvPr/>
          </p:nvSpPr>
          <p:spPr>
            <a:xfrm>
              <a:off x="5857884" y="1785926"/>
              <a:ext cx="928694" cy="928694"/>
            </a:xfrm>
            <a:prstGeom prst="ellipse">
              <a:avLst/>
            </a:prstGeom>
            <a:solidFill>
              <a:schemeClr val="bg1">
                <a:lumMod val="75000"/>
                <a:lumOff val="25000"/>
                <a:alpha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85786" y="1571612"/>
            <a:ext cx="2071702" cy="2286016"/>
            <a:chOff x="1428728" y="1571612"/>
            <a:chExt cx="2071702" cy="2286016"/>
          </a:xfrm>
        </p:grpSpPr>
        <p:sp>
          <p:nvSpPr>
            <p:cNvPr id="3" name="Oval 2"/>
            <p:cNvSpPr/>
            <p:nvPr/>
          </p:nvSpPr>
          <p:spPr>
            <a:xfrm>
              <a:off x="1643042" y="1856570"/>
              <a:ext cx="642942" cy="642942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mtClean="0"/>
                <a:t>2</a:t>
              </a:r>
              <a:endParaRPr lang="de-AT"/>
            </a:p>
          </p:txBody>
        </p:sp>
        <p:sp>
          <p:nvSpPr>
            <p:cNvPr id="4" name="Oval 3"/>
            <p:cNvSpPr/>
            <p:nvPr/>
          </p:nvSpPr>
          <p:spPr>
            <a:xfrm>
              <a:off x="1643042" y="2856702"/>
              <a:ext cx="642942" cy="6429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3</a:t>
              </a:r>
              <a:endParaRPr lang="de-AT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500298" y="2855908"/>
              <a:ext cx="642942" cy="6429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4</a:t>
              </a:r>
              <a:endParaRPr lang="de-AT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6" name="Curved Connector 5"/>
            <p:cNvCxnSpPr>
              <a:endCxn id="3" idx="0"/>
            </p:cNvCxnSpPr>
            <p:nvPr/>
          </p:nvCxnSpPr>
          <p:spPr>
            <a:xfrm rot="5400000">
              <a:off x="1821637" y="1713694"/>
              <a:ext cx="285752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3" idx="4"/>
              <a:endCxn id="4" idx="0"/>
            </p:cNvCxnSpPr>
            <p:nvPr/>
          </p:nvCxnSpPr>
          <p:spPr>
            <a:xfrm rot="5400000">
              <a:off x="1785918" y="2678107"/>
              <a:ext cx="357190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hape 7"/>
            <p:cNvCxnSpPr>
              <a:stCxn id="3" idx="6"/>
              <a:endCxn id="5" idx="0"/>
            </p:cNvCxnSpPr>
            <p:nvPr/>
          </p:nvCxnSpPr>
          <p:spPr>
            <a:xfrm>
              <a:off x="2285984" y="2178041"/>
              <a:ext cx="535785" cy="677867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5" idx="4"/>
            </p:cNvCxnSpPr>
            <p:nvPr/>
          </p:nvCxnSpPr>
          <p:spPr>
            <a:xfrm rot="5400000">
              <a:off x="2714612" y="3606007"/>
              <a:ext cx="214314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5" idx="4"/>
              <a:endCxn id="4" idx="4"/>
            </p:cNvCxnSpPr>
            <p:nvPr/>
          </p:nvCxnSpPr>
          <p:spPr>
            <a:xfrm rot="5400000">
              <a:off x="2392744" y="3070619"/>
              <a:ext cx="794" cy="857256"/>
            </a:xfrm>
            <a:prstGeom prst="curvedConnector3">
              <a:avLst>
                <a:gd name="adj1" fmla="val 28890932"/>
              </a:avLst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428728" y="2643182"/>
              <a:ext cx="2071702" cy="1214446"/>
            </a:xfrm>
            <a:prstGeom prst="ellipse">
              <a:avLst/>
            </a:prstGeom>
            <a:solidFill>
              <a:schemeClr val="bg1">
                <a:lumMod val="75000"/>
                <a:lumOff val="25000"/>
                <a:alpha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Primitive Serializers</a:t>
            </a:r>
            <a:endParaRPr lang="de-AT"/>
          </a:p>
        </p:txBody>
      </p:sp>
      <p:grpSp>
        <p:nvGrpSpPr>
          <p:cNvPr id="8" name="Group 7"/>
          <p:cNvGrpSpPr/>
          <p:nvPr/>
        </p:nvGrpSpPr>
        <p:grpSpPr>
          <a:xfrm>
            <a:off x="1142976" y="2059368"/>
            <a:ext cx="642942" cy="927900"/>
            <a:chOff x="1857356" y="2501100"/>
            <a:chExt cx="642942" cy="927900"/>
          </a:xfrm>
        </p:grpSpPr>
        <p:sp>
          <p:nvSpPr>
            <p:cNvPr id="3" name="Oval 2"/>
            <p:cNvSpPr/>
            <p:nvPr/>
          </p:nvSpPr>
          <p:spPr>
            <a:xfrm>
              <a:off x="1857356" y="2786058"/>
              <a:ext cx="642942" cy="6429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mtClean="0"/>
                <a:t>3</a:t>
              </a:r>
              <a:endParaRPr lang="de-AT"/>
            </a:p>
          </p:txBody>
        </p:sp>
        <p:cxnSp>
          <p:nvCxnSpPr>
            <p:cNvPr id="4" name="Curved Connector 3"/>
            <p:cNvCxnSpPr>
              <a:endCxn id="3" idx="0"/>
            </p:cNvCxnSpPr>
            <p:nvPr/>
          </p:nvCxnSpPr>
          <p:spPr>
            <a:xfrm rot="5400000">
              <a:off x="2035951" y="2643182"/>
              <a:ext cx="285752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ight Arrow 4"/>
          <p:cNvSpPr/>
          <p:nvPr/>
        </p:nvSpPr>
        <p:spPr>
          <a:xfrm>
            <a:off x="3086031" y="2130409"/>
            <a:ext cx="1357322" cy="7858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tangle 5"/>
          <p:cNvSpPr/>
          <p:nvPr/>
        </p:nvSpPr>
        <p:spPr>
          <a:xfrm>
            <a:off x="5743467" y="2046265"/>
            <a:ext cx="197682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AT" dirty="0" smtClean="0">
                <a:solidFill>
                  <a:srgbClr val="D76FD0"/>
                </a:solidFill>
                <a:latin typeface="Courier New" pitchFamily="49" charset="0"/>
                <a:cs typeface="Courier New" pitchFamily="49" charset="0"/>
              </a:rPr>
              <a:t>primitive</a:t>
            </a:r>
            <a:r>
              <a:rPr lang="de-AT" dirty="0" smtClean="0">
                <a:latin typeface="Courier New" pitchFamily="49" charset="0"/>
                <a:cs typeface="Courier New" pitchFamily="49" charset="0"/>
              </a:rPr>
              <a:t> 3</a:t>
            </a:r>
            <a:r>
              <a:rPr lang="de-AT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de-AT" dirty="0" smtClean="0"/>
          </a:p>
          <a:p>
            <a:r>
              <a:rPr lang="de-AT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20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de-AT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de-AT" dirty="0" smtClean="0">
                <a:solidFill>
                  <a:srgbClr val="D76FD0"/>
                </a:solidFill>
                <a:latin typeface="Courier New" pitchFamily="49" charset="0"/>
                <a:cs typeface="Courier New" pitchFamily="49" charset="0"/>
              </a:rPr>
              <a:t>primitive</a:t>
            </a:r>
            <a:r>
              <a:rPr lang="de-AT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43380"/>
            <a:ext cx="7467600" cy="1928826"/>
          </a:xfrm>
          <a:prstGeom prst="rect">
            <a:avLst/>
          </a:prstGeom>
        </p:spPr>
        <p:txBody>
          <a:bodyPr/>
          <a:lstStyle/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kumimoji="0" lang="de-AT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 between</a:t>
            </a:r>
          </a:p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de-AT" sz="2600" smtClean="0"/>
              <a:t>i</a:t>
            </a:r>
            <a:r>
              <a:rPr lang="de-AT" sz="2600" noProof="0" smtClean="0"/>
              <a:t>n-memory object</a:t>
            </a:r>
          </a:p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de-AT" sz="2600" noProof="0" smtClean="0"/>
              <a:t>serial format (e.g. XML text)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de-AT" sz="2600" smtClean="0"/>
              <a:t>fixed mapping between formatter </a:t>
            </a:r>
            <a:r>
              <a:rPr lang="de-AT" sz="2600" smtClean="0">
                <a:sym typeface="Wingdings" pitchFamily="2" charset="2"/>
              </a:rPr>
              <a:t> type</a:t>
            </a:r>
            <a:endParaRPr lang="de-AT" sz="2600" noProof="0" smtClean="0"/>
          </a:p>
          <a:p>
            <a:pPr marL="877824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kumimoji="0" lang="de-AT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Configuration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mtClean="0"/>
              <a:t>specific to output format (e.g. XML)</a:t>
            </a:r>
          </a:p>
          <a:p>
            <a:r>
              <a:rPr lang="de-AT" smtClean="0"/>
              <a:t>contain</a:t>
            </a:r>
          </a:p>
          <a:p>
            <a:pPr lvl="1"/>
            <a:r>
              <a:rPr lang="de-AT" smtClean="0"/>
              <a:t>composite serializer (in order)</a:t>
            </a:r>
          </a:p>
          <a:p>
            <a:pPr lvl="1"/>
            <a:r>
              <a:rPr lang="de-AT" smtClean="0"/>
              <a:t>primitive serializer</a:t>
            </a:r>
          </a:p>
          <a:p>
            <a:r>
              <a:rPr lang="de-AT" smtClean="0"/>
              <a:t>included in type cache</a:t>
            </a:r>
          </a:p>
          <a:p>
            <a:r>
              <a:rPr lang="de-AT" smtClean="0"/>
              <a:t>persistent (</a:t>
            </a:r>
            <a:r>
              <a:rPr lang="de-AT" sz="2800" smtClean="0">
                <a:latin typeface="Courier New" pitchFamily="49" charset="0"/>
                <a:cs typeface="Courier New" pitchFamily="49" charset="0"/>
              </a:rPr>
              <a:t>ConfigurationService</a:t>
            </a:r>
            <a:r>
              <a:rPr lang="de-AT" smtClean="0"/>
              <a:t>)</a:t>
            </a:r>
          </a:p>
          <a:p>
            <a:r>
              <a:rPr lang="de-AT" smtClean="0"/>
              <a:t>default configuration through reflection</a:t>
            </a:r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Use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4525963"/>
          </a:xfrm>
        </p:spPr>
        <p:txBody>
          <a:bodyPr/>
          <a:lstStyle/>
          <a:p>
            <a:r>
              <a:rPr lang="de-AT" smtClean="0"/>
              <a:t>std. data types are handled</a:t>
            </a:r>
          </a:p>
          <a:p>
            <a:r>
              <a:rPr lang="de-AT" smtClean="0"/>
              <a:t>new classes can use </a:t>
            </a:r>
            <a:r>
              <a:rPr lang="de-AT" sz="2800" smtClean="0">
                <a:latin typeface="Courier New" pitchFamily="49" charset="0"/>
                <a:cs typeface="Courier New" pitchFamily="49" charset="0"/>
              </a:rPr>
              <a:t>StorableSerializer</a:t>
            </a:r>
          </a:p>
          <a:p>
            <a:pPr lvl="1"/>
            <a:r>
              <a:rPr lang="de-AT" smtClean="0"/>
              <a:t>add </a:t>
            </a:r>
            <a:r>
              <a:rPr lang="de-AT" sz="2400" smtClean="0">
                <a:latin typeface="Courier New" pitchFamily="49" charset="0"/>
                <a:cs typeface="Courier New" pitchFamily="49" charset="0"/>
              </a:rPr>
              <a:t>[Storable]</a:t>
            </a:r>
            <a:r>
              <a:rPr lang="de-AT" sz="2400" smtClean="0"/>
              <a:t> </a:t>
            </a:r>
            <a:r>
              <a:rPr lang="de-AT" smtClean="0"/>
              <a:t>attribute to fields or properties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348" y="3460624"/>
            <a:ext cx="3357586" cy="2308324"/>
          </a:xfrm>
          <a:prstGeom prst="rect">
            <a:avLst/>
          </a:prstGeom>
          <a:solidFill>
            <a:schemeClr val="tx1"/>
          </a:solidFill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r>
              <a:rPr lang="de-AT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de-AT" sz="16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IntWrapper </a:t>
            </a:r>
            <a:r>
              <a:rPr lang="de-AT" sz="160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AT" sz="16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160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AT" sz="16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Storable</a:t>
            </a:r>
            <a:r>
              <a:rPr lang="de-AT" sz="160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de-AT" sz="16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int </a:t>
            </a:r>
            <a:r>
              <a:rPr lang="de-AT" sz="160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Value;</a:t>
            </a:r>
          </a:p>
          <a:p>
            <a:r>
              <a:rPr lang="de-AT" sz="160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 [</a:t>
            </a:r>
            <a:r>
              <a:rPr lang="de-AT" sz="16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Storable</a:t>
            </a:r>
            <a:r>
              <a:rPr lang="de-AT" sz="160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de-AT" sz="160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AT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de-AT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de-AT" sz="160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Name {</a:t>
            </a:r>
          </a:p>
          <a:p>
            <a:r>
              <a:rPr lang="de-AT" sz="160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de-AT" sz="160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de-AT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de-AT" sz="160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de-AT" sz="160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AT" sz="160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r>
              <a:rPr lang="de-AT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AT" sz="160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de-AT" sz="160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AT" sz="1600">
              <a:solidFill>
                <a:schemeClr val="bg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4892" y="3451870"/>
            <a:ext cx="3357570" cy="1169551"/>
          </a:xfrm>
          <a:prstGeom prst="rect">
            <a:avLst/>
          </a:prstGeom>
          <a:solidFill>
            <a:schemeClr val="tx1"/>
          </a:solidFill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r>
              <a:rPr lang="de-AT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AT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EmptyStorableClass</a:t>
            </a:r>
            <a:r>
              <a:rPr lang="de-AT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de-AT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de-AT" sz="14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NonSerialized </a:t>
            </a:r>
            <a:r>
              <a:rPr lang="de-AT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AT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int </a:t>
            </a:r>
            <a:r>
              <a:rPr lang="de-AT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TransientValue;</a:t>
            </a:r>
          </a:p>
          <a:p>
            <a:r>
              <a:rPr lang="de-AT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de-AT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AT" sz="1400" dirty="0">
              <a:solidFill>
                <a:schemeClr val="bg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4876" y="5407239"/>
            <a:ext cx="3357586" cy="307777"/>
          </a:xfrm>
          <a:prstGeom prst="rect">
            <a:avLst/>
          </a:prstGeom>
          <a:solidFill>
            <a:schemeClr val="tx1"/>
          </a:solidFill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r>
              <a:rPr lang="de-AT" sz="1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de-AT" sz="140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Empty </a:t>
            </a:r>
            <a:r>
              <a:rPr lang="de-AT" sz="140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 }</a:t>
            </a:r>
            <a:endParaRPr lang="de-AT" sz="1400">
              <a:solidFill>
                <a:schemeClr val="bg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816</Words>
  <Application>Microsoft Office PowerPoint</Application>
  <PresentationFormat>On-screen Show (4:3)</PresentationFormat>
  <Paragraphs>213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Technic</vt:lpstr>
      <vt:lpstr>Persistence 3.3</vt:lpstr>
      <vt:lpstr>Motivation</vt:lpstr>
      <vt:lpstr>Components</vt:lpstr>
      <vt:lpstr>Overview</vt:lpstr>
      <vt:lpstr>Example</vt:lpstr>
      <vt:lpstr>Composite Serializers</vt:lpstr>
      <vt:lpstr>Primitive Serializers</vt:lpstr>
      <vt:lpstr>Configuration</vt:lpstr>
      <vt:lpstr>Use</vt:lpstr>
      <vt:lpstr>Advanced Use</vt:lpstr>
      <vt:lpstr>Hacking</vt:lpstr>
      <vt:lpstr>Extension &amp; Customization</vt:lpstr>
      <vt:lpstr>IPrimitiveSerializer Example</vt:lpstr>
      <vt:lpstr>ICompositeSerializer Example</vt:lpstr>
      <vt:lpstr>ICompositeSerializer Example</vt:lpstr>
      <vt:lpstr>Versioning</vt:lpstr>
      <vt:lpstr>Next 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Persistcence 3.3</dc:title>
  <dc:creator>Pitzer Erik</dc:creator>
  <cp:lastModifiedBy>erik</cp:lastModifiedBy>
  <cp:revision>164</cp:revision>
  <dcterms:created xsi:type="dcterms:W3CDTF">2009-05-13T07:51:22Z</dcterms:created>
  <dcterms:modified xsi:type="dcterms:W3CDTF">2009-05-18T22:27:27Z</dcterms:modified>
</cp:coreProperties>
</file>