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413" r:id="rId3"/>
    <p:sldId id="427" r:id="rId4"/>
    <p:sldId id="430" r:id="rId5"/>
    <p:sldId id="428" r:id="rId6"/>
    <p:sldId id="436" r:id="rId7"/>
    <p:sldId id="440" r:id="rId8"/>
    <p:sldId id="451" r:id="rId9"/>
    <p:sldId id="448" r:id="rId10"/>
    <p:sldId id="450" r:id="rId11"/>
    <p:sldId id="449" r:id="rId12"/>
    <p:sldId id="452" r:id="rId13"/>
    <p:sldId id="453" r:id="rId14"/>
    <p:sldId id="454" r:id="rId15"/>
    <p:sldId id="435" r:id="rId16"/>
    <p:sldId id="464" r:id="rId17"/>
    <p:sldId id="441" r:id="rId18"/>
    <p:sldId id="446" r:id="rId19"/>
    <p:sldId id="434" r:id="rId20"/>
    <p:sldId id="447" r:id="rId21"/>
    <p:sldId id="432" r:id="rId22"/>
    <p:sldId id="442" r:id="rId23"/>
    <p:sldId id="445" r:id="rId24"/>
    <p:sldId id="455" r:id="rId25"/>
    <p:sldId id="456" r:id="rId26"/>
    <p:sldId id="457" r:id="rId27"/>
    <p:sldId id="458" r:id="rId28"/>
    <p:sldId id="443" r:id="rId29"/>
    <p:sldId id="433" r:id="rId30"/>
    <p:sldId id="438" r:id="rId31"/>
    <p:sldId id="439" r:id="rId32"/>
    <p:sldId id="444" r:id="rId33"/>
    <p:sldId id="459" r:id="rId34"/>
    <p:sldId id="460" r:id="rId35"/>
    <p:sldId id="461" r:id="rId36"/>
    <p:sldId id="462" r:id="rId37"/>
    <p:sldId id="463" r:id="rId38"/>
    <p:sldId id="412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72" d="100"/>
          <a:sy n="72" d="100"/>
        </p:scale>
        <p:origin x="145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08.07.2015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.fcgi/wiki/Research" TargetMode="External"/><Relationship Id="rId2" Type="http://schemas.openxmlformats.org/officeDocument/2006/relationships/hyperlink" Target="http://dev.heuristiclab.com/trac.fcgi/wiki/Documentati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5589240"/>
            <a:ext cx="1760854" cy="1074420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0" y="2901516"/>
            <a:ext cx="914400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Algorithms and Problems</a:t>
            </a:r>
            <a:endParaRPr lang="en-US" dirty="0" smtClean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getter for convenience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99592" y="2299449"/>
            <a:ext cx="824456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99592" y="4083608"/>
            <a:ext cx="747993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531" cy="4525963"/>
          </a:xfrm>
        </p:spPr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92088" y="4593610"/>
            <a:ext cx="37799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93661" y="2276872"/>
            <a:ext cx="817082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 =&gt;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x.Name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CrossoverParameter.ValidValues.Add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</a:t>
            </a:r>
            <a:r>
              <a:rPr lang="de-AT" dirty="0" smtClean="0"/>
              <a:t> </a:t>
            </a:r>
            <a:r>
              <a:rPr lang="de-AT" dirty="0" err="1" smtClean="0"/>
              <a:t>size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8321" y="2280724"/>
            <a:ext cx="705678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18321" y="4615312"/>
            <a:ext cx="66329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8321" y="2967395"/>
            <a:ext cx="798968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321" y="5307164"/>
            <a:ext cx="764985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Set </a:t>
            </a:r>
            <a:r>
              <a:rPr lang="de-AT" dirty="0" err="1"/>
              <a:t>crossover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Set </a:t>
            </a:r>
            <a:r>
              <a:rPr lang="de-AT" dirty="0" err="1"/>
              <a:t>PopulationSize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55576" y="2275363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ga.CrossoverParameter.ValidValues.Single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OrderCrossover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5576" y="4154596"/>
            <a:ext cx="5688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Lookup Parameter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genetic algorithm, a placeholder looks up the crossover that it executes:</a:t>
            </a:r>
          </a:p>
          <a:p>
            <a:pPr lvl="1"/>
            <a:r>
              <a:rPr lang="en-GB" dirty="0" smtClean="0"/>
              <a:t>Create placeholder</a:t>
            </a:r>
          </a:p>
          <a:p>
            <a:pPr lvl="1"/>
            <a:endParaRPr lang="en-GB" sz="1800" dirty="0"/>
          </a:p>
          <a:p>
            <a:pPr lvl="1"/>
            <a:r>
              <a:rPr lang="en-GB" dirty="0" smtClean="0"/>
              <a:t>Set the name of operator to lookup</a:t>
            </a:r>
          </a:p>
          <a:p>
            <a:pPr lvl="1"/>
            <a:endParaRPr lang="en-GB" sz="1800" dirty="0" smtClean="0"/>
          </a:p>
          <a:p>
            <a:pPr lvl="1"/>
            <a:r>
              <a:rPr lang="en-GB" dirty="0" smtClean="0"/>
              <a:t>In the placeholder operator</a:t>
            </a:r>
          </a:p>
          <a:p>
            <a:pPr lvl="1"/>
            <a:endParaRPr lang="en-GB" sz="1800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89720" y="4022996"/>
            <a:ext cx="473008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crossover.OperatorParameter.ActualName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89720" y="3176832"/>
            <a:ext cx="41281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85601" y="4869160"/>
            <a:ext cx="645063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OperatorParameter.ActualValue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next.Insert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ExecutionContext.CreateOperation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Scopes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47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scope is a node in the scope tree</a:t>
            </a:r>
          </a:p>
          <a:p>
            <a:r>
              <a:rPr lang="en-US" dirty="0" smtClean="0"/>
              <a:t>Contains link to parent and sub-scopes</a:t>
            </a:r>
          </a:p>
          <a:p>
            <a:r>
              <a:rPr lang="en-US" dirty="0" smtClean="0"/>
              <a:t>Contains variables (e.g., solutions or their quality)</a:t>
            </a:r>
          </a:p>
          <a:p>
            <a:r>
              <a:rPr lang="en-US" dirty="0" smtClean="0"/>
              <a:t>Operators usually work on scopes (either directly or through parameters)</a:t>
            </a:r>
          </a:p>
          <a:p>
            <a:r>
              <a:rPr lang="en-US" dirty="0" smtClean="0"/>
              <a:t>Example - Selection: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7" y="4044950"/>
            <a:ext cx="6245326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Scopes – Debug Engine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3633"/>
          <a:stretch/>
        </p:blipFill>
        <p:spPr>
          <a:xfrm>
            <a:off x="457200" y="1580485"/>
            <a:ext cx="2168659" cy="43233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24" y="1586853"/>
            <a:ext cx="2250696" cy="431701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73" y="1580484"/>
            <a:ext cx="2247397" cy="4323382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731103" y="3310127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feil nach rechts 10"/>
          <p:cNvSpPr/>
          <p:nvPr/>
        </p:nvSpPr>
        <p:spPr>
          <a:xfrm>
            <a:off x="5796136" y="3310127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5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SingleSuccessorOperator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Override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Must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Returns successor operation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lang="en-US" dirty="0" smtClean="0"/>
              <a:t> to access scopes</a:t>
            </a:r>
          </a:p>
          <a:p>
            <a:r>
              <a:rPr lang="en-US" dirty="0" smtClean="0"/>
              <a:t>Or better: Use parameters to retrieve scopes, values from scopes or manipulate them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Instrumented Operators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90864" cy="434908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Inherit from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InstrumentedOperator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InstrumentedApply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Must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base.InstrumentedApply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Allows to configure before and after actions</a:t>
            </a:r>
          </a:p>
          <a:p>
            <a:r>
              <a:rPr lang="en-US" dirty="0" smtClean="0"/>
              <a:t>Useful for analyzers, additional functionality,… without changing the algorithm</a:t>
            </a:r>
          </a:p>
          <a:p>
            <a:r>
              <a:rPr lang="en-US" dirty="0" smtClean="0"/>
              <a:t>Think of aspect-oriented programming</a:t>
            </a: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6" y="1988840"/>
            <a:ext cx="3373739" cy="24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1"/>
            <a:ext cx="6984776" cy="52754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Legende mit Linie 2 2"/>
          <p:cNvSpPr/>
          <p:nvPr/>
        </p:nvSpPr>
        <p:spPr>
          <a:xfrm>
            <a:off x="6228184" y="2636912"/>
            <a:ext cx="2622376" cy="14903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732"/>
              <a:gd name="adj6" fmla="val -69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parameter for retrieving „Value“ (default name, can be configure with </a:t>
            </a:r>
            <a:r>
              <a:rPr lang="en-US" dirty="0" err="1" smtClean="0"/>
              <a:t>ActualValue</a:t>
            </a:r>
            <a:r>
              <a:rPr lang="en-US" dirty="0" smtClean="0"/>
              <a:t>) from scope or parent scopes</a:t>
            </a:r>
            <a:endParaRPr lang="en-US" dirty="0"/>
          </a:p>
        </p:txBody>
      </p:sp>
      <p:sp>
        <p:nvSpPr>
          <p:cNvPr id="9" name="Legende mit Linie 2 8"/>
          <p:cNvSpPr/>
          <p:nvPr/>
        </p:nvSpPr>
        <p:spPr>
          <a:xfrm>
            <a:off x="6372200" y="4653136"/>
            <a:ext cx="2160240" cy="8821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390"/>
              <a:gd name="adj6" fmla="val -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value is not found it can also be created in </a:t>
            </a:r>
            <a:r>
              <a:rPr lang="en-US" smtClean="0"/>
              <a:t>the scope 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3203848" y="1579778"/>
            <a:ext cx="1584176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043608" y="5517232"/>
            <a:ext cx="2448272" cy="198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1259632" y="5966934"/>
            <a:ext cx="1440160" cy="198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Legende mit Linie 2 12"/>
          <p:cNvSpPr/>
          <p:nvPr/>
        </p:nvSpPr>
        <p:spPr>
          <a:xfrm>
            <a:off x="3720510" y="407833"/>
            <a:ext cx="2723697" cy="899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804"/>
              <a:gd name="adj6" fmla="val -42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operator that increments a value from the scope by „Increment“</a:t>
            </a:r>
            <a:endParaRPr lang="en-US" dirty="0"/>
          </a:p>
        </p:txBody>
      </p:sp>
      <p:sp>
        <p:nvSpPr>
          <p:cNvPr id="14" name="Legende mit Linie 2 13"/>
          <p:cNvSpPr/>
          <p:nvPr/>
        </p:nvSpPr>
        <p:spPr>
          <a:xfrm>
            <a:off x="6096000" y="1469680"/>
            <a:ext cx="2220416" cy="7368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802"/>
              <a:gd name="adj6" fmla="val -74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easier access to parameter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</a:t>
            </a:r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r>
              <a:rPr lang="en-US" dirty="0" smtClean="0"/>
              <a:t>Parameters, Operators and Scopes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Problems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26" y="3284984"/>
            <a:ext cx="6087774" cy="284117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15816" y="3573016"/>
            <a:ext cx="3888432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 and Problems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Different ways how to implement algorithms and problems</a:t>
            </a:r>
          </a:p>
          <a:p>
            <a:r>
              <a:rPr lang="en-GB" dirty="0" smtClean="0"/>
              <a:t>Algorithms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HeuristicOptimizationEngineAlgorithm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Easy: Inherit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SingleObjectiveHeuristicOptimizationProblem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Easy: Inherit from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Single|Multi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ObjectiveBasicProblem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</a:t>
            </a:r>
            <a:br>
              <a:rPr lang="en-US" dirty="0" smtClean="0"/>
            </a:br>
            <a:r>
              <a:rPr lang="en-US" dirty="0" smtClean="0"/>
              <a:t>for algorithms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08720"/>
            <a:ext cx="4752528" cy="54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for </a:t>
            </a:r>
            <a:r>
              <a:rPr lang="en-US" dirty="0"/>
              <a:t>algorithms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IExecutable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Defines methods for starting, stopping, etc. of algorithms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IOptimizer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run collection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problem on which the algorithm is applied as well as a result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Base class, implements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IAlgorithm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Extensions for execution with an engine (operator graph, scope, engine)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Specifies problem: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IHeuristicOptimizationProblem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an HL algorithm </a:t>
            </a:r>
            <a:r>
              <a:rPr lang="en-US" dirty="0"/>
              <a:t>do?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operator graph of algorithm by chaining together operators (the actual algorithm)</a:t>
            </a:r>
          </a:p>
          <a:p>
            <a:r>
              <a:rPr lang="en-US" dirty="0" smtClean="0"/>
              <a:t>Offer user configuration options through parameters</a:t>
            </a:r>
          </a:p>
          <a:p>
            <a:r>
              <a:rPr lang="en-US" dirty="0" smtClean="0"/>
              <a:t>Discover operators from the operators collection of the problem/encoding</a:t>
            </a:r>
          </a:p>
          <a:p>
            <a:r>
              <a:rPr lang="en-US" dirty="0" smtClean="0"/>
              <a:t>Parameterize/wire (react to changes in operators) operators where necessary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 operator graph can be quite tricky</a:t>
            </a:r>
          </a:p>
          <a:p>
            <a:r>
              <a:rPr lang="en-GB" dirty="0" smtClean="0"/>
              <a:t>Wiring operators is error-prone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BasicAlgorithms</a:t>
            </a:r>
            <a:r>
              <a:rPr lang="en-GB" dirty="0" smtClean="0"/>
              <a:t> are </a:t>
            </a:r>
          </a:p>
          <a:p>
            <a:pPr lvl="1"/>
            <a:r>
              <a:rPr lang="en-GB" dirty="0" smtClean="0"/>
              <a:t>Easy to implement</a:t>
            </a:r>
          </a:p>
          <a:p>
            <a:pPr lvl="1"/>
            <a:r>
              <a:rPr lang="en-GB" dirty="0" smtClean="0"/>
              <a:t>No boilerplate code</a:t>
            </a:r>
          </a:p>
          <a:p>
            <a:pPr lvl="1"/>
            <a:r>
              <a:rPr lang="en-GB" dirty="0" smtClean="0"/>
              <a:t>Hard-coded (no operator graph)</a:t>
            </a:r>
          </a:p>
          <a:p>
            <a:pPr lvl="1"/>
            <a:r>
              <a:rPr lang="en-GB" dirty="0" smtClean="0"/>
              <a:t>Don’t support pausing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7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 smtClean="0"/>
              <a:t>BasicAlgorithm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99" y="1023300"/>
            <a:ext cx="4195801" cy="48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the Run method</a:t>
            </a:r>
          </a:p>
          <a:p>
            <a:endParaRPr lang="en-GB" dirty="0"/>
          </a:p>
          <a:p>
            <a:r>
              <a:rPr lang="en-GB" dirty="0" smtClean="0"/>
              <a:t>Optional: Fix problem type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204864"/>
            <a:ext cx="64087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Run(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4051" y="3519183"/>
            <a:ext cx="468750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Problem {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r="7354"/>
          <a:stretch/>
        </p:blipFill>
        <p:spPr>
          <a:xfrm>
            <a:off x="5220072" y="4565104"/>
            <a:ext cx="3441551" cy="1600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Random Search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496" y="1580014"/>
            <a:ext cx="820891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     </a:t>
            </a:r>
            <a:r>
              <a:rPr lang="de-DE" sz="1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b="1" dirty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  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 i &lt; 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 i++)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ThrowIfCancellationRequested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Problem.Length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(b,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Problem.Maximization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}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Problem.Maximization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}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}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encodings for representing solutions</a:t>
            </a:r>
          </a:p>
          <a:p>
            <a:r>
              <a:rPr lang="en-US" dirty="0" smtClean="0"/>
              <a:t>Encodings consist of solution candidate definitions and corresponding operators</a:t>
            </a:r>
          </a:p>
          <a:p>
            <a:r>
              <a:rPr lang="en-US" dirty="0" smtClean="0"/>
              <a:t>Problems contain </a:t>
            </a:r>
          </a:p>
          <a:p>
            <a:pPr lvl="1"/>
            <a:r>
              <a:rPr lang="en-US" dirty="0" smtClean="0"/>
              <a:t>the evaluator</a:t>
            </a:r>
          </a:p>
          <a:p>
            <a:pPr lvl="1"/>
            <a:r>
              <a:rPr lang="en-US" dirty="0" smtClean="0"/>
              <a:t>the solution creator</a:t>
            </a:r>
          </a:p>
          <a:p>
            <a:r>
              <a:rPr lang="en-US" dirty="0" smtClean="0"/>
              <a:t>Define maximization or minimization</a:t>
            </a:r>
          </a:p>
          <a:p>
            <a:r>
              <a:rPr lang="en-US" dirty="0" smtClean="0"/>
              <a:t>Contain the „problem data“ (e.g., a distance matrix, a simulation, a function definition), usually supplied by a problem instance provider</a:t>
            </a:r>
          </a:p>
          <a:p>
            <a:r>
              <a:rPr lang="en-US" dirty="0" smtClean="0"/>
              <a:t>Can be single- or multi-objective</a:t>
            </a:r>
          </a:p>
          <a:p>
            <a:r>
              <a:rPr lang="en-US" dirty="0" smtClean="0"/>
              <a:t>Configured with parameters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9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Architecture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0" y="1417638"/>
            <a:ext cx="5808280" cy="47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Parameters</a:t>
            </a:r>
            <a:r>
              <a:rPr lang="en-US" dirty="0"/>
              <a:t>, Operators and </a:t>
            </a:r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3" y="1628800"/>
            <a:ext cx="6486939" cy="324036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66" y="1611511"/>
            <a:ext cx="2198747" cy="41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for problems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0" y="1812921"/>
            <a:ext cx="6307681" cy="42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>for 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Contains the operators collection; all operators that can be used by the problem, algorithm and user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IHeuristicOptimizationProblem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solution creator and evaluator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HeuristicOptimizationProblem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Single/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MultiObjectiveHeuristicOptimizationProblem</a:t>
            </a:r>
            <a:r>
              <a:rPr lang="en-US" dirty="0" smtClean="0"/>
              <a:t> provide abstract base classes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What does a HL problem do?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Defines used encoding</a:t>
            </a:r>
          </a:p>
          <a:p>
            <a:r>
              <a:rPr lang="en-US" dirty="0" smtClean="0"/>
              <a:t>Defines single/multi objective</a:t>
            </a:r>
          </a:p>
          <a:p>
            <a:r>
              <a:rPr lang="en-US" dirty="0" smtClean="0"/>
              <a:t>Defines min/maximization</a:t>
            </a:r>
          </a:p>
          <a:p>
            <a:r>
              <a:rPr lang="en-US" dirty="0" smtClean="0"/>
              <a:t>Discovers correct operators</a:t>
            </a:r>
          </a:p>
          <a:p>
            <a:pPr lvl="1"/>
            <a:r>
              <a:rPr lang="en-US" dirty="0" smtClean="0"/>
              <a:t>Are used by the algorithm</a:t>
            </a:r>
          </a:p>
          <a:p>
            <a:r>
              <a:rPr lang="en-US" dirty="0" smtClean="0"/>
              <a:t>Wires/parameterizes </a:t>
            </a:r>
            <a:r>
              <a:rPr lang="en-US" dirty="0" smtClean="0"/>
              <a:t>operators</a:t>
            </a:r>
          </a:p>
          <a:p>
            <a:r>
              <a:rPr lang="en-US" dirty="0" smtClean="0"/>
              <a:t>Wires/parameterizes parameters</a:t>
            </a:r>
            <a:endParaRPr lang="en-US" dirty="0" smtClean="0"/>
          </a:p>
          <a:p>
            <a:r>
              <a:rPr lang="en-US" dirty="0" smtClean="0"/>
              <a:t>Loads problem data using a corresponding problem instance provider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Similar concept as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Makes implementing new problems easier</a:t>
            </a:r>
          </a:p>
          <a:p>
            <a:r>
              <a:rPr lang="en-GB" dirty="0" smtClean="0"/>
              <a:t>No </a:t>
            </a:r>
            <a:r>
              <a:rPr lang="en-GB" dirty="0" err="1" smtClean="0"/>
              <a:t>wireing</a:t>
            </a:r>
            <a:r>
              <a:rPr lang="en-GB" dirty="0" smtClean="0"/>
              <a:t>/operators necessary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Use automatic encoding configuration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Don’t work with all algorithm </a:t>
            </a:r>
            <a:r>
              <a:rPr lang="en-GB" sz="3200" dirty="0" smtClean="0"/>
              <a:t>types, e.g., algorithms that use very specific operators</a:t>
            </a:r>
          </a:p>
          <a:p>
            <a:pPr marL="742950" lvl="2" indent="-342900"/>
            <a:r>
              <a:rPr lang="en-GB" dirty="0" smtClean="0"/>
              <a:t>Simulated Annealing</a:t>
            </a:r>
          </a:p>
          <a:p>
            <a:pPr marL="742950" lvl="2" indent="-342900"/>
            <a:r>
              <a:rPr lang="en-GB" dirty="0" smtClean="0"/>
              <a:t>Scatter Search</a:t>
            </a:r>
          </a:p>
          <a:p>
            <a:pPr marL="742950" lvl="2" indent="-342900"/>
            <a:r>
              <a:rPr lang="en-GB" dirty="0" smtClean="0"/>
              <a:t>Particle Swarm Optimization</a:t>
            </a:r>
          </a:p>
          <a:p>
            <a:pPr marL="742950" lvl="2" indent="-342900"/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endParaRPr lang="en-GB" sz="32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4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>for </a:t>
            </a:r>
            <a:r>
              <a:rPr lang="en-US" dirty="0" err="1" smtClean="0"/>
              <a:t>BasicProblem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48" y="1628800"/>
            <a:ext cx="6024505" cy="44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Define encoding</a:t>
            </a:r>
          </a:p>
          <a:p>
            <a:endParaRPr lang="en-GB" dirty="0"/>
          </a:p>
          <a:p>
            <a:r>
              <a:rPr lang="en-GB" dirty="0" smtClean="0"/>
              <a:t>Define maximization or minimization</a:t>
            </a:r>
          </a:p>
          <a:p>
            <a:endParaRPr lang="en-GB" dirty="0"/>
          </a:p>
          <a:p>
            <a:r>
              <a:rPr lang="en-GB" dirty="0" smtClean="0"/>
              <a:t>Evaluate a solution and return quality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3395311"/>
            <a:ext cx="25908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Maximization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4622237"/>
            <a:ext cx="59046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27584" y="2266071"/>
            <a:ext cx="68762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MyNewProblem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SingleObjectiveBasicProblem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BinaryVectorEncoding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BasicProblem</a:t>
            </a:r>
            <a:r>
              <a:rPr lang="en-GB" dirty="0"/>
              <a:t> - Interface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Until now only GA variants can use the problem</a:t>
            </a:r>
          </a:p>
          <a:p>
            <a:r>
              <a:rPr lang="en-GB" dirty="0" smtClean="0"/>
              <a:t>Implement neighbourhood function to also use trajectory-based metaheuristics</a:t>
            </a:r>
          </a:p>
          <a:p>
            <a:endParaRPr lang="en-GB" dirty="0" smtClean="0"/>
          </a:p>
          <a:p>
            <a:r>
              <a:rPr lang="en-GB" dirty="0" smtClean="0"/>
              <a:t>Optional: </a:t>
            </a:r>
            <a:r>
              <a:rPr lang="en-GB" dirty="0"/>
              <a:t>Add analysis code for tracking results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3796823"/>
            <a:ext cx="704854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GetNeighbors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7584" y="5445224"/>
            <a:ext cx="74085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Analyze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– Example: </a:t>
            </a:r>
            <a:r>
              <a:rPr lang="en-GB" dirty="0" err="1" smtClean="0"/>
              <a:t>OneMax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40" y="1595319"/>
            <a:ext cx="83889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SingleObjectiveBasicProblem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BinaryVectorEncoding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 { }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[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StorableConstructor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 }   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IDeepCloneable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Maximization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8B45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 } 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(Individual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individual.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sz="1600" b="1" dirty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(b =&gt; b);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}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dev.heuristiclab.com/trac.fcgi/wiki/Documentation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dev.heuristiclab.com/trac.fcgi/wiki/Research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HL Algorithm </a:t>
            </a:r>
            <a:r>
              <a:rPr lang="en-US" dirty="0" smtClean="0"/>
              <a:t>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HL algorithms are constructed by chaining together operators </a:t>
            </a:r>
          </a:p>
          <a:p>
            <a:r>
              <a:rPr lang="en-US" dirty="0" smtClean="0"/>
              <a:t>An engine executes these operators</a:t>
            </a:r>
          </a:p>
          <a:p>
            <a:pPr lvl="1"/>
            <a:r>
              <a:rPr lang="en-US" dirty="0" smtClean="0"/>
              <a:t>Enables pausing and debugging</a:t>
            </a:r>
          </a:p>
          <a:p>
            <a:pPr lvl="1"/>
            <a:r>
              <a:rPr lang="en-US" dirty="0" smtClean="0"/>
              <a:t> Available engines:</a:t>
            </a:r>
          </a:p>
          <a:p>
            <a:pPr lvl="2"/>
            <a:r>
              <a:rPr lang="en-US" dirty="0" smtClean="0"/>
              <a:t>Sequential engine</a:t>
            </a:r>
          </a:p>
          <a:p>
            <a:pPr lvl="2"/>
            <a:r>
              <a:rPr lang="en-US" dirty="0" smtClean="0"/>
              <a:t>Parallel engine</a:t>
            </a:r>
          </a:p>
          <a:p>
            <a:pPr lvl="2"/>
            <a:r>
              <a:rPr lang="en-US" dirty="0" smtClean="0"/>
              <a:t>Debug engine</a:t>
            </a:r>
          </a:p>
          <a:p>
            <a:pPr lvl="2"/>
            <a:r>
              <a:rPr lang="en-US" dirty="0" smtClean="0"/>
              <a:t>(Hive engine)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Model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63" y="1561712"/>
            <a:ext cx="4841274" cy="46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Used to configure algorithms, problems and operators</a:t>
            </a:r>
          </a:p>
          <a:p>
            <a:r>
              <a:rPr lang="en-US" dirty="0" smtClean="0"/>
              <a:t>Used for accessing variables in the scope</a:t>
            </a:r>
          </a:p>
          <a:p>
            <a:r>
              <a:rPr lang="en-US" dirty="0" smtClean="0"/>
              <a:t>E.g., population size, analyzers, crossover operator</a:t>
            </a:r>
          </a:p>
          <a:p>
            <a:r>
              <a:rPr lang="en-US" dirty="0" smtClean="0"/>
              <a:t>Operators </a:t>
            </a:r>
          </a:p>
          <a:p>
            <a:pPr lvl="1"/>
            <a:r>
              <a:rPr lang="en-US" dirty="0" smtClean="0"/>
              <a:t>Look up these parameters from the algorithm, problem or scope</a:t>
            </a:r>
          </a:p>
          <a:p>
            <a:pPr lvl="1"/>
            <a:r>
              <a:rPr lang="en-US" dirty="0" smtClean="0"/>
              <a:t>Use them to store values (in the scope tree)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51" y="2060848"/>
            <a:ext cx="295184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ValueParameter</a:t>
            </a:r>
            <a:r>
              <a:rPr lang="en-US" sz="3800" dirty="0" smtClean="0"/>
              <a:t>:</a:t>
            </a:r>
          </a:p>
          <a:p>
            <a:pPr lvl="1"/>
            <a:r>
              <a:rPr lang="en-US" dirty="0" smtClean="0"/>
              <a:t>Stores a value (Item) that can be looked up; e.g., mutation rate, crossover operator,…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LookupParameter</a:t>
            </a:r>
            <a:r>
              <a:rPr lang="en-US" sz="3800" dirty="0"/>
              <a:t>: </a:t>
            </a:r>
          </a:p>
          <a:p>
            <a:pPr lvl="1"/>
            <a:r>
              <a:rPr lang="en-US" dirty="0" smtClean="0"/>
              <a:t>Looks up parameters/items (variables) from the scope/parent scopes. 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ConstrainedValueParameter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Contains a list of selectable values. </a:t>
            </a:r>
          </a:p>
          <a:p>
            <a:endParaRPr lang="en-US" dirty="0" smtClean="0"/>
          </a:p>
          <a:p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ScopeTreeLookupParameter</a:t>
            </a:r>
            <a:r>
              <a:rPr lang="en-US" sz="3800" dirty="0" smtClean="0"/>
              <a:t>: </a:t>
            </a:r>
            <a:endParaRPr lang="en-US" sz="3800" dirty="0"/>
          </a:p>
          <a:p>
            <a:pPr lvl="1"/>
            <a:r>
              <a:rPr lang="en-US" dirty="0" smtClean="0"/>
              <a:t>Goes down the scope tree and looks up variables.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Returns the current scope. </a:t>
            </a:r>
          </a:p>
          <a:p>
            <a:pPr lvl="1"/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ValueLookupParameter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OptionalConstrainedValueParameter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FixedValueParameter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OptionalValueParameter</a:t>
            </a:r>
            <a:r>
              <a:rPr lang="en-US" sz="3800" dirty="0"/>
              <a:t>,…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9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that is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ParameterizedNamedItem</a:t>
            </a:r>
            <a:r>
              <a:rPr lang="en-US" dirty="0" smtClean="0"/>
              <a:t> has a parameters collection</a:t>
            </a:r>
          </a:p>
          <a:p>
            <a:r>
              <a:rPr lang="en-US" dirty="0" smtClean="0"/>
              <a:t>Normally used in the following way:</a:t>
            </a:r>
          </a:p>
          <a:p>
            <a:pPr lvl="1"/>
            <a:r>
              <a:rPr lang="en-US" dirty="0" smtClean="0"/>
              <a:t>Add parameter to parameters collection</a:t>
            </a:r>
            <a:endParaRPr lang="en-US" dirty="0"/>
          </a:p>
          <a:p>
            <a:pPr lvl="1"/>
            <a:r>
              <a:rPr lang="en-US" dirty="0" smtClean="0"/>
              <a:t>Implement getter for convenience</a:t>
            </a:r>
            <a:endParaRPr lang="en-US" dirty="0"/>
          </a:p>
          <a:p>
            <a:pPr lvl="1"/>
            <a:r>
              <a:rPr lang="en-US" dirty="0" smtClean="0"/>
              <a:t>Use parameter</a:t>
            </a:r>
          </a:p>
          <a:p>
            <a:pPr lvl="1"/>
            <a:r>
              <a:rPr lang="en-US" dirty="0" smtClean="0"/>
              <a:t>Lookup parameter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parameter to </a:t>
            </a:r>
            <a:r>
              <a:rPr lang="en-US" dirty="0" smtClean="0"/>
              <a:t>parameters </a:t>
            </a:r>
            <a:r>
              <a:rPr lang="en-US" dirty="0"/>
              <a:t>collection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6347531" cy="4525963"/>
          </a:xfrm>
        </p:spPr>
        <p:txBody>
          <a:bodyPr/>
          <a:lstStyle/>
          <a:p>
            <a:r>
              <a:rPr lang="de-AT" dirty="0" smtClean="0"/>
              <a:t>The Crossover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enables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select</a:t>
            </a:r>
            <a:r>
              <a:rPr lang="de-AT" dirty="0" smtClean="0"/>
              <a:t> different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r>
              <a:rPr lang="de-AT" dirty="0" smtClean="0"/>
              <a:t>The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freely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integer </a:t>
            </a:r>
            <a:r>
              <a:rPr lang="de-AT" dirty="0" err="1" smtClean="0"/>
              <a:t>value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47936" y="3194496"/>
            <a:ext cx="62003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7936" y="4812244"/>
            <a:ext cx="6200328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(100))); </a:t>
            </a: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24394"/>
          <a:stretch/>
        </p:blipFill>
        <p:spPr>
          <a:xfrm>
            <a:off x="6804731" y="2060848"/>
            <a:ext cx="223176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Microsoft Office PowerPoint</Application>
  <PresentationFormat>Bildschirmpräsentation (4:3)</PresentationFormat>
  <Paragraphs>379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Larissa-Design</vt:lpstr>
      <vt:lpstr>Programming HeuristicLab </vt:lpstr>
      <vt:lpstr>Overview</vt:lpstr>
      <vt:lpstr>Parameters, Operators and Scopes</vt:lpstr>
      <vt:lpstr>HL Algorithm Model</vt:lpstr>
      <vt:lpstr>HL Algorithm Model</vt:lpstr>
      <vt:lpstr>Parameters</vt:lpstr>
      <vt:lpstr>Parameters</vt:lpstr>
      <vt:lpstr>Parameters</vt:lpstr>
      <vt:lpstr>Add parameter to parameters collection</vt:lpstr>
      <vt:lpstr>Implement getter for convenience</vt:lpstr>
      <vt:lpstr>Use parameter</vt:lpstr>
      <vt:lpstr>Lookup Parameter</vt:lpstr>
      <vt:lpstr>Use Lookup Parameter</vt:lpstr>
      <vt:lpstr>Use Lookup Parameter</vt:lpstr>
      <vt:lpstr>Scopes</vt:lpstr>
      <vt:lpstr>Scopes – Debug Engine</vt:lpstr>
      <vt:lpstr>Operators</vt:lpstr>
      <vt:lpstr>Instrumented Operators</vt:lpstr>
      <vt:lpstr>Operators</vt:lpstr>
      <vt:lpstr>Algorithms and Problems</vt:lpstr>
      <vt:lpstr>Base classes/Interfaces  for algorithms</vt:lpstr>
      <vt:lpstr>Base classes/Interfaces for algorithms</vt:lpstr>
      <vt:lpstr>What does an HL algorithm do?</vt:lpstr>
      <vt:lpstr>BasicAlgorithm</vt:lpstr>
      <vt:lpstr>Base classes/Interfaces  for BasicAlgorithm</vt:lpstr>
      <vt:lpstr>BasicAlgorithm - Interface</vt:lpstr>
      <vt:lpstr>Example – Random Search</vt:lpstr>
      <vt:lpstr>Problems</vt:lpstr>
      <vt:lpstr>Problem Architecture</vt:lpstr>
      <vt:lpstr>Base classes/Interfaces for problems</vt:lpstr>
      <vt:lpstr>Base classes/Interfaces for problems</vt:lpstr>
      <vt:lpstr>Recap: What does a HL problem do?</vt:lpstr>
      <vt:lpstr>BasicProblem</vt:lpstr>
      <vt:lpstr>Base classes/Interfaces for BasicProblem</vt:lpstr>
      <vt:lpstr>BasicProblem - Interface</vt:lpstr>
      <vt:lpstr>BasicProblem - Interface</vt:lpstr>
      <vt:lpstr>BasicProblem – Example: OneMax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scheibenpflug.a@gmail.com</cp:lastModifiedBy>
  <cp:revision>513</cp:revision>
  <dcterms:created xsi:type="dcterms:W3CDTF">2011-02-08T10:23:16Z</dcterms:created>
  <dcterms:modified xsi:type="dcterms:W3CDTF">2015-07-08T20:14:26Z</dcterms:modified>
</cp:coreProperties>
</file>