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413" r:id="rId3"/>
    <p:sldId id="427" r:id="rId4"/>
    <p:sldId id="430" r:id="rId5"/>
    <p:sldId id="428" r:id="rId6"/>
    <p:sldId id="436" r:id="rId7"/>
    <p:sldId id="440" r:id="rId8"/>
    <p:sldId id="451" r:id="rId9"/>
    <p:sldId id="448" r:id="rId10"/>
    <p:sldId id="450" r:id="rId11"/>
    <p:sldId id="449" r:id="rId12"/>
    <p:sldId id="452" r:id="rId13"/>
    <p:sldId id="453" r:id="rId14"/>
    <p:sldId id="435" r:id="rId15"/>
    <p:sldId id="441" r:id="rId16"/>
    <p:sldId id="446" r:id="rId17"/>
    <p:sldId id="434" r:id="rId18"/>
    <p:sldId id="447" r:id="rId19"/>
    <p:sldId id="432" r:id="rId20"/>
    <p:sldId id="442" r:id="rId21"/>
    <p:sldId id="445" r:id="rId22"/>
    <p:sldId id="443" r:id="rId23"/>
    <p:sldId id="433" r:id="rId24"/>
    <p:sldId id="438" r:id="rId25"/>
    <p:sldId id="439" r:id="rId26"/>
    <p:sldId id="444" r:id="rId27"/>
    <p:sldId id="412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72" d="100"/>
          <a:sy n="72" d="100"/>
        </p:scale>
        <p:origin x="145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19.02.2015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/hl/core/wiki/Publications" TargetMode="External"/><Relationship Id="rId2" Type="http://schemas.openxmlformats.org/officeDocument/2006/relationships/hyperlink" Target="http://dev.heuristiclab.com/trac/hl/core/wiki/UsersHowto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1" name="Picture 6" descr="C:\FH\Ressel\documents\Logo\Ressel_Logo (transparent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6145" y="5733256"/>
            <a:ext cx="2832319" cy="758656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getter for convenience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99449"/>
            <a:ext cx="82445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4083608"/>
            <a:ext cx="74799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531" cy="4525963"/>
          </a:xfrm>
        </p:spPr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0844" y="4593610"/>
            <a:ext cx="3779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3568" y="2276872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CrossoverParameter.ValidValues.Add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321" y="2280724"/>
            <a:ext cx="70567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8321" y="4615312"/>
            <a:ext cx="66329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8321" y="2967395"/>
            <a:ext cx="7989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321" y="5307164"/>
            <a:ext cx="764985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1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crossover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PopulationSize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5576" y="227536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ga.CrossoverParameter.ValidValues.Single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OrderCrossover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4154596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(e.g. 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SingleSuccessorOperator</a:t>
            </a:r>
            <a:endParaRPr lang="en-US" dirty="0" smtClean="0"/>
          </a:p>
          <a:p>
            <a:r>
              <a:rPr lang="en-US" dirty="0" smtClean="0"/>
              <a:t>Override the Apply()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/>
              <a:t>base.Apply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Instrumented 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34908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Inherit from </a:t>
            </a:r>
            <a:r>
              <a:rPr lang="en-US" sz="3200" dirty="0" err="1"/>
              <a:t>InstrumentedOperator</a:t>
            </a:r>
            <a:endParaRPr lang="en-US" dirty="0"/>
          </a:p>
          <a:p>
            <a:r>
              <a:rPr lang="en-US" dirty="0"/>
              <a:t>Override </a:t>
            </a:r>
            <a:r>
              <a:rPr lang="en-US" dirty="0" err="1" smtClean="0"/>
              <a:t>InstrumentedApply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Must return </a:t>
            </a:r>
            <a:r>
              <a:rPr lang="en-US" dirty="0" err="1" smtClean="0"/>
              <a:t>base.InstrumentedApply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Allows to configure before and after actions</a:t>
            </a:r>
          </a:p>
          <a:p>
            <a:r>
              <a:rPr lang="en-US" dirty="0" smtClean="0"/>
              <a:t>Useful for analyzers, additional functionality,… </a:t>
            </a:r>
            <a:r>
              <a:rPr lang="en-US" smtClean="0"/>
              <a:t>without changing </a:t>
            </a:r>
            <a:r>
              <a:rPr lang="en-US" dirty="0" smtClean="0"/>
              <a:t>the algorithm</a:t>
            </a:r>
          </a:p>
          <a:p>
            <a:r>
              <a:rPr lang="en-US" dirty="0" smtClean="0"/>
              <a:t>Think of aspect-oriented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6" y="1988840"/>
            <a:ext cx="3373739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and 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Different ways how to implement algorithms and problems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/>
              <a:t>HeuristicOptimizationEngineAlgorithm</a:t>
            </a:r>
            <a:endParaRPr lang="en-GB" dirty="0" smtClean="0"/>
          </a:p>
          <a:p>
            <a:pPr lvl="1"/>
            <a:r>
              <a:rPr lang="en-GB" dirty="0"/>
              <a:t>Easy: Inherit from </a:t>
            </a:r>
            <a:r>
              <a:rPr lang="en-GB" dirty="0" err="1" smtClean="0"/>
              <a:t>BasicAlgorithm</a:t>
            </a:r>
            <a:endParaRPr lang="en-GB" dirty="0"/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/>
              <a:t>HeuristicOptimizationEngineAlgorithm</a:t>
            </a:r>
            <a:endParaRPr lang="en-GB" dirty="0" smtClean="0"/>
          </a:p>
          <a:p>
            <a:pPr lvl="1"/>
            <a:r>
              <a:rPr lang="en-GB" dirty="0"/>
              <a:t>Easy: Inherit from </a:t>
            </a:r>
            <a:r>
              <a:rPr lang="en-GB" dirty="0" smtClean="0"/>
              <a:t>[</a:t>
            </a:r>
            <a:r>
              <a:rPr lang="en-GB" dirty="0" err="1" smtClean="0"/>
              <a:t>Single|Multi</a:t>
            </a:r>
            <a:r>
              <a:rPr lang="en-GB" dirty="0" smtClean="0"/>
              <a:t>]</a:t>
            </a:r>
            <a:r>
              <a:rPr lang="en-GB" dirty="0" err="1" smtClean="0"/>
              <a:t>ObjectiveBasicProblem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8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</a:t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</a:t>
            </a:r>
            <a:r>
              <a:rPr lang="en-US" dirty="0" smtClean="0"/>
              <a:t>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IExecutable</a:t>
            </a:r>
            <a:r>
              <a:rPr lang="en-US" dirty="0" smtClean="0"/>
              <a:t> (Executable):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/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/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/>
              <a:t>Algorithm: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/>
              <a:t>IAlgorithm</a:t>
            </a:r>
            <a:endParaRPr lang="en-US" dirty="0" smtClean="0"/>
          </a:p>
          <a:p>
            <a:r>
              <a:rPr lang="en-US" dirty="0" err="1" smtClean="0"/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/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/>
              <a:t>IHeuristicOptimizationProblem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Operators collection of the problem</a:t>
            </a:r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(e.g. a distance matrix, a simulation, a function definition), usually supplied by a </a:t>
            </a:r>
            <a:r>
              <a:rPr lang="en-US" dirty="0" err="1" smtClean="0"/>
              <a:t>ProblemInstanceProvider</a:t>
            </a:r>
            <a:endParaRPr lang="en-US" dirty="0" smtClean="0"/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classes/interfaces 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5" y="1511909"/>
            <a:ext cx="5620209" cy="4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classes/interfaces 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/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/>
              <a:t>Problem, </a:t>
            </a:r>
            <a:r>
              <a:rPr lang="en-US" dirty="0" err="1" smtClean="0"/>
              <a:t>HeuristicOptimizationProblem</a:t>
            </a:r>
            <a:r>
              <a:rPr lang="en-US" dirty="0" smtClean="0"/>
              <a:t> and Single/</a:t>
            </a:r>
            <a:r>
              <a:rPr lang="en-US" dirty="0" err="1" smtClean="0"/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a HL 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operators</a:t>
            </a:r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dev.heuristiclab.com/trac/hl/core/wiki/UsersHowtos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dev.heuristiclab.com/trac/hl/core/wiki/Publications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8910"/>
            <a:ext cx="8928992" cy="41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</a:t>
            </a:r>
            <a:r>
              <a:rPr lang="en-US" dirty="0" smtClean="0"/>
              <a:t>operators</a:t>
            </a:r>
            <a:endParaRPr lang="en-US" dirty="0" smtClean="0"/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E.g. 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/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up. E.g. mutation rate, crossover operator,…</a:t>
            </a:r>
          </a:p>
          <a:p>
            <a:endParaRPr lang="en-US" dirty="0" smtClean="0"/>
          </a:p>
          <a:p>
            <a:r>
              <a:rPr lang="en-US" sz="3800" dirty="0" err="1"/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/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/>
              <a:t>ScopeTreeLookupParameter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/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/>
              <a:t>ValueLookupParameter</a:t>
            </a:r>
            <a:r>
              <a:rPr lang="en-US" sz="3800" dirty="0"/>
              <a:t>, </a:t>
            </a:r>
            <a:r>
              <a:rPr lang="en-US" sz="3800" dirty="0" err="1"/>
              <a:t>OptionalConstrainedValueParameter</a:t>
            </a:r>
            <a:r>
              <a:rPr lang="en-US" sz="3800" dirty="0"/>
              <a:t>, </a:t>
            </a:r>
            <a:r>
              <a:rPr lang="en-US" sz="3800" dirty="0" err="1"/>
              <a:t>OperatorParameter</a:t>
            </a:r>
            <a:r>
              <a:rPr lang="en-US" sz="3800" dirty="0"/>
              <a:t>, </a:t>
            </a:r>
            <a:r>
              <a:rPr lang="en-US" sz="3800" dirty="0" err="1"/>
              <a:t>FixedValueParameter</a:t>
            </a:r>
            <a:r>
              <a:rPr lang="en-US" sz="3800" dirty="0"/>
              <a:t>, </a:t>
            </a:r>
            <a:r>
              <a:rPr lang="en-US" sz="3800" dirty="0" err="1"/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that is a </a:t>
            </a:r>
            <a:r>
              <a:rPr lang="en-US" dirty="0" err="1" smtClean="0"/>
              <a:t>ParameterizedNamedItem</a:t>
            </a:r>
            <a:r>
              <a:rPr lang="en-US" dirty="0" smtClean="0"/>
              <a:t> has a Parameters collection</a:t>
            </a:r>
          </a:p>
          <a:p>
            <a:r>
              <a:rPr lang="en-US" dirty="0" smtClean="0"/>
              <a:t>Normally used in the following way:</a:t>
            </a:r>
          </a:p>
          <a:p>
            <a:pPr lvl="1"/>
            <a:r>
              <a:rPr lang="en-US" dirty="0" smtClean="0"/>
              <a:t>Add parameter to Parameters collection</a:t>
            </a:r>
            <a:endParaRPr lang="en-US" dirty="0"/>
          </a:p>
          <a:p>
            <a:pPr lvl="1"/>
            <a:r>
              <a:rPr lang="en-US" dirty="0" smtClean="0"/>
              <a:t>Implement getter for convenience</a:t>
            </a:r>
            <a:endParaRPr lang="en-US" dirty="0"/>
          </a:p>
          <a:p>
            <a:pPr lvl="1"/>
            <a:r>
              <a:rPr lang="en-US" dirty="0" smtClean="0"/>
              <a:t>Use parameter</a:t>
            </a:r>
          </a:p>
          <a:p>
            <a:pPr lvl="1"/>
            <a:r>
              <a:rPr lang="en-US" dirty="0" smtClean="0"/>
              <a:t>Lookup parameter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parameter to Parameters collection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6347531" cy="4525963"/>
          </a:xfrm>
        </p:spPr>
        <p:txBody>
          <a:bodyPr/>
          <a:lstStyle/>
          <a:p>
            <a:r>
              <a:rPr lang="de-AT" dirty="0" smtClean="0"/>
              <a:t>The Crossover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r>
              <a:rPr lang="de-AT" dirty="0" smtClean="0"/>
              <a:t> different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r>
              <a:rPr lang="de-AT" dirty="0" smtClean="0"/>
              <a:t>The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freely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integer </a:t>
            </a:r>
            <a:r>
              <a:rPr lang="de-AT" dirty="0" err="1" smtClean="0"/>
              <a:t>value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24394"/>
          <a:stretch/>
        </p:blipFill>
        <p:spPr>
          <a:xfrm>
            <a:off x="6804731" y="2060848"/>
            <a:ext cx="2231765" cy="2916281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4402" y="3194496"/>
            <a:ext cx="6200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4402" y="4850347"/>
            <a:ext cx="6200328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(100))); 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Office PowerPoint</Application>
  <PresentationFormat>Bildschirmpräsentation (4:3)</PresentationFormat>
  <Paragraphs>271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Larissa-Design</vt:lpstr>
      <vt:lpstr>Programming HeuristicLab </vt:lpstr>
      <vt:lpstr>Overview</vt:lpstr>
      <vt:lpstr>Where are we?</vt:lpstr>
      <vt:lpstr>HL Algorithm Model</vt:lpstr>
      <vt:lpstr>HL Algorithm Model</vt:lpstr>
      <vt:lpstr>Parameters</vt:lpstr>
      <vt:lpstr>Parameters</vt:lpstr>
      <vt:lpstr>Parameters</vt:lpstr>
      <vt:lpstr>Add parameter to Parameters collection</vt:lpstr>
      <vt:lpstr>Implement getter for convenience</vt:lpstr>
      <vt:lpstr>Use parameter</vt:lpstr>
      <vt:lpstr>Lookup Parameter</vt:lpstr>
      <vt:lpstr>Use Lookup Parameter</vt:lpstr>
      <vt:lpstr>Scopes</vt:lpstr>
      <vt:lpstr>Operators</vt:lpstr>
      <vt:lpstr>Instrumented Operators</vt:lpstr>
      <vt:lpstr>Operators</vt:lpstr>
      <vt:lpstr>Algorithms and Problems</vt:lpstr>
      <vt:lpstr>Base classes/interfaces  for algorithms</vt:lpstr>
      <vt:lpstr>Base classes/interfaces for algorithms</vt:lpstr>
      <vt:lpstr>What does an HL algorithm do?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scheibenpflug.a@gmail.com</cp:lastModifiedBy>
  <cp:revision>425</cp:revision>
  <dcterms:created xsi:type="dcterms:W3CDTF">2011-02-08T10:23:16Z</dcterms:created>
  <dcterms:modified xsi:type="dcterms:W3CDTF">2015-02-19T21:38:28Z</dcterms:modified>
</cp:coreProperties>
</file>