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58" r:id="rId5"/>
    <p:sldId id="262" r:id="rId6"/>
    <p:sldId id="257" r:id="rId7"/>
    <p:sldId id="260" r:id="rId8"/>
    <p:sldId id="274" r:id="rId9"/>
    <p:sldId id="271" r:id="rId10"/>
    <p:sldId id="272" r:id="rId11"/>
    <p:sldId id="270" r:id="rId12"/>
    <p:sldId id="275" r:id="rId13"/>
    <p:sldId id="276" r:id="rId14"/>
    <p:sldId id="277" r:id="rId15"/>
    <p:sldId id="278" r:id="rId16"/>
    <p:sldId id="279" r:id="rId17"/>
    <p:sldId id="280" r:id="rId18"/>
    <p:sldId id="266" r:id="rId19"/>
    <p:sldId id="26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–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Termination Criteria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JKarder</a:t>
            </a:r>
            <a:r>
              <a:rPr lang="en-US" dirty="0" smtClean="0"/>
              <a:t>/</a:t>
            </a:r>
            <a:r>
              <a:rPr lang="en-US" dirty="0" err="1" smtClean="0"/>
              <a:t>MKommend</a:t>
            </a:r>
            <a:r>
              <a:rPr lang="en-US" dirty="0" smtClean="0"/>
              <a:t>/</a:t>
            </a:r>
            <a:r>
              <a:rPr lang="en-US" dirty="0" err="1" smtClean="0"/>
              <a:t>PFleck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consistent termination in all </a:t>
            </a:r>
            <a:r>
              <a:rPr lang="en-US" dirty="0" err="1" smtClean="0"/>
              <a:t>EngineAlgorithms</a:t>
            </a:r>
            <a:endParaRPr lang="en-US" dirty="0" smtClean="0"/>
          </a:p>
          <a:p>
            <a:pPr lvl="1"/>
            <a:r>
              <a:rPr lang="en-US" dirty="0" smtClean="0"/>
              <a:t>Additional concept to better compare algorithm performances</a:t>
            </a:r>
          </a:p>
          <a:p>
            <a:pPr lvl="1"/>
            <a:r>
              <a:rPr lang="en-US" dirty="0" smtClean="0"/>
              <a:t>e.g. only allow 10</a:t>
            </a:r>
            <a:r>
              <a:rPr lang="en-US" baseline="30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evaluations for each algorithm</a:t>
            </a:r>
            <a:endParaRPr lang="en-US" baseline="30000" dirty="0" smtClean="0"/>
          </a:p>
          <a:p>
            <a:r>
              <a:rPr lang="en-US" dirty="0" err="1" smtClean="0"/>
              <a:t>TerminationOperator</a:t>
            </a:r>
            <a:r>
              <a:rPr lang="en-US" dirty="0" smtClean="0"/>
              <a:t> uses </a:t>
            </a:r>
            <a:r>
              <a:rPr lang="en-US" dirty="0" err="1" smtClean="0"/>
              <a:t>MultiTerminator</a:t>
            </a:r>
            <a:r>
              <a:rPr lang="en-US" dirty="0" smtClean="0"/>
              <a:t> and cancels the algorithm if any of the active termination criteria is not met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91" y="4071017"/>
            <a:ext cx="80486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221230" y="4389127"/>
            <a:ext cx="1419743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867449" y="4374435"/>
            <a:ext cx="1275656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Speed, file size, memory consumption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flexibility</a:t>
            </a:r>
          </a:p>
          <a:p>
            <a:pPr lvl="2"/>
            <a:r>
              <a:rPr lang="en-US" dirty="0" smtClean="0"/>
              <a:t>Backwards compatibility</a:t>
            </a:r>
            <a:endParaRPr lang="en-US" dirty="0" smtClean="0"/>
          </a:p>
          <a:p>
            <a:pPr lvl="2"/>
            <a:r>
              <a:rPr lang="en-US" dirty="0" smtClean="0"/>
              <a:t>Renaming of classes</a:t>
            </a:r>
          </a:p>
          <a:p>
            <a:pPr lvl="2"/>
            <a:r>
              <a:rPr lang="en-US" dirty="0" smtClean="0"/>
              <a:t>Versioning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Google Protocol Buffers instead of XML</a:t>
            </a:r>
          </a:p>
          <a:p>
            <a:pPr lvl="1"/>
            <a:r>
              <a:rPr lang="en-US" dirty="0" smtClean="0"/>
              <a:t>Independence of type names</a:t>
            </a:r>
          </a:p>
          <a:p>
            <a:pPr lvl="1"/>
            <a:r>
              <a:rPr lang="en-US" dirty="0" smtClean="0"/>
              <a:t>Caching</a:t>
            </a:r>
          </a:p>
          <a:p>
            <a:r>
              <a:rPr lang="en-US" dirty="0" smtClean="0"/>
              <a:t>Storage </a:t>
            </a:r>
            <a:r>
              <a:rPr lang="en-US" dirty="0" smtClean="0"/>
              <a:t>format, API: </a:t>
            </a:r>
            <a:r>
              <a:rPr lang="en-US" dirty="0" smtClean="0"/>
              <a:t>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10625" r="60200" b="50000"/>
          <a:stretch/>
        </p:blipFill>
        <p:spPr bwMode="auto">
          <a:xfrm>
            <a:off x="1901788" y="226147"/>
            <a:ext cx="8388424" cy="640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4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9" y="1171575"/>
            <a:ext cx="61055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2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2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1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28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ErrorHandling</a:t>
            </a:r>
            <a:r>
              <a:rPr lang="de-AT" dirty="0" smtClean="0"/>
              <a:t> über </a:t>
            </a:r>
            <a:r>
              <a:rPr lang="de-AT" dirty="0" err="1" smtClean="0"/>
              <a:t>MainForm</a:t>
            </a:r>
            <a:r>
              <a:rPr lang="de-AT" dirty="0" smtClean="0"/>
              <a:t> statt über </a:t>
            </a:r>
            <a:r>
              <a:rPr lang="de-AT" dirty="0" err="1" smtClean="0"/>
              <a:t>PluginInfrastucture</a:t>
            </a:r>
            <a:r>
              <a:rPr lang="de-AT" dirty="0" smtClean="0"/>
              <a:t> (für Views)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5" r="13377" b="21193"/>
          <a:stretch/>
        </p:blipFill>
        <p:spPr bwMode="auto">
          <a:xfrm>
            <a:off x="1613422" y="1981160"/>
            <a:ext cx="8965156" cy="28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43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Trunk solution contains </a:t>
            </a:r>
            <a:r>
              <a:rPr lang="en-US" sz="2800" dirty="0"/>
              <a:t>147 </a:t>
            </a:r>
            <a:r>
              <a:rPr lang="en-US" sz="2800" dirty="0" smtClean="0"/>
              <a:t>projects !!!</a:t>
            </a:r>
          </a:p>
          <a:p>
            <a:r>
              <a:rPr lang="en-US" dirty="0" smtClean="0"/>
              <a:t>Fewer assemblies / plugins </a:t>
            </a:r>
          </a:p>
          <a:p>
            <a:pPr lvl="1"/>
            <a:r>
              <a:rPr lang="en-US" dirty="0" smtClean="0"/>
              <a:t>15 projects </a:t>
            </a:r>
          </a:p>
          <a:p>
            <a:pPr lvl="1"/>
            <a:r>
              <a:rPr lang="en-US" dirty="0" smtClean="0"/>
              <a:t>Separation between Content &amp; Views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Location = Namespace 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1" y="0"/>
            <a:ext cx="2812069" cy="6512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of </a:t>
            </a:r>
            <a:r>
              <a:rPr lang="en-US" dirty="0" err="1" smtClean="0"/>
              <a:t>CollectionEvents</a:t>
            </a:r>
            <a:r>
              <a:rPr lang="en-US" dirty="0" smtClean="0"/>
              <a:t> (error prone)</a:t>
            </a:r>
          </a:p>
          <a:p>
            <a:r>
              <a:rPr lang="en-US" dirty="0" smtClean="0"/>
              <a:t>New Parameters: </a:t>
            </a:r>
          </a:p>
          <a:p>
            <a:pPr lvl="1"/>
            <a:r>
              <a:rPr lang="en-US" dirty="0" err="1" smtClean="0"/>
              <a:t>ResultParameters</a:t>
            </a:r>
            <a:endParaRPr lang="en-US" dirty="0"/>
          </a:p>
          <a:p>
            <a:pPr lvl="1"/>
            <a:r>
              <a:rPr lang="en-US" dirty="0" err="1" smtClean="0"/>
              <a:t>ProblemParameters</a:t>
            </a:r>
            <a:endParaRPr lang="en-US" dirty="0"/>
          </a:p>
          <a:p>
            <a:pPr lvl="1"/>
            <a:r>
              <a:rPr lang="en-US" dirty="0" err="1" smtClean="0"/>
              <a:t>AlgorithmParameters</a:t>
            </a:r>
            <a:endParaRPr lang="en-US" dirty="0" smtClean="0"/>
          </a:p>
          <a:p>
            <a:r>
              <a:rPr lang="en-US" dirty="0" smtClean="0"/>
              <a:t>Repository Layout</a:t>
            </a:r>
          </a:p>
          <a:p>
            <a:pPr lvl="1"/>
            <a:r>
              <a:rPr lang="en-US" dirty="0" smtClean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2163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/>
              <a:t>New Persistence</a:t>
            </a:r>
          </a:p>
          <a:p>
            <a:r>
              <a:rPr lang="en-US" dirty="0"/>
              <a:t>Plugin Infrastructure Changes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Organization</a:t>
            </a:r>
          </a:p>
          <a:p>
            <a:r>
              <a:rPr lang="en-US" dirty="0" smtClean="0"/>
              <a:t>Minor </a:t>
            </a:r>
            <a:r>
              <a:rPr lang="en-US" dirty="0" smtClean="0"/>
              <a:t>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releases until HL 4.0</a:t>
            </a:r>
          </a:p>
          <a:p>
            <a:pPr lvl="1"/>
            <a:r>
              <a:rPr lang="en-US" dirty="0" smtClean="0"/>
              <a:t>HL 3.3.14 “Unnamed”: March 2016</a:t>
            </a:r>
          </a:p>
          <a:p>
            <a:pPr lvl="1"/>
            <a:r>
              <a:rPr lang="en-US" dirty="0" smtClean="0"/>
              <a:t>HL 3.3.15 “Denver”: July 2016 (before/at GECCO 2016)</a:t>
            </a:r>
          </a:p>
          <a:p>
            <a:r>
              <a:rPr lang="en-US" dirty="0" smtClean="0"/>
              <a:t>HL 4.0</a:t>
            </a:r>
          </a:p>
          <a:p>
            <a:pPr lvl="1"/>
            <a:r>
              <a:rPr lang="en-US" dirty="0" smtClean="0"/>
              <a:t>use summer for finishing 4.0</a:t>
            </a:r>
          </a:p>
          <a:p>
            <a:pPr lvl="1"/>
            <a:r>
              <a:rPr lang="en-US" dirty="0" smtClean="0"/>
              <a:t>release in September 2016</a:t>
            </a:r>
          </a:p>
          <a:p>
            <a:pPr lvl="1"/>
            <a:r>
              <a:rPr lang="en-US" dirty="0" smtClean="0"/>
              <a:t>present HL 4.0 at APCASE 2016 (?)</a:t>
            </a:r>
          </a:p>
          <a:p>
            <a:r>
              <a:rPr lang="en-US" dirty="0" smtClean="0"/>
              <a:t>Between 3.3.15 and 4.0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of </a:t>
            </a:r>
            <a:r>
              <a:rPr lang="en-US" dirty="0" smtClean="0"/>
              <a:t>new HL 4.0 features </a:t>
            </a:r>
            <a:r>
              <a:rPr lang="en-US" dirty="0"/>
              <a:t>into </a:t>
            </a:r>
            <a:r>
              <a:rPr lang="en-US" dirty="0" smtClean="0"/>
              <a:t>trunk</a:t>
            </a:r>
            <a:endParaRPr lang="en-US" dirty="0"/>
          </a:p>
          <a:p>
            <a:pPr lvl="1"/>
            <a:r>
              <a:rPr lang="en-US" dirty="0" smtClean="0"/>
              <a:t>HL3legacy branch</a:t>
            </a:r>
          </a:p>
          <a:p>
            <a:pPr lvl="2"/>
            <a:r>
              <a:rPr lang="en-US" dirty="0" smtClean="0"/>
              <a:t>last version of trunk before integration</a:t>
            </a:r>
          </a:p>
          <a:p>
            <a:pPr lvl="2"/>
            <a:r>
              <a:rPr lang="en-US" dirty="0" smtClean="0"/>
              <a:t>will only get </a:t>
            </a:r>
            <a:r>
              <a:rPr lang="en-US" dirty="0" err="1" smtClean="0"/>
              <a:t>bugfixes</a:t>
            </a:r>
            <a:endParaRPr lang="en-US" dirty="0" smtClean="0"/>
          </a:p>
          <a:p>
            <a:pPr lvl="2"/>
            <a:r>
              <a:rPr lang="en-US" dirty="0" smtClean="0"/>
              <a:t>can be used until trunk settles</a:t>
            </a:r>
          </a:p>
        </p:txBody>
      </p:sp>
    </p:spTree>
    <p:extLst>
      <p:ext uri="{BB962C8B-B14F-4D97-AF65-F5344CB8AC3E}">
        <p14:creationId xmlns:p14="http://schemas.microsoft.com/office/powerpoint/2010/main" val="3840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Over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HL 3.3 </a:t>
            </a:r>
            <a:r>
              <a:rPr lang="de-DE" dirty="0" err="1" smtClean="0"/>
              <a:t>releases</a:t>
            </a:r>
            <a:endParaRPr lang="de-DE" dirty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problems</a:t>
            </a:r>
            <a:r>
              <a:rPr lang="de-DE" dirty="0" smtClean="0"/>
              <a:t>“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ObjectiveHeuristicOptimizationProblem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ObjectiveBasicProblem</a:t>
            </a:r>
            <a:endParaRPr lang="de-DE" dirty="0" smtClean="0"/>
          </a:p>
          <a:p>
            <a:pPr lvl="3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3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err="1" smtClean="0"/>
              <a:t>EngineAlgorithm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2"/>
            <a:r>
              <a:rPr lang="de-DE" dirty="0" err="1" smtClean="0"/>
              <a:t>BasicAlgorithm</a:t>
            </a:r>
            <a:endParaRPr lang="de-DE" dirty="0" smtClean="0"/>
          </a:p>
          <a:p>
            <a:pPr lvl="3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pure C#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3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Brian‘s</a:t>
            </a:r>
            <a:r>
              <a:rPr lang="de-DE" dirty="0" smtClean="0"/>
              <a:t> P3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such a </a:t>
            </a:r>
            <a:r>
              <a:rPr lang="de-DE" dirty="0" err="1" smtClean="0"/>
              <a:t>BasicAlgorithm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CompiledProblemDefinition</a:t>
            </a:r>
            <a:r>
              <a:rPr lang="de-DE" sz="1000" dirty="0" smtClean="0"/>
              <a:t>, </a:t>
            </a:r>
            <a:r>
              <a:rPr lang="de-DE" sz="1000" dirty="0" err="1" smtClean="0"/>
              <a:t>ISingleObjectiveProblemDefinition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</a:t>
            </a:r>
            <a:br>
              <a:rPr lang="de-DE" sz="1000" dirty="0" smtClean="0"/>
            </a:br>
            <a:r>
              <a:rPr lang="de-DE" sz="1000" dirty="0" smtClean="0"/>
              <a:t>      Encoding =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new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RealVectorEncoding</a:t>
            </a:r>
            <a:r>
              <a:rPr lang="de-DE" sz="1000" dirty="0" smtClean="0"/>
              <a:t>(</a:t>
            </a:r>
            <a:r>
              <a:rPr lang="de-DE" sz="1000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dirty="0" smtClean="0"/>
              <a:t>, </a:t>
            </a:r>
            <a:r>
              <a:rPr lang="de-DE" sz="1000" dirty="0" err="1" smtClean="0"/>
              <a:t>length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5</a:t>
            </a:r>
            <a:r>
              <a:rPr lang="de-DE" sz="1000" dirty="0" smtClean="0"/>
              <a:t>, min: -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, </a:t>
            </a:r>
            <a:r>
              <a:rPr lang="de-DE" sz="1000" dirty="0" err="1" smtClean="0"/>
              <a:t>max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[] </a:t>
            </a:r>
            <a:r>
              <a:rPr lang="de-DE" sz="1000" dirty="0" err="1" smtClean="0"/>
              <a:t>individuals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Copy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/>
              <a:t>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CompiledSingleObjectiveProblemDefinition</a:t>
            </a:r>
            <a:r>
              <a:rPr lang="de-DE" sz="1000" b="1" dirty="0" smtClean="0"/>
              <a:t>&lt;</a:t>
            </a:r>
            <a:r>
              <a:rPr lang="de-DE" sz="1000" b="1" dirty="0" err="1" smtClean="0"/>
              <a:t>RealVectorEncoding</a:t>
            </a:r>
            <a:r>
              <a:rPr lang="de-DE" sz="1000" b="1" dirty="0" smtClean="0"/>
              <a:t>, 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&gt;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err="1" smtClean="0"/>
              <a:t>solution.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[] </a:t>
            </a:r>
            <a:r>
              <a:rPr lang="de-DE" sz="1000" dirty="0" err="1" smtClean="0"/>
              <a:t>solutions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)</a:t>
            </a:r>
            <a:r>
              <a:rPr lang="de-DE" sz="1000" b="1" dirty="0" err="1" smtClean="0"/>
              <a:t>solution.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Clone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dirty="0" err="1" smtClean="0"/>
              <a:t>neighbor.Length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Points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 Encodings?</a:t>
            </a:r>
          </a:p>
          <a:p>
            <a:pPr lvl="1"/>
            <a:r>
              <a:rPr lang="en-US" dirty="0" smtClean="0"/>
              <a:t>If you want to quickly test an idea for a new crossover you have to temporarily add the code to an existing plugin or create a new plugin</a:t>
            </a:r>
          </a:p>
          <a:p>
            <a:r>
              <a:rPr lang="en-US" dirty="0" smtClean="0"/>
              <a:t>Analyzers for </a:t>
            </a:r>
            <a:r>
              <a:rPr lang="en-US" dirty="0" err="1" smtClean="0"/>
              <a:t>BasicAlgorithms</a:t>
            </a:r>
            <a:endParaRPr lang="en-US" dirty="0" smtClean="0"/>
          </a:p>
          <a:p>
            <a:pPr lvl="1"/>
            <a:r>
              <a:rPr lang="en-US" dirty="0" err="1" smtClean="0"/>
              <a:t>BasicAlgorithms</a:t>
            </a:r>
            <a:r>
              <a:rPr lang="en-US" dirty="0" smtClean="0"/>
              <a:t> do not use Scopes for storing solutions, they cannot currently be studied using existing Analyzers</a:t>
            </a:r>
          </a:p>
          <a:p>
            <a:r>
              <a:rPr lang="en-US" dirty="0" smtClean="0"/>
              <a:t>Multiple Encodings per Solution</a:t>
            </a:r>
          </a:p>
          <a:p>
            <a:pPr lvl="1"/>
            <a:r>
              <a:rPr lang="en-US" dirty="0" smtClean="0"/>
              <a:t>For instance, Permutation + </a:t>
            </a:r>
            <a:r>
              <a:rPr lang="en-US" dirty="0" err="1" smtClean="0"/>
              <a:t>EdgeRepresentationEncoding</a:t>
            </a:r>
            <a:r>
              <a:rPr lang="en-US" dirty="0" smtClean="0"/>
              <a:t>, Permutation +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with selected operators</a:t>
            </a:r>
          </a:p>
          <a:p>
            <a:pPr lvl="2"/>
            <a:r>
              <a:rPr lang="en-US" dirty="0" smtClean="0"/>
              <a:t>TSP would be implemented with </a:t>
            </a:r>
            <a:r>
              <a:rPr lang="en-US" dirty="0" err="1" smtClean="0"/>
              <a:t>EdgeRepresentationEncoding</a:t>
            </a:r>
            <a:r>
              <a:rPr lang="en-US" dirty="0" smtClean="0"/>
              <a:t> (-&gt; no CX, CX2 anymore)</a:t>
            </a:r>
          </a:p>
          <a:p>
            <a:pPr lvl="2"/>
            <a:r>
              <a:rPr lang="en-US" dirty="0" smtClean="0"/>
              <a:t>QAP would be implemented with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(-&gt; no ERX anymore)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</a:t>
            </a:r>
            <a:r>
              <a:rPr lang="en-US" dirty="0" err="1" smtClean="0"/>
              <a:t>BasicAlgorithms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748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BasicAlgorithms</a:t>
            </a:r>
            <a:r>
              <a:rPr lang="en-US" dirty="0"/>
              <a:t> allow to easily create new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P3 (Parameter-less Population Pyramid) was implemented within one week</a:t>
            </a:r>
          </a:p>
          <a:p>
            <a:pPr lvl="1"/>
            <a:r>
              <a:rPr lang="en-US" dirty="0"/>
              <a:t>Override </a:t>
            </a:r>
            <a:r>
              <a:rPr lang="en-US" dirty="0" smtClean="0"/>
              <a:t>Initialize(…) </a:t>
            </a:r>
            <a:r>
              <a:rPr lang="en-US" dirty="0"/>
              <a:t>to initialize the algorithm</a:t>
            </a:r>
          </a:p>
          <a:p>
            <a:pPr lvl="1"/>
            <a:r>
              <a:rPr lang="en-US" dirty="0"/>
              <a:t>Implement </a:t>
            </a:r>
            <a:r>
              <a:rPr lang="en-US" dirty="0" smtClean="0"/>
              <a:t>Run(…) so that it supports pause/resume</a:t>
            </a:r>
            <a:endParaRPr lang="en-US" dirty="0"/>
          </a:p>
          <a:p>
            <a:r>
              <a:rPr lang="en-US" dirty="0" smtClean="0"/>
              <a:t>Up to now, </a:t>
            </a:r>
            <a:r>
              <a:rPr lang="en-US" dirty="0" err="1" smtClean="0"/>
              <a:t>BasicAlgorithms</a:t>
            </a:r>
            <a:r>
              <a:rPr lang="en-US" dirty="0" smtClean="0"/>
              <a:t> could not be paused</a:t>
            </a:r>
          </a:p>
          <a:p>
            <a:r>
              <a:rPr lang="en-US" dirty="0" err="1" smtClean="0"/>
              <a:t>BasicAlgorithms.Pausable</a:t>
            </a:r>
            <a:r>
              <a:rPr lang="en-US" dirty="0" smtClean="0"/>
              <a:t> has been added</a:t>
            </a:r>
          </a:p>
          <a:p>
            <a:pPr lvl="1"/>
            <a:r>
              <a:rPr lang="en-US" dirty="0" smtClean="0"/>
              <a:t>If true, cancelling the </a:t>
            </a:r>
            <a:r>
              <a:rPr lang="en-US" dirty="0" err="1" smtClean="0"/>
              <a:t>CancellationToken</a:t>
            </a:r>
            <a:r>
              <a:rPr lang="en-US" dirty="0" smtClean="0"/>
              <a:t> can pause the algorithm</a:t>
            </a:r>
          </a:p>
          <a:p>
            <a:pPr lvl="1"/>
            <a:r>
              <a:rPr lang="en-US" dirty="0" smtClean="0"/>
              <a:t>Specific algorithm is responsible for supporting pause/resume</a:t>
            </a:r>
          </a:p>
        </p:txBody>
      </p:sp>
      <p:sp>
        <p:nvSpPr>
          <p:cNvPr id="5" name="Inhaltsplatzhalter 7"/>
          <p:cNvSpPr txBox="1">
            <a:spLocks/>
          </p:cNvSpPr>
          <p:nvPr/>
        </p:nvSpPr>
        <p:spPr>
          <a:xfrm>
            <a:off x="2122454" y="4139739"/>
            <a:ext cx="7947093" cy="23691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(BestQualityResultName,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DoubleValue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FF0000"/>
                </a:solidFill>
              </a:rPr>
              <a:t>double</a:t>
            </a:r>
            <a:r>
              <a:rPr lang="de-AT" sz="1000" dirty="0"/>
              <a:t>.NaN)));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(IterationsResultName,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IntValue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008B"/>
                </a:solidFill>
              </a:rPr>
              <a:t>0</a:t>
            </a:r>
            <a:r>
              <a:rPr lang="de-AT" sz="1000" dirty="0"/>
              <a:t>)));</a:t>
            </a:r>
            <a:br>
              <a:rPr lang="de-AT" sz="1000" dirty="0"/>
            </a:br>
            <a:r>
              <a:rPr lang="de-AT" sz="1000" dirty="0"/>
              <a:t>  base.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(cancellationToken);</a:t>
            </a:r>
            <a:br>
              <a:rPr lang="de-AT" sz="1000" dirty="0"/>
            </a:br>
            <a:r>
              <a:rPr lang="de-AT" sz="1000" dirty="0"/>
              <a:t>}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Run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</a:t>
            </a:r>
            <a:r>
              <a:rPr lang="de-AT" sz="1000" dirty="0">
                <a:solidFill>
                  <a:srgbClr val="0000FF"/>
                </a:solidFill>
              </a:rPr>
              <a:t>while</a:t>
            </a:r>
            <a:r>
              <a:rPr lang="de-AT" sz="1000" dirty="0"/>
              <a:t> (ResultsIterations &lt; Iterations) {</a:t>
            </a:r>
            <a:br>
              <a:rPr lang="de-AT" sz="1000" dirty="0"/>
            </a:br>
            <a:r>
              <a:rPr lang="de-AT" sz="1000" dirty="0"/>
              <a:t>    cancellationToken.</a:t>
            </a:r>
            <a:r>
              <a:rPr lang="de-AT" sz="1000" dirty="0">
                <a:solidFill>
                  <a:srgbClr val="191970"/>
                </a:solidFill>
              </a:rPr>
              <a:t>ThrowIfCancellationRequested</a:t>
            </a:r>
            <a:r>
              <a:rPr lang="de-AT" sz="1000" dirty="0"/>
              <a:t>();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</a:t>
            </a:r>
            <a:r>
              <a:rPr lang="de-AT" sz="1000" dirty="0">
                <a:solidFill>
                  <a:srgbClr val="008000"/>
                </a:solidFill>
              </a:rPr>
              <a:t>// execute one iteration</a:t>
            </a: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ResultsIterations++;</a:t>
            </a:r>
            <a:br>
              <a:rPr lang="de-AT" sz="1000" dirty="0"/>
            </a:br>
            <a:r>
              <a:rPr lang="de-AT" sz="1000" dirty="0"/>
              <a:t>  }</a:t>
            </a:r>
            <a:br>
              <a:rPr lang="de-AT" sz="1000" dirty="0"/>
            </a:br>
            <a:r>
              <a:rPr lang="de-AT" sz="1000" dirty="0"/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9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Async </a:t>
            </a:r>
            <a:r>
              <a:rPr lang="de-DE" dirty="0"/>
              <a:t>Start/Stop f</a:t>
            </a:r>
            <a:r>
              <a:rPr lang="de-DE" dirty="0" smtClean="0"/>
              <a:t>or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 </a:t>
            </a:r>
            <a:r>
              <a:rPr lang="de-DE" dirty="0"/>
              <a:t>should better reflect the style of async/wait programming in C#</a:t>
            </a:r>
          </a:p>
          <a:p>
            <a:pPr lvl="1"/>
            <a:r>
              <a:rPr lang="de-DE" dirty="0"/>
              <a:t>IExecutable.Start is actually an asynchronous operation and should be named StartAsync</a:t>
            </a:r>
          </a:p>
          <a:p>
            <a:r>
              <a:rPr lang="de-DE" dirty="0"/>
              <a:t>Sample tests (and e.g. scripts) must use helper functions to wait for algorithm results</a:t>
            </a:r>
          </a:p>
          <a:p>
            <a:pPr lvl="1"/>
            <a:r>
              <a:rPr lang="de-DE" dirty="0"/>
              <a:t>We could just call Start synchronously</a:t>
            </a:r>
          </a:p>
          <a:p>
            <a:r>
              <a:rPr lang="de-DE" dirty="0"/>
              <a:t>We </a:t>
            </a:r>
            <a:r>
              <a:rPr lang="de-DE" dirty="0" smtClean="0"/>
              <a:t>added/implemented </a:t>
            </a:r>
            <a:r>
              <a:rPr lang="de-DE" dirty="0"/>
              <a:t>IExecutable.Start and IExecutable.StartAsync</a:t>
            </a:r>
            <a:endParaRPr lang="en-US" dirty="0"/>
          </a:p>
        </p:txBody>
      </p:sp>
      <p:sp>
        <p:nvSpPr>
          <p:cNvPr id="4" name="Inhaltsplatzhalter 7"/>
          <p:cNvSpPr txBox="1">
            <a:spLocks/>
          </p:cNvSpPr>
          <p:nvPr/>
        </p:nvSpPr>
        <p:spPr>
          <a:xfrm>
            <a:off x="1831571" y="4563687"/>
            <a:ext cx="4535978" cy="13965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e-DE" sz="1200" dirty="0" smtClean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944358" y="4912822"/>
            <a:ext cx="4303285" cy="1047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80"/>
                </a:solidFill>
              </a:rPr>
              <a:t>var</a:t>
            </a:r>
            <a:r>
              <a:rPr lang="de-AT" sz="1200" dirty="0"/>
              <a:t> ga =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GeneticAlgorithm</a:t>
            </a:r>
            <a:r>
              <a:rPr lang="de-AT" sz="1200" dirty="0"/>
              <a:t>()</a:t>
            </a:r>
            <a:br>
              <a:rPr lang="de-AT" sz="1200" dirty="0"/>
            </a:br>
            <a:r>
              <a:rPr lang="de-AT" sz="1200" dirty="0">
                <a:solidFill>
                  <a:srgbClr val="008000"/>
                </a:solidFill>
              </a:rPr>
              <a:t>// configure algorithm ...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"synchronously" (calls StartAsync().Wait())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().</a:t>
            </a:r>
            <a:r>
              <a:rPr lang="de-AT" sz="1200" dirty="0">
                <a:solidFill>
                  <a:srgbClr val="191970"/>
                </a:solidFill>
              </a:rPr>
              <a:t>Wait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 and wait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2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HeuristicLab 4.0</vt:lpstr>
      <vt:lpstr>HL 4.0 - Overview</vt:lpstr>
      <vt:lpstr>Roadmap</vt:lpstr>
      <vt:lpstr>Problem Development</vt:lpstr>
      <vt:lpstr>Shortcomings</vt:lpstr>
      <vt:lpstr>Individual will be replaced</vt:lpstr>
      <vt:lpstr>Open Points</vt:lpstr>
      <vt:lpstr>Pause for BasicAlgorithms</vt:lpstr>
      <vt:lpstr>Async Start/Stop for Algorithms</vt:lpstr>
      <vt:lpstr>New Termination Criteria (JKarder/MKommend/PFleck)</vt:lpstr>
      <vt:lpstr>New Persistence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ErrorHandling über MainForm statt über PluginInfrastucture (für Views)</vt:lpstr>
      <vt:lpstr>HeuristicLab Code Organization</vt:lpstr>
      <vt:lpstr>Minor Changes</vt:lpstr>
    </vt:vector>
  </TitlesOfParts>
  <Company>FH-Hagenberg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Scheibenpflug Andreas</cp:lastModifiedBy>
  <cp:revision>45</cp:revision>
  <dcterms:created xsi:type="dcterms:W3CDTF">2016-01-27T08:35:59Z</dcterms:created>
  <dcterms:modified xsi:type="dcterms:W3CDTF">2016-02-08T13:39:47Z</dcterms:modified>
</cp:coreProperties>
</file>