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64" r:id="rId3"/>
    <p:sldId id="282" r:id="rId4"/>
    <p:sldId id="294" r:id="rId5"/>
    <p:sldId id="305" r:id="rId6"/>
    <p:sldId id="285" r:id="rId7"/>
    <p:sldId id="289" r:id="rId8"/>
    <p:sldId id="286" r:id="rId9"/>
    <p:sldId id="291" r:id="rId10"/>
    <p:sldId id="298" r:id="rId11"/>
    <p:sldId id="299" r:id="rId12"/>
    <p:sldId id="292" r:id="rId13"/>
    <p:sldId id="302" r:id="rId14"/>
    <p:sldId id="301" r:id="rId15"/>
    <p:sldId id="293" r:id="rId16"/>
    <p:sldId id="303" r:id="rId17"/>
    <p:sldId id="306" r:id="rId18"/>
    <p:sldId id="295" r:id="rId19"/>
    <p:sldId id="280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713" autoAdjust="0"/>
    <p:restoredTop sz="94660"/>
  </p:normalViewPr>
  <p:slideViewPr>
    <p:cSldViewPr>
      <p:cViewPr varScale="1">
        <p:scale>
          <a:sx n="91" d="100"/>
          <a:sy n="91" d="100"/>
        </p:scale>
        <p:origin x="-102" y="-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5A6C0-67FE-45C2-BA75-D03D980ACE22}" type="datetimeFigureOut">
              <a:rPr lang="de-DE" smtClean="0"/>
              <a:pPr/>
              <a:t>29.01.2008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89731-604C-4F59-8D82-7B6497FC20DC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AC01-2138-41BA-B6DC-8AEA7E98FB71}" type="datetime1">
              <a:rPr lang="de-DE" smtClean="0"/>
              <a:pPr/>
              <a:t>29.01.2008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C67A-1AD6-42BB-B6B9-3EB3C33AC265}" type="datetime1">
              <a:rPr lang="de-DE" smtClean="0"/>
              <a:pPr/>
              <a:t>29.01.2008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661D-DF78-4880-95C7-D2D305EBFD22}" type="datetime1">
              <a:rPr lang="de-DE" smtClean="0"/>
              <a:pPr/>
              <a:t>29.01.2008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F2A6-B385-4022-B3EF-FBD1AA5C5BBA}" type="datetime1">
              <a:rPr lang="de-DE" smtClean="0"/>
              <a:pPr/>
              <a:t>29.01.2008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35E3-76D5-4C62-8E16-692E27E1BDAF}" type="datetime1">
              <a:rPr lang="de-DE" smtClean="0"/>
              <a:pPr/>
              <a:t>29.01.2008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B794-EE6E-4811-9105-223F01B39B64}" type="datetime1">
              <a:rPr lang="de-DE" smtClean="0"/>
              <a:pPr/>
              <a:t>29.01.2008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8A74F-69CC-4FD3-98F7-9A272484F30E}" type="datetime1">
              <a:rPr lang="de-DE" smtClean="0"/>
              <a:pPr/>
              <a:t>29.01.2008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FA4F-4563-442D-AACE-778FA5EAE9EA}" type="datetime1">
              <a:rPr lang="de-DE" smtClean="0"/>
              <a:pPr/>
              <a:t>29.01.2008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59F5-8C09-486C-8874-8EAD88C12065}" type="datetime1">
              <a:rPr lang="de-DE" smtClean="0"/>
              <a:pPr/>
              <a:t>29.01.2008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1C41-429F-45CF-B9F4-3AEE287300AF}" type="datetime1">
              <a:rPr lang="de-DE" smtClean="0"/>
              <a:pPr/>
              <a:t>29.01.2008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330E-2AC2-4688-810D-754042781968}" type="datetime1">
              <a:rPr lang="de-DE" smtClean="0"/>
              <a:pPr/>
              <a:t>29.01.2008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51B3D-F7AB-4F12-BF0D-D66969329463}" type="datetime1">
              <a:rPr lang="de-DE" smtClean="0"/>
              <a:pPr/>
              <a:t>29.01.2008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BE058-E88D-4DDF-8D4C-CED83D385780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HeuristicLab</a:t>
            </a:r>
            <a:r>
              <a:rPr lang="de-AT" dirty="0" smtClean="0"/>
              <a:t> 3.0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Modeling EAs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Selection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AT" dirty="0" smtClean="0"/>
              <a:t>separate sub-</a:t>
            </a:r>
            <a:r>
              <a:rPr lang="de-AT" dirty="0" err="1" smtClean="0"/>
              <a:t>scopes</a:t>
            </a:r>
            <a:r>
              <a:rPr lang="de-AT" dirty="0" smtClean="0"/>
              <a:t> </a:t>
            </a:r>
            <a:r>
              <a:rPr lang="de-AT" dirty="0" err="1" smtClean="0"/>
              <a:t>into</a:t>
            </a:r>
            <a:r>
              <a:rPr lang="de-AT" dirty="0" smtClean="0"/>
              <a:t> </a:t>
            </a:r>
            <a:r>
              <a:rPr lang="de-AT" dirty="0" err="1" smtClean="0"/>
              <a:t>two</a:t>
            </a:r>
            <a:r>
              <a:rPr lang="de-AT" dirty="0" smtClean="0"/>
              <a:t> </a:t>
            </a:r>
            <a:r>
              <a:rPr lang="de-AT" dirty="0" err="1" smtClean="0"/>
              <a:t>groups</a:t>
            </a:r>
            <a:endParaRPr lang="de-AT" dirty="0" smtClean="0"/>
          </a:p>
          <a:p>
            <a:pPr lvl="1"/>
            <a:r>
              <a:rPr lang="de-AT" dirty="0" err="1" smtClean="0"/>
              <a:t>insert</a:t>
            </a:r>
            <a:r>
              <a:rPr lang="de-AT" dirty="0" smtClean="0"/>
              <a:t> a </a:t>
            </a:r>
            <a:r>
              <a:rPr lang="de-AT" dirty="0" err="1" smtClean="0"/>
              <a:t>new</a:t>
            </a:r>
            <a:r>
              <a:rPr lang="de-AT" dirty="0" smtClean="0"/>
              <a:t> </a:t>
            </a:r>
            <a:r>
              <a:rPr lang="de-AT" dirty="0" err="1" smtClean="0"/>
              <a:t>level</a:t>
            </a:r>
            <a:r>
              <a:rPr lang="de-AT" dirty="0" smtClean="0"/>
              <a:t> in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scope</a:t>
            </a:r>
            <a:r>
              <a:rPr lang="de-AT" dirty="0" smtClean="0"/>
              <a:t> </a:t>
            </a:r>
            <a:r>
              <a:rPr lang="de-AT" dirty="0" err="1" smtClean="0"/>
              <a:t>tree</a:t>
            </a:r>
            <a:endParaRPr lang="de-AT" dirty="0" smtClean="0"/>
          </a:p>
          <a:p>
            <a:pPr lvl="1"/>
            <a:r>
              <a:rPr lang="de-AT" dirty="0" err="1" smtClean="0"/>
              <a:t>copy</a:t>
            </a:r>
            <a:r>
              <a:rPr lang="de-AT" dirty="0" smtClean="0"/>
              <a:t>/</a:t>
            </a:r>
            <a:r>
              <a:rPr lang="de-AT" dirty="0" err="1" smtClean="0"/>
              <a:t>move</a:t>
            </a:r>
            <a:r>
              <a:rPr lang="de-AT" dirty="0" smtClean="0"/>
              <a:t> </a:t>
            </a:r>
            <a:r>
              <a:rPr lang="de-AT" dirty="0" err="1" smtClean="0"/>
              <a:t>selected</a:t>
            </a:r>
            <a:r>
              <a:rPr lang="de-AT" dirty="0" smtClean="0"/>
              <a:t> sub-</a:t>
            </a:r>
            <a:r>
              <a:rPr lang="de-AT" dirty="0" err="1" smtClean="0"/>
              <a:t>scopes</a:t>
            </a:r>
            <a:endParaRPr lang="de-AT" dirty="0" smtClean="0"/>
          </a:p>
          <a:p>
            <a:pPr lvl="1"/>
            <a:r>
              <a:rPr lang="de-AT" dirty="0" err="1" smtClean="0"/>
              <a:t>use</a:t>
            </a:r>
            <a:r>
              <a:rPr lang="de-AT" dirty="0" smtClean="0"/>
              <a:t> sub-</a:t>
            </a:r>
            <a:r>
              <a:rPr lang="de-AT" dirty="0" err="1" smtClean="0"/>
              <a:t>scopes</a:t>
            </a:r>
            <a:r>
              <a:rPr lang="de-AT" dirty="0" smtClean="0"/>
              <a:t> </a:t>
            </a:r>
            <a:r>
              <a:rPr lang="de-AT" dirty="0" err="1" smtClean="0"/>
              <a:t>processors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work</a:t>
            </a:r>
            <a:r>
              <a:rPr lang="de-AT" dirty="0" smtClean="0"/>
              <a:t> on </a:t>
            </a:r>
            <a:r>
              <a:rPr lang="de-AT" dirty="0" err="1" smtClean="0"/>
              <a:t>selected</a:t>
            </a:r>
            <a:r>
              <a:rPr lang="de-AT" dirty="0" smtClean="0"/>
              <a:t> </a:t>
            </a:r>
            <a:r>
              <a:rPr lang="de-AT" dirty="0" err="1" smtClean="0"/>
              <a:t>scopes</a:t>
            </a:r>
            <a:endParaRPr lang="de-AT" dirty="0" smtClean="0"/>
          </a:p>
          <a:p>
            <a:pPr lvl="3"/>
            <a:endParaRPr lang="de-AT" dirty="0" smtClean="0"/>
          </a:p>
          <a:p>
            <a:r>
              <a:rPr lang="de-AT" dirty="0" err="1" smtClean="0"/>
              <a:t>basic</a:t>
            </a:r>
            <a:r>
              <a:rPr lang="de-AT" dirty="0" smtClean="0"/>
              <a:t> </a:t>
            </a:r>
            <a:r>
              <a:rPr lang="de-AT" dirty="0" err="1" smtClean="0"/>
              <a:t>selection</a:t>
            </a:r>
            <a:r>
              <a:rPr lang="de-AT" dirty="0" smtClean="0"/>
              <a:t> </a:t>
            </a:r>
            <a:r>
              <a:rPr lang="de-AT" dirty="0" err="1" smtClean="0"/>
              <a:t>operators</a:t>
            </a:r>
            <a:endParaRPr lang="de-AT" dirty="0" smtClean="0"/>
          </a:p>
          <a:p>
            <a:pPr lvl="1"/>
            <a:r>
              <a:rPr lang="de-AT" b="1" dirty="0" err="1" smtClean="0"/>
              <a:t>LeftSelector</a:t>
            </a:r>
            <a:r>
              <a:rPr lang="de-AT" dirty="0" smtClean="0"/>
              <a:t>, </a:t>
            </a:r>
            <a:r>
              <a:rPr lang="de-AT" b="1" dirty="0" err="1" smtClean="0"/>
              <a:t>RightSelector</a:t>
            </a:r>
            <a:r>
              <a:rPr lang="de-AT" dirty="0" smtClean="0"/>
              <a:t>, </a:t>
            </a:r>
            <a:r>
              <a:rPr lang="de-AT" b="1" dirty="0" err="1" smtClean="0"/>
              <a:t>RandomSelector</a:t>
            </a:r>
            <a:endParaRPr lang="de-AT" b="1" dirty="0" smtClean="0"/>
          </a:p>
          <a:p>
            <a:pPr lvl="2"/>
            <a:r>
              <a:rPr lang="de-AT" dirty="0" err="1" smtClean="0"/>
              <a:t>copy</a:t>
            </a:r>
            <a:r>
              <a:rPr lang="de-AT" dirty="0" smtClean="0"/>
              <a:t>/</a:t>
            </a:r>
            <a:r>
              <a:rPr lang="de-AT" dirty="0" err="1" smtClean="0"/>
              <a:t>move</a:t>
            </a:r>
            <a:r>
              <a:rPr lang="de-AT" dirty="0" smtClean="0"/>
              <a:t> n sub-</a:t>
            </a:r>
            <a:r>
              <a:rPr lang="de-AT" dirty="0" err="1" smtClean="0"/>
              <a:t>scopes</a:t>
            </a:r>
            <a:r>
              <a:rPr lang="de-AT" dirty="0" smtClean="0"/>
              <a:t> </a:t>
            </a:r>
            <a:r>
              <a:rPr lang="de-AT" dirty="0" err="1" smtClean="0"/>
              <a:t>from</a:t>
            </a:r>
            <a:r>
              <a:rPr lang="de-AT" dirty="0" smtClean="0"/>
              <a:t> </a:t>
            </a:r>
            <a:r>
              <a:rPr lang="de-AT" dirty="0" err="1" smtClean="0"/>
              <a:t>left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right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randomly</a:t>
            </a:r>
            <a:endParaRPr lang="de-AT" dirty="0" smtClean="0"/>
          </a:p>
          <a:p>
            <a:r>
              <a:rPr lang="de-AT" dirty="0" err="1" smtClean="0"/>
              <a:t>quality-based</a:t>
            </a:r>
            <a:r>
              <a:rPr lang="de-AT" dirty="0" smtClean="0"/>
              <a:t> </a:t>
            </a:r>
            <a:r>
              <a:rPr lang="de-AT" dirty="0" err="1" smtClean="0"/>
              <a:t>selection</a:t>
            </a:r>
            <a:r>
              <a:rPr lang="de-AT" dirty="0" smtClean="0"/>
              <a:t> </a:t>
            </a:r>
            <a:r>
              <a:rPr lang="de-AT" dirty="0" err="1" smtClean="0"/>
              <a:t>operators</a:t>
            </a:r>
            <a:endParaRPr lang="de-AT" dirty="0" smtClean="0"/>
          </a:p>
          <a:p>
            <a:pPr lvl="1"/>
            <a:r>
              <a:rPr lang="de-AT" dirty="0" err="1" smtClean="0"/>
              <a:t>selection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based</a:t>
            </a:r>
            <a:r>
              <a:rPr lang="de-AT" dirty="0" smtClean="0"/>
              <a:t> on a double </a:t>
            </a:r>
            <a:r>
              <a:rPr lang="de-AT" dirty="0" err="1" smtClean="0"/>
              <a:t>value</a:t>
            </a:r>
            <a:r>
              <a:rPr lang="de-AT" dirty="0" smtClean="0"/>
              <a:t> (</a:t>
            </a:r>
            <a:r>
              <a:rPr lang="de-AT" dirty="0" err="1" smtClean="0"/>
              <a:t>quality</a:t>
            </a:r>
            <a:r>
              <a:rPr lang="de-AT" dirty="0" smtClean="0"/>
              <a:t>) in </a:t>
            </a:r>
            <a:r>
              <a:rPr lang="de-AT" dirty="0" err="1" smtClean="0"/>
              <a:t>each</a:t>
            </a:r>
            <a:r>
              <a:rPr lang="de-AT" dirty="0" smtClean="0"/>
              <a:t> sub-</a:t>
            </a:r>
            <a:r>
              <a:rPr lang="de-AT" dirty="0" err="1" smtClean="0"/>
              <a:t>scope</a:t>
            </a:r>
            <a:endParaRPr lang="de-AT" dirty="0" smtClean="0"/>
          </a:p>
          <a:p>
            <a:pPr lvl="1"/>
            <a:r>
              <a:rPr lang="de-AT" b="1" dirty="0" err="1" smtClean="0"/>
              <a:t>ProportionalSelector</a:t>
            </a:r>
            <a:r>
              <a:rPr lang="de-AT" dirty="0" smtClean="0"/>
              <a:t>, </a:t>
            </a:r>
            <a:r>
              <a:rPr lang="de-AT" b="1" dirty="0" err="1" smtClean="0"/>
              <a:t>LinearRankSelector</a:t>
            </a:r>
            <a:r>
              <a:rPr lang="de-AT" dirty="0" smtClean="0"/>
              <a:t>, </a:t>
            </a:r>
            <a:r>
              <a:rPr lang="de-AT" b="1" dirty="0" err="1" smtClean="0"/>
              <a:t>TournamentSelector</a:t>
            </a:r>
            <a:endParaRPr lang="de-AT" b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10</a:t>
            </a:fld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Selection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11</a:t>
            </a:fld>
            <a:endParaRPr lang="de-AT"/>
          </a:p>
        </p:txBody>
      </p:sp>
      <p:grpSp>
        <p:nvGrpSpPr>
          <p:cNvPr id="36" name="Gruppieren 35"/>
          <p:cNvGrpSpPr/>
          <p:nvPr/>
        </p:nvGrpSpPr>
        <p:grpSpPr>
          <a:xfrm>
            <a:off x="1678761" y="2428868"/>
            <a:ext cx="5786478" cy="3071834"/>
            <a:chOff x="1678761" y="2428868"/>
            <a:chExt cx="5786478" cy="3071834"/>
          </a:xfrm>
        </p:grpSpPr>
        <p:sp>
          <p:nvSpPr>
            <p:cNvPr id="6" name="Rechteck 5"/>
            <p:cNvSpPr/>
            <p:nvPr/>
          </p:nvSpPr>
          <p:spPr>
            <a:xfrm>
              <a:off x="5322099" y="4000504"/>
              <a:ext cx="1214446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" name="Rechteck 6"/>
            <p:cNvSpPr/>
            <p:nvPr/>
          </p:nvSpPr>
          <p:spPr>
            <a:xfrm>
              <a:off x="3893339" y="4000504"/>
              <a:ext cx="1214446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8" name="Gruppieren 33"/>
            <p:cNvGrpSpPr/>
            <p:nvPr/>
          </p:nvGrpSpPr>
          <p:grpSpPr>
            <a:xfrm>
              <a:off x="1678761" y="3214686"/>
              <a:ext cx="1071570" cy="928694"/>
              <a:chOff x="2643174" y="3357562"/>
              <a:chExt cx="1071570" cy="928694"/>
            </a:xfrm>
          </p:grpSpPr>
          <p:sp>
            <p:nvSpPr>
              <p:cNvPr id="30" name="Ellipse 4"/>
              <p:cNvSpPr/>
              <p:nvPr/>
            </p:nvSpPr>
            <p:spPr>
              <a:xfrm>
                <a:off x="2643174" y="3929066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31" name="Ellipse 5"/>
              <p:cNvSpPr/>
              <p:nvPr/>
            </p:nvSpPr>
            <p:spPr>
              <a:xfrm>
                <a:off x="3357554" y="3929066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32" name="Rechteck 31"/>
              <p:cNvSpPr/>
              <p:nvPr/>
            </p:nvSpPr>
            <p:spPr>
              <a:xfrm>
                <a:off x="3000364" y="3929066"/>
                <a:ext cx="357190" cy="3571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>
                    <a:solidFill>
                      <a:schemeClr val="tx1"/>
                    </a:solidFill>
                  </a:rPr>
                  <a:t>…</a:t>
                </a:r>
                <a:endParaRPr lang="de-A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Ellipse 32"/>
              <p:cNvSpPr/>
              <p:nvPr/>
            </p:nvSpPr>
            <p:spPr>
              <a:xfrm>
                <a:off x="3000364" y="3357562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34" name="Gerade Verbindung 33"/>
              <p:cNvCxnSpPr>
                <a:stCxn id="33" idx="4"/>
              </p:cNvCxnSpPr>
              <p:nvPr/>
            </p:nvCxnSpPr>
            <p:spPr>
              <a:xfrm rot="5400000">
                <a:off x="2893207" y="3643314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>
                <a:stCxn id="33" idx="4"/>
              </p:cNvCxnSpPr>
              <p:nvPr/>
            </p:nvCxnSpPr>
            <p:spPr>
              <a:xfrm rot="16200000" flipH="1">
                <a:off x="3250397" y="3643314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uppieren 34"/>
            <p:cNvGrpSpPr/>
            <p:nvPr/>
          </p:nvGrpSpPr>
          <p:grpSpPr>
            <a:xfrm>
              <a:off x="3964777" y="2928934"/>
              <a:ext cx="2500330" cy="1500198"/>
              <a:chOff x="4929190" y="3071810"/>
              <a:chExt cx="2500330" cy="1500198"/>
            </a:xfrm>
          </p:grpSpPr>
          <p:sp>
            <p:nvSpPr>
              <p:cNvPr id="15" name="Ellipse 14"/>
              <p:cNvSpPr/>
              <p:nvPr/>
            </p:nvSpPr>
            <p:spPr>
              <a:xfrm>
                <a:off x="4929190" y="4214818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5643570" y="4214818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7" name="Rechteck 16"/>
              <p:cNvSpPr/>
              <p:nvPr/>
            </p:nvSpPr>
            <p:spPr>
              <a:xfrm>
                <a:off x="5286380" y="4214818"/>
                <a:ext cx="357190" cy="3571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>
                    <a:solidFill>
                      <a:schemeClr val="tx1"/>
                    </a:solidFill>
                  </a:rPr>
                  <a:t>…</a:t>
                </a:r>
                <a:endParaRPr lang="de-A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5286380" y="3643314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19" name="Gerade Verbindung 18"/>
              <p:cNvCxnSpPr>
                <a:stCxn id="18" idx="4"/>
                <a:endCxn id="15" idx="0"/>
              </p:cNvCxnSpPr>
              <p:nvPr/>
            </p:nvCxnSpPr>
            <p:spPr>
              <a:xfrm rot="5400000">
                <a:off x="5179223" y="3929066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19"/>
              <p:cNvCxnSpPr>
                <a:stCxn id="18" idx="4"/>
                <a:endCxn id="16" idx="0"/>
              </p:cNvCxnSpPr>
              <p:nvPr/>
            </p:nvCxnSpPr>
            <p:spPr>
              <a:xfrm rot="16200000" flipH="1">
                <a:off x="5536413" y="3929066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Ellipse 20"/>
              <p:cNvSpPr/>
              <p:nvPr/>
            </p:nvSpPr>
            <p:spPr>
              <a:xfrm>
                <a:off x="6357950" y="4214818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22" name="Ellipse 21"/>
              <p:cNvSpPr/>
              <p:nvPr/>
            </p:nvSpPr>
            <p:spPr>
              <a:xfrm>
                <a:off x="7072330" y="4214818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23" name="Rechteck 22"/>
              <p:cNvSpPr/>
              <p:nvPr/>
            </p:nvSpPr>
            <p:spPr>
              <a:xfrm>
                <a:off x="6715140" y="4214818"/>
                <a:ext cx="357190" cy="3571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>
                    <a:solidFill>
                      <a:schemeClr val="tx1"/>
                    </a:solidFill>
                  </a:rPr>
                  <a:t>…</a:t>
                </a:r>
                <a:endParaRPr lang="de-A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Ellipse 23"/>
              <p:cNvSpPr/>
              <p:nvPr/>
            </p:nvSpPr>
            <p:spPr>
              <a:xfrm>
                <a:off x="6715140" y="3643314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25" name="Gerade Verbindung 24"/>
              <p:cNvCxnSpPr>
                <a:stCxn id="24" idx="4"/>
                <a:endCxn id="21" idx="0"/>
              </p:cNvCxnSpPr>
              <p:nvPr/>
            </p:nvCxnSpPr>
            <p:spPr>
              <a:xfrm rot="5400000">
                <a:off x="6607983" y="3929066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>
                <a:stCxn id="24" idx="4"/>
                <a:endCxn id="22" idx="0"/>
              </p:cNvCxnSpPr>
              <p:nvPr/>
            </p:nvCxnSpPr>
            <p:spPr>
              <a:xfrm rot="16200000" flipH="1">
                <a:off x="6965173" y="3929066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Ellipse 26"/>
              <p:cNvSpPr/>
              <p:nvPr/>
            </p:nvSpPr>
            <p:spPr>
              <a:xfrm>
                <a:off x="6000760" y="3071810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28" name="Gerade Verbindung 27"/>
              <p:cNvCxnSpPr>
                <a:stCxn id="27" idx="4"/>
                <a:endCxn id="18" idx="0"/>
              </p:cNvCxnSpPr>
              <p:nvPr/>
            </p:nvCxnSpPr>
            <p:spPr>
              <a:xfrm rot="5400000">
                <a:off x="5715008" y="3178967"/>
                <a:ext cx="214314" cy="71438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/>
              <p:cNvCxnSpPr>
                <a:stCxn id="24" idx="0"/>
                <a:endCxn id="27" idx="4"/>
              </p:cNvCxnSpPr>
              <p:nvPr/>
            </p:nvCxnSpPr>
            <p:spPr>
              <a:xfrm rot="16200000" flipV="1">
                <a:off x="6429388" y="3178967"/>
                <a:ext cx="214314" cy="71438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Pfeil nach rechts 9"/>
            <p:cNvSpPr/>
            <p:nvPr/>
          </p:nvSpPr>
          <p:spPr>
            <a:xfrm>
              <a:off x="3107521" y="3500438"/>
              <a:ext cx="571504" cy="3571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" name="Nach unten gekrümmter Pfeil 10"/>
            <p:cNvSpPr/>
            <p:nvPr/>
          </p:nvSpPr>
          <p:spPr>
            <a:xfrm>
              <a:off x="2178827" y="2428868"/>
              <a:ext cx="3143272" cy="428628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solidFill>
                  <a:schemeClr val="tx1"/>
                </a:solidFill>
              </a:endParaRPr>
            </a:p>
          </p:txBody>
        </p:sp>
        <p:sp>
          <p:nvSpPr>
            <p:cNvPr id="12" name="Nach oben gekrümmter Pfeil 11"/>
            <p:cNvSpPr/>
            <p:nvPr/>
          </p:nvSpPr>
          <p:spPr>
            <a:xfrm>
              <a:off x="2178827" y="4572008"/>
              <a:ext cx="3857652" cy="42862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solidFill>
                  <a:schemeClr val="tx1"/>
                </a:solidFill>
              </a:endParaRPr>
            </a:p>
          </p:txBody>
        </p:sp>
        <p:sp>
          <p:nvSpPr>
            <p:cNvPr id="13" name="Legende mit Linie 1 12"/>
            <p:cNvSpPr/>
            <p:nvPr/>
          </p:nvSpPr>
          <p:spPr>
            <a:xfrm>
              <a:off x="4964909" y="5143512"/>
              <a:ext cx="1000132" cy="357190"/>
            </a:xfrm>
            <a:prstGeom prst="borderCallout1">
              <a:avLst>
                <a:gd name="adj1" fmla="val 18750"/>
                <a:gd name="adj2" fmla="val -8333"/>
                <a:gd name="adj3" fmla="val -197652"/>
                <a:gd name="adj4" fmla="val -46245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err="1" smtClean="0">
                  <a:solidFill>
                    <a:schemeClr val="tx1"/>
                  </a:solidFill>
                </a:rPr>
                <a:t>Remaining</a:t>
              </a:r>
              <a:endParaRPr lang="de-AT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Legende mit Linie 1 13"/>
            <p:cNvSpPr/>
            <p:nvPr/>
          </p:nvSpPr>
          <p:spPr>
            <a:xfrm>
              <a:off x="6465107" y="5143512"/>
              <a:ext cx="1000132" cy="357190"/>
            </a:xfrm>
            <a:prstGeom prst="borderCallout1">
              <a:avLst>
                <a:gd name="adj1" fmla="val 18750"/>
                <a:gd name="adj2" fmla="val -8333"/>
                <a:gd name="adj3" fmla="val -202575"/>
                <a:gd name="adj4" fmla="val -52399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smtClean="0">
                  <a:solidFill>
                    <a:schemeClr val="tx1"/>
                  </a:solidFill>
                </a:rPr>
                <a:t>Selected</a:t>
              </a:r>
              <a:endParaRPr lang="de-AT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Crossover</a:t>
            </a:r>
            <a:r>
              <a:rPr lang="de-AT" dirty="0" smtClean="0"/>
              <a:t> &amp; Mutation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 fontScale="70000" lnSpcReduction="20000"/>
          </a:bodyPr>
          <a:lstStyle/>
          <a:p>
            <a:r>
              <a:rPr lang="de-AT" dirty="0" err="1" smtClean="0"/>
              <a:t>depend</a:t>
            </a:r>
            <a:r>
              <a:rPr lang="de-AT" dirty="0" smtClean="0"/>
              <a:t> on </a:t>
            </a:r>
            <a:r>
              <a:rPr lang="de-AT" dirty="0" err="1" smtClean="0"/>
              <a:t>solution</a:t>
            </a:r>
            <a:r>
              <a:rPr lang="de-AT" dirty="0" smtClean="0"/>
              <a:t> </a:t>
            </a:r>
            <a:r>
              <a:rPr lang="de-AT" dirty="0" err="1" smtClean="0"/>
              <a:t>encoding</a:t>
            </a:r>
            <a:endParaRPr lang="de-AT" dirty="0" smtClean="0"/>
          </a:p>
          <a:p>
            <a:pPr lvl="1"/>
            <a:r>
              <a:rPr lang="de-AT" dirty="0" err="1" smtClean="0"/>
              <a:t>effect</a:t>
            </a:r>
            <a:r>
              <a:rPr lang="de-AT" dirty="0" smtClean="0"/>
              <a:t> variables </a:t>
            </a:r>
            <a:r>
              <a:rPr lang="de-AT" dirty="0" err="1" smtClean="0"/>
              <a:t>contained</a:t>
            </a:r>
            <a:r>
              <a:rPr lang="de-AT" dirty="0" smtClean="0"/>
              <a:t> in </a:t>
            </a:r>
            <a:r>
              <a:rPr lang="de-AT" dirty="0" err="1" smtClean="0"/>
              <a:t>scopes</a:t>
            </a:r>
            <a:endParaRPr lang="de-AT" dirty="0" smtClean="0"/>
          </a:p>
          <a:p>
            <a:pPr lvl="3"/>
            <a:endParaRPr lang="de-AT" dirty="0" smtClean="0"/>
          </a:p>
          <a:p>
            <a:r>
              <a:rPr lang="de-AT" dirty="0" err="1" smtClean="0"/>
              <a:t>crossover</a:t>
            </a:r>
            <a:endParaRPr lang="de-AT" dirty="0" smtClean="0"/>
          </a:p>
          <a:p>
            <a:pPr lvl="1"/>
            <a:r>
              <a:rPr lang="de-AT" dirty="0" err="1" smtClean="0"/>
              <a:t>merge</a:t>
            </a:r>
            <a:r>
              <a:rPr lang="de-AT" dirty="0" smtClean="0"/>
              <a:t> </a:t>
            </a:r>
            <a:r>
              <a:rPr lang="de-AT" dirty="0" err="1" smtClean="0"/>
              <a:t>groups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n sub-</a:t>
            </a:r>
            <a:r>
              <a:rPr lang="de-AT" dirty="0" err="1" smtClean="0"/>
              <a:t>scopes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one</a:t>
            </a:r>
            <a:r>
              <a:rPr lang="de-AT" dirty="0" smtClean="0"/>
              <a:t> </a:t>
            </a:r>
            <a:r>
              <a:rPr lang="de-AT" dirty="0" err="1" smtClean="0"/>
              <a:t>new</a:t>
            </a:r>
            <a:r>
              <a:rPr lang="de-AT" dirty="0" smtClean="0"/>
              <a:t> sub-</a:t>
            </a:r>
            <a:r>
              <a:rPr lang="de-AT" dirty="0" err="1" smtClean="0"/>
              <a:t>scope</a:t>
            </a:r>
            <a:endParaRPr lang="de-AT" dirty="0" smtClean="0"/>
          </a:p>
          <a:p>
            <a:pPr lvl="1"/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example</a:t>
            </a:r>
            <a:r>
              <a:rPr lang="de-AT" dirty="0" smtClean="0"/>
              <a:t>: </a:t>
            </a:r>
            <a:r>
              <a:rPr lang="de-AT" b="1" dirty="0" err="1" smtClean="0"/>
              <a:t>SinglePointCrossover</a:t>
            </a:r>
            <a:r>
              <a:rPr lang="de-AT" dirty="0" smtClean="0"/>
              <a:t>, </a:t>
            </a:r>
            <a:r>
              <a:rPr lang="de-AT" b="1" dirty="0" err="1" smtClean="0"/>
              <a:t>OrderCrossover</a:t>
            </a:r>
            <a:endParaRPr lang="de-AT" b="1" dirty="0" smtClean="0"/>
          </a:p>
          <a:p>
            <a:pPr lvl="1"/>
            <a:endParaRPr lang="de-AT" dirty="0" smtClean="0"/>
          </a:p>
          <a:p>
            <a:pPr lvl="1"/>
            <a:endParaRPr lang="de-AT" dirty="0" smtClean="0"/>
          </a:p>
          <a:p>
            <a:pPr lvl="1"/>
            <a:endParaRPr lang="de-AT" dirty="0" smtClean="0"/>
          </a:p>
          <a:p>
            <a:pPr lvl="1"/>
            <a:endParaRPr lang="de-AT" dirty="0" smtClean="0"/>
          </a:p>
          <a:p>
            <a:pPr lvl="1"/>
            <a:endParaRPr lang="de-AT" dirty="0" smtClean="0"/>
          </a:p>
          <a:p>
            <a:pPr lvl="1"/>
            <a:endParaRPr lang="de-AT" dirty="0" smtClean="0"/>
          </a:p>
          <a:p>
            <a:r>
              <a:rPr lang="de-AT" dirty="0" err="1" smtClean="0"/>
              <a:t>mutation</a:t>
            </a:r>
            <a:endParaRPr lang="de-AT" dirty="0" smtClean="0"/>
          </a:p>
          <a:p>
            <a:pPr lvl="1"/>
            <a:r>
              <a:rPr lang="de-AT" dirty="0" err="1" smtClean="0"/>
              <a:t>manipulate</a:t>
            </a:r>
            <a:r>
              <a:rPr lang="de-AT" dirty="0" smtClean="0"/>
              <a:t> a </a:t>
            </a:r>
            <a:r>
              <a:rPr lang="de-AT" dirty="0" err="1" smtClean="0"/>
              <a:t>scope</a:t>
            </a:r>
            <a:endParaRPr lang="de-AT" dirty="0" smtClean="0"/>
          </a:p>
          <a:p>
            <a:pPr lvl="1"/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example</a:t>
            </a:r>
            <a:r>
              <a:rPr lang="de-AT" dirty="0" smtClean="0"/>
              <a:t>: </a:t>
            </a:r>
            <a:r>
              <a:rPr lang="de-AT" b="1" dirty="0" err="1" smtClean="0"/>
              <a:t>FlipManipulator</a:t>
            </a:r>
            <a:r>
              <a:rPr lang="de-AT" dirty="0" smtClean="0"/>
              <a:t>, </a:t>
            </a:r>
            <a:r>
              <a:rPr lang="de-AT" b="1" dirty="0" err="1" smtClean="0"/>
              <a:t>InversionManipulator</a:t>
            </a:r>
            <a:endParaRPr lang="de-AT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12</a:t>
            </a:fld>
            <a:endParaRPr lang="de-AT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571736" y="3571876"/>
            <a:ext cx="4000528" cy="1571636"/>
            <a:chOff x="2571736" y="4429132"/>
            <a:chExt cx="4000528" cy="1571636"/>
          </a:xfrm>
        </p:grpSpPr>
        <p:grpSp>
          <p:nvGrpSpPr>
            <p:cNvPr id="6" name="Gruppieren 62"/>
            <p:cNvGrpSpPr/>
            <p:nvPr/>
          </p:nvGrpSpPr>
          <p:grpSpPr>
            <a:xfrm>
              <a:off x="5500694" y="4429132"/>
              <a:ext cx="1071570" cy="1000132"/>
              <a:chOff x="4786314" y="3143248"/>
              <a:chExt cx="1071570" cy="1000132"/>
            </a:xfrm>
          </p:grpSpPr>
          <p:sp>
            <p:nvSpPr>
              <p:cNvPr id="22" name="Rechteck 21"/>
              <p:cNvSpPr/>
              <p:nvPr/>
            </p:nvSpPr>
            <p:spPr>
              <a:xfrm>
                <a:off x="5357818" y="3643314"/>
                <a:ext cx="500066" cy="5000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23" name="Rechteck 22"/>
              <p:cNvSpPr/>
              <p:nvPr/>
            </p:nvSpPr>
            <p:spPr>
              <a:xfrm>
                <a:off x="4786314" y="3643314"/>
                <a:ext cx="500066" cy="5000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24" name="Ellipse 4"/>
              <p:cNvSpPr/>
              <p:nvPr/>
            </p:nvSpPr>
            <p:spPr>
              <a:xfrm>
                <a:off x="4857752" y="3714752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25" name="Ellipse 5"/>
              <p:cNvSpPr/>
              <p:nvPr/>
            </p:nvSpPr>
            <p:spPr>
              <a:xfrm>
                <a:off x="5429256" y="3714752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26" name="Ellipse 25"/>
              <p:cNvSpPr/>
              <p:nvPr/>
            </p:nvSpPr>
            <p:spPr>
              <a:xfrm>
                <a:off x="5143504" y="3143248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27" name="Gerade Verbindung 26"/>
              <p:cNvCxnSpPr>
                <a:stCxn id="26" idx="4"/>
                <a:endCxn id="24" idx="0"/>
              </p:cNvCxnSpPr>
              <p:nvPr/>
            </p:nvCxnSpPr>
            <p:spPr>
              <a:xfrm rot="5400000">
                <a:off x="5072066" y="3464719"/>
                <a:ext cx="214314" cy="285752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27"/>
              <p:cNvCxnSpPr>
                <a:stCxn id="26" idx="4"/>
                <a:endCxn id="25" idx="0"/>
              </p:cNvCxnSpPr>
              <p:nvPr/>
            </p:nvCxnSpPr>
            <p:spPr>
              <a:xfrm rot="16200000" flipH="1">
                <a:off x="5357818" y="3464719"/>
                <a:ext cx="214314" cy="285752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Pfeil nach rechts 6"/>
            <p:cNvSpPr/>
            <p:nvPr/>
          </p:nvSpPr>
          <p:spPr>
            <a:xfrm>
              <a:off x="4714876" y="4714884"/>
              <a:ext cx="571504" cy="3571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" name="Nach oben gekrümmter Pfeil 7"/>
            <p:cNvSpPr/>
            <p:nvPr/>
          </p:nvSpPr>
          <p:spPr>
            <a:xfrm>
              <a:off x="3000365" y="5572140"/>
              <a:ext cx="2857520" cy="42862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solidFill>
                  <a:schemeClr val="tx1"/>
                </a:solidFill>
              </a:endParaRPr>
            </a:p>
          </p:txBody>
        </p:sp>
        <p:grpSp>
          <p:nvGrpSpPr>
            <p:cNvPr id="9" name="Gruppieren 63"/>
            <p:cNvGrpSpPr/>
            <p:nvPr/>
          </p:nvGrpSpPr>
          <p:grpSpPr>
            <a:xfrm>
              <a:off x="2571736" y="4429132"/>
              <a:ext cx="1928826" cy="1000132"/>
              <a:chOff x="2571736" y="4429132"/>
              <a:chExt cx="1928826" cy="1000132"/>
            </a:xfrm>
          </p:grpSpPr>
          <p:sp>
            <p:nvSpPr>
              <p:cNvPr id="11" name="Rechteck 10"/>
              <p:cNvSpPr/>
              <p:nvPr/>
            </p:nvSpPr>
            <p:spPr>
              <a:xfrm>
                <a:off x="3571868" y="4929198"/>
                <a:ext cx="928694" cy="5000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2" name="Rechteck 5"/>
              <p:cNvSpPr/>
              <p:nvPr/>
            </p:nvSpPr>
            <p:spPr>
              <a:xfrm>
                <a:off x="2571736" y="4929198"/>
                <a:ext cx="928694" cy="5000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2643174" y="5000636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3071802" y="5000636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3357554" y="4429132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3643306" y="5000636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4071934" y="5000636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18" name="Gerade Verbindung 17"/>
              <p:cNvCxnSpPr>
                <a:stCxn id="15" idx="4"/>
                <a:endCxn id="13" idx="0"/>
              </p:cNvCxnSpPr>
              <p:nvPr/>
            </p:nvCxnSpPr>
            <p:spPr>
              <a:xfrm rot="5400000">
                <a:off x="3071802" y="4536289"/>
                <a:ext cx="214314" cy="71438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18"/>
              <p:cNvCxnSpPr>
                <a:stCxn id="15" idx="4"/>
                <a:endCxn id="14" idx="0"/>
              </p:cNvCxnSpPr>
              <p:nvPr/>
            </p:nvCxnSpPr>
            <p:spPr>
              <a:xfrm rot="5400000">
                <a:off x="3286116" y="4750603"/>
                <a:ext cx="214314" cy="285752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19"/>
              <p:cNvCxnSpPr>
                <a:stCxn id="15" idx="4"/>
                <a:endCxn id="16" idx="0"/>
              </p:cNvCxnSpPr>
              <p:nvPr/>
            </p:nvCxnSpPr>
            <p:spPr>
              <a:xfrm rot="16200000" flipH="1">
                <a:off x="3571868" y="4750603"/>
                <a:ext cx="214314" cy="285752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20"/>
              <p:cNvCxnSpPr>
                <a:stCxn id="15" idx="4"/>
                <a:endCxn id="17" idx="0"/>
              </p:cNvCxnSpPr>
              <p:nvPr/>
            </p:nvCxnSpPr>
            <p:spPr>
              <a:xfrm rot="16200000" flipH="1">
                <a:off x="3786182" y="4536289"/>
                <a:ext cx="214314" cy="71438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Nach oben gekrümmter Pfeil 9"/>
            <p:cNvSpPr/>
            <p:nvPr/>
          </p:nvSpPr>
          <p:spPr>
            <a:xfrm>
              <a:off x="4000496" y="5572140"/>
              <a:ext cx="2428892" cy="42862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TSP SGA </a:t>
            </a:r>
            <a:r>
              <a:rPr lang="de-AT" dirty="0" err="1" smtClean="0"/>
              <a:t>Example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72264" y="6492875"/>
            <a:ext cx="2133600" cy="365125"/>
          </a:xfrm>
        </p:spPr>
        <p:txBody>
          <a:bodyPr/>
          <a:lstStyle/>
          <a:p>
            <a:fld id="{63FBE058-E88D-4DDF-8D4C-CED83D385780}" type="slidenum">
              <a:rPr lang="de-AT" smtClean="0"/>
              <a:pPr/>
              <a:t>13</a:t>
            </a:fld>
            <a:endParaRPr lang="de-AT" dirty="0"/>
          </a:p>
        </p:txBody>
      </p:sp>
      <p:sp>
        <p:nvSpPr>
          <p:cNvPr id="5" name="Flussdiagramm: Prozess 4"/>
          <p:cNvSpPr/>
          <p:nvPr/>
        </p:nvSpPr>
        <p:spPr>
          <a:xfrm>
            <a:off x="500034" y="1714488"/>
            <a:ext cx="1714512" cy="35719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i="1" dirty="0" smtClean="0"/>
              <a:t>Main Loop</a:t>
            </a:r>
            <a:endParaRPr lang="de-AT" sz="1200" i="1" dirty="0"/>
          </a:p>
        </p:txBody>
      </p:sp>
      <p:cxnSp>
        <p:nvCxnSpPr>
          <p:cNvPr id="18" name="Gewinkelte Verbindung 17"/>
          <p:cNvCxnSpPr>
            <a:stCxn id="5" idx="3"/>
          </p:cNvCxnSpPr>
          <p:nvPr/>
        </p:nvCxnSpPr>
        <p:spPr>
          <a:xfrm>
            <a:off x="2214546" y="1893083"/>
            <a:ext cx="2143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18"/>
          <p:cNvCxnSpPr>
            <a:stCxn id="5" idx="3"/>
            <a:endCxn id="50" idx="1"/>
          </p:cNvCxnSpPr>
          <p:nvPr/>
        </p:nvCxnSpPr>
        <p:spPr>
          <a:xfrm>
            <a:off x="2214546" y="1893083"/>
            <a:ext cx="214314" cy="4286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ussdiagramm: Prozess 44"/>
          <p:cNvSpPr/>
          <p:nvPr/>
        </p:nvSpPr>
        <p:spPr>
          <a:xfrm>
            <a:off x="2428860" y="1714488"/>
            <a:ext cx="1714512" cy="357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 smtClean="0"/>
              <a:t>ProportionalSelector</a:t>
            </a:r>
            <a:endParaRPr lang="de-AT" sz="1200" dirty="0"/>
          </a:p>
        </p:txBody>
      </p:sp>
      <p:sp>
        <p:nvSpPr>
          <p:cNvPr id="50" name="Flussdiagramm: Prozess 49"/>
          <p:cNvSpPr/>
          <p:nvPr/>
        </p:nvSpPr>
        <p:spPr>
          <a:xfrm>
            <a:off x="2428860" y="2143116"/>
            <a:ext cx="1714512" cy="357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 smtClean="0"/>
              <a:t>SequentialSubScopes</a:t>
            </a:r>
            <a:endParaRPr lang="de-AT" sz="1200" dirty="0" smtClean="0"/>
          </a:p>
          <a:p>
            <a:pPr algn="ctr"/>
            <a:r>
              <a:rPr lang="de-AT" sz="1200" dirty="0" err="1" smtClean="0"/>
              <a:t>Processor</a:t>
            </a:r>
            <a:endParaRPr lang="de-AT" sz="1200" dirty="0"/>
          </a:p>
        </p:txBody>
      </p:sp>
      <p:sp>
        <p:nvSpPr>
          <p:cNvPr id="57" name="Flussdiagramm: Prozess 56"/>
          <p:cNvSpPr/>
          <p:nvPr/>
        </p:nvSpPr>
        <p:spPr>
          <a:xfrm>
            <a:off x="4357686" y="2143116"/>
            <a:ext cx="1714512" cy="357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 smtClean="0"/>
              <a:t>EmptyOperator</a:t>
            </a:r>
            <a:endParaRPr lang="de-AT" sz="1200" dirty="0"/>
          </a:p>
        </p:txBody>
      </p:sp>
      <p:sp>
        <p:nvSpPr>
          <p:cNvPr id="58" name="Flussdiagramm: Prozess 57"/>
          <p:cNvSpPr/>
          <p:nvPr/>
        </p:nvSpPr>
        <p:spPr>
          <a:xfrm>
            <a:off x="4357686" y="2571744"/>
            <a:ext cx="1714512" cy="357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 smtClean="0"/>
              <a:t>SequentialProcessor</a:t>
            </a:r>
            <a:endParaRPr lang="de-AT" sz="1200" dirty="0" smtClean="0"/>
          </a:p>
        </p:txBody>
      </p:sp>
      <p:sp>
        <p:nvSpPr>
          <p:cNvPr id="59" name="Flussdiagramm: Prozess 58"/>
          <p:cNvSpPr/>
          <p:nvPr/>
        </p:nvSpPr>
        <p:spPr>
          <a:xfrm>
            <a:off x="6286512" y="2571744"/>
            <a:ext cx="1714512" cy="357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 smtClean="0"/>
              <a:t>OrderCrossover</a:t>
            </a:r>
            <a:endParaRPr lang="de-AT" sz="1200" dirty="0" smtClean="0"/>
          </a:p>
        </p:txBody>
      </p:sp>
      <p:sp>
        <p:nvSpPr>
          <p:cNvPr id="60" name="Flussdiagramm: Prozess 59"/>
          <p:cNvSpPr/>
          <p:nvPr/>
        </p:nvSpPr>
        <p:spPr>
          <a:xfrm>
            <a:off x="6286512" y="3000372"/>
            <a:ext cx="1714512" cy="357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 smtClean="0"/>
              <a:t>UniformSequential</a:t>
            </a:r>
            <a:endParaRPr lang="de-AT" sz="1200" dirty="0" smtClean="0"/>
          </a:p>
          <a:p>
            <a:pPr algn="ctr"/>
            <a:r>
              <a:rPr lang="de-AT" sz="1200" dirty="0" err="1" smtClean="0"/>
              <a:t>SubScopesProcessor</a:t>
            </a:r>
            <a:endParaRPr lang="de-AT" sz="1200" dirty="0" smtClean="0"/>
          </a:p>
        </p:txBody>
      </p:sp>
      <p:sp>
        <p:nvSpPr>
          <p:cNvPr id="61" name="Flussdiagramm: Prozess 60"/>
          <p:cNvSpPr/>
          <p:nvPr/>
        </p:nvSpPr>
        <p:spPr>
          <a:xfrm>
            <a:off x="6286512" y="3429000"/>
            <a:ext cx="1714512" cy="357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Sorter</a:t>
            </a:r>
          </a:p>
        </p:txBody>
      </p:sp>
      <p:sp>
        <p:nvSpPr>
          <p:cNvPr id="62" name="Flussdiagramm: Prozess 61"/>
          <p:cNvSpPr/>
          <p:nvPr/>
        </p:nvSpPr>
        <p:spPr>
          <a:xfrm>
            <a:off x="500034" y="4429132"/>
            <a:ext cx="1714512" cy="357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 smtClean="0"/>
              <a:t>SequentialProcessor</a:t>
            </a:r>
            <a:endParaRPr lang="de-AT" sz="1200" dirty="0" smtClean="0"/>
          </a:p>
        </p:txBody>
      </p:sp>
      <p:sp>
        <p:nvSpPr>
          <p:cNvPr id="63" name="Flussdiagramm: Prozess 62"/>
          <p:cNvSpPr/>
          <p:nvPr/>
        </p:nvSpPr>
        <p:spPr>
          <a:xfrm>
            <a:off x="2428860" y="4429132"/>
            <a:ext cx="1714512" cy="357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 smtClean="0"/>
              <a:t>StochasticBranch</a:t>
            </a:r>
            <a:endParaRPr lang="de-AT" sz="1200" dirty="0" smtClean="0"/>
          </a:p>
        </p:txBody>
      </p:sp>
      <p:sp>
        <p:nvSpPr>
          <p:cNvPr id="64" name="Flussdiagramm: Prozess 63"/>
          <p:cNvSpPr/>
          <p:nvPr/>
        </p:nvSpPr>
        <p:spPr>
          <a:xfrm>
            <a:off x="2428860" y="4857760"/>
            <a:ext cx="1714512" cy="357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 smtClean="0"/>
              <a:t>DistanceMatrixPathTSP</a:t>
            </a:r>
            <a:endParaRPr lang="de-AT" sz="1200" dirty="0" smtClean="0"/>
          </a:p>
          <a:p>
            <a:pPr algn="ctr"/>
            <a:r>
              <a:rPr lang="de-AT" sz="1200" dirty="0" err="1" smtClean="0"/>
              <a:t>Evaluator</a:t>
            </a:r>
            <a:endParaRPr lang="de-AT" sz="1200" dirty="0" smtClean="0"/>
          </a:p>
        </p:txBody>
      </p:sp>
      <p:sp>
        <p:nvSpPr>
          <p:cNvPr id="65" name="Flussdiagramm: Prozess 64"/>
          <p:cNvSpPr/>
          <p:nvPr/>
        </p:nvSpPr>
        <p:spPr>
          <a:xfrm>
            <a:off x="2428860" y="5286388"/>
            <a:ext cx="1714512" cy="357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Counter</a:t>
            </a:r>
          </a:p>
        </p:txBody>
      </p:sp>
      <p:sp>
        <p:nvSpPr>
          <p:cNvPr id="66" name="Flussdiagramm: Prozess 65"/>
          <p:cNvSpPr/>
          <p:nvPr/>
        </p:nvSpPr>
        <p:spPr>
          <a:xfrm>
            <a:off x="4357686" y="4429132"/>
            <a:ext cx="1714512" cy="357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 smtClean="0"/>
              <a:t>InversionManipulator</a:t>
            </a:r>
            <a:endParaRPr lang="de-AT" sz="1200" dirty="0" smtClean="0"/>
          </a:p>
        </p:txBody>
      </p:sp>
      <p:cxnSp>
        <p:nvCxnSpPr>
          <p:cNvPr id="70" name="Gewinkelte Verbindung 69"/>
          <p:cNvCxnSpPr>
            <a:stCxn id="50" idx="3"/>
            <a:endCxn id="57" idx="1"/>
          </p:cNvCxnSpPr>
          <p:nvPr/>
        </p:nvCxnSpPr>
        <p:spPr>
          <a:xfrm>
            <a:off x="4143372" y="2321711"/>
            <a:ext cx="2143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winkelte Verbindung 72"/>
          <p:cNvCxnSpPr>
            <a:stCxn id="50" idx="3"/>
            <a:endCxn id="58" idx="1"/>
          </p:cNvCxnSpPr>
          <p:nvPr/>
        </p:nvCxnSpPr>
        <p:spPr>
          <a:xfrm>
            <a:off x="4143372" y="2321711"/>
            <a:ext cx="214314" cy="4286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winkelte Verbindung 75"/>
          <p:cNvCxnSpPr>
            <a:stCxn id="58" idx="3"/>
            <a:endCxn id="59" idx="1"/>
          </p:cNvCxnSpPr>
          <p:nvPr/>
        </p:nvCxnSpPr>
        <p:spPr>
          <a:xfrm>
            <a:off x="6072198" y="2750339"/>
            <a:ext cx="2143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winkelte Verbindung 78"/>
          <p:cNvCxnSpPr>
            <a:stCxn id="58" idx="3"/>
            <a:endCxn id="60" idx="1"/>
          </p:cNvCxnSpPr>
          <p:nvPr/>
        </p:nvCxnSpPr>
        <p:spPr>
          <a:xfrm>
            <a:off x="6072198" y="2750339"/>
            <a:ext cx="214314" cy="4286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winkelte Verbindung 81"/>
          <p:cNvCxnSpPr>
            <a:stCxn id="58" idx="3"/>
            <a:endCxn id="61" idx="1"/>
          </p:cNvCxnSpPr>
          <p:nvPr/>
        </p:nvCxnSpPr>
        <p:spPr>
          <a:xfrm>
            <a:off x="6072198" y="2750339"/>
            <a:ext cx="214314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60" idx="3"/>
            <a:endCxn id="62" idx="1"/>
          </p:cNvCxnSpPr>
          <p:nvPr/>
        </p:nvCxnSpPr>
        <p:spPr>
          <a:xfrm flipH="1">
            <a:off x="500034" y="3178967"/>
            <a:ext cx="7500990" cy="1428760"/>
          </a:xfrm>
          <a:prstGeom prst="bentConnector5">
            <a:avLst>
              <a:gd name="adj1" fmla="val -3048"/>
              <a:gd name="adj2" fmla="val 50000"/>
              <a:gd name="adj3" fmla="val 103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winkelte Verbindung 101"/>
          <p:cNvCxnSpPr>
            <a:stCxn id="62" idx="3"/>
            <a:endCxn id="63" idx="1"/>
          </p:cNvCxnSpPr>
          <p:nvPr/>
        </p:nvCxnSpPr>
        <p:spPr>
          <a:xfrm>
            <a:off x="2214546" y="4607727"/>
            <a:ext cx="2143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winkelte Verbindung 106"/>
          <p:cNvCxnSpPr>
            <a:stCxn id="62" idx="3"/>
            <a:endCxn id="64" idx="1"/>
          </p:cNvCxnSpPr>
          <p:nvPr/>
        </p:nvCxnSpPr>
        <p:spPr>
          <a:xfrm>
            <a:off x="2214546" y="4607727"/>
            <a:ext cx="214314" cy="4286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winkelte Verbindung 109"/>
          <p:cNvCxnSpPr>
            <a:stCxn id="62" idx="3"/>
            <a:endCxn id="65" idx="1"/>
          </p:cNvCxnSpPr>
          <p:nvPr/>
        </p:nvCxnSpPr>
        <p:spPr>
          <a:xfrm>
            <a:off x="2214546" y="4607727"/>
            <a:ext cx="214314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112"/>
          <p:cNvCxnSpPr>
            <a:stCxn id="63" idx="3"/>
            <a:endCxn id="66" idx="1"/>
          </p:cNvCxnSpPr>
          <p:nvPr/>
        </p:nvCxnSpPr>
        <p:spPr>
          <a:xfrm>
            <a:off x="4143372" y="4607727"/>
            <a:ext cx="2143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Flussdiagramm: Prozess 181"/>
          <p:cNvSpPr/>
          <p:nvPr/>
        </p:nvSpPr>
        <p:spPr>
          <a:xfrm>
            <a:off x="2428860" y="2571744"/>
            <a:ext cx="1714512" cy="35719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i="1" dirty="0" err="1" smtClean="0"/>
              <a:t>Replacement</a:t>
            </a:r>
            <a:endParaRPr lang="de-AT" sz="1200" i="1" dirty="0" smtClean="0"/>
          </a:p>
        </p:txBody>
      </p:sp>
      <p:sp>
        <p:nvSpPr>
          <p:cNvPr id="183" name="Flussdiagramm: Prozess 182"/>
          <p:cNvSpPr/>
          <p:nvPr/>
        </p:nvSpPr>
        <p:spPr>
          <a:xfrm>
            <a:off x="2428860" y="3000372"/>
            <a:ext cx="1714512" cy="35719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i="1" dirty="0" err="1" smtClean="0"/>
              <a:t>Termination</a:t>
            </a:r>
            <a:r>
              <a:rPr lang="de-AT" sz="1200" i="1" dirty="0" smtClean="0"/>
              <a:t> ?</a:t>
            </a:r>
          </a:p>
        </p:txBody>
      </p:sp>
      <p:cxnSp>
        <p:nvCxnSpPr>
          <p:cNvPr id="191" name="Gewinkelte Verbindung 190"/>
          <p:cNvCxnSpPr>
            <a:stCxn id="5" idx="3"/>
            <a:endCxn id="182" idx="1"/>
          </p:cNvCxnSpPr>
          <p:nvPr/>
        </p:nvCxnSpPr>
        <p:spPr>
          <a:xfrm>
            <a:off x="2214546" y="1893083"/>
            <a:ext cx="214314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winkelte Verbindung 193"/>
          <p:cNvCxnSpPr>
            <a:stCxn id="5" idx="3"/>
            <a:endCxn id="183" idx="1"/>
          </p:cNvCxnSpPr>
          <p:nvPr/>
        </p:nvCxnSpPr>
        <p:spPr>
          <a:xfrm>
            <a:off x="2214546" y="1893083"/>
            <a:ext cx="214314" cy="12858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winkelte Verbindung 196"/>
          <p:cNvCxnSpPr>
            <a:stCxn id="183" idx="3"/>
            <a:endCxn id="5" idx="1"/>
          </p:cNvCxnSpPr>
          <p:nvPr/>
        </p:nvCxnSpPr>
        <p:spPr>
          <a:xfrm flipH="1" flipV="1">
            <a:off x="500034" y="1893083"/>
            <a:ext cx="3643338" cy="1285884"/>
          </a:xfrm>
          <a:prstGeom prst="bentConnector5">
            <a:avLst>
              <a:gd name="adj1" fmla="val -6274"/>
              <a:gd name="adj2" fmla="val -27264"/>
              <a:gd name="adj3" fmla="val 1062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129"/>
          <p:cNvGrpSpPr/>
          <p:nvPr/>
        </p:nvGrpSpPr>
        <p:grpSpPr>
          <a:xfrm>
            <a:off x="6286512" y="4000504"/>
            <a:ext cx="2714644" cy="2428892"/>
            <a:chOff x="142844" y="4143380"/>
            <a:chExt cx="2714644" cy="2428892"/>
          </a:xfrm>
        </p:grpSpPr>
        <p:sp>
          <p:nvSpPr>
            <p:cNvPr id="86" name="Rechteck 85"/>
            <p:cNvSpPr/>
            <p:nvPr/>
          </p:nvSpPr>
          <p:spPr>
            <a:xfrm>
              <a:off x="142844" y="4143380"/>
              <a:ext cx="2714644" cy="24288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87" name="Gruppieren 49"/>
            <p:cNvGrpSpPr/>
            <p:nvPr/>
          </p:nvGrpSpPr>
          <p:grpSpPr>
            <a:xfrm>
              <a:off x="857224" y="4214818"/>
              <a:ext cx="1071570" cy="1000132"/>
              <a:chOff x="500034" y="2285992"/>
              <a:chExt cx="1071570" cy="1000132"/>
            </a:xfrm>
          </p:grpSpPr>
          <p:sp>
            <p:nvSpPr>
              <p:cNvPr id="89" name="Rechteck 88"/>
              <p:cNvSpPr/>
              <p:nvPr/>
            </p:nvSpPr>
            <p:spPr>
              <a:xfrm>
                <a:off x="785786" y="2285992"/>
                <a:ext cx="500066" cy="5000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90" name="Ellipse 89"/>
              <p:cNvSpPr/>
              <p:nvPr/>
            </p:nvSpPr>
            <p:spPr>
              <a:xfrm>
                <a:off x="500034" y="2928934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91" name="Ellipse 90"/>
              <p:cNvSpPr/>
              <p:nvPr/>
            </p:nvSpPr>
            <p:spPr>
              <a:xfrm>
                <a:off x="857224" y="2357430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92" name="Ellipse 91"/>
              <p:cNvSpPr/>
              <p:nvPr/>
            </p:nvSpPr>
            <p:spPr>
              <a:xfrm>
                <a:off x="1214414" y="2928934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93" name="Rechteck 92"/>
              <p:cNvSpPr/>
              <p:nvPr/>
            </p:nvSpPr>
            <p:spPr>
              <a:xfrm>
                <a:off x="857224" y="2928934"/>
                <a:ext cx="357190" cy="3571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>
                    <a:solidFill>
                      <a:schemeClr val="tx1"/>
                    </a:solidFill>
                  </a:rPr>
                  <a:t>…</a:t>
                </a:r>
                <a:endParaRPr lang="de-AT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4" name="Gerade Verbindung 93"/>
              <p:cNvCxnSpPr>
                <a:stCxn id="91" idx="4"/>
                <a:endCxn id="90" idx="0"/>
              </p:cNvCxnSpPr>
              <p:nvPr/>
            </p:nvCxnSpPr>
            <p:spPr>
              <a:xfrm rot="5400000">
                <a:off x="750067" y="2643182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 Verbindung 95"/>
              <p:cNvCxnSpPr>
                <a:stCxn id="91" idx="4"/>
                <a:endCxn id="92" idx="0"/>
              </p:cNvCxnSpPr>
              <p:nvPr/>
            </p:nvCxnSpPr>
            <p:spPr>
              <a:xfrm rot="16200000" flipH="1">
                <a:off x="1107257" y="2643182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Legende mit Linie 1 87"/>
            <p:cNvSpPr/>
            <p:nvPr/>
          </p:nvSpPr>
          <p:spPr>
            <a:xfrm>
              <a:off x="1714480" y="5643578"/>
              <a:ext cx="1000132" cy="357190"/>
            </a:xfrm>
            <a:prstGeom prst="borderCallout1">
              <a:avLst>
                <a:gd name="adj1" fmla="val 18750"/>
                <a:gd name="adj2" fmla="val -8333"/>
                <a:gd name="adj3" fmla="val -135859"/>
                <a:gd name="adj4" fmla="val -32583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err="1" smtClean="0">
                  <a:solidFill>
                    <a:schemeClr val="tx1"/>
                  </a:solidFill>
                </a:rPr>
                <a:t>Parents</a:t>
              </a:r>
              <a:endParaRPr lang="de-AT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7" name="Gruppieren 140"/>
          <p:cNvGrpSpPr/>
          <p:nvPr/>
        </p:nvGrpSpPr>
        <p:grpSpPr>
          <a:xfrm>
            <a:off x="6215074" y="4071942"/>
            <a:ext cx="2714644" cy="2428892"/>
            <a:chOff x="2928926" y="4143380"/>
            <a:chExt cx="2714644" cy="2428892"/>
          </a:xfrm>
        </p:grpSpPr>
        <p:sp>
          <p:nvSpPr>
            <p:cNvPr id="298" name="Rechteck 297"/>
            <p:cNvSpPr/>
            <p:nvPr/>
          </p:nvSpPr>
          <p:spPr>
            <a:xfrm>
              <a:off x="2928926" y="4143380"/>
              <a:ext cx="2714644" cy="24288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299" name="Gruppieren 50"/>
            <p:cNvGrpSpPr/>
            <p:nvPr/>
          </p:nvGrpSpPr>
          <p:grpSpPr>
            <a:xfrm>
              <a:off x="3000364" y="4143380"/>
              <a:ext cx="2500330" cy="1571636"/>
              <a:chOff x="2643174" y="1785926"/>
              <a:chExt cx="2500330" cy="1571636"/>
            </a:xfrm>
          </p:grpSpPr>
          <p:sp>
            <p:nvSpPr>
              <p:cNvPr id="301" name="Rechteck 300"/>
              <p:cNvSpPr/>
              <p:nvPr/>
            </p:nvSpPr>
            <p:spPr>
              <a:xfrm>
                <a:off x="3643306" y="1785926"/>
                <a:ext cx="500066" cy="5000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302" name="Ellipse 301"/>
              <p:cNvSpPr/>
              <p:nvPr/>
            </p:nvSpPr>
            <p:spPr>
              <a:xfrm>
                <a:off x="4071934" y="3000372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303" name="Ellipse 302"/>
              <p:cNvSpPr/>
              <p:nvPr/>
            </p:nvSpPr>
            <p:spPr>
              <a:xfrm>
                <a:off x="4429124" y="2428868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/>
                  <a:t>S</a:t>
                </a:r>
                <a:endParaRPr lang="de-AT" dirty="0"/>
              </a:p>
            </p:txBody>
          </p:sp>
          <p:sp>
            <p:nvSpPr>
              <p:cNvPr id="304" name="Ellipse 303"/>
              <p:cNvSpPr/>
              <p:nvPr/>
            </p:nvSpPr>
            <p:spPr>
              <a:xfrm>
                <a:off x="4786314" y="3000372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305" name="Rechteck 304"/>
              <p:cNvSpPr/>
              <p:nvPr/>
            </p:nvSpPr>
            <p:spPr>
              <a:xfrm>
                <a:off x="4429124" y="3000372"/>
                <a:ext cx="357190" cy="3571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>
                    <a:solidFill>
                      <a:schemeClr val="tx1"/>
                    </a:solidFill>
                  </a:rPr>
                  <a:t>…</a:t>
                </a:r>
                <a:endParaRPr lang="de-AT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6" name="Gerade Verbindung 305"/>
              <p:cNvCxnSpPr>
                <a:stCxn id="303" idx="4"/>
                <a:endCxn id="302" idx="0"/>
              </p:cNvCxnSpPr>
              <p:nvPr/>
            </p:nvCxnSpPr>
            <p:spPr>
              <a:xfrm rot="5400000">
                <a:off x="4321967" y="2714620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Gerade Verbindung 306"/>
              <p:cNvCxnSpPr>
                <a:stCxn id="303" idx="4"/>
                <a:endCxn id="304" idx="0"/>
              </p:cNvCxnSpPr>
              <p:nvPr/>
            </p:nvCxnSpPr>
            <p:spPr>
              <a:xfrm rot="16200000" flipH="1">
                <a:off x="4679157" y="2714620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8" name="Ellipse 307"/>
              <p:cNvSpPr/>
              <p:nvPr/>
            </p:nvSpPr>
            <p:spPr>
              <a:xfrm>
                <a:off x="2643174" y="3000372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309" name="Ellipse 308"/>
              <p:cNvSpPr/>
              <p:nvPr/>
            </p:nvSpPr>
            <p:spPr>
              <a:xfrm>
                <a:off x="3000364" y="2428868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/>
                  <a:t>R</a:t>
                </a:r>
                <a:endParaRPr lang="de-AT" dirty="0"/>
              </a:p>
            </p:txBody>
          </p:sp>
          <p:sp>
            <p:nvSpPr>
              <p:cNvPr id="310" name="Ellipse 309"/>
              <p:cNvSpPr/>
              <p:nvPr/>
            </p:nvSpPr>
            <p:spPr>
              <a:xfrm>
                <a:off x="3357554" y="3000372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311" name="Rechteck 310"/>
              <p:cNvSpPr/>
              <p:nvPr/>
            </p:nvSpPr>
            <p:spPr>
              <a:xfrm>
                <a:off x="3000364" y="3000372"/>
                <a:ext cx="357190" cy="3571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>
                    <a:solidFill>
                      <a:schemeClr val="tx1"/>
                    </a:solidFill>
                  </a:rPr>
                  <a:t>…</a:t>
                </a:r>
                <a:endParaRPr lang="de-AT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2" name="Gerade Verbindung 311"/>
              <p:cNvCxnSpPr>
                <a:stCxn id="309" idx="4"/>
                <a:endCxn id="308" idx="0"/>
              </p:cNvCxnSpPr>
              <p:nvPr/>
            </p:nvCxnSpPr>
            <p:spPr>
              <a:xfrm rot="5400000">
                <a:off x="2893207" y="2714620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Gerade Verbindung 312"/>
              <p:cNvCxnSpPr>
                <a:stCxn id="309" idx="4"/>
                <a:endCxn id="310" idx="0"/>
              </p:cNvCxnSpPr>
              <p:nvPr/>
            </p:nvCxnSpPr>
            <p:spPr>
              <a:xfrm rot="16200000" flipH="1">
                <a:off x="3250397" y="2714620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Ellipse 313"/>
              <p:cNvSpPr/>
              <p:nvPr/>
            </p:nvSpPr>
            <p:spPr>
              <a:xfrm>
                <a:off x="3714744" y="1857364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315" name="Gerade Verbindung 314"/>
              <p:cNvCxnSpPr>
                <a:stCxn id="314" idx="4"/>
                <a:endCxn id="303" idx="0"/>
              </p:cNvCxnSpPr>
              <p:nvPr/>
            </p:nvCxnSpPr>
            <p:spPr>
              <a:xfrm rot="16200000" flipH="1">
                <a:off x="4143372" y="1964521"/>
                <a:ext cx="214314" cy="71438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Gerade Verbindung 315"/>
              <p:cNvCxnSpPr>
                <a:stCxn id="314" idx="4"/>
                <a:endCxn id="309" idx="0"/>
              </p:cNvCxnSpPr>
              <p:nvPr/>
            </p:nvCxnSpPr>
            <p:spPr>
              <a:xfrm rot="5400000">
                <a:off x="3428992" y="1964521"/>
                <a:ext cx="214314" cy="71438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0" name="Legende mit Linie 1 299"/>
            <p:cNvSpPr/>
            <p:nvPr/>
          </p:nvSpPr>
          <p:spPr>
            <a:xfrm>
              <a:off x="3643306" y="6000768"/>
              <a:ext cx="1000132" cy="357190"/>
            </a:xfrm>
            <a:prstGeom prst="borderCallout1">
              <a:avLst>
                <a:gd name="adj1" fmla="val 33463"/>
                <a:gd name="adj2" fmla="val 109367"/>
                <a:gd name="adj3" fmla="val -82894"/>
                <a:gd name="adj4" fmla="val 133458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smtClean="0">
                  <a:solidFill>
                    <a:schemeClr val="tx1"/>
                  </a:solidFill>
                </a:rPr>
                <a:t>Selected</a:t>
              </a:r>
              <a:endParaRPr lang="de-AT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7" name="Gruppieren 140"/>
          <p:cNvGrpSpPr/>
          <p:nvPr/>
        </p:nvGrpSpPr>
        <p:grpSpPr>
          <a:xfrm>
            <a:off x="6215074" y="4071942"/>
            <a:ext cx="2714644" cy="2428892"/>
            <a:chOff x="2928926" y="4143380"/>
            <a:chExt cx="2714644" cy="2428892"/>
          </a:xfrm>
        </p:grpSpPr>
        <p:sp>
          <p:nvSpPr>
            <p:cNvPr id="318" name="Rechteck 317"/>
            <p:cNvSpPr/>
            <p:nvPr/>
          </p:nvSpPr>
          <p:spPr>
            <a:xfrm>
              <a:off x="2928926" y="4143380"/>
              <a:ext cx="2714644" cy="24288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319" name="Gruppieren 50"/>
            <p:cNvGrpSpPr/>
            <p:nvPr/>
          </p:nvGrpSpPr>
          <p:grpSpPr>
            <a:xfrm>
              <a:off x="3000364" y="4214818"/>
              <a:ext cx="2500330" cy="1500198"/>
              <a:chOff x="2643174" y="1857364"/>
              <a:chExt cx="2500330" cy="1500198"/>
            </a:xfrm>
          </p:grpSpPr>
          <p:sp>
            <p:nvSpPr>
              <p:cNvPr id="321" name="Rechteck 320"/>
              <p:cNvSpPr/>
              <p:nvPr/>
            </p:nvSpPr>
            <p:spPr>
              <a:xfrm>
                <a:off x="2928926" y="2357430"/>
                <a:ext cx="500066" cy="5000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322" name="Ellipse 321"/>
              <p:cNvSpPr/>
              <p:nvPr/>
            </p:nvSpPr>
            <p:spPr>
              <a:xfrm>
                <a:off x="4071934" y="3000372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323" name="Ellipse 322"/>
              <p:cNvSpPr/>
              <p:nvPr/>
            </p:nvSpPr>
            <p:spPr>
              <a:xfrm>
                <a:off x="4429124" y="2428868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/>
                  <a:t>S</a:t>
                </a:r>
                <a:endParaRPr lang="de-AT" dirty="0"/>
              </a:p>
            </p:txBody>
          </p:sp>
          <p:sp>
            <p:nvSpPr>
              <p:cNvPr id="324" name="Ellipse 323"/>
              <p:cNvSpPr/>
              <p:nvPr/>
            </p:nvSpPr>
            <p:spPr>
              <a:xfrm>
                <a:off x="4786314" y="3000372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325" name="Rechteck 324"/>
              <p:cNvSpPr/>
              <p:nvPr/>
            </p:nvSpPr>
            <p:spPr>
              <a:xfrm>
                <a:off x="4429124" y="3000372"/>
                <a:ext cx="357190" cy="3571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>
                    <a:solidFill>
                      <a:schemeClr val="tx1"/>
                    </a:solidFill>
                  </a:rPr>
                  <a:t>…</a:t>
                </a:r>
                <a:endParaRPr lang="de-AT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6" name="Gerade Verbindung 325"/>
              <p:cNvCxnSpPr>
                <a:stCxn id="323" idx="4"/>
                <a:endCxn id="322" idx="0"/>
              </p:cNvCxnSpPr>
              <p:nvPr/>
            </p:nvCxnSpPr>
            <p:spPr>
              <a:xfrm rot="5400000">
                <a:off x="4321967" y="2714620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Gerade Verbindung 326"/>
              <p:cNvCxnSpPr>
                <a:stCxn id="323" idx="4"/>
                <a:endCxn id="324" idx="0"/>
              </p:cNvCxnSpPr>
              <p:nvPr/>
            </p:nvCxnSpPr>
            <p:spPr>
              <a:xfrm rot="16200000" flipH="1">
                <a:off x="4679157" y="2714620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8" name="Ellipse 327"/>
              <p:cNvSpPr/>
              <p:nvPr/>
            </p:nvSpPr>
            <p:spPr>
              <a:xfrm>
                <a:off x="2643174" y="3000372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329" name="Ellipse 328"/>
              <p:cNvSpPr/>
              <p:nvPr/>
            </p:nvSpPr>
            <p:spPr>
              <a:xfrm>
                <a:off x="3000364" y="2428868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/>
                  <a:t>R</a:t>
                </a:r>
                <a:endParaRPr lang="de-AT" dirty="0"/>
              </a:p>
            </p:txBody>
          </p:sp>
          <p:sp>
            <p:nvSpPr>
              <p:cNvPr id="330" name="Ellipse 329"/>
              <p:cNvSpPr/>
              <p:nvPr/>
            </p:nvSpPr>
            <p:spPr>
              <a:xfrm>
                <a:off x="3357554" y="3000372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331" name="Rechteck 330"/>
              <p:cNvSpPr/>
              <p:nvPr/>
            </p:nvSpPr>
            <p:spPr>
              <a:xfrm>
                <a:off x="3000364" y="3000372"/>
                <a:ext cx="357190" cy="3571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>
                    <a:solidFill>
                      <a:schemeClr val="tx1"/>
                    </a:solidFill>
                  </a:rPr>
                  <a:t>…</a:t>
                </a:r>
                <a:endParaRPr lang="de-AT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2" name="Gerade Verbindung 331"/>
              <p:cNvCxnSpPr>
                <a:stCxn id="329" idx="4"/>
                <a:endCxn id="328" idx="0"/>
              </p:cNvCxnSpPr>
              <p:nvPr/>
            </p:nvCxnSpPr>
            <p:spPr>
              <a:xfrm rot="5400000">
                <a:off x="2893207" y="2714620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Gerade Verbindung 332"/>
              <p:cNvCxnSpPr>
                <a:stCxn id="329" idx="4"/>
                <a:endCxn id="330" idx="0"/>
              </p:cNvCxnSpPr>
              <p:nvPr/>
            </p:nvCxnSpPr>
            <p:spPr>
              <a:xfrm rot="16200000" flipH="1">
                <a:off x="3250397" y="2714620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4" name="Ellipse 333"/>
              <p:cNvSpPr/>
              <p:nvPr/>
            </p:nvSpPr>
            <p:spPr>
              <a:xfrm>
                <a:off x="3714744" y="1857364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335" name="Gerade Verbindung 334"/>
              <p:cNvCxnSpPr>
                <a:stCxn id="334" idx="4"/>
                <a:endCxn id="323" idx="0"/>
              </p:cNvCxnSpPr>
              <p:nvPr/>
            </p:nvCxnSpPr>
            <p:spPr>
              <a:xfrm rot="16200000" flipH="1">
                <a:off x="4143372" y="1964521"/>
                <a:ext cx="214314" cy="71438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Gerade Verbindung 335"/>
              <p:cNvCxnSpPr>
                <a:stCxn id="334" idx="4"/>
                <a:endCxn id="329" idx="0"/>
              </p:cNvCxnSpPr>
              <p:nvPr/>
            </p:nvCxnSpPr>
            <p:spPr>
              <a:xfrm rot="5400000">
                <a:off x="3428992" y="1964521"/>
                <a:ext cx="214314" cy="71438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0" name="Legende mit Linie 1 319"/>
            <p:cNvSpPr/>
            <p:nvPr/>
          </p:nvSpPr>
          <p:spPr>
            <a:xfrm>
              <a:off x="3643306" y="6000768"/>
              <a:ext cx="1000132" cy="357190"/>
            </a:xfrm>
            <a:prstGeom prst="borderCallout1">
              <a:avLst>
                <a:gd name="adj1" fmla="val 33463"/>
                <a:gd name="adj2" fmla="val 109367"/>
                <a:gd name="adj3" fmla="val -82894"/>
                <a:gd name="adj4" fmla="val 133458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smtClean="0">
                  <a:solidFill>
                    <a:schemeClr val="tx1"/>
                  </a:solidFill>
                </a:rPr>
                <a:t>Selected</a:t>
              </a:r>
              <a:endParaRPr lang="de-AT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7" name="Gruppieren 140"/>
          <p:cNvGrpSpPr/>
          <p:nvPr/>
        </p:nvGrpSpPr>
        <p:grpSpPr>
          <a:xfrm>
            <a:off x="6215074" y="4071942"/>
            <a:ext cx="2714644" cy="2428892"/>
            <a:chOff x="2928926" y="4143380"/>
            <a:chExt cx="2714644" cy="2428892"/>
          </a:xfrm>
        </p:grpSpPr>
        <p:sp>
          <p:nvSpPr>
            <p:cNvPr id="338" name="Rechteck 337"/>
            <p:cNvSpPr/>
            <p:nvPr/>
          </p:nvSpPr>
          <p:spPr>
            <a:xfrm>
              <a:off x="2928926" y="4143380"/>
              <a:ext cx="2714644" cy="24288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339" name="Gruppieren 50"/>
            <p:cNvGrpSpPr/>
            <p:nvPr/>
          </p:nvGrpSpPr>
          <p:grpSpPr>
            <a:xfrm>
              <a:off x="3000364" y="4214818"/>
              <a:ext cx="2500330" cy="1500198"/>
              <a:chOff x="2643174" y="1857364"/>
              <a:chExt cx="2500330" cy="1500198"/>
            </a:xfrm>
          </p:grpSpPr>
          <p:sp>
            <p:nvSpPr>
              <p:cNvPr id="341" name="Rechteck 340"/>
              <p:cNvSpPr/>
              <p:nvPr/>
            </p:nvSpPr>
            <p:spPr>
              <a:xfrm>
                <a:off x="4357686" y="2357430"/>
                <a:ext cx="500066" cy="5000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342" name="Ellipse 341"/>
              <p:cNvSpPr/>
              <p:nvPr/>
            </p:nvSpPr>
            <p:spPr>
              <a:xfrm>
                <a:off x="4071934" y="3000372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343" name="Ellipse 342"/>
              <p:cNvSpPr/>
              <p:nvPr/>
            </p:nvSpPr>
            <p:spPr>
              <a:xfrm>
                <a:off x="4429124" y="2428868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/>
                  <a:t>S</a:t>
                </a:r>
                <a:endParaRPr lang="de-AT" dirty="0"/>
              </a:p>
            </p:txBody>
          </p:sp>
          <p:sp>
            <p:nvSpPr>
              <p:cNvPr id="344" name="Ellipse 343"/>
              <p:cNvSpPr/>
              <p:nvPr/>
            </p:nvSpPr>
            <p:spPr>
              <a:xfrm>
                <a:off x="4786314" y="3000372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345" name="Rechteck 344"/>
              <p:cNvSpPr/>
              <p:nvPr/>
            </p:nvSpPr>
            <p:spPr>
              <a:xfrm>
                <a:off x="4429124" y="3000372"/>
                <a:ext cx="357190" cy="3571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>
                    <a:solidFill>
                      <a:schemeClr val="tx1"/>
                    </a:solidFill>
                  </a:rPr>
                  <a:t>…</a:t>
                </a:r>
                <a:endParaRPr lang="de-AT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6" name="Gerade Verbindung 345"/>
              <p:cNvCxnSpPr>
                <a:stCxn id="343" idx="4"/>
                <a:endCxn id="342" idx="0"/>
              </p:cNvCxnSpPr>
              <p:nvPr/>
            </p:nvCxnSpPr>
            <p:spPr>
              <a:xfrm rot="5400000">
                <a:off x="4321967" y="2714620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Gerade Verbindung 346"/>
              <p:cNvCxnSpPr>
                <a:stCxn id="343" idx="4"/>
                <a:endCxn id="344" idx="0"/>
              </p:cNvCxnSpPr>
              <p:nvPr/>
            </p:nvCxnSpPr>
            <p:spPr>
              <a:xfrm rot="16200000" flipH="1">
                <a:off x="4679157" y="2714620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8" name="Ellipse 347"/>
              <p:cNvSpPr/>
              <p:nvPr/>
            </p:nvSpPr>
            <p:spPr>
              <a:xfrm>
                <a:off x="2643174" y="3000372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349" name="Ellipse 348"/>
              <p:cNvSpPr/>
              <p:nvPr/>
            </p:nvSpPr>
            <p:spPr>
              <a:xfrm>
                <a:off x="3000364" y="2428868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/>
                  <a:t>R</a:t>
                </a:r>
                <a:endParaRPr lang="de-AT" dirty="0"/>
              </a:p>
            </p:txBody>
          </p:sp>
          <p:sp>
            <p:nvSpPr>
              <p:cNvPr id="350" name="Ellipse 349"/>
              <p:cNvSpPr/>
              <p:nvPr/>
            </p:nvSpPr>
            <p:spPr>
              <a:xfrm>
                <a:off x="3357554" y="3000372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351" name="Rechteck 350"/>
              <p:cNvSpPr/>
              <p:nvPr/>
            </p:nvSpPr>
            <p:spPr>
              <a:xfrm>
                <a:off x="3000364" y="3000372"/>
                <a:ext cx="357190" cy="3571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>
                    <a:solidFill>
                      <a:schemeClr val="tx1"/>
                    </a:solidFill>
                  </a:rPr>
                  <a:t>…</a:t>
                </a:r>
                <a:endParaRPr lang="de-AT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2" name="Gerade Verbindung 351"/>
              <p:cNvCxnSpPr>
                <a:stCxn id="349" idx="4"/>
                <a:endCxn id="348" idx="0"/>
              </p:cNvCxnSpPr>
              <p:nvPr/>
            </p:nvCxnSpPr>
            <p:spPr>
              <a:xfrm rot="5400000">
                <a:off x="2893207" y="2714620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Gerade Verbindung 352"/>
              <p:cNvCxnSpPr>
                <a:stCxn id="349" idx="4"/>
                <a:endCxn id="350" idx="0"/>
              </p:cNvCxnSpPr>
              <p:nvPr/>
            </p:nvCxnSpPr>
            <p:spPr>
              <a:xfrm rot="16200000" flipH="1">
                <a:off x="3250397" y="2714620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Ellipse 353"/>
              <p:cNvSpPr/>
              <p:nvPr/>
            </p:nvSpPr>
            <p:spPr>
              <a:xfrm>
                <a:off x="3714744" y="1857364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355" name="Gerade Verbindung 354"/>
              <p:cNvCxnSpPr>
                <a:stCxn id="354" idx="4"/>
                <a:endCxn id="343" idx="0"/>
              </p:cNvCxnSpPr>
              <p:nvPr/>
            </p:nvCxnSpPr>
            <p:spPr>
              <a:xfrm rot="16200000" flipH="1">
                <a:off x="4143372" y="1964521"/>
                <a:ext cx="214314" cy="71438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Gerade Verbindung 355"/>
              <p:cNvCxnSpPr>
                <a:stCxn id="354" idx="4"/>
                <a:endCxn id="349" idx="0"/>
              </p:cNvCxnSpPr>
              <p:nvPr/>
            </p:nvCxnSpPr>
            <p:spPr>
              <a:xfrm rot="5400000">
                <a:off x="3428992" y="1964521"/>
                <a:ext cx="214314" cy="71438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0" name="Legende mit Linie 1 339"/>
            <p:cNvSpPr/>
            <p:nvPr/>
          </p:nvSpPr>
          <p:spPr>
            <a:xfrm>
              <a:off x="3643306" y="6000768"/>
              <a:ext cx="1000132" cy="357190"/>
            </a:xfrm>
            <a:prstGeom prst="borderCallout1">
              <a:avLst>
                <a:gd name="adj1" fmla="val 33463"/>
                <a:gd name="adj2" fmla="val 109367"/>
                <a:gd name="adj3" fmla="val -82894"/>
                <a:gd name="adj4" fmla="val 133458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smtClean="0">
                  <a:solidFill>
                    <a:schemeClr val="tx1"/>
                  </a:solidFill>
                </a:rPr>
                <a:t>Selected</a:t>
              </a:r>
              <a:endParaRPr lang="de-AT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7" name="Gruppieren 140"/>
          <p:cNvGrpSpPr/>
          <p:nvPr/>
        </p:nvGrpSpPr>
        <p:grpSpPr>
          <a:xfrm>
            <a:off x="6215074" y="4071942"/>
            <a:ext cx="2714644" cy="2428892"/>
            <a:chOff x="2928926" y="4143380"/>
            <a:chExt cx="2714644" cy="2428892"/>
          </a:xfrm>
        </p:grpSpPr>
        <p:sp>
          <p:nvSpPr>
            <p:cNvPr id="358" name="Rechteck 357"/>
            <p:cNvSpPr/>
            <p:nvPr/>
          </p:nvSpPr>
          <p:spPr>
            <a:xfrm>
              <a:off x="2928926" y="4143380"/>
              <a:ext cx="2714644" cy="24288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359" name="Gruppieren 50"/>
            <p:cNvGrpSpPr/>
            <p:nvPr/>
          </p:nvGrpSpPr>
          <p:grpSpPr>
            <a:xfrm>
              <a:off x="3000364" y="4214818"/>
              <a:ext cx="2500330" cy="1500198"/>
              <a:chOff x="2643174" y="1857364"/>
              <a:chExt cx="2500330" cy="1500198"/>
            </a:xfrm>
          </p:grpSpPr>
          <p:sp>
            <p:nvSpPr>
              <p:cNvPr id="361" name="Rechteck 360"/>
              <p:cNvSpPr/>
              <p:nvPr/>
            </p:nvSpPr>
            <p:spPr>
              <a:xfrm>
                <a:off x="4357686" y="2357430"/>
                <a:ext cx="500066" cy="5000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362" name="Ellipse 361"/>
              <p:cNvSpPr/>
              <p:nvPr/>
            </p:nvSpPr>
            <p:spPr>
              <a:xfrm>
                <a:off x="4071934" y="3000372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363" name="Ellipse 362"/>
              <p:cNvSpPr/>
              <p:nvPr/>
            </p:nvSpPr>
            <p:spPr>
              <a:xfrm>
                <a:off x="4429124" y="2428868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/>
                  <a:t>S</a:t>
                </a:r>
                <a:endParaRPr lang="de-AT" dirty="0"/>
              </a:p>
            </p:txBody>
          </p:sp>
          <p:sp>
            <p:nvSpPr>
              <p:cNvPr id="364" name="Ellipse 363"/>
              <p:cNvSpPr/>
              <p:nvPr/>
            </p:nvSpPr>
            <p:spPr>
              <a:xfrm>
                <a:off x="4786314" y="3000372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365" name="Rechteck 364"/>
              <p:cNvSpPr/>
              <p:nvPr/>
            </p:nvSpPr>
            <p:spPr>
              <a:xfrm>
                <a:off x="4429124" y="3000372"/>
                <a:ext cx="357190" cy="3571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>
                    <a:solidFill>
                      <a:schemeClr val="tx1"/>
                    </a:solidFill>
                  </a:rPr>
                  <a:t>…</a:t>
                </a:r>
                <a:endParaRPr lang="de-AT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6" name="Gerade Verbindung 365"/>
              <p:cNvCxnSpPr>
                <a:stCxn id="363" idx="4"/>
                <a:endCxn id="362" idx="0"/>
              </p:cNvCxnSpPr>
              <p:nvPr/>
            </p:nvCxnSpPr>
            <p:spPr>
              <a:xfrm rot="5400000">
                <a:off x="4321967" y="2714620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Gerade Verbindung 366"/>
              <p:cNvCxnSpPr>
                <a:stCxn id="363" idx="4"/>
                <a:endCxn id="364" idx="0"/>
              </p:cNvCxnSpPr>
              <p:nvPr/>
            </p:nvCxnSpPr>
            <p:spPr>
              <a:xfrm rot="16200000" flipH="1">
                <a:off x="4679157" y="2714620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8" name="Ellipse 367"/>
              <p:cNvSpPr/>
              <p:nvPr/>
            </p:nvSpPr>
            <p:spPr>
              <a:xfrm>
                <a:off x="2643174" y="3000372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369" name="Ellipse 368"/>
              <p:cNvSpPr/>
              <p:nvPr/>
            </p:nvSpPr>
            <p:spPr>
              <a:xfrm>
                <a:off x="3000364" y="2428868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/>
                  <a:t>R</a:t>
                </a:r>
                <a:endParaRPr lang="de-AT" dirty="0"/>
              </a:p>
            </p:txBody>
          </p:sp>
          <p:sp>
            <p:nvSpPr>
              <p:cNvPr id="370" name="Ellipse 369"/>
              <p:cNvSpPr/>
              <p:nvPr/>
            </p:nvSpPr>
            <p:spPr>
              <a:xfrm>
                <a:off x="3357554" y="3000372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371" name="Rechteck 370"/>
              <p:cNvSpPr/>
              <p:nvPr/>
            </p:nvSpPr>
            <p:spPr>
              <a:xfrm>
                <a:off x="3000364" y="3000372"/>
                <a:ext cx="357190" cy="3571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>
                    <a:solidFill>
                      <a:schemeClr val="tx1"/>
                    </a:solidFill>
                  </a:rPr>
                  <a:t>…</a:t>
                </a:r>
                <a:endParaRPr lang="de-AT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2" name="Gerade Verbindung 371"/>
              <p:cNvCxnSpPr>
                <a:stCxn id="369" idx="4"/>
                <a:endCxn id="368" idx="0"/>
              </p:cNvCxnSpPr>
              <p:nvPr/>
            </p:nvCxnSpPr>
            <p:spPr>
              <a:xfrm rot="5400000">
                <a:off x="2893207" y="2714620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Gerade Verbindung 372"/>
              <p:cNvCxnSpPr>
                <a:stCxn id="369" idx="4"/>
                <a:endCxn id="370" idx="0"/>
              </p:cNvCxnSpPr>
              <p:nvPr/>
            </p:nvCxnSpPr>
            <p:spPr>
              <a:xfrm rot="16200000" flipH="1">
                <a:off x="3250397" y="2714620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4" name="Ellipse 373"/>
              <p:cNvSpPr/>
              <p:nvPr/>
            </p:nvSpPr>
            <p:spPr>
              <a:xfrm>
                <a:off x="3714744" y="1857364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375" name="Gerade Verbindung 374"/>
              <p:cNvCxnSpPr>
                <a:stCxn id="374" idx="4"/>
                <a:endCxn id="363" idx="0"/>
              </p:cNvCxnSpPr>
              <p:nvPr/>
            </p:nvCxnSpPr>
            <p:spPr>
              <a:xfrm rot="16200000" flipH="1">
                <a:off x="4143372" y="1964521"/>
                <a:ext cx="214314" cy="71438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Gerade Verbindung 375"/>
              <p:cNvCxnSpPr>
                <a:stCxn id="374" idx="4"/>
                <a:endCxn id="369" idx="0"/>
              </p:cNvCxnSpPr>
              <p:nvPr/>
            </p:nvCxnSpPr>
            <p:spPr>
              <a:xfrm rot="5400000">
                <a:off x="3428992" y="1964521"/>
                <a:ext cx="214314" cy="71438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0" name="Legende mit Linie 1 359"/>
            <p:cNvSpPr/>
            <p:nvPr/>
          </p:nvSpPr>
          <p:spPr>
            <a:xfrm>
              <a:off x="3643306" y="6000768"/>
              <a:ext cx="1000132" cy="357190"/>
            </a:xfrm>
            <a:prstGeom prst="borderCallout1">
              <a:avLst>
                <a:gd name="adj1" fmla="val 33463"/>
                <a:gd name="adj2" fmla="val 109367"/>
                <a:gd name="adj3" fmla="val -82894"/>
                <a:gd name="adj4" fmla="val 133458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err="1" smtClean="0">
                  <a:solidFill>
                    <a:schemeClr val="tx1"/>
                  </a:solidFill>
                </a:rPr>
                <a:t>Children</a:t>
              </a:r>
              <a:endParaRPr lang="de-AT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7" name="Gruppieren 160"/>
          <p:cNvGrpSpPr/>
          <p:nvPr/>
        </p:nvGrpSpPr>
        <p:grpSpPr>
          <a:xfrm>
            <a:off x="6215074" y="4071942"/>
            <a:ext cx="2714644" cy="2428892"/>
            <a:chOff x="5715008" y="4143380"/>
            <a:chExt cx="2714644" cy="2428892"/>
          </a:xfrm>
        </p:grpSpPr>
        <p:sp>
          <p:nvSpPr>
            <p:cNvPr id="378" name="Rechteck 377"/>
            <p:cNvSpPr/>
            <p:nvPr/>
          </p:nvSpPr>
          <p:spPr>
            <a:xfrm>
              <a:off x="5715008" y="4143380"/>
              <a:ext cx="2714644" cy="24288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379" name="Gruppieren 54"/>
            <p:cNvGrpSpPr/>
            <p:nvPr/>
          </p:nvGrpSpPr>
          <p:grpSpPr>
            <a:xfrm>
              <a:off x="5786446" y="4214818"/>
              <a:ext cx="2571768" cy="1571636"/>
              <a:chOff x="5929322" y="1857364"/>
              <a:chExt cx="2571768" cy="1571636"/>
            </a:xfrm>
          </p:grpSpPr>
          <p:sp>
            <p:nvSpPr>
              <p:cNvPr id="381" name="Rechteck 380"/>
              <p:cNvSpPr/>
              <p:nvPr/>
            </p:nvSpPr>
            <p:spPr>
              <a:xfrm>
                <a:off x="7286644" y="2928934"/>
                <a:ext cx="1214446" cy="5000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382" name="Ellipse 381"/>
              <p:cNvSpPr/>
              <p:nvPr/>
            </p:nvSpPr>
            <p:spPr>
              <a:xfrm>
                <a:off x="7358082" y="3000372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383" name="Ellipse 382"/>
              <p:cNvSpPr/>
              <p:nvPr/>
            </p:nvSpPr>
            <p:spPr>
              <a:xfrm>
                <a:off x="7715272" y="2428868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/>
                  <a:t>S</a:t>
                </a:r>
                <a:endParaRPr lang="de-AT" dirty="0"/>
              </a:p>
            </p:txBody>
          </p:sp>
          <p:sp>
            <p:nvSpPr>
              <p:cNvPr id="384" name="Ellipse 383"/>
              <p:cNvSpPr/>
              <p:nvPr/>
            </p:nvSpPr>
            <p:spPr>
              <a:xfrm>
                <a:off x="8072462" y="3000372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385" name="Rechteck 384"/>
              <p:cNvSpPr/>
              <p:nvPr/>
            </p:nvSpPr>
            <p:spPr>
              <a:xfrm>
                <a:off x="7715272" y="3000372"/>
                <a:ext cx="357190" cy="3571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>
                    <a:solidFill>
                      <a:schemeClr val="tx1"/>
                    </a:solidFill>
                  </a:rPr>
                  <a:t>…</a:t>
                </a:r>
                <a:endParaRPr lang="de-AT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6" name="Gerade Verbindung 385"/>
              <p:cNvCxnSpPr>
                <a:stCxn id="383" idx="4"/>
                <a:endCxn id="382" idx="0"/>
              </p:cNvCxnSpPr>
              <p:nvPr/>
            </p:nvCxnSpPr>
            <p:spPr>
              <a:xfrm rot="5400000">
                <a:off x="7608115" y="2714620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Gerade Verbindung 386"/>
              <p:cNvCxnSpPr>
                <a:stCxn id="383" idx="4"/>
                <a:endCxn id="384" idx="0"/>
              </p:cNvCxnSpPr>
              <p:nvPr/>
            </p:nvCxnSpPr>
            <p:spPr>
              <a:xfrm rot="16200000" flipH="1">
                <a:off x="7965305" y="2714620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8" name="Ellipse 387"/>
              <p:cNvSpPr/>
              <p:nvPr/>
            </p:nvSpPr>
            <p:spPr>
              <a:xfrm>
                <a:off x="5929322" y="3000372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389" name="Ellipse 388"/>
              <p:cNvSpPr/>
              <p:nvPr/>
            </p:nvSpPr>
            <p:spPr>
              <a:xfrm>
                <a:off x="6286512" y="2428868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/>
                  <a:t>R</a:t>
                </a:r>
                <a:endParaRPr lang="de-AT" dirty="0"/>
              </a:p>
            </p:txBody>
          </p:sp>
          <p:sp>
            <p:nvSpPr>
              <p:cNvPr id="390" name="Ellipse 389"/>
              <p:cNvSpPr/>
              <p:nvPr/>
            </p:nvSpPr>
            <p:spPr>
              <a:xfrm>
                <a:off x="6643702" y="3000372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391" name="Rechteck 390"/>
              <p:cNvSpPr/>
              <p:nvPr/>
            </p:nvSpPr>
            <p:spPr>
              <a:xfrm>
                <a:off x="6286512" y="3000372"/>
                <a:ext cx="357190" cy="3571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>
                    <a:solidFill>
                      <a:schemeClr val="tx1"/>
                    </a:solidFill>
                  </a:rPr>
                  <a:t>…</a:t>
                </a:r>
                <a:endParaRPr lang="de-AT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2" name="Gerade Verbindung 391"/>
              <p:cNvCxnSpPr>
                <a:stCxn id="389" idx="4"/>
                <a:endCxn id="388" idx="0"/>
              </p:cNvCxnSpPr>
              <p:nvPr/>
            </p:nvCxnSpPr>
            <p:spPr>
              <a:xfrm rot="5400000">
                <a:off x="6179355" y="2714620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Gerade Verbindung 392"/>
              <p:cNvCxnSpPr>
                <a:stCxn id="389" idx="4"/>
                <a:endCxn id="390" idx="0"/>
              </p:cNvCxnSpPr>
              <p:nvPr/>
            </p:nvCxnSpPr>
            <p:spPr>
              <a:xfrm rot="16200000" flipH="1">
                <a:off x="6536545" y="2714620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4" name="Ellipse 393"/>
              <p:cNvSpPr/>
              <p:nvPr/>
            </p:nvSpPr>
            <p:spPr>
              <a:xfrm>
                <a:off x="7000892" y="1857364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395" name="Gerade Verbindung 394"/>
              <p:cNvCxnSpPr>
                <a:stCxn id="394" idx="4"/>
                <a:endCxn id="383" idx="0"/>
              </p:cNvCxnSpPr>
              <p:nvPr/>
            </p:nvCxnSpPr>
            <p:spPr>
              <a:xfrm rot="16200000" flipH="1">
                <a:off x="7429520" y="1964521"/>
                <a:ext cx="214314" cy="71438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Gerade Verbindung 395"/>
              <p:cNvCxnSpPr>
                <a:stCxn id="394" idx="4"/>
                <a:endCxn id="389" idx="0"/>
              </p:cNvCxnSpPr>
              <p:nvPr/>
            </p:nvCxnSpPr>
            <p:spPr>
              <a:xfrm rot="5400000">
                <a:off x="6715140" y="1964521"/>
                <a:ext cx="214314" cy="71438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0" name="Legende mit Linie 1 379"/>
            <p:cNvSpPr/>
            <p:nvPr/>
          </p:nvSpPr>
          <p:spPr>
            <a:xfrm>
              <a:off x="6429388" y="6000768"/>
              <a:ext cx="1000132" cy="357190"/>
            </a:xfrm>
            <a:prstGeom prst="borderCallout1">
              <a:avLst>
                <a:gd name="adj1" fmla="val 33463"/>
                <a:gd name="adj2" fmla="val 109367"/>
                <a:gd name="adj3" fmla="val -82894"/>
                <a:gd name="adj4" fmla="val 133458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err="1" smtClean="0">
                  <a:solidFill>
                    <a:schemeClr val="tx1"/>
                  </a:solidFill>
                </a:rPr>
                <a:t>Children</a:t>
              </a:r>
              <a:endParaRPr lang="de-AT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7" name="Gruppieren 140"/>
          <p:cNvGrpSpPr/>
          <p:nvPr/>
        </p:nvGrpSpPr>
        <p:grpSpPr>
          <a:xfrm>
            <a:off x="6215074" y="4071942"/>
            <a:ext cx="2714644" cy="2428892"/>
            <a:chOff x="2928926" y="4143380"/>
            <a:chExt cx="2714644" cy="2428892"/>
          </a:xfrm>
        </p:grpSpPr>
        <p:sp>
          <p:nvSpPr>
            <p:cNvPr id="398" name="Rechteck 397"/>
            <p:cNvSpPr/>
            <p:nvPr/>
          </p:nvSpPr>
          <p:spPr>
            <a:xfrm>
              <a:off x="2928926" y="4143380"/>
              <a:ext cx="2714644" cy="24288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399" name="Gruppieren 50"/>
            <p:cNvGrpSpPr/>
            <p:nvPr/>
          </p:nvGrpSpPr>
          <p:grpSpPr>
            <a:xfrm>
              <a:off x="3000364" y="4214818"/>
              <a:ext cx="2500330" cy="1500198"/>
              <a:chOff x="2643174" y="1857364"/>
              <a:chExt cx="2500330" cy="1500198"/>
            </a:xfrm>
          </p:grpSpPr>
          <p:sp>
            <p:nvSpPr>
              <p:cNvPr id="401" name="Rechteck 400"/>
              <p:cNvSpPr/>
              <p:nvPr/>
            </p:nvSpPr>
            <p:spPr>
              <a:xfrm>
                <a:off x="4357686" y="2357430"/>
                <a:ext cx="500066" cy="5000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02" name="Ellipse 401"/>
              <p:cNvSpPr/>
              <p:nvPr/>
            </p:nvSpPr>
            <p:spPr>
              <a:xfrm>
                <a:off x="4071934" y="3000372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03" name="Ellipse 402"/>
              <p:cNvSpPr/>
              <p:nvPr/>
            </p:nvSpPr>
            <p:spPr>
              <a:xfrm>
                <a:off x="4429124" y="2428868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/>
                  <a:t>S</a:t>
                </a:r>
                <a:endParaRPr lang="de-AT" dirty="0"/>
              </a:p>
            </p:txBody>
          </p:sp>
          <p:sp>
            <p:nvSpPr>
              <p:cNvPr id="404" name="Ellipse 403"/>
              <p:cNvSpPr/>
              <p:nvPr/>
            </p:nvSpPr>
            <p:spPr>
              <a:xfrm>
                <a:off x="4786314" y="3000372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05" name="Rechteck 404"/>
              <p:cNvSpPr/>
              <p:nvPr/>
            </p:nvSpPr>
            <p:spPr>
              <a:xfrm>
                <a:off x="4429124" y="3000372"/>
                <a:ext cx="357190" cy="3571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>
                    <a:solidFill>
                      <a:schemeClr val="tx1"/>
                    </a:solidFill>
                  </a:rPr>
                  <a:t>…</a:t>
                </a:r>
                <a:endParaRPr lang="de-AT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6" name="Gerade Verbindung 405"/>
              <p:cNvCxnSpPr>
                <a:stCxn id="403" idx="4"/>
                <a:endCxn id="402" idx="0"/>
              </p:cNvCxnSpPr>
              <p:nvPr/>
            </p:nvCxnSpPr>
            <p:spPr>
              <a:xfrm rot="5400000">
                <a:off x="4321967" y="2714620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Gerade Verbindung 406"/>
              <p:cNvCxnSpPr>
                <a:stCxn id="403" idx="4"/>
                <a:endCxn id="404" idx="0"/>
              </p:cNvCxnSpPr>
              <p:nvPr/>
            </p:nvCxnSpPr>
            <p:spPr>
              <a:xfrm rot="16200000" flipH="1">
                <a:off x="4679157" y="2714620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8" name="Ellipse 407"/>
              <p:cNvSpPr/>
              <p:nvPr/>
            </p:nvSpPr>
            <p:spPr>
              <a:xfrm>
                <a:off x="2643174" y="3000372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09" name="Ellipse 408"/>
              <p:cNvSpPr/>
              <p:nvPr/>
            </p:nvSpPr>
            <p:spPr>
              <a:xfrm>
                <a:off x="3000364" y="2428868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/>
                  <a:t>R</a:t>
                </a:r>
                <a:endParaRPr lang="de-AT" dirty="0"/>
              </a:p>
            </p:txBody>
          </p:sp>
          <p:sp>
            <p:nvSpPr>
              <p:cNvPr id="410" name="Ellipse 409"/>
              <p:cNvSpPr/>
              <p:nvPr/>
            </p:nvSpPr>
            <p:spPr>
              <a:xfrm>
                <a:off x="3357554" y="3000372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11" name="Rechteck 410"/>
              <p:cNvSpPr/>
              <p:nvPr/>
            </p:nvSpPr>
            <p:spPr>
              <a:xfrm>
                <a:off x="3000364" y="3000372"/>
                <a:ext cx="357190" cy="3571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>
                    <a:solidFill>
                      <a:schemeClr val="tx1"/>
                    </a:solidFill>
                  </a:rPr>
                  <a:t>…</a:t>
                </a:r>
                <a:endParaRPr lang="de-AT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2" name="Gerade Verbindung 411"/>
              <p:cNvCxnSpPr>
                <a:stCxn id="409" idx="4"/>
                <a:endCxn id="408" idx="0"/>
              </p:cNvCxnSpPr>
              <p:nvPr/>
            </p:nvCxnSpPr>
            <p:spPr>
              <a:xfrm rot="5400000">
                <a:off x="2893207" y="2714620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Gerade Verbindung 412"/>
              <p:cNvCxnSpPr>
                <a:stCxn id="409" idx="4"/>
                <a:endCxn id="410" idx="0"/>
              </p:cNvCxnSpPr>
              <p:nvPr/>
            </p:nvCxnSpPr>
            <p:spPr>
              <a:xfrm rot="16200000" flipH="1">
                <a:off x="3250397" y="2714620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4" name="Ellipse 413"/>
              <p:cNvSpPr/>
              <p:nvPr/>
            </p:nvSpPr>
            <p:spPr>
              <a:xfrm>
                <a:off x="3714744" y="1857364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415" name="Gerade Verbindung 414"/>
              <p:cNvCxnSpPr>
                <a:stCxn id="414" idx="4"/>
                <a:endCxn id="403" idx="0"/>
              </p:cNvCxnSpPr>
              <p:nvPr/>
            </p:nvCxnSpPr>
            <p:spPr>
              <a:xfrm rot="16200000" flipH="1">
                <a:off x="4143372" y="1964521"/>
                <a:ext cx="214314" cy="71438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Gerade Verbindung 415"/>
              <p:cNvCxnSpPr>
                <a:stCxn id="414" idx="4"/>
                <a:endCxn id="409" idx="0"/>
              </p:cNvCxnSpPr>
              <p:nvPr/>
            </p:nvCxnSpPr>
            <p:spPr>
              <a:xfrm rot="5400000">
                <a:off x="3428992" y="1964521"/>
                <a:ext cx="214314" cy="71438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0" name="Legende mit Linie 1 399"/>
            <p:cNvSpPr/>
            <p:nvPr/>
          </p:nvSpPr>
          <p:spPr>
            <a:xfrm>
              <a:off x="3643306" y="6000768"/>
              <a:ext cx="1000132" cy="357190"/>
            </a:xfrm>
            <a:prstGeom prst="borderCallout1">
              <a:avLst>
                <a:gd name="adj1" fmla="val 33463"/>
                <a:gd name="adj2" fmla="val 109367"/>
                <a:gd name="adj3" fmla="val -82894"/>
                <a:gd name="adj4" fmla="val 133458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err="1" smtClean="0">
                  <a:solidFill>
                    <a:schemeClr val="tx1"/>
                  </a:solidFill>
                </a:rPr>
                <a:t>Children</a:t>
              </a:r>
              <a:endParaRPr lang="de-AT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7" name="Gruppieren 140"/>
          <p:cNvGrpSpPr/>
          <p:nvPr/>
        </p:nvGrpSpPr>
        <p:grpSpPr>
          <a:xfrm>
            <a:off x="6215074" y="4071942"/>
            <a:ext cx="2714644" cy="2428892"/>
            <a:chOff x="2928926" y="4143380"/>
            <a:chExt cx="2714644" cy="2428892"/>
          </a:xfrm>
        </p:grpSpPr>
        <p:sp>
          <p:nvSpPr>
            <p:cNvPr id="418" name="Rechteck 417"/>
            <p:cNvSpPr/>
            <p:nvPr/>
          </p:nvSpPr>
          <p:spPr>
            <a:xfrm>
              <a:off x="2928926" y="4143380"/>
              <a:ext cx="2714644" cy="24288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419" name="Gruppieren 50"/>
            <p:cNvGrpSpPr/>
            <p:nvPr/>
          </p:nvGrpSpPr>
          <p:grpSpPr>
            <a:xfrm>
              <a:off x="3000364" y="4143380"/>
              <a:ext cx="2500330" cy="1571636"/>
              <a:chOff x="2643174" y="1785926"/>
              <a:chExt cx="2500330" cy="1571636"/>
            </a:xfrm>
          </p:grpSpPr>
          <p:sp>
            <p:nvSpPr>
              <p:cNvPr id="421" name="Rechteck 420"/>
              <p:cNvSpPr/>
              <p:nvPr/>
            </p:nvSpPr>
            <p:spPr>
              <a:xfrm>
                <a:off x="3643306" y="1785926"/>
                <a:ext cx="500066" cy="5000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22" name="Ellipse 421"/>
              <p:cNvSpPr/>
              <p:nvPr/>
            </p:nvSpPr>
            <p:spPr>
              <a:xfrm>
                <a:off x="4071934" y="3000372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23" name="Ellipse 422"/>
              <p:cNvSpPr/>
              <p:nvPr/>
            </p:nvSpPr>
            <p:spPr>
              <a:xfrm>
                <a:off x="4429124" y="2428868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/>
                  <a:t>S</a:t>
                </a:r>
                <a:endParaRPr lang="de-AT" dirty="0"/>
              </a:p>
            </p:txBody>
          </p:sp>
          <p:sp>
            <p:nvSpPr>
              <p:cNvPr id="424" name="Ellipse 423"/>
              <p:cNvSpPr/>
              <p:nvPr/>
            </p:nvSpPr>
            <p:spPr>
              <a:xfrm>
                <a:off x="4786314" y="3000372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25" name="Rechteck 424"/>
              <p:cNvSpPr/>
              <p:nvPr/>
            </p:nvSpPr>
            <p:spPr>
              <a:xfrm>
                <a:off x="4429124" y="3000372"/>
                <a:ext cx="357190" cy="3571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>
                    <a:solidFill>
                      <a:schemeClr val="tx1"/>
                    </a:solidFill>
                  </a:rPr>
                  <a:t>…</a:t>
                </a:r>
                <a:endParaRPr lang="de-AT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6" name="Gerade Verbindung 425"/>
              <p:cNvCxnSpPr>
                <a:stCxn id="423" idx="4"/>
                <a:endCxn id="422" idx="0"/>
              </p:cNvCxnSpPr>
              <p:nvPr/>
            </p:nvCxnSpPr>
            <p:spPr>
              <a:xfrm rot="5400000">
                <a:off x="4321967" y="2714620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Gerade Verbindung 426"/>
              <p:cNvCxnSpPr>
                <a:stCxn id="423" idx="4"/>
                <a:endCxn id="424" idx="0"/>
              </p:cNvCxnSpPr>
              <p:nvPr/>
            </p:nvCxnSpPr>
            <p:spPr>
              <a:xfrm rot="16200000" flipH="1">
                <a:off x="4679157" y="2714620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8" name="Ellipse 427"/>
              <p:cNvSpPr/>
              <p:nvPr/>
            </p:nvSpPr>
            <p:spPr>
              <a:xfrm>
                <a:off x="2643174" y="3000372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29" name="Ellipse 428"/>
              <p:cNvSpPr/>
              <p:nvPr/>
            </p:nvSpPr>
            <p:spPr>
              <a:xfrm>
                <a:off x="3000364" y="2428868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/>
                  <a:t>R</a:t>
                </a:r>
                <a:endParaRPr lang="de-AT" dirty="0"/>
              </a:p>
            </p:txBody>
          </p:sp>
          <p:sp>
            <p:nvSpPr>
              <p:cNvPr id="430" name="Ellipse 429"/>
              <p:cNvSpPr/>
              <p:nvPr/>
            </p:nvSpPr>
            <p:spPr>
              <a:xfrm>
                <a:off x="3357554" y="3000372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31" name="Rechteck 430"/>
              <p:cNvSpPr/>
              <p:nvPr/>
            </p:nvSpPr>
            <p:spPr>
              <a:xfrm>
                <a:off x="3000364" y="3000372"/>
                <a:ext cx="357190" cy="3571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>
                    <a:solidFill>
                      <a:schemeClr val="tx1"/>
                    </a:solidFill>
                  </a:rPr>
                  <a:t>…</a:t>
                </a:r>
                <a:endParaRPr lang="de-AT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2" name="Gerade Verbindung 431"/>
              <p:cNvCxnSpPr>
                <a:stCxn id="429" idx="4"/>
                <a:endCxn id="428" idx="0"/>
              </p:cNvCxnSpPr>
              <p:nvPr/>
            </p:nvCxnSpPr>
            <p:spPr>
              <a:xfrm rot="5400000">
                <a:off x="2893207" y="2714620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Gerade Verbindung 432"/>
              <p:cNvCxnSpPr>
                <a:stCxn id="429" idx="4"/>
                <a:endCxn id="430" idx="0"/>
              </p:cNvCxnSpPr>
              <p:nvPr/>
            </p:nvCxnSpPr>
            <p:spPr>
              <a:xfrm rot="16200000" flipH="1">
                <a:off x="3250397" y="2714620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4" name="Ellipse 433"/>
              <p:cNvSpPr/>
              <p:nvPr/>
            </p:nvSpPr>
            <p:spPr>
              <a:xfrm>
                <a:off x="3714744" y="1857364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435" name="Gerade Verbindung 434"/>
              <p:cNvCxnSpPr>
                <a:stCxn id="434" idx="4"/>
                <a:endCxn id="423" idx="0"/>
              </p:cNvCxnSpPr>
              <p:nvPr/>
            </p:nvCxnSpPr>
            <p:spPr>
              <a:xfrm rot="16200000" flipH="1">
                <a:off x="4143372" y="1964521"/>
                <a:ext cx="214314" cy="71438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Gerade Verbindung 435"/>
              <p:cNvCxnSpPr>
                <a:stCxn id="434" idx="4"/>
                <a:endCxn id="429" idx="0"/>
              </p:cNvCxnSpPr>
              <p:nvPr/>
            </p:nvCxnSpPr>
            <p:spPr>
              <a:xfrm rot="5400000">
                <a:off x="3428992" y="1964521"/>
                <a:ext cx="214314" cy="71438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0" name="Legende mit Linie 1 419"/>
            <p:cNvSpPr/>
            <p:nvPr/>
          </p:nvSpPr>
          <p:spPr>
            <a:xfrm>
              <a:off x="3643306" y="6000768"/>
              <a:ext cx="1000132" cy="357190"/>
            </a:xfrm>
            <a:prstGeom prst="borderCallout1">
              <a:avLst>
                <a:gd name="adj1" fmla="val 33463"/>
                <a:gd name="adj2" fmla="val 109367"/>
                <a:gd name="adj3" fmla="val -82894"/>
                <a:gd name="adj4" fmla="val 133458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err="1" smtClean="0">
                  <a:solidFill>
                    <a:schemeClr val="tx1"/>
                  </a:solidFill>
                </a:rPr>
                <a:t>Children</a:t>
              </a:r>
              <a:endParaRPr lang="de-AT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5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6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0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1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1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2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2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3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3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4" dur="indefinite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4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5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9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0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7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8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4" dur="indefinite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5" dur="indefinite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8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9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5" dur="indefinite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6" dur="indefinite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45" grpId="0" animBg="1"/>
      <p:bldP spid="45" grpId="1" animBg="1"/>
      <p:bldP spid="45" grpId="2" animBg="1"/>
      <p:bldP spid="50" grpId="0" animBg="1"/>
      <p:bldP spid="50" grpId="1" animBg="1"/>
      <p:bldP spid="50" grpId="2" animBg="1"/>
      <p:bldP spid="57" grpId="0" animBg="1"/>
      <p:bldP spid="57" grpId="1" animBg="1"/>
      <p:bldP spid="57" grpId="2" animBg="1"/>
      <p:bldP spid="58" grpId="0" animBg="1"/>
      <p:bldP spid="58" grpId="1" animBg="1"/>
      <p:bldP spid="58" grpId="2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182" grpId="0" animBg="1"/>
      <p:bldP spid="182" grpId="1" animBg="1"/>
      <p:bldP spid="182" grpId="2" animBg="1"/>
      <p:bldP spid="183" grpId="0" animBg="1"/>
      <p:bldP spid="183" grpId="1" animBg="1"/>
      <p:bldP spid="183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Reduction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0303"/>
          </a:xfrm>
        </p:spPr>
        <p:txBody>
          <a:bodyPr>
            <a:normAutofit fontScale="62500" lnSpcReduction="20000"/>
          </a:bodyPr>
          <a:lstStyle/>
          <a:p>
            <a:r>
              <a:rPr lang="de-AT" dirty="0" err="1" smtClean="0"/>
              <a:t>reverse</a:t>
            </a:r>
            <a:r>
              <a:rPr lang="de-AT" dirty="0" smtClean="0"/>
              <a:t> </a:t>
            </a:r>
            <a:r>
              <a:rPr lang="de-AT" dirty="0" err="1" smtClean="0"/>
              <a:t>operation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selection</a:t>
            </a:r>
            <a:endParaRPr lang="de-AT" dirty="0" smtClean="0"/>
          </a:p>
          <a:p>
            <a:r>
              <a:rPr lang="de-AT" dirty="0" err="1" smtClean="0"/>
              <a:t>join</a:t>
            </a:r>
            <a:r>
              <a:rPr lang="de-AT" dirty="0" smtClean="0"/>
              <a:t> sub-</a:t>
            </a:r>
            <a:r>
              <a:rPr lang="de-AT" dirty="0" err="1" smtClean="0"/>
              <a:t>scopes</a:t>
            </a:r>
            <a:r>
              <a:rPr lang="de-AT" dirty="0" smtClean="0"/>
              <a:t> </a:t>
            </a:r>
            <a:r>
              <a:rPr lang="de-AT" dirty="0" err="1" smtClean="0"/>
              <a:t>again</a:t>
            </a:r>
            <a:endParaRPr lang="de-AT" dirty="0" smtClean="0"/>
          </a:p>
          <a:p>
            <a:pPr lvl="1"/>
            <a:r>
              <a:rPr lang="de-AT" dirty="0" err="1" smtClean="0"/>
              <a:t>remove</a:t>
            </a:r>
            <a:r>
              <a:rPr lang="de-AT" dirty="0" smtClean="0"/>
              <a:t> </a:t>
            </a:r>
            <a:r>
              <a:rPr lang="de-AT" dirty="0" err="1" smtClean="0"/>
              <a:t>level</a:t>
            </a:r>
            <a:r>
              <a:rPr lang="de-AT" dirty="0" smtClean="0"/>
              <a:t> in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scope</a:t>
            </a:r>
            <a:r>
              <a:rPr lang="de-AT" dirty="0" smtClean="0"/>
              <a:t> </a:t>
            </a:r>
            <a:r>
              <a:rPr lang="de-AT" dirty="0" err="1" smtClean="0"/>
              <a:t>tree</a:t>
            </a:r>
            <a:endParaRPr lang="de-AT" dirty="0" smtClean="0"/>
          </a:p>
          <a:p>
            <a:pPr lvl="1"/>
            <a:r>
              <a:rPr lang="de-AT" dirty="0" err="1" smtClean="0"/>
              <a:t>move</a:t>
            </a:r>
            <a:r>
              <a:rPr lang="de-AT" dirty="0" smtClean="0"/>
              <a:t> sub-</a:t>
            </a:r>
            <a:r>
              <a:rPr lang="de-AT" dirty="0" err="1" smtClean="0"/>
              <a:t>scopes</a:t>
            </a:r>
            <a:r>
              <a:rPr lang="de-AT" dirty="0" smtClean="0"/>
              <a:t> on </a:t>
            </a:r>
            <a:r>
              <a:rPr lang="de-AT" dirty="0" err="1" smtClean="0"/>
              <a:t>level</a:t>
            </a:r>
            <a:r>
              <a:rPr lang="de-AT" dirty="0" smtClean="0"/>
              <a:t> </a:t>
            </a:r>
            <a:r>
              <a:rPr lang="de-AT" dirty="0" err="1" smtClean="0"/>
              <a:t>up</a:t>
            </a:r>
            <a:r>
              <a:rPr lang="de-AT" dirty="0" smtClean="0"/>
              <a:t> </a:t>
            </a:r>
          </a:p>
          <a:p>
            <a:pPr lvl="3"/>
            <a:endParaRPr lang="de-AT" dirty="0" smtClean="0"/>
          </a:p>
          <a:p>
            <a:r>
              <a:rPr lang="de-AT" dirty="0" err="1" smtClean="0"/>
              <a:t>basic</a:t>
            </a:r>
            <a:r>
              <a:rPr lang="de-AT" dirty="0" smtClean="0"/>
              <a:t> </a:t>
            </a:r>
            <a:r>
              <a:rPr lang="de-AT" dirty="0" err="1" smtClean="0"/>
              <a:t>reduction</a:t>
            </a:r>
            <a:r>
              <a:rPr lang="de-AT" dirty="0" smtClean="0"/>
              <a:t> </a:t>
            </a:r>
            <a:r>
              <a:rPr lang="de-AT" dirty="0" err="1" smtClean="0"/>
              <a:t>operators</a:t>
            </a:r>
            <a:endParaRPr lang="de-AT" dirty="0" smtClean="0"/>
          </a:p>
          <a:p>
            <a:pPr lvl="1"/>
            <a:r>
              <a:rPr lang="de-AT" b="1" dirty="0" err="1" smtClean="0"/>
              <a:t>LeftReducer</a:t>
            </a:r>
            <a:r>
              <a:rPr lang="de-AT" dirty="0" smtClean="0"/>
              <a:t>, </a:t>
            </a:r>
            <a:r>
              <a:rPr lang="de-AT" b="1" dirty="0" err="1" smtClean="0"/>
              <a:t>RightReducer</a:t>
            </a:r>
            <a:r>
              <a:rPr lang="de-AT" dirty="0" smtClean="0"/>
              <a:t>, </a:t>
            </a:r>
            <a:r>
              <a:rPr lang="de-AT" b="1" dirty="0" err="1" smtClean="0"/>
              <a:t>MergingReducer</a:t>
            </a:r>
            <a:endParaRPr lang="de-AT" b="1" dirty="0" smtClean="0"/>
          </a:p>
          <a:p>
            <a:pPr lvl="2"/>
            <a:r>
              <a:rPr lang="de-AT" dirty="0" err="1" smtClean="0"/>
              <a:t>take</a:t>
            </a:r>
            <a:r>
              <a:rPr lang="de-AT" dirty="0" smtClean="0"/>
              <a:t> sub-</a:t>
            </a:r>
            <a:r>
              <a:rPr lang="de-AT" dirty="0" err="1" smtClean="0"/>
              <a:t>scopes</a:t>
            </a:r>
            <a:r>
              <a:rPr lang="de-AT" dirty="0" smtClean="0"/>
              <a:t> </a:t>
            </a:r>
            <a:r>
              <a:rPr lang="de-AT" dirty="0" err="1" smtClean="0"/>
              <a:t>from</a:t>
            </a:r>
            <a:r>
              <a:rPr lang="de-AT" dirty="0" smtClean="0"/>
              <a:t> </a:t>
            </a:r>
            <a:r>
              <a:rPr lang="de-AT" dirty="0" err="1" smtClean="0"/>
              <a:t>left</a:t>
            </a:r>
            <a:r>
              <a:rPr lang="de-AT" dirty="0" smtClean="0"/>
              <a:t>, </a:t>
            </a:r>
            <a:r>
              <a:rPr lang="de-AT" dirty="0" err="1" smtClean="0"/>
              <a:t>right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all </a:t>
            </a:r>
            <a:r>
              <a:rPr lang="de-AT" dirty="0" err="1" smtClean="0"/>
              <a:t>groups</a:t>
            </a:r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14</a:t>
            </a:fld>
            <a:endParaRPr lang="de-AT"/>
          </a:p>
        </p:txBody>
      </p:sp>
      <p:grpSp>
        <p:nvGrpSpPr>
          <p:cNvPr id="5" name="Gruppieren 4"/>
          <p:cNvGrpSpPr/>
          <p:nvPr/>
        </p:nvGrpSpPr>
        <p:grpSpPr>
          <a:xfrm>
            <a:off x="2143108" y="4071942"/>
            <a:ext cx="4857784" cy="2571768"/>
            <a:chOff x="1000100" y="2428868"/>
            <a:chExt cx="4857784" cy="2571768"/>
          </a:xfrm>
        </p:grpSpPr>
        <p:sp>
          <p:nvSpPr>
            <p:cNvPr id="6" name="Rechteck 5"/>
            <p:cNvSpPr/>
            <p:nvPr/>
          </p:nvSpPr>
          <p:spPr>
            <a:xfrm>
              <a:off x="4643438" y="3714752"/>
              <a:ext cx="1214446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7" name="Gruppieren 33"/>
            <p:cNvGrpSpPr/>
            <p:nvPr/>
          </p:nvGrpSpPr>
          <p:grpSpPr>
            <a:xfrm>
              <a:off x="4714876" y="3214686"/>
              <a:ext cx="1071570" cy="928694"/>
              <a:chOff x="2643174" y="3357562"/>
              <a:chExt cx="1071570" cy="928694"/>
            </a:xfrm>
          </p:grpSpPr>
          <p:sp>
            <p:nvSpPr>
              <p:cNvPr id="27" name="Ellipse 4"/>
              <p:cNvSpPr/>
              <p:nvPr/>
            </p:nvSpPr>
            <p:spPr>
              <a:xfrm>
                <a:off x="2643174" y="3929066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28" name="Ellipse 5"/>
              <p:cNvSpPr/>
              <p:nvPr/>
            </p:nvSpPr>
            <p:spPr>
              <a:xfrm>
                <a:off x="3357554" y="3929066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29" name="Rechteck 28"/>
              <p:cNvSpPr/>
              <p:nvPr/>
            </p:nvSpPr>
            <p:spPr>
              <a:xfrm>
                <a:off x="3000364" y="3929066"/>
                <a:ext cx="357190" cy="3571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>
                    <a:solidFill>
                      <a:schemeClr val="tx1"/>
                    </a:solidFill>
                  </a:rPr>
                  <a:t>…</a:t>
                </a:r>
                <a:endParaRPr lang="de-A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Ellipse 29"/>
              <p:cNvSpPr/>
              <p:nvPr/>
            </p:nvSpPr>
            <p:spPr>
              <a:xfrm>
                <a:off x="3000364" y="3357562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31" name="Gerade Verbindung 30"/>
              <p:cNvCxnSpPr>
                <a:stCxn id="30" idx="4"/>
              </p:cNvCxnSpPr>
              <p:nvPr/>
            </p:nvCxnSpPr>
            <p:spPr>
              <a:xfrm rot="5400000">
                <a:off x="2893207" y="3643314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>
                <a:stCxn id="30" idx="4"/>
              </p:cNvCxnSpPr>
              <p:nvPr/>
            </p:nvCxnSpPr>
            <p:spPr>
              <a:xfrm rot="16200000" flipH="1">
                <a:off x="3250397" y="3643314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Pfeil nach rechts 7"/>
            <p:cNvSpPr/>
            <p:nvPr/>
          </p:nvSpPr>
          <p:spPr>
            <a:xfrm>
              <a:off x="3714744" y="3500438"/>
              <a:ext cx="571504" cy="3571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" name="Nach unten gekrümmter Pfeil 8"/>
            <p:cNvSpPr/>
            <p:nvPr/>
          </p:nvSpPr>
          <p:spPr>
            <a:xfrm>
              <a:off x="2178827" y="2428868"/>
              <a:ext cx="3143272" cy="428628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solidFill>
                  <a:schemeClr val="tx1"/>
                </a:solidFill>
              </a:endParaRPr>
            </a:p>
          </p:txBody>
        </p:sp>
        <p:sp>
          <p:nvSpPr>
            <p:cNvPr id="10" name="Nach oben gekrümmter Pfeil 9"/>
            <p:cNvSpPr/>
            <p:nvPr/>
          </p:nvSpPr>
          <p:spPr>
            <a:xfrm>
              <a:off x="2178827" y="4572008"/>
              <a:ext cx="3178991" cy="42862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solidFill>
                  <a:schemeClr val="tx1"/>
                </a:solidFill>
              </a:endParaRPr>
            </a:p>
          </p:txBody>
        </p:sp>
        <p:grpSp>
          <p:nvGrpSpPr>
            <p:cNvPr id="11" name="Gruppieren 34"/>
            <p:cNvGrpSpPr/>
            <p:nvPr/>
          </p:nvGrpSpPr>
          <p:grpSpPr>
            <a:xfrm>
              <a:off x="1000100" y="2928934"/>
              <a:ext cx="2500330" cy="1500198"/>
              <a:chOff x="4929190" y="3071810"/>
              <a:chExt cx="2500330" cy="1500198"/>
            </a:xfrm>
          </p:grpSpPr>
          <p:sp>
            <p:nvSpPr>
              <p:cNvPr id="12" name="Ellipse 11"/>
              <p:cNvSpPr/>
              <p:nvPr/>
            </p:nvSpPr>
            <p:spPr>
              <a:xfrm>
                <a:off x="4929190" y="4214818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5643570" y="4214818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4" name="Rechteck 13"/>
              <p:cNvSpPr/>
              <p:nvPr/>
            </p:nvSpPr>
            <p:spPr>
              <a:xfrm>
                <a:off x="5286380" y="4214818"/>
                <a:ext cx="357190" cy="3571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>
                    <a:solidFill>
                      <a:schemeClr val="tx1"/>
                    </a:solidFill>
                  </a:rPr>
                  <a:t>…</a:t>
                </a:r>
                <a:endParaRPr lang="de-A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5286380" y="3643314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16" name="Gerade Verbindung 15"/>
              <p:cNvCxnSpPr>
                <a:stCxn id="15" idx="4"/>
                <a:endCxn id="12" idx="0"/>
              </p:cNvCxnSpPr>
              <p:nvPr/>
            </p:nvCxnSpPr>
            <p:spPr>
              <a:xfrm rot="5400000">
                <a:off x="5179223" y="3929066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>
                <a:stCxn id="15" idx="4"/>
                <a:endCxn id="13" idx="0"/>
              </p:cNvCxnSpPr>
              <p:nvPr/>
            </p:nvCxnSpPr>
            <p:spPr>
              <a:xfrm rot="16200000" flipH="1">
                <a:off x="5536413" y="3929066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Ellipse 17"/>
              <p:cNvSpPr/>
              <p:nvPr/>
            </p:nvSpPr>
            <p:spPr>
              <a:xfrm>
                <a:off x="6357950" y="4214818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7072330" y="4214818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20" name="Rechteck 19"/>
              <p:cNvSpPr/>
              <p:nvPr/>
            </p:nvSpPr>
            <p:spPr>
              <a:xfrm>
                <a:off x="6715140" y="4214818"/>
                <a:ext cx="357190" cy="3571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>
                    <a:solidFill>
                      <a:schemeClr val="tx1"/>
                    </a:solidFill>
                  </a:rPr>
                  <a:t>…</a:t>
                </a:r>
                <a:endParaRPr lang="de-A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6715140" y="3643314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22" name="Gerade Verbindung 21"/>
              <p:cNvCxnSpPr>
                <a:stCxn id="21" idx="4"/>
                <a:endCxn id="18" idx="0"/>
              </p:cNvCxnSpPr>
              <p:nvPr/>
            </p:nvCxnSpPr>
            <p:spPr>
              <a:xfrm rot="5400000">
                <a:off x="6607983" y="3929066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/>
              <p:cNvCxnSpPr>
                <a:stCxn id="21" idx="4"/>
                <a:endCxn id="19" idx="0"/>
              </p:cNvCxnSpPr>
              <p:nvPr/>
            </p:nvCxnSpPr>
            <p:spPr>
              <a:xfrm rot="16200000" flipH="1">
                <a:off x="6965173" y="3929066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Ellipse 23"/>
              <p:cNvSpPr/>
              <p:nvPr/>
            </p:nvSpPr>
            <p:spPr>
              <a:xfrm>
                <a:off x="6000760" y="3071810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25" name="Gerade Verbindung 24"/>
              <p:cNvCxnSpPr>
                <a:stCxn id="24" idx="4"/>
                <a:endCxn id="15" idx="0"/>
              </p:cNvCxnSpPr>
              <p:nvPr/>
            </p:nvCxnSpPr>
            <p:spPr>
              <a:xfrm rot="5400000">
                <a:off x="5715008" y="3178967"/>
                <a:ext cx="214314" cy="71438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>
                <a:stCxn id="21" idx="0"/>
                <a:endCxn id="24" idx="4"/>
              </p:cNvCxnSpPr>
              <p:nvPr/>
            </p:nvCxnSpPr>
            <p:spPr>
              <a:xfrm rot="16200000" flipV="1">
                <a:off x="6429388" y="3178967"/>
                <a:ext cx="214314" cy="71438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Replacement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merge</a:t>
            </a:r>
            <a:r>
              <a:rPr lang="de-AT" dirty="0" smtClean="0"/>
              <a:t> </a:t>
            </a:r>
            <a:r>
              <a:rPr lang="de-AT" dirty="0" err="1" smtClean="0"/>
              <a:t>parents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children</a:t>
            </a:r>
            <a:endParaRPr lang="de-AT" dirty="0" smtClean="0"/>
          </a:p>
          <a:p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selection</a:t>
            </a:r>
            <a:r>
              <a:rPr lang="de-AT" dirty="0" smtClean="0"/>
              <a:t>/</a:t>
            </a:r>
            <a:r>
              <a:rPr lang="de-AT" dirty="0" err="1" smtClean="0"/>
              <a:t>reduction</a:t>
            </a:r>
            <a:r>
              <a:rPr lang="de-AT" dirty="0" smtClean="0"/>
              <a:t> </a:t>
            </a:r>
            <a:r>
              <a:rPr lang="de-AT" dirty="0" err="1" smtClean="0"/>
              <a:t>operators</a:t>
            </a:r>
            <a:endParaRPr lang="de-AT" dirty="0" smtClean="0"/>
          </a:p>
          <a:p>
            <a:pPr lvl="1"/>
            <a:r>
              <a:rPr lang="de-AT" dirty="0" err="1" smtClean="0"/>
              <a:t>select</a:t>
            </a:r>
            <a:r>
              <a:rPr lang="de-AT" dirty="0" smtClean="0"/>
              <a:t> </a:t>
            </a:r>
            <a:r>
              <a:rPr lang="de-AT" dirty="0" err="1" smtClean="0"/>
              <a:t>parents</a:t>
            </a:r>
            <a:r>
              <a:rPr lang="de-AT" dirty="0" smtClean="0"/>
              <a:t> </a:t>
            </a:r>
            <a:r>
              <a:rPr lang="de-AT" dirty="0" err="1" smtClean="0"/>
              <a:t>that</a:t>
            </a:r>
            <a:r>
              <a:rPr lang="de-AT" dirty="0" smtClean="0"/>
              <a:t> </a:t>
            </a:r>
            <a:r>
              <a:rPr lang="de-AT" dirty="0" err="1" smtClean="0"/>
              <a:t>should</a:t>
            </a:r>
            <a:r>
              <a:rPr lang="de-AT" dirty="0" smtClean="0"/>
              <a:t> </a:t>
            </a:r>
            <a:r>
              <a:rPr lang="de-AT" dirty="0" err="1" smtClean="0"/>
              <a:t>stay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discard</a:t>
            </a:r>
            <a:r>
              <a:rPr lang="de-AT" dirty="0" smtClean="0"/>
              <a:t> all </a:t>
            </a:r>
            <a:r>
              <a:rPr lang="de-AT" dirty="0" err="1" smtClean="0"/>
              <a:t>others</a:t>
            </a:r>
            <a:r>
              <a:rPr lang="de-AT" dirty="0" smtClean="0"/>
              <a:t> (</a:t>
            </a:r>
            <a:r>
              <a:rPr lang="de-AT" dirty="0" err="1" smtClean="0"/>
              <a:t>elitism</a:t>
            </a:r>
            <a:r>
              <a:rPr lang="de-AT" dirty="0" smtClean="0"/>
              <a:t>)</a:t>
            </a:r>
          </a:p>
          <a:p>
            <a:pPr lvl="1"/>
            <a:r>
              <a:rPr lang="de-AT" dirty="0" err="1" smtClean="0"/>
              <a:t>select</a:t>
            </a:r>
            <a:r>
              <a:rPr lang="de-AT" dirty="0" smtClean="0"/>
              <a:t> </a:t>
            </a:r>
            <a:r>
              <a:rPr lang="de-AT" dirty="0" err="1" smtClean="0"/>
              <a:t>children</a:t>
            </a:r>
            <a:r>
              <a:rPr lang="de-AT" dirty="0" smtClean="0"/>
              <a:t> </a:t>
            </a:r>
            <a:r>
              <a:rPr lang="de-AT" dirty="0" err="1" smtClean="0"/>
              <a:t>that</a:t>
            </a:r>
            <a:r>
              <a:rPr lang="de-AT" dirty="0" smtClean="0"/>
              <a:t> </a:t>
            </a:r>
            <a:r>
              <a:rPr lang="de-AT" dirty="0" err="1" smtClean="0"/>
              <a:t>should</a:t>
            </a:r>
            <a:r>
              <a:rPr lang="de-AT" dirty="0" smtClean="0"/>
              <a:t> </a:t>
            </a:r>
            <a:r>
              <a:rPr lang="de-AT" dirty="0" err="1" smtClean="0"/>
              <a:t>replace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discard</a:t>
            </a:r>
            <a:r>
              <a:rPr lang="de-AT" dirty="0" smtClean="0"/>
              <a:t> all </a:t>
            </a:r>
            <a:r>
              <a:rPr lang="de-AT" dirty="0" err="1" smtClean="0"/>
              <a:t>others</a:t>
            </a:r>
            <a:endParaRPr lang="de-AT" dirty="0" smtClean="0"/>
          </a:p>
          <a:p>
            <a:pPr lvl="1"/>
            <a:r>
              <a:rPr lang="de-AT" dirty="0" err="1" smtClean="0"/>
              <a:t>merge</a:t>
            </a:r>
            <a:r>
              <a:rPr lang="de-AT" dirty="0" smtClean="0"/>
              <a:t> </a:t>
            </a:r>
            <a:r>
              <a:rPr lang="de-AT" dirty="0" err="1" smtClean="0"/>
              <a:t>both</a:t>
            </a:r>
            <a:r>
              <a:rPr lang="de-AT" dirty="0" smtClean="0"/>
              <a:t> </a:t>
            </a:r>
            <a:r>
              <a:rPr lang="de-AT" dirty="0" err="1" smtClean="0"/>
              <a:t>groups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15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TSP SGA </a:t>
            </a:r>
            <a:r>
              <a:rPr lang="de-AT" dirty="0" err="1" smtClean="0"/>
              <a:t>Example</a:t>
            </a:r>
            <a:endParaRPr lang="de-AT" dirty="0"/>
          </a:p>
        </p:txBody>
      </p:sp>
      <p:sp>
        <p:nvSpPr>
          <p:cNvPr id="5" name="Flussdiagramm: Prozess 4"/>
          <p:cNvSpPr/>
          <p:nvPr/>
        </p:nvSpPr>
        <p:spPr>
          <a:xfrm>
            <a:off x="500034" y="1714488"/>
            <a:ext cx="1714512" cy="35719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i="1" dirty="0" err="1" smtClean="0"/>
              <a:t>Replacement</a:t>
            </a:r>
            <a:endParaRPr lang="de-AT" sz="1200" i="1" dirty="0"/>
          </a:p>
        </p:txBody>
      </p:sp>
      <p:cxnSp>
        <p:nvCxnSpPr>
          <p:cNvPr id="18" name="Gewinkelte Verbindung 17"/>
          <p:cNvCxnSpPr>
            <a:stCxn id="5" idx="3"/>
          </p:cNvCxnSpPr>
          <p:nvPr/>
        </p:nvCxnSpPr>
        <p:spPr>
          <a:xfrm>
            <a:off x="2214546" y="1893083"/>
            <a:ext cx="2143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18"/>
          <p:cNvCxnSpPr>
            <a:stCxn id="5" idx="3"/>
            <a:endCxn id="91" idx="1"/>
          </p:cNvCxnSpPr>
          <p:nvPr/>
        </p:nvCxnSpPr>
        <p:spPr>
          <a:xfrm>
            <a:off x="2214546" y="1893083"/>
            <a:ext cx="214314" cy="17145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ussdiagramm: Prozess 44"/>
          <p:cNvSpPr/>
          <p:nvPr/>
        </p:nvSpPr>
        <p:spPr>
          <a:xfrm>
            <a:off x="2428860" y="1714488"/>
            <a:ext cx="1714512" cy="357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 smtClean="0"/>
              <a:t>SequentialSubScopes</a:t>
            </a:r>
            <a:endParaRPr lang="de-AT" sz="1200" dirty="0" smtClean="0"/>
          </a:p>
          <a:p>
            <a:pPr algn="ctr"/>
            <a:r>
              <a:rPr lang="de-AT" sz="1200" dirty="0" err="1" smtClean="0"/>
              <a:t>Processor</a:t>
            </a:r>
            <a:endParaRPr lang="de-AT" sz="1200" dirty="0"/>
          </a:p>
        </p:txBody>
      </p:sp>
      <p:sp>
        <p:nvSpPr>
          <p:cNvPr id="85" name="Flussdiagramm: Prozess 84"/>
          <p:cNvSpPr/>
          <p:nvPr/>
        </p:nvSpPr>
        <p:spPr>
          <a:xfrm>
            <a:off x="4357686" y="1714488"/>
            <a:ext cx="1714512" cy="357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 smtClean="0"/>
              <a:t>SequentialProcessor</a:t>
            </a:r>
            <a:endParaRPr lang="de-AT" sz="1200" dirty="0"/>
          </a:p>
        </p:txBody>
      </p:sp>
      <p:sp>
        <p:nvSpPr>
          <p:cNvPr id="86" name="Flussdiagramm: Prozess 85"/>
          <p:cNvSpPr/>
          <p:nvPr/>
        </p:nvSpPr>
        <p:spPr>
          <a:xfrm>
            <a:off x="6286512" y="1714488"/>
            <a:ext cx="1714512" cy="357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 smtClean="0"/>
              <a:t>LeftSelector</a:t>
            </a:r>
            <a:endParaRPr lang="de-AT" sz="1200" dirty="0"/>
          </a:p>
        </p:txBody>
      </p:sp>
      <p:sp>
        <p:nvSpPr>
          <p:cNvPr id="87" name="Flussdiagramm: Prozess 86"/>
          <p:cNvSpPr/>
          <p:nvPr/>
        </p:nvSpPr>
        <p:spPr>
          <a:xfrm>
            <a:off x="6286512" y="2143116"/>
            <a:ext cx="1714512" cy="357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 smtClean="0"/>
              <a:t>RightReducer</a:t>
            </a:r>
            <a:endParaRPr lang="de-AT" sz="1200" dirty="0"/>
          </a:p>
        </p:txBody>
      </p:sp>
      <p:sp>
        <p:nvSpPr>
          <p:cNvPr id="88" name="Flussdiagramm: Prozess 87"/>
          <p:cNvSpPr/>
          <p:nvPr/>
        </p:nvSpPr>
        <p:spPr>
          <a:xfrm>
            <a:off x="4357686" y="2571744"/>
            <a:ext cx="1714512" cy="357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 smtClean="0"/>
              <a:t>SequentialProcessor</a:t>
            </a:r>
            <a:endParaRPr lang="de-AT" sz="1200" dirty="0"/>
          </a:p>
        </p:txBody>
      </p:sp>
      <p:sp>
        <p:nvSpPr>
          <p:cNvPr id="89" name="Flussdiagramm: Prozess 88"/>
          <p:cNvSpPr/>
          <p:nvPr/>
        </p:nvSpPr>
        <p:spPr>
          <a:xfrm>
            <a:off x="6286512" y="2571744"/>
            <a:ext cx="1714512" cy="357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 smtClean="0"/>
              <a:t>RightSelector</a:t>
            </a:r>
            <a:endParaRPr lang="de-AT" sz="1200" dirty="0"/>
          </a:p>
        </p:txBody>
      </p:sp>
      <p:sp>
        <p:nvSpPr>
          <p:cNvPr id="90" name="Flussdiagramm: Prozess 89"/>
          <p:cNvSpPr/>
          <p:nvPr/>
        </p:nvSpPr>
        <p:spPr>
          <a:xfrm>
            <a:off x="6286512" y="3000372"/>
            <a:ext cx="1714512" cy="357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 smtClean="0"/>
              <a:t>LeftReducer</a:t>
            </a:r>
            <a:endParaRPr lang="de-AT" sz="1200" dirty="0"/>
          </a:p>
        </p:txBody>
      </p:sp>
      <p:sp>
        <p:nvSpPr>
          <p:cNvPr id="91" name="Flussdiagramm: Prozess 90"/>
          <p:cNvSpPr/>
          <p:nvPr/>
        </p:nvSpPr>
        <p:spPr>
          <a:xfrm>
            <a:off x="2428860" y="3429000"/>
            <a:ext cx="1714512" cy="357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 smtClean="0"/>
              <a:t>MergingReducer</a:t>
            </a:r>
            <a:endParaRPr lang="de-AT" sz="1200" dirty="0"/>
          </a:p>
        </p:txBody>
      </p:sp>
      <p:sp>
        <p:nvSpPr>
          <p:cNvPr id="92" name="Flussdiagramm: Prozess 91"/>
          <p:cNvSpPr/>
          <p:nvPr/>
        </p:nvSpPr>
        <p:spPr>
          <a:xfrm>
            <a:off x="2428860" y="3857628"/>
            <a:ext cx="1714512" cy="357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Sorter</a:t>
            </a:r>
            <a:endParaRPr lang="de-AT" sz="1200" dirty="0"/>
          </a:p>
        </p:txBody>
      </p:sp>
      <p:cxnSp>
        <p:nvCxnSpPr>
          <p:cNvPr id="94" name="Gewinkelte Verbindung 93"/>
          <p:cNvCxnSpPr>
            <a:stCxn id="5" idx="3"/>
            <a:endCxn id="92" idx="1"/>
          </p:cNvCxnSpPr>
          <p:nvPr/>
        </p:nvCxnSpPr>
        <p:spPr>
          <a:xfrm>
            <a:off x="2214546" y="1893083"/>
            <a:ext cx="214314" cy="21431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winkelte Verbindung 97"/>
          <p:cNvCxnSpPr>
            <a:stCxn id="45" idx="3"/>
            <a:endCxn id="85" idx="1"/>
          </p:cNvCxnSpPr>
          <p:nvPr/>
        </p:nvCxnSpPr>
        <p:spPr>
          <a:xfrm>
            <a:off x="4143372" y="1893083"/>
            <a:ext cx="2143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winkelte Verbindung 100"/>
          <p:cNvCxnSpPr>
            <a:stCxn id="45" idx="3"/>
            <a:endCxn id="88" idx="1"/>
          </p:cNvCxnSpPr>
          <p:nvPr/>
        </p:nvCxnSpPr>
        <p:spPr>
          <a:xfrm>
            <a:off x="4143372" y="1893083"/>
            <a:ext cx="214314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winkelte Verbindung 104"/>
          <p:cNvCxnSpPr>
            <a:stCxn id="85" idx="3"/>
            <a:endCxn id="86" idx="1"/>
          </p:cNvCxnSpPr>
          <p:nvPr/>
        </p:nvCxnSpPr>
        <p:spPr>
          <a:xfrm>
            <a:off x="6072198" y="1893083"/>
            <a:ext cx="2143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winkelte Verbindung 108"/>
          <p:cNvCxnSpPr>
            <a:stCxn id="85" idx="3"/>
            <a:endCxn id="87" idx="1"/>
          </p:cNvCxnSpPr>
          <p:nvPr/>
        </p:nvCxnSpPr>
        <p:spPr>
          <a:xfrm>
            <a:off x="6072198" y="1893083"/>
            <a:ext cx="214314" cy="4286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winkelte Verbindung 113"/>
          <p:cNvCxnSpPr>
            <a:stCxn id="88" idx="3"/>
            <a:endCxn id="89" idx="1"/>
          </p:cNvCxnSpPr>
          <p:nvPr/>
        </p:nvCxnSpPr>
        <p:spPr>
          <a:xfrm>
            <a:off x="6072198" y="2750339"/>
            <a:ext cx="2143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winkelte Verbindung 116"/>
          <p:cNvCxnSpPr>
            <a:stCxn id="88" idx="3"/>
            <a:endCxn id="90" idx="1"/>
          </p:cNvCxnSpPr>
          <p:nvPr/>
        </p:nvCxnSpPr>
        <p:spPr>
          <a:xfrm>
            <a:off x="6072198" y="2750339"/>
            <a:ext cx="214314" cy="4286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uppieren 132"/>
          <p:cNvGrpSpPr/>
          <p:nvPr/>
        </p:nvGrpSpPr>
        <p:grpSpPr>
          <a:xfrm>
            <a:off x="5214942" y="3714752"/>
            <a:ext cx="3500462" cy="2357454"/>
            <a:chOff x="428596" y="142852"/>
            <a:chExt cx="3500462" cy="2357454"/>
          </a:xfrm>
        </p:grpSpPr>
        <p:sp>
          <p:nvSpPr>
            <p:cNvPr id="134" name="Rechteck 133"/>
            <p:cNvSpPr/>
            <p:nvPr/>
          </p:nvSpPr>
          <p:spPr>
            <a:xfrm>
              <a:off x="428596" y="142852"/>
              <a:ext cx="3500462" cy="235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135" name="Gruppieren 166"/>
            <p:cNvGrpSpPr/>
            <p:nvPr/>
          </p:nvGrpSpPr>
          <p:grpSpPr>
            <a:xfrm>
              <a:off x="571472" y="214290"/>
              <a:ext cx="3286148" cy="2214578"/>
              <a:chOff x="500034" y="142852"/>
              <a:chExt cx="3286148" cy="2214578"/>
            </a:xfrm>
          </p:grpSpPr>
          <p:sp>
            <p:nvSpPr>
              <p:cNvPr id="136" name="Rechteck 135"/>
              <p:cNvSpPr/>
              <p:nvPr/>
            </p:nvSpPr>
            <p:spPr>
              <a:xfrm>
                <a:off x="1500166" y="142852"/>
                <a:ext cx="500066" cy="5000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37" name="Ellipse 136"/>
              <p:cNvSpPr/>
              <p:nvPr/>
            </p:nvSpPr>
            <p:spPr>
              <a:xfrm>
                <a:off x="1928794" y="1357298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38" name="Ellipse 137"/>
              <p:cNvSpPr/>
              <p:nvPr/>
            </p:nvSpPr>
            <p:spPr>
              <a:xfrm>
                <a:off x="2285984" y="785794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39" name="Ellipse 138"/>
              <p:cNvSpPr/>
              <p:nvPr/>
            </p:nvSpPr>
            <p:spPr>
              <a:xfrm>
                <a:off x="2643174" y="1357298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40" name="Rechteck 139"/>
              <p:cNvSpPr/>
              <p:nvPr/>
            </p:nvSpPr>
            <p:spPr>
              <a:xfrm>
                <a:off x="2285984" y="1357298"/>
                <a:ext cx="357190" cy="3571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>
                    <a:solidFill>
                      <a:schemeClr val="tx1"/>
                    </a:solidFill>
                  </a:rPr>
                  <a:t>…</a:t>
                </a:r>
                <a:endParaRPr lang="de-AT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2" name="Gerade Verbindung 141"/>
              <p:cNvCxnSpPr>
                <a:stCxn id="138" idx="4"/>
                <a:endCxn id="137" idx="0"/>
              </p:cNvCxnSpPr>
              <p:nvPr/>
            </p:nvCxnSpPr>
            <p:spPr>
              <a:xfrm rot="5400000">
                <a:off x="2178827" y="1071546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Gerade Verbindung 143"/>
              <p:cNvCxnSpPr>
                <a:stCxn id="138" idx="4"/>
                <a:endCxn id="139" idx="0"/>
              </p:cNvCxnSpPr>
              <p:nvPr/>
            </p:nvCxnSpPr>
            <p:spPr>
              <a:xfrm rot="16200000" flipH="1">
                <a:off x="2536017" y="1071546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Ellipse 144"/>
              <p:cNvSpPr/>
              <p:nvPr/>
            </p:nvSpPr>
            <p:spPr>
              <a:xfrm>
                <a:off x="500034" y="1357298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46" name="Ellipse 145"/>
              <p:cNvSpPr/>
              <p:nvPr/>
            </p:nvSpPr>
            <p:spPr>
              <a:xfrm>
                <a:off x="857224" y="785794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47" name="Ellipse 146"/>
              <p:cNvSpPr/>
              <p:nvPr/>
            </p:nvSpPr>
            <p:spPr>
              <a:xfrm>
                <a:off x="1214414" y="1357298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48" name="Rechteck 147"/>
              <p:cNvSpPr/>
              <p:nvPr/>
            </p:nvSpPr>
            <p:spPr>
              <a:xfrm>
                <a:off x="857224" y="1357298"/>
                <a:ext cx="357190" cy="3571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>
                    <a:solidFill>
                      <a:schemeClr val="tx1"/>
                    </a:solidFill>
                  </a:rPr>
                  <a:t>…</a:t>
                </a:r>
                <a:endParaRPr lang="de-AT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9" name="Gerade Verbindung 148"/>
              <p:cNvCxnSpPr>
                <a:stCxn id="146" idx="4"/>
                <a:endCxn id="145" idx="0"/>
              </p:cNvCxnSpPr>
              <p:nvPr/>
            </p:nvCxnSpPr>
            <p:spPr>
              <a:xfrm rot="5400000">
                <a:off x="750067" y="1071546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149"/>
              <p:cNvCxnSpPr>
                <a:stCxn id="146" idx="4"/>
                <a:endCxn id="147" idx="0"/>
              </p:cNvCxnSpPr>
              <p:nvPr/>
            </p:nvCxnSpPr>
            <p:spPr>
              <a:xfrm rot="16200000" flipH="1">
                <a:off x="1107257" y="1071546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Ellipse 150"/>
              <p:cNvSpPr/>
              <p:nvPr/>
            </p:nvSpPr>
            <p:spPr>
              <a:xfrm>
                <a:off x="1571604" y="214290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152" name="Gerade Verbindung 151"/>
              <p:cNvCxnSpPr>
                <a:stCxn id="151" idx="4"/>
                <a:endCxn id="138" idx="0"/>
              </p:cNvCxnSpPr>
              <p:nvPr/>
            </p:nvCxnSpPr>
            <p:spPr>
              <a:xfrm rot="16200000" flipH="1">
                <a:off x="2000232" y="321447"/>
                <a:ext cx="214314" cy="71438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 Verbindung 152"/>
              <p:cNvCxnSpPr>
                <a:stCxn id="151" idx="4"/>
                <a:endCxn id="146" idx="0"/>
              </p:cNvCxnSpPr>
              <p:nvPr/>
            </p:nvCxnSpPr>
            <p:spPr>
              <a:xfrm rot="5400000">
                <a:off x="1285852" y="321447"/>
                <a:ext cx="214314" cy="71438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Legende mit Linie 1 153"/>
              <p:cNvSpPr/>
              <p:nvPr/>
            </p:nvSpPr>
            <p:spPr>
              <a:xfrm>
                <a:off x="2786050" y="2000240"/>
                <a:ext cx="1000132" cy="357190"/>
              </a:xfrm>
              <a:prstGeom prst="borderCallout1">
                <a:avLst>
                  <a:gd name="adj1" fmla="val 18750"/>
                  <a:gd name="adj2" fmla="val -8333"/>
                  <a:gd name="adj3" fmla="val -86884"/>
                  <a:gd name="adj4" fmla="val -2954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 err="1" smtClean="0">
                    <a:solidFill>
                      <a:schemeClr val="tx1"/>
                    </a:solidFill>
                  </a:rPr>
                  <a:t>Children</a:t>
                </a:r>
                <a:endParaRPr lang="de-AT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Legende mit Linie 1 154"/>
              <p:cNvSpPr/>
              <p:nvPr/>
            </p:nvSpPr>
            <p:spPr>
              <a:xfrm>
                <a:off x="1357290" y="2000240"/>
                <a:ext cx="1000132" cy="357190"/>
              </a:xfrm>
              <a:prstGeom prst="borderCallout1">
                <a:avLst>
                  <a:gd name="adj1" fmla="val 18750"/>
                  <a:gd name="adj2" fmla="val -8333"/>
                  <a:gd name="adj3" fmla="val -86884"/>
                  <a:gd name="adj4" fmla="val -2954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 err="1" smtClean="0">
                    <a:solidFill>
                      <a:schemeClr val="tx1"/>
                    </a:solidFill>
                  </a:rPr>
                  <a:t>Parents</a:t>
                </a:r>
                <a:endParaRPr lang="de-AT" sz="1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6" name="Gruppieren 155"/>
          <p:cNvGrpSpPr/>
          <p:nvPr/>
        </p:nvGrpSpPr>
        <p:grpSpPr>
          <a:xfrm>
            <a:off x="5214942" y="3714752"/>
            <a:ext cx="3500462" cy="2357454"/>
            <a:chOff x="428596" y="142852"/>
            <a:chExt cx="3500462" cy="2357454"/>
          </a:xfrm>
        </p:grpSpPr>
        <p:sp>
          <p:nvSpPr>
            <p:cNvPr id="157" name="Rechteck 156"/>
            <p:cNvSpPr/>
            <p:nvPr/>
          </p:nvSpPr>
          <p:spPr>
            <a:xfrm>
              <a:off x="428596" y="142852"/>
              <a:ext cx="3500462" cy="235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158" name="Gruppieren 166"/>
            <p:cNvGrpSpPr/>
            <p:nvPr/>
          </p:nvGrpSpPr>
          <p:grpSpPr>
            <a:xfrm>
              <a:off x="571472" y="285728"/>
              <a:ext cx="3286148" cy="2143140"/>
              <a:chOff x="500034" y="214290"/>
              <a:chExt cx="3286148" cy="2143140"/>
            </a:xfrm>
          </p:grpSpPr>
          <p:sp>
            <p:nvSpPr>
              <p:cNvPr id="159" name="Rechteck 158"/>
              <p:cNvSpPr/>
              <p:nvPr/>
            </p:nvSpPr>
            <p:spPr>
              <a:xfrm>
                <a:off x="785786" y="714356"/>
                <a:ext cx="500066" cy="5000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60" name="Ellipse 159"/>
              <p:cNvSpPr/>
              <p:nvPr/>
            </p:nvSpPr>
            <p:spPr>
              <a:xfrm>
                <a:off x="1928794" y="1357298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62" name="Ellipse 161"/>
              <p:cNvSpPr/>
              <p:nvPr/>
            </p:nvSpPr>
            <p:spPr>
              <a:xfrm>
                <a:off x="2285984" y="785794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64" name="Ellipse 163"/>
              <p:cNvSpPr/>
              <p:nvPr/>
            </p:nvSpPr>
            <p:spPr>
              <a:xfrm>
                <a:off x="2643174" y="1357298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65" name="Rechteck 164"/>
              <p:cNvSpPr/>
              <p:nvPr/>
            </p:nvSpPr>
            <p:spPr>
              <a:xfrm>
                <a:off x="2285984" y="1357298"/>
                <a:ext cx="357190" cy="3571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>
                    <a:solidFill>
                      <a:schemeClr val="tx1"/>
                    </a:solidFill>
                  </a:rPr>
                  <a:t>…</a:t>
                </a:r>
                <a:endParaRPr lang="de-AT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6" name="Gerade Verbindung 165"/>
              <p:cNvCxnSpPr>
                <a:stCxn id="162" idx="4"/>
                <a:endCxn id="160" idx="0"/>
              </p:cNvCxnSpPr>
              <p:nvPr/>
            </p:nvCxnSpPr>
            <p:spPr>
              <a:xfrm rot="5400000">
                <a:off x="2178827" y="1071546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 Verbindung 166"/>
              <p:cNvCxnSpPr>
                <a:stCxn id="162" idx="4"/>
                <a:endCxn id="164" idx="0"/>
              </p:cNvCxnSpPr>
              <p:nvPr/>
            </p:nvCxnSpPr>
            <p:spPr>
              <a:xfrm rot="16200000" flipH="1">
                <a:off x="2536017" y="1071546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Ellipse 167"/>
              <p:cNvSpPr/>
              <p:nvPr/>
            </p:nvSpPr>
            <p:spPr>
              <a:xfrm>
                <a:off x="500034" y="1357298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69" name="Ellipse 168"/>
              <p:cNvSpPr/>
              <p:nvPr/>
            </p:nvSpPr>
            <p:spPr>
              <a:xfrm>
                <a:off x="857224" y="785794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70" name="Ellipse 169"/>
              <p:cNvSpPr/>
              <p:nvPr/>
            </p:nvSpPr>
            <p:spPr>
              <a:xfrm>
                <a:off x="1214414" y="1357298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71" name="Rechteck 170"/>
              <p:cNvSpPr/>
              <p:nvPr/>
            </p:nvSpPr>
            <p:spPr>
              <a:xfrm>
                <a:off x="857224" y="1357298"/>
                <a:ext cx="357190" cy="3571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>
                    <a:solidFill>
                      <a:schemeClr val="tx1"/>
                    </a:solidFill>
                  </a:rPr>
                  <a:t>…</a:t>
                </a:r>
                <a:endParaRPr lang="de-AT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2" name="Gerade Verbindung 171"/>
              <p:cNvCxnSpPr>
                <a:stCxn id="169" idx="4"/>
                <a:endCxn id="168" idx="0"/>
              </p:cNvCxnSpPr>
              <p:nvPr/>
            </p:nvCxnSpPr>
            <p:spPr>
              <a:xfrm rot="5400000">
                <a:off x="750067" y="1071546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172"/>
              <p:cNvCxnSpPr>
                <a:stCxn id="169" idx="4"/>
                <a:endCxn id="170" idx="0"/>
              </p:cNvCxnSpPr>
              <p:nvPr/>
            </p:nvCxnSpPr>
            <p:spPr>
              <a:xfrm rot="16200000" flipH="1">
                <a:off x="1107257" y="1071546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Ellipse 173"/>
              <p:cNvSpPr/>
              <p:nvPr/>
            </p:nvSpPr>
            <p:spPr>
              <a:xfrm>
                <a:off x="1571604" y="214290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175" name="Gerade Verbindung 174"/>
              <p:cNvCxnSpPr>
                <a:stCxn id="174" idx="4"/>
                <a:endCxn id="162" idx="0"/>
              </p:cNvCxnSpPr>
              <p:nvPr/>
            </p:nvCxnSpPr>
            <p:spPr>
              <a:xfrm rot="16200000" flipH="1">
                <a:off x="2000232" y="321447"/>
                <a:ext cx="214314" cy="71438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175"/>
              <p:cNvCxnSpPr>
                <a:stCxn id="174" idx="4"/>
                <a:endCxn id="169" idx="0"/>
              </p:cNvCxnSpPr>
              <p:nvPr/>
            </p:nvCxnSpPr>
            <p:spPr>
              <a:xfrm rot="5400000">
                <a:off x="1285852" y="321447"/>
                <a:ext cx="214314" cy="71438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Legende mit Linie 1 176"/>
              <p:cNvSpPr/>
              <p:nvPr/>
            </p:nvSpPr>
            <p:spPr>
              <a:xfrm>
                <a:off x="2786050" y="2000240"/>
                <a:ext cx="1000132" cy="357190"/>
              </a:xfrm>
              <a:prstGeom prst="borderCallout1">
                <a:avLst>
                  <a:gd name="adj1" fmla="val 18750"/>
                  <a:gd name="adj2" fmla="val -8333"/>
                  <a:gd name="adj3" fmla="val -86884"/>
                  <a:gd name="adj4" fmla="val -2954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 err="1" smtClean="0">
                    <a:solidFill>
                      <a:schemeClr val="tx1"/>
                    </a:solidFill>
                  </a:rPr>
                  <a:t>Children</a:t>
                </a:r>
                <a:endParaRPr lang="de-AT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Legende mit Linie 1 177"/>
              <p:cNvSpPr/>
              <p:nvPr/>
            </p:nvSpPr>
            <p:spPr>
              <a:xfrm>
                <a:off x="1357290" y="2000240"/>
                <a:ext cx="1000132" cy="357190"/>
              </a:xfrm>
              <a:prstGeom prst="borderCallout1">
                <a:avLst>
                  <a:gd name="adj1" fmla="val 18750"/>
                  <a:gd name="adj2" fmla="val -8333"/>
                  <a:gd name="adj3" fmla="val -86884"/>
                  <a:gd name="adj4" fmla="val -2954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 err="1" smtClean="0">
                    <a:solidFill>
                      <a:schemeClr val="tx1"/>
                    </a:solidFill>
                  </a:rPr>
                  <a:t>Parents</a:t>
                </a:r>
                <a:endParaRPr lang="de-AT" sz="1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13" name="Gruppieren 412"/>
          <p:cNvGrpSpPr/>
          <p:nvPr/>
        </p:nvGrpSpPr>
        <p:grpSpPr>
          <a:xfrm>
            <a:off x="5286380" y="3714752"/>
            <a:ext cx="3500462" cy="2357454"/>
            <a:chOff x="4000496" y="142852"/>
            <a:chExt cx="3500462" cy="2357454"/>
          </a:xfrm>
        </p:grpSpPr>
        <p:sp>
          <p:nvSpPr>
            <p:cNvPr id="414" name="Rechteck 413"/>
            <p:cNvSpPr/>
            <p:nvPr/>
          </p:nvSpPr>
          <p:spPr>
            <a:xfrm>
              <a:off x="4000496" y="142852"/>
              <a:ext cx="3500462" cy="235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415" name="Gruppieren 167"/>
            <p:cNvGrpSpPr/>
            <p:nvPr/>
          </p:nvGrpSpPr>
          <p:grpSpPr>
            <a:xfrm>
              <a:off x="4143372" y="285728"/>
              <a:ext cx="2428892" cy="1857388"/>
              <a:chOff x="4214810" y="285728"/>
              <a:chExt cx="2428892" cy="1857388"/>
            </a:xfrm>
          </p:grpSpPr>
          <p:sp>
            <p:nvSpPr>
              <p:cNvPr id="416" name="Rechteck 415"/>
              <p:cNvSpPr/>
              <p:nvPr/>
            </p:nvSpPr>
            <p:spPr>
              <a:xfrm>
                <a:off x="4429124" y="785794"/>
                <a:ext cx="500066" cy="5000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17" name="Ellipse 416"/>
              <p:cNvSpPr/>
              <p:nvPr/>
            </p:nvSpPr>
            <p:spPr>
              <a:xfrm>
                <a:off x="5572132" y="1428736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18" name="Ellipse 417"/>
              <p:cNvSpPr/>
              <p:nvPr/>
            </p:nvSpPr>
            <p:spPr>
              <a:xfrm>
                <a:off x="5929322" y="857232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19" name="Ellipse 418"/>
              <p:cNvSpPr/>
              <p:nvPr/>
            </p:nvSpPr>
            <p:spPr>
              <a:xfrm>
                <a:off x="6286512" y="1428736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20" name="Rechteck 419"/>
              <p:cNvSpPr/>
              <p:nvPr/>
            </p:nvSpPr>
            <p:spPr>
              <a:xfrm>
                <a:off x="5929322" y="1428736"/>
                <a:ext cx="357190" cy="3571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>
                    <a:solidFill>
                      <a:schemeClr val="tx1"/>
                    </a:solidFill>
                  </a:rPr>
                  <a:t>…</a:t>
                </a:r>
                <a:endParaRPr lang="de-AT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1" name="Gerade Verbindung 420"/>
              <p:cNvCxnSpPr>
                <a:stCxn id="418" idx="4"/>
                <a:endCxn id="417" idx="0"/>
              </p:cNvCxnSpPr>
              <p:nvPr/>
            </p:nvCxnSpPr>
            <p:spPr>
              <a:xfrm rot="5400000">
                <a:off x="5822165" y="1142984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Gerade Verbindung 421"/>
              <p:cNvCxnSpPr>
                <a:stCxn id="418" idx="4"/>
                <a:endCxn id="419" idx="0"/>
              </p:cNvCxnSpPr>
              <p:nvPr/>
            </p:nvCxnSpPr>
            <p:spPr>
              <a:xfrm rot="16200000" flipH="1">
                <a:off x="6179355" y="1142984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3" name="Ellipse 422"/>
              <p:cNvSpPr/>
              <p:nvPr/>
            </p:nvSpPr>
            <p:spPr>
              <a:xfrm>
                <a:off x="4500562" y="857232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24" name="Ellipse 423"/>
              <p:cNvSpPr/>
              <p:nvPr/>
            </p:nvSpPr>
            <p:spPr>
              <a:xfrm>
                <a:off x="5214942" y="285728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425" name="Gerade Verbindung 424"/>
              <p:cNvCxnSpPr>
                <a:stCxn id="424" idx="4"/>
                <a:endCxn id="418" idx="0"/>
              </p:cNvCxnSpPr>
              <p:nvPr/>
            </p:nvCxnSpPr>
            <p:spPr>
              <a:xfrm rot="16200000" flipH="1">
                <a:off x="5643570" y="392885"/>
                <a:ext cx="214314" cy="71438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Gerade Verbindung 425"/>
              <p:cNvCxnSpPr>
                <a:stCxn id="424" idx="4"/>
                <a:endCxn id="423" idx="0"/>
              </p:cNvCxnSpPr>
              <p:nvPr/>
            </p:nvCxnSpPr>
            <p:spPr>
              <a:xfrm rot="5400000">
                <a:off x="4929190" y="392885"/>
                <a:ext cx="214314" cy="71438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7" name="Gruppieren 115"/>
              <p:cNvGrpSpPr/>
              <p:nvPr/>
            </p:nvGrpSpPr>
            <p:grpSpPr>
              <a:xfrm>
                <a:off x="4214810" y="1428736"/>
                <a:ext cx="357190" cy="714380"/>
                <a:chOff x="4714876" y="3143248"/>
                <a:chExt cx="357190" cy="714380"/>
              </a:xfrm>
            </p:grpSpPr>
            <p:sp>
              <p:nvSpPr>
                <p:cNvPr id="435" name="Ellipse 434"/>
                <p:cNvSpPr/>
                <p:nvPr/>
              </p:nvSpPr>
              <p:spPr>
                <a:xfrm>
                  <a:off x="4714876" y="3143248"/>
                  <a:ext cx="357190" cy="35719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dirty="0" smtClean="0"/>
                    <a:t>R</a:t>
                  </a:r>
                  <a:endParaRPr lang="de-AT" dirty="0"/>
                </a:p>
              </p:txBody>
            </p:sp>
            <p:sp>
              <p:nvSpPr>
                <p:cNvPr id="436" name="Rechteck 435"/>
                <p:cNvSpPr/>
                <p:nvPr/>
              </p:nvSpPr>
              <p:spPr>
                <a:xfrm>
                  <a:off x="4714876" y="3500438"/>
                  <a:ext cx="357190" cy="35719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dirty="0" smtClean="0">
                      <a:solidFill>
                        <a:schemeClr val="tx1"/>
                      </a:solidFill>
                    </a:rPr>
                    <a:t>…</a:t>
                  </a:r>
                  <a:endParaRPr lang="de-AT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37" name="Gerade Verbindung 436"/>
                <p:cNvCxnSpPr>
                  <a:stCxn id="436" idx="0"/>
                  <a:endCxn id="436" idx="3"/>
                </p:cNvCxnSpPr>
                <p:nvPr/>
              </p:nvCxnSpPr>
              <p:spPr>
                <a:xfrm rot="16200000" flipH="1">
                  <a:off x="4893470" y="3500438"/>
                  <a:ext cx="178595" cy="178595"/>
                </a:xfrm>
                <a:prstGeom prst="line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8" name="Gerade Verbindung 437"/>
                <p:cNvCxnSpPr>
                  <a:stCxn id="436" idx="0"/>
                  <a:endCxn id="436" idx="1"/>
                </p:cNvCxnSpPr>
                <p:nvPr/>
              </p:nvCxnSpPr>
              <p:spPr>
                <a:xfrm rot="16200000" flipH="1" flipV="1">
                  <a:off x="4714876" y="3500437"/>
                  <a:ext cx="178595" cy="178595"/>
                </a:xfrm>
                <a:prstGeom prst="line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8" name="Gruppieren 120"/>
              <p:cNvGrpSpPr/>
              <p:nvPr/>
            </p:nvGrpSpPr>
            <p:grpSpPr>
              <a:xfrm>
                <a:off x="4786314" y="1428736"/>
                <a:ext cx="357190" cy="714380"/>
                <a:chOff x="4714876" y="3143248"/>
                <a:chExt cx="357190" cy="714380"/>
              </a:xfrm>
            </p:grpSpPr>
            <p:sp>
              <p:nvSpPr>
                <p:cNvPr id="431" name="Ellipse 430"/>
                <p:cNvSpPr/>
                <p:nvPr/>
              </p:nvSpPr>
              <p:spPr>
                <a:xfrm>
                  <a:off x="4714876" y="3143248"/>
                  <a:ext cx="357190" cy="35719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dirty="0" smtClean="0"/>
                    <a:t>S</a:t>
                  </a:r>
                  <a:endParaRPr lang="de-AT" dirty="0"/>
                </a:p>
              </p:txBody>
            </p:sp>
            <p:sp>
              <p:nvSpPr>
                <p:cNvPr id="432" name="Rechteck 431"/>
                <p:cNvSpPr/>
                <p:nvPr/>
              </p:nvSpPr>
              <p:spPr>
                <a:xfrm>
                  <a:off x="4714876" y="3500438"/>
                  <a:ext cx="357190" cy="35719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dirty="0" smtClean="0">
                      <a:solidFill>
                        <a:schemeClr val="tx1"/>
                      </a:solidFill>
                    </a:rPr>
                    <a:t>…</a:t>
                  </a:r>
                  <a:endParaRPr lang="de-AT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33" name="Gerade Verbindung 432"/>
                <p:cNvCxnSpPr>
                  <a:stCxn id="432" idx="0"/>
                  <a:endCxn id="432" idx="3"/>
                </p:cNvCxnSpPr>
                <p:nvPr/>
              </p:nvCxnSpPr>
              <p:spPr>
                <a:xfrm rot="16200000" flipH="1">
                  <a:off x="4893470" y="3500438"/>
                  <a:ext cx="178595" cy="178595"/>
                </a:xfrm>
                <a:prstGeom prst="line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Gerade Verbindung 433"/>
                <p:cNvCxnSpPr>
                  <a:stCxn id="432" idx="0"/>
                  <a:endCxn id="432" idx="1"/>
                </p:cNvCxnSpPr>
                <p:nvPr/>
              </p:nvCxnSpPr>
              <p:spPr>
                <a:xfrm rot="16200000" flipH="1" flipV="1">
                  <a:off x="4714876" y="3500437"/>
                  <a:ext cx="178595" cy="178595"/>
                </a:xfrm>
                <a:prstGeom prst="line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9" name="Gerade Verbindung 428"/>
              <p:cNvCxnSpPr/>
              <p:nvPr/>
            </p:nvCxnSpPr>
            <p:spPr>
              <a:xfrm rot="16200000" flipH="1">
                <a:off x="4714876" y="1178703"/>
                <a:ext cx="214314" cy="285752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Gerade Verbindung 429"/>
              <p:cNvCxnSpPr/>
              <p:nvPr/>
            </p:nvCxnSpPr>
            <p:spPr>
              <a:xfrm rot="5400000">
                <a:off x="4429124" y="1178703"/>
                <a:ext cx="214314" cy="285752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9" name="Gruppieren 438"/>
          <p:cNvGrpSpPr/>
          <p:nvPr/>
        </p:nvGrpSpPr>
        <p:grpSpPr>
          <a:xfrm>
            <a:off x="5286380" y="3714752"/>
            <a:ext cx="3500462" cy="2357454"/>
            <a:chOff x="4000496" y="142852"/>
            <a:chExt cx="3500462" cy="2357454"/>
          </a:xfrm>
        </p:grpSpPr>
        <p:sp>
          <p:nvSpPr>
            <p:cNvPr id="440" name="Rechteck 439"/>
            <p:cNvSpPr/>
            <p:nvPr/>
          </p:nvSpPr>
          <p:spPr>
            <a:xfrm>
              <a:off x="4000496" y="142852"/>
              <a:ext cx="3500462" cy="235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441" name="Gruppieren 167"/>
            <p:cNvGrpSpPr/>
            <p:nvPr/>
          </p:nvGrpSpPr>
          <p:grpSpPr>
            <a:xfrm>
              <a:off x="4071934" y="285728"/>
              <a:ext cx="2500330" cy="1857388"/>
              <a:chOff x="4143372" y="285728"/>
              <a:chExt cx="2500330" cy="1857388"/>
            </a:xfrm>
          </p:grpSpPr>
          <p:sp>
            <p:nvSpPr>
              <p:cNvPr id="442" name="Rechteck 441"/>
              <p:cNvSpPr/>
              <p:nvPr/>
            </p:nvSpPr>
            <p:spPr>
              <a:xfrm>
                <a:off x="4429124" y="785794"/>
                <a:ext cx="500066" cy="5000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43" name="Ellipse 442"/>
              <p:cNvSpPr/>
              <p:nvPr/>
            </p:nvSpPr>
            <p:spPr>
              <a:xfrm>
                <a:off x="5572132" y="1428736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44" name="Ellipse 443"/>
              <p:cNvSpPr/>
              <p:nvPr/>
            </p:nvSpPr>
            <p:spPr>
              <a:xfrm>
                <a:off x="5929322" y="857232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45" name="Ellipse 444"/>
              <p:cNvSpPr/>
              <p:nvPr/>
            </p:nvSpPr>
            <p:spPr>
              <a:xfrm>
                <a:off x="6286512" y="1428736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46" name="Rechteck 445"/>
              <p:cNvSpPr/>
              <p:nvPr/>
            </p:nvSpPr>
            <p:spPr>
              <a:xfrm>
                <a:off x="5929322" y="1428736"/>
                <a:ext cx="357190" cy="3571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>
                    <a:solidFill>
                      <a:schemeClr val="tx1"/>
                    </a:solidFill>
                  </a:rPr>
                  <a:t>…</a:t>
                </a:r>
                <a:endParaRPr lang="de-AT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7" name="Gerade Verbindung 446"/>
              <p:cNvCxnSpPr>
                <a:stCxn id="444" idx="4"/>
                <a:endCxn id="443" idx="0"/>
              </p:cNvCxnSpPr>
              <p:nvPr/>
            </p:nvCxnSpPr>
            <p:spPr>
              <a:xfrm rot="5400000">
                <a:off x="5822165" y="1142984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Gerade Verbindung 447"/>
              <p:cNvCxnSpPr>
                <a:stCxn id="444" idx="4"/>
                <a:endCxn id="445" idx="0"/>
              </p:cNvCxnSpPr>
              <p:nvPr/>
            </p:nvCxnSpPr>
            <p:spPr>
              <a:xfrm rot="16200000" flipH="1">
                <a:off x="6179355" y="1142984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9" name="Ellipse 448"/>
              <p:cNvSpPr/>
              <p:nvPr/>
            </p:nvSpPr>
            <p:spPr>
              <a:xfrm>
                <a:off x="4500562" y="857232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50" name="Ellipse 449"/>
              <p:cNvSpPr/>
              <p:nvPr/>
            </p:nvSpPr>
            <p:spPr>
              <a:xfrm>
                <a:off x="5214942" y="285728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451" name="Gerade Verbindung 450"/>
              <p:cNvCxnSpPr>
                <a:stCxn id="450" idx="4"/>
                <a:endCxn id="444" idx="0"/>
              </p:cNvCxnSpPr>
              <p:nvPr/>
            </p:nvCxnSpPr>
            <p:spPr>
              <a:xfrm rot="16200000" flipH="1">
                <a:off x="5643570" y="392885"/>
                <a:ext cx="214314" cy="71438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Gerade Verbindung 451"/>
              <p:cNvCxnSpPr>
                <a:stCxn id="450" idx="4"/>
                <a:endCxn id="449" idx="0"/>
              </p:cNvCxnSpPr>
              <p:nvPr/>
            </p:nvCxnSpPr>
            <p:spPr>
              <a:xfrm rot="5400000">
                <a:off x="4929190" y="392885"/>
                <a:ext cx="214314" cy="71438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3" name="Gruppieren 115"/>
              <p:cNvGrpSpPr/>
              <p:nvPr/>
            </p:nvGrpSpPr>
            <p:grpSpPr>
              <a:xfrm>
                <a:off x="4214810" y="1428736"/>
                <a:ext cx="357190" cy="714380"/>
                <a:chOff x="4714876" y="3143248"/>
                <a:chExt cx="357190" cy="714380"/>
              </a:xfrm>
            </p:grpSpPr>
            <p:sp>
              <p:nvSpPr>
                <p:cNvPr id="464" name="Ellipse 463"/>
                <p:cNvSpPr/>
                <p:nvPr/>
              </p:nvSpPr>
              <p:spPr>
                <a:xfrm>
                  <a:off x="4714876" y="3143248"/>
                  <a:ext cx="357190" cy="35719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dirty="0" smtClean="0"/>
                    <a:t>R</a:t>
                  </a:r>
                  <a:endParaRPr lang="de-AT" dirty="0"/>
                </a:p>
              </p:txBody>
            </p:sp>
            <p:sp>
              <p:nvSpPr>
                <p:cNvPr id="465" name="Rechteck 464"/>
                <p:cNvSpPr/>
                <p:nvPr/>
              </p:nvSpPr>
              <p:spPr>
                <a:xfrm>
                  <a:off x="4714876" y="3500438"/>
                  <a:ext cx="357190" cy="35719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dirty="0" smtClean="0">
                      <a:solidFill>
                        <a:schemeClr val="tx1"/>
                      </a:solidFill>
                    </a:rPr>
                    <a:t>…</a:t>
                  </a:r>
                  <a:endParaRPr lang="de-AT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66" name="Gerade Verbindung 465"/>
                <p:cNvCxnSpPr>
                  <a:stCxn id="465" idx="0"/>
                  <a:endCxn id="465" idx="3"/>
                </p:cNvCxnSpPr>
                <p:nvPr/>
              </p:nvCxnSpPr>
              <p:spPr>
                <a:xfrm rot="16200000" flipH="1">
                  <a:off x="4893470" y="3500438"/>
                  <a:ext cx="178595" cy="178595"/>
                </a:xfrm>
                <a:prstGeom prst="line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Gerade Verbindung 466"/>
                <p:cNvCxnSpPr>
                  <a:stCxn id="465" idx="0"/>
                  <a:endCxn id="465" idx="1"/>
                </p:cNvCxnSpPr>
                <p:nvPr/>
              </p:nvCxnSpPr>
              <p:spPr>
                <a:xfrm rot="16200000" flipH="1" flipV="1">
                  <a:off x="4714876" y="3500437"/>
                  <a:ext cx="178595" cy="178595"/>
                </a:xfrm>
                <a:prstGeom prst="line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4" name="Gruppieren 120"/>
              <p:cNvGrpSpPr/>
              <p:nvPr/>
            </p:nvGrpSpPr>
            <p:grpSpPr>
              <a:xfrm>
                <a:off x="4786314" y="1428736"/>
                <a:ext cx="357190" cy="714380"/>
                <a:chOff x="4714876" y="3143248"/>
                <a:chExt cx="357190" cy="714380"/>
              </a:xfrm>
            </p:grpSpPr>
            <p:sp>
              <p:nvSpPr>
                <p:cNvPr id="460" name="Ellipse 459"/>
                <p:cNvSpPr/>
                <p:nvPr/>
              </p:nvSpPr>
              <p:spPr>
                <a:xfrm>
                  <a:off x="4714876" y="3143248"/>
                  <a:ext cx="357190" cy="35719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dirty="0" smtClean="0"/>
                    <a:t>S</a:t>
                  </a:r>
                  <a:endParaRPr lang="de-AT" dirty="0"/>
                </a:p>
              </p:txBody>
            </p:sp>
            <p:sp>
              <p:nvSpPr>
                <p:cNvPr id="461" name="Rechteck 460"/>
                <p:cNvSpPr/>
                <p:nvPr/>
              </p:nvSpPr>
              <p:spPr>
                <a:xfrm>
                  <a:off x="4714876" y="3500438"/>
                  <a:ext cx="357190" cy="35719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dirty="0" smtClean="0">
                      <a:solidFill>
                        <a:schemeClr val="tx1"/>
                      </a:solidFill>
                    </a:rPr>
                    <a:t>…</a:t>
                  </a:r>
                  <a:endParaRPr lang="de-AT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62" name="Gerade Verbindung 461"/>
                <p:cNvCxnSpPr>
                  <a:stCxn id="461" idx="0"/>
                  <a:endCxn id="461" idx="3"/>
                </p:cNvCxnSpPr>
                <p:nvPr/>
              </p:nvCxnSpPr>
              <p:spPr>
                <a:xfrm rot="16200000" flipH="1">
                  <a:off x="4893470" y="3500438"/>
                  <a:ext cx="178595" cy="178595"/>
                </a:xfrm>
                <a:prstGeom prst="line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Gerade Verbindung 462"/>
                <p:cNvCxnSpPr>
                  <a:stCxn id="461" idx="0"/>
                  <a:endCxn id="461" idx="1"/>
                </p:cNvCxnSpPr>
                <p:nvPr/>
              </p:nvCxnSpPr>
              <p:spPr>
                <a:xfrm rot="16200000" flipH="1" flipV="1">
                  <a:off x="4714876" y="3500437"/>
                  <a:ext cx="178595" cy="178595"/>
                </a:xfrm>
                <a:prstGeom prst="line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5" name="Gerade Verbindung 454"/>
              <p:cNvCxnSpPr/>
              <p:nvPr/>
            </p:nvCxnSpPr>
            <p:spPr>
              <a:xfrm rot="16200000" flipH="1">
                <a:off x="4714876" y="1178703"/>
                <a:ext cx="214314" cy="285752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Gerade Verbindung 455"/>
              <p:cNvCxnSpPr/>
              <p:nvPr/>
            </p:nvCxnSpPr>
            <p:spPr>
              <a:xfrm rot="5400000">
                <a:off x="4429124" y="1178703"/>
                <a:ext cx="214314" cy="285752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7" name="Gruppieren 132"/>
              <p:cNvGrpSpPr/>
              <p:nvPr/>
            </p:nvGrpSpPr>
            <p:grpSpPr>
              <a:xfrm>
                <a:off x="4143372" y="1357298"/>
                <a:ext cx="500066" cy="500066"/>
                <a:chOff x="5143504" y="2500306"/>
                <a:chExt cx="500066" cy="500066"/>
              </a:xfrm>
            </p:grpSpPr>
            <p:cxnSp>
              <p:nvCxnSpPr>
                <p:cNvPr id="458" name="Gerade Verbindung 457"/>
                <p:cNvCxnSpPr/>
                <p:nvPr/>
              </p:nvCxnSpPr>
              <p:spPr>
                <a:xfrm rot="5400000" flipH="1" flipV="1">
                  <a:off x="5143504" y="2500306"/>
                  <a:ext cx="500066" cy="500066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Gerade Verbindung 458"/>
                <p:cNvCxnSpPr/>
                <p:nvPr/>
              </p:nvCxnSpPr>
              <p:spPr>
                <a:xfrm rot="16200000" flipH="1">
                  <a:off x="5143504" y="2500306"/>
                  <a:ext cx="500066" cy="500066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68" name="Gruppieren 467"/>
          <p:cNvGrpSpPr/>
          <p:nvPr/>
        </p:nvGrpSpPr>
        <p:grpSpPr>
          <a:xfrm>
            <a:off x="5214942" y="3714752"/>
            <a:ext cx="3500462" cy="2357454"/>
            <a:chOff x="2214546" y="3071810"/>
            <a:chExt cx="3500462" cy="2357454"/>
          </a:xfrm>
        </p:grpSpPr>
        <p:sp>
          <p:nvSpPr>
            <p:cNvPr id="469" name="Rechteck 468"/>
            <p:cNvSpPr/>
            <p:nvPr/>
          </p:nvSpPr>
          <p:spPr>
            <a:xfrm>
              <a:off x="2214546" y="3071810"/>
              <a:ext cx="3500462" cy="235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470" name="Gruppieren 24"/>
            <p:cNvGrpSpPr/>
            <p:nvPr/>
          </p:nvGrpSpPr>
          <p:grpSpPr>
            <a:xfrm>
              <a:off x="2357422" y="3214686"/>
              <a:ext cx="2500330" cy="2143140"/>
              <a:chOff x="2357422" y="3214686"/>
              <a:chExt cx="2500330" cy="2143140"/>
            </a:xfrm>
          </p:grpSpPr>
          <p:sp>
            <p:nvSpPr>
              <p:cNvPr id="471" name="Rechteck 470"/>
              <p:cNvSpPr/>
              <p:nvPr/>
            </p:nvSpPr>
            <p:spPr>
              <a:xfrm>
                <a:off x="2643174" y="3714752"/>
                <a:ext cx="500066" cy="5000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72" name="Ellipse 471"/>
              <p:cNvSpPr/>
              <p:nvPr/>
            </p:nvSpPr>
            <p:spPr>
              <a:xfrm>
                <a:off x="3786182" y="4357694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73" name="Ellipse 472"/>
              <p:cNvSpPr/>
              <p:nvPr/>
            </p:nvSpPr>
            <p:spPr>
              <a:xfrm>
                <a:off x="4143372" y="3786190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74" name="Ellipse 473"/>
              <p:cNvSpPr/>
              <p:nvPr/>
            </p:nvSpPr>
            <p:spPr>
              <a:xfrm>
                <a:off x="4500562" y="4357694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75" name="Rechteck 474"/>
              <p:cNvSpPr/>
              <p:nvPr/>
            </p:nvSpPr>
            <p:spPr>
              <a:xfrm>
                <a:off x="4143372" y="4357694"/>
                <a:ext cx="357190" cy="3571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>
                    <a:solidFill>
                      <a:schemeClr val="tx1"/>
                    </a:solidFill>
                  </a:rPr>
                  <a:t>…</a:t>
                </a:r>
                <a:endParaRPr lang="de-AT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6" name="Gerade Verbindung 475"/>
              <p:cNvCxnSpPr>
                <a:stCxn id="473" idx="4"/>
                <a:endCxn id="472" idx="0"/>
              </p:cNvCxnSpPr>
              <p:nvPr/>
            </p:nvCxnSpPr>
            <p:spPr>
              <a:xfrm rot="5400000">
                <a:off x="4036215" y="4071942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Gerade Verbindung 476"/>
              <p:cNvCxnSpPr>
                <a:stCxn id="473" idx="4"/>
                <a:endCxn id="474" idx="0"/>
              </p:cNvCxnSpPr>
              <p:nvPr/>
            </p:nvCxnSpPr>
            <p:spPr>
              <a:xfrm rot="16200000" flipH="1">
                <a:off x="4393405" y="4071942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8" name="Ellipse 477"/>
              <p:cNvSpPr/>
              <p:nvPr/>
            </p:nvSpPr>
            <p:spPr>
              <a:xfrm>
                <a:off x="2357422" y="4357694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79" name="Ellipse 478"/>
              <p:cNvSpPr/>
              <p:nvPr/>
            </p:nvSpPr>
            <p:spPr>
              <a:xfrm>
                <a:off x="2714612" y="3786190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80" name="Ellipse 479"/>
              <p:cNvSpPr/>
              <p:nvPr/>
            </p:nvSpPr>
            <p:spPr>
              <a:xfrm>
                <a:off x="3071802" y="4357694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81" name="Rechteck 480"/>
              <p:cNvSpPr/>
              <p:nvPr/>
            </p:nvSpPr>
            <p:spPr>
              <a:xfrm>
                <a:off x="2714612" y="4357694"/>
                <a:ext cx="357190" cy="3571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>
                    <a:solidFill>
                      <a:schemeClr val="tx1"/>
                    </a:solidFill>
                  </a:rPr>
                  <a:t>…</a:t>
                </a:r>
                <a:endParaRPr lang="de-AT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2" name="Gerade Verbindung 481"/>
              <p:cNvCxnSpPr>
                <a:stCxn id="479" idx="4"/>
                <a:endCxn id="478" idx="0"/>
              </p:cNvCxnSpPr>
              <p:nvPr/>
            </p:nvCxnSpPr>
            <p:spPr>
              <a:xfrm rot="5400000">
                <a:off x="2607455" y="4071942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Gerade Verbindung 482"/>
              <p:cNvCxnSpPr>
                <a:stCxn id="479" idx="4"/>
                <a:endCxn id="480" idx="0"/>
              </p:cNvCxnSpPr>
              <p:nvPr/>
            </p:nvCxnSpPr>
            <p:spPr>
              <a:xfrm rot="16200000" flipH="1">
                <a:off x="2964645" y="4071942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4" name="Ellipse 483"/>
              <p:cNvSpPr/>
              <p:nvPr/>
            </p:nvSpPr>
            <p:spPr>
              <a:xfrm>
                <a:off x="3428992" y="3214686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485" name="Gerade Verbindung 484"/>
              <p:cNvCxnSpPr>
                <a:stCxn id="484" idx="4"/>
                <a:endCxn id="473" idx="0"/>
              </p:cNvCxnSpPr>
              <p:nvPr/>
            </p:nvCxnSpPr>
            <p:spPr>
              <a:xfrm rot="16200000" flipH="1">
                <a:off x="3857620" y="3321843"/>
                <a:ext cx="214314" cy="71438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Gerade Verbindung 485"/>
              <p:cNvCxnSpPr>
                <a:stCxn id="484" idx="4"/>
                <a:endCxn id="479" idx="0"/>
              </p:cNvCxnSpPr>
              <p:nvPr/>
            </p:nvCxnSpPr>
            <p:spPr>
              <a:xfrm rot="5400000">
                <a:off x="3143240" y="3321843"/>
                <a:ext cx="214314" cy="71438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7" name="Legende mit Linie 1 486"/>
              <p:cNvSpPr/>
              <p:nvPr/>
            </p:nvSpPr>
            <p:spPr>
              <a:xfrm>
                <a:off x="3214678" y="5000636"/>
                <a:ext cx="1000132" cy="357190"/>
              </a:xfrm>
              <a:prstGeom prst="borderCallout1">
                <a:avLst>
                  <a:gd name="adj1" fmla="val 18750"/>
                  <a:gd name="adj2" fmla="val -8333"/>
                  <a:gd name="adj3" fmla="val -86884"/>
                  <a:gd name="adj4" fmla="val -2954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 err="1" smtClean="0">
                    <a:solidFill>
                      <a:schemeClr val="tx1"/>
                    </a:solidFill>
                  </a:rPr>
                  <a:t>Remaining</a:t>
                </a:r>
                <a:r>
                  <a:rPr lang="de-AT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AT" sz="1200" dirty="0" err="1" smtClean="0">
                    <a:solidFill>
                      <a:schemeClr val="tx1"/>
                    </a:solidFill>
                  </a:rPr>
                  <a:t>Parents</a:t>
                </a:r>
                <a:endParaRPr lang="de-AT" sz="1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88" name="Gruppieren 487"/>
          <p:cNvGrpSpPr/>
          <p:nvPr/>
        </p:nvGrpSpPr>
        <p:grpSpPr>
          <a:xfrm>
            <a:off x="5214942" y="3714752"/>
            <a:ext cx="3500462" cy="2357454"/>
            <a:chOff x="2214546" y="3071810"/>
            <a:chExt cx="3500462" cy="2357454"/>
          </a:xfrm>
        </p:grpSpPr>
        <p:sp>
          <p:nvSpPr>
            <p:cNvPr id="489" name="Rechteck 488"/>
            <p:cNvSpPr/>
            <p:nvPr/>
          </p:nvSpPr>
          <p:spPr>
            <a:xfrm>
              <a:off x="2214546" y="3071810"/>
              <a:ext cx="3500462" cy="235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490" name="Gruppieren 24"/>
            <p:cNvGrpSpPr/>
            <p:nvPr/>
          </p:nvGrpSpPr>
          <p:grpSpPr>
            <a:xfrm>
              <a:off x="2357422" y="3214686"/>
              <a:ext cx="2500330" cy="1500198"/>
              <a:chOff x="2357422" y="3214686"/>
              <a:chExt cx="2500330" cy="1500198"/>
            </a:xfrm>
          </p:grpSpPr>
          <p:sp>
            <p:nvSpPr>
              <p:cNvPr id="491" name="Rechteck 490"/>
              <p:cNvSpPr/>
              <p:nvPr/>
            </p:nvSpPr>
            <p:spPr>
              <a:xfrm>
                <a:off x="4071934" y="3714752"/>
                <a:ext cx="500066" cy="5000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92" name="Ellipse 491"/>
              <p:cNvSpPr/>
              <p:nvPr/>
            </p:nvSpPr>
            <p:spPr>
              <a:xfrm>
                <a:off x="3786182" y="4357694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93" name="Ellipse 492"/>
              <p:cNvSpPr/>
              <p:nvPr/>
            </p:nvSpPr>
            <p:spPr>
              <a:xfrm>
                <a:off x="4143372" y="3786190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94" name="Ellipse 493"/>
              <p:cNvSpPr/>
              <p:nvPr/>
            </p:nvSpPr>
            <p:spPr>
              <a:xfrm>
                <a:off x="4500562" y="4357694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95" name="Rechteck 494"/>
              <p:cNvSpPr/>
              <p:nvPr/>
            </p:nvSpPr>
            <p:spPr>
              <a:xfrm>
                <a:off x="4143372" y="4357694"/>
                <a:ext cx="357190" cy="3571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>
                    <a:solidFill>
                      <a:schemeClr val="tx1"/>
                    </a:solidFill>
                  </a:rPr>
                  <a:t>…</a:t>
                </a:r>
                <a:endParaRPr lang="de-AT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6" name="Gerade Verbindung 495"/>
              <p:cNvCxnSpPr>
                <a:stCxn id="493" idx="4"/>
                <a:endCxn id="492" idx="0"/>
              </p:cNvCxnSpPr>
              <p:nvPr/>
            </p:nvCxnSpPr>
            <p:spPr>
              <a:xfrm rot="5400000">
                <a:off x="4036215" y="4071942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Gerade Verbindung 496"/>
              <p:cNvCxnSpPr>
                <a:stCxn id="493" idx="4"/>
                <a:endCxn id="494" idx="0"/>
              </p:cNvCxnSpPr>
              <p:nvPr/>
            </p:nvCxnSpPr>
            <p:spPr>
              <a:xfrm rot="16200000" flipH="1">
                <a:off x="4393405" y="4071942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8" name="Ellipse 497"/>
              <p:cNvSpPr/>
              <p:nvPr/>
            </p:nvSpPr>
            <p:spPr>
              <a:xfrm>
                <a:off x="2357422" y="4357694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99" name="Ellipse 498"/>
              <p:cNvSpPr/>
              <p:nvPr/>
            </p:nvSpPr>
            <p:spPr>
              <a:xfrm>
                <a:off x="2714612" y="3786190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500" name="Ellipse 499"/>
              <p:cNvSpPr/>
              <p:nvPr/>
            </p:nvSpPr>
            <p:spPr>
              <a:xfrm>
                <a:off x="3071802" y="4357694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501" name="Rechteck 500"/>
              <p:cNvSpPr/>
              <p:nvPr/>
            </p:nvSpPr>
            <p:spPr>
              <a:xfrm>
                <a:off x="2714612" y="4357694"/>
                <a:ext cx="357190" cy="3571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>
                    <a:solidFill>
                      <a:schemeClr val="tx1"/>
                    </a:solidFill>
                  </a:rPr>
                  <a:t>…</a:t>
                </a:r>
                <a:endParaRPr lang="de-AT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2" name="Gerade Verbindung 501"/>
              <p:cNvCxnSpPr>
                <a:stCxn id="499" idx="4"/>
                <a:endCxn id="498" idx="0"/>
              </p:cNvCxnSpPr>
              <p:nvPr/>
            </p:nvCxnSpPr>
            <p:spPr>
              <a:xfrm rot="5400000">
                <a:off x="2607455" y="4071942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Gerade Verbindung 502"/>
              <p:cNvCxnSpPr>
                <a:stCxn id="499" idx="4"/>
                <a:endCxn id="500" idx="0"/>
              </p:cNvCxnSpPr>
              <p:nvPr/>
            </p:nvCxnSpPr>
            <p:spPr>
              <a:xfrm rot="16200000" flipH="1">
                <a:off x="2964645" y="4071942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4" name="Ellipse 503"/>
              <p:cNvSpPr/>
              <p:nvPr/>
            </p:nvSpPr>
            <p:spPr>
              <a:xfrm>
                <a:off x="3428992" y="3214686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505" name="Gerade Verbindung 504"/>
              <p:cNvCxnSpPr>
                <a:stCxn id="504" idx="4"/>
                <a:endCxn id="493" idx="0"/>
              </p:cNvCxnSpPr>
              <p:nvPr/>
            </p:nvCxnSpPr>
            <p:spPr>
              <a:xfrm rot="16200000" flipH="1">
                <a:off x="3857620" y="3321843"/>
                <a:ext cx="214314" cy="71438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Gerade Verbindung 505"/>
              <p:cNvCxnSpPr>
                <a:stCxn id="504" idx="4"/>
                <a:endCxn id="499" idx="0"/>
              </p:cNvCxnSpPr>
              <p:nvPr/>
            </p:nvCxnSpPr>
            <p:spPr>
              <a:xfrm rot="5400000">
                <a:off x="3143240" y="3321843"/>
                <a:ext cx="214314" cy="71438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7" name="Gruppieren 506"/>
          <p:cNvGrpSpPr/>
          <p:nvPr/>
        </p:nvGrpSpPr>
        <p:grpSpPr>
          <a:xfrm>
            <a:off x="5214942" y="3714752"/>
            <a:ext cx="3500462" cy="2357454"/>
            <a:chOff x="4000496" y="2571744"/>
            <a:chExt cx="3500462" cy="2357454"/>
          </a:xfrm>
        </p:grpSpPr>
        <p:sp>
          <p:nvSpPr>
            <p:cNvPr id="508" name="Rechteck 507"/>
            <p:cNvSpPr/>
            <p:nvPr/>
          </p:nvSpPr>
          <p:spPr>
            <a:xfrm>
              <a:off x="4000496" y="2571744"/>
              <a:ext cx="3500462" cy="235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509" name="Gruppieren 168"/>
            <p:cNvGrpSpPr/>
            <p:nvPr/>
          </p:nvGrpSpPr>
          <p:grpSpPr>
            <a:xfrm>
              <a:off x="4143372" y="2714620"/>
              <a:ext cx="2428892" cy="1857388"/>
              <a:chOff x="5072066" y="2214554"/>
              <a:chExt cx="2428892" cy="1857388"/>
            </a:xfrm>
          </p:grpSpPr>
          <p:sp>
            <p:nvSpPr>
              <p:cNvPr id="510" name="Rechteck 509"/>
              <p:cNvSpPr/>
              <p:nvPr/>
            </p:nvSpPr>
            <p:spPr>
              <a:xfrm>
                <a:off x="6786578" y="2714620"/>
                <a:ext cx="500066" cy="5000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511" name="Ellipse 510"/>
              <p:cNvSpPr/>
              <p:nvPr/>
            </p:nvSpPr>
            <p:spPr>
              <a:xfrm>
                <a:off x="5072066" y="3357562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512" name="Ellipse 511"/>
              <p:cNvSpPr/>
              <p:nvPr/>
            </p:nvSpPr>
            <p:spPr>
              <a:xfrm>
                <a:off x="6858016" y="2786058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513" name="Ellipse 512"/>
              <p:cNvSpPr/>
              <p:nvPr/>
            </p:nvSpPr>
            <p:spPr>
              <a:xfrm>
                <a:off x="5786446" y="3357562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514" name="Rechteck 513"/>
              <p:cNvSpPr/>
              <p:nvPr/>
            </p:nvSpPr>
            <p:spPr>
              <a:xfrm>
                <a:off x="5429256" y="3357562"/>
                <a:ext cx="357190" cy="3571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>
                    <a:solidFill>
                      <a:schemeClr val="tx1"/>
                    </a:solidFill>
                  </a:rPr>
                  <a:t>…</a:t>
                </a:r>
                <a:endParaRPr lang="de-AT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5" name="Gerade Verbindung 514"/>
              <p:cNvCxnSpPr>
                <a:endCxn id="511" idx="0"/>
              </p:cNvCxnSpPr>
              <p:nvPr/>
            </p:nvCxnSpPr>
            <p:spPr>
              <a:xfrm rot="5400000">
                <a:off x="5322099" y="3071810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Gerade Verbindung 515"/>
              <p:cNvCxnSpPr>
                <a:endCxn id="513" idx="0"/>
              </p:cNvCxnSpPr>
              <p:nvPr/>
            </p:nvCxnSpPr>
            <p:spPr>
              <a:xfrm rot="16200000" flipH="1">
                <a:off x="5679289" y="3071810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7" name="Ellipse 516"/>
              <p:cNvSpPr/>
              <p:nvPr/>
            </p:nvSpPr>
            <p:spPr>
              <a:xfrm>
                <a:off x="5429256" y="2786058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518" name="Ellipse 517"/>
              <p:cNvSpPr/>
              <p:nvPr/>
            </p:nvSpPr>
            <p:spPr>
              <a:xfrm>
                <a:off x="6143636" y="2214554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519" name="Gerade Verbindung 518"/>
              <p:cNvCxnSpPr>
                <a:stCxn id="518" idx="4"/>
                <a:endCxn id="512" idx="0"/>
              </p:cNvCxnSpPr>
              <p:nvPr/>
            </p:nvCxnSpPr>
            <p:spPr>
              <a:xfrm rot="16200000" flipH="1">
                <a:off x="6572264" y="2321711"/>
                <a:ext cx="214314" cy="71438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Gerade Verbindung 519"/>
              <p:cNvCxnSpPr>
                <a:stCxn id="518" idx="4"/>
                <a:endCxn id="517" idx="0"/>
              </p:cNvCxnSpPr>
              <p:nvPr/>
            </p:nvCxnSpPr>
            <p:spPr>
              <a:xfrm rot="5400000">
                <a:off x="5857884" y="2321711"/>
                <a:ext cx="214314" cy="71438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1" name="Gruppieren 144"/>
              <p:cNvGrpSpPr/>
              <p:nvPr/>
            </p:nvGrpSpPr>
            <p:grpSpPr>
              <a:xfrm>
                <a:off x="6572264" y="3357562"/>
                <a:ext cx="357190" cy="714380"/>
                <a:chOff x="4714876" y="3143248"/>
                <a:chExt cx="357190" cy="714380"/>
              </a:xfrm>
            </p:grpSpPr>
            <p:sp>
              <p:nvSpPr>
                <p:cNvPr id="529" name="Ellipse 528"/>
                <p:cNvSpPr/>
                <p:nvPr/>
              </p:nvSpPr>
              <p:spPr>
                <a:xfrm>
                  <a:off x="4714876" y="3143248"/>
                  <a:ext cx="357190" cy="35719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dirty="0" smtClean="0"/>
                    <a:t>R</a:t>
                  </a:r>
                  <a:endParaRPr lang="de-AT" dirty="0"/>
                </a:p>
              </p:txBody>
            </p:sp>
            <p:sp>
              <p:nvSpPr>
                <p:cNvPr id="530" name="Rechteck 529"/>
                <p:cNvSpPr/>
                <p:nvPr/>
              </p:nvSpPr>
              <p:spPr>
                <a:xfrm>
                  <a:off x="4714876" y="3500438"/>
                  <a:ext cx="357190" cy="35719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dirty="0" smtClean="0">
                      <a:solidFill>
                        <a:schemeClr val="tx1"/>
                      </a:solidFill>
                    </a:rPr>
                    <a:t>…</a:t>
                  </a:r>
                  <a:endParaRPr lang="de-AT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31" name="Gerade Verbindung 530"/>
                <p:cNvCxnSpPr>
                  <a:stCxn id="530" idx="0"/>
                  <a:endCxn id="530" idx="3"/>
                </p:cNvCxnSpPr>
                <p:nvPr/>
              </p:nvCxnSpPr>
              <p:spPr>
                <a:xfrm rot="16200000" flipH="1">
                  <a:off x="4893470" y="3500438"/>
                  <a:ext cx="178595" cy="178595"/>
                </a:xfrm>
                <a:prstGeom prst="line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Gerade Verbindung 531"/>
                <p:cNvCxnSpPr>
                  <a:stCxn id="530" idx="0"/>
                  <a:endCxn id="530" idx="1"/>
                </p:cNvCxnSpPr>
                <p:nvPr/>
              </p:nvCxnSpPr>
              <p:spPr>
                <a:xfrm rot="16200000" flipH="1" flipV="1">
                  <a:off x="4714876" y="3500437"/>
                  <a:ext cx="178595" cy="178595"/>
                </a:xfrm>
                <a:prstGeom prst="line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2" name="Gruppieren 149"/>
              <p:cNvGrpSpPr/>
              <p:nvPr/>
            </p:nvGrpSpPr>
            <p:grpSpPr>
              <a:xfrm>
                <a:off x="7143768" y="3357562"/>
                <a:ext cx="357190" cy="714380"/>
                <a:chOff x="4714876" y="3143248"/>
                <a:chExt cx="357190" cy="714380"/>
              </a:xfrm>
            </p:grpSpPr>
            <p:sp>
              <p:nvSpPr>
                <p:cNvPr id="525" name="Ellipse 524"/>
                <p:cNvSpPr/>
                <p:nvPr/>
              </p:nvSpPr>
              <p:spPr>
                <a:xfrm>
                  <a:off x="4714876" y="3143248"/>
                  <a:ext cx="357190" cy="35719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dirty="0" smtClean="0"/>
                    <a:t>S</a:t>
                  </a:r>
                  <a:endParaRPr lang="de-AT" dirty="0"/>
                </a:p>
              </p:txBody>
            </p:sp>
            <p:sp>
              <p:nvSpPr>
                <p:cNvPr id="526" name="Rechteck 525"/>
                <p:cNvSpPr/>
                <p:nvPr/>
              </p:nvSpPr>
              <p:spPr>
                <a:xfrm>
                  <a:off x="4714876" y="3500438"/>
                  <a:ext cx="357190" cy="35719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dirty="0" smtClean="0">
                      <a:solidFill>
                        <a:schemeClr val="tx1"/>
                      </a:solidFill>
                    </a:rPr>
                    <a:t>…</a:t>
                  </a:r>
                  <a:endParaRPr lang="de-AT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7" name="Gerade Verbindung 526"/>
                <p:cNvCxnSpPr>
                  <a:stCxn id="526" idx="0"/>
                  <a:endCxn id="526" idx="3"/>
                </p:cNvCxnSpPr>
                <p:nvPr/>
              </p:nvCxnSpPr>
              <p:spPr>
                <a:xfrm rot="16200000" flipH="1">
                  <a:off x="4893470" y="3500438"/>
                  <a:ext cx="178595" cy="178595"/>
                </a:xfrm>
                <a:prstGeom prst="line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8" name="Gerade Verbindung 527"/>
                <p:cNvCxnSpPr>
                  <a:stCxn id="526" idx="0"/>
                  <a:endCxn id="526" idx="1"/>
                </p:cNvCxnSpPr>
                <p:nvPr/>
              </p:nvCxnSpPr>
              <p:spPr>
                <a:xfrm rot="16200000" flipH="1" flipV="1">
                  <a:off x="4714876" y="3500437"/>
                  <a:ext cx="178595" cy="178595"/>
                </a:xfrm>
                <a:prstGeom prst="line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3" name="Gerade Verbindung 522"/>
              <p:cNvCxnSpPr/>
              <p:nvPr/>
            </p:nvCxnSpPr>
            <p:spPr>
              <a:xfrm rot="16200000" flipH="1">
                <a:off x="7072330" y="3107529"/>
                <a:ext cx="214314" cy="285752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Gerade Verbindung 523"/>
              <p:cNvCxnSpPr/>
              <p:nvPr/>
            </p:nvCxnSpPr>
            <p:spPr>
              <a:xfrm rot="5400000">
                <a:off x="6786578" y="3107529"/>
                <a:ext cx="214314" cy="285752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3" name="Gruppieren 532"/>
          <p:cNvGrpSpPr/>
          <p:nvPr/>
        </p:nvGrpSpPr>
        <p:grpSpPr>
          <a:xfrm>
            <a:off x="5214942" y="3714752"/>
            <a:ext cx="3500462" cy="2357454"/>
            <a:chOff x="4000496" y="2571744"/>
            <a:chExt cx="3500462" cy="2357454"/>
          </a:xfrm>
        </p:grpSpPr>
        <p:sp>
          <p:nvSpPr>
            <p:cNvPr id="534" name="Rechteck 533"/>
            <p:cNvSpPr/>
            <p:nvPr/>
          </p:nvSpPr>
          <p:spPr>
            <a:xfrm>
              <a:off x="4000496" y="2571744"/>
              <a:ext cx="3500462" cy="235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535" name="Gruppieren 168"/>
            <p:cNvGrpSpPr/>
            <p:nvPr/>
          </p:nvGrpSpPr>
          <p:grpSpPr>
            <a:xfrm>
              <a:off x="4143372" y="2714620"/>
              <a:ext cx="2500330" cy="1857388"/>
              <a:chOff x="5072066" y="2214554"/>
              <a:chExt cx="2500330" cy="1857388"/>
            </a:xfrm>
          </p:grpSpPr>
          <p:sp>
            <p:nvSpPr>
              <p:cNvPr id="536" name="Rechteck 535"/>
              <p:cNvSpPr/>
              <p:nvPr/>
            </p:nvSpPr>
            <p:spPr>
              <a:xfrm>
                <a:off x="6786578" y="2714620"/>
                <a:ext cx="500066" cy="5000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537" name="Ellipse 536"/>
              <p:cNvSpPr/>
              <p:nvPr/>
            </p:nvSpPr>
            <p:spPr>
              <a:xfrm>
                <a:off x="5072066" y="3357562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538" name="Ellipse 537"/>
              <p:cNvSpPr/>
              <p:nvPr/>
            </p:nvSpPr>
            <p:spPr>
              <a:xfrm>
                <a:off x="6858016" y="2786058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539" name="Ellipse 538"/>
              <p:cNvSpPr/>
              <p:nvPr/>
            </p:nvSpPr>
            <p:spPr>
              <a:xfrm>
                <a:off x="5786446" y="3357562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540" name="Rechteck 539"/>
              <p:cNvSpPr/>
              <p:nvPr/>
            </p:nvSpPr>
            <p:spPr>
              <a:xfrm>
                <a:off x="5429256" y="3357562"/>
                <a:ext cx="357190" cy="3571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>
                    <a:solidFill>
                      <a:schemeClr val="tx1"/>
                    </a:solidFill>
                  </a:rPr>
                  <a:t>…</a:t>
                </a:r>
                <a:endParaRPr lang="de-AT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1" name="Gerade Verbindung 540"/>
              <p:cNvCxnSpPr>
                <a:endCxn id="537" idx="0"/>
              </p:cNvCxnSpPr>
              <p:nvPr/>
            </p:nvCxnSpPr>
            <p:spPr>
              <a:xfrm rot="5400000">
                <a:off x="5322099" y="3071810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Gerade Verbindung 541"/>
              <p:cNvCxnSpPr>
                <a:endCxn id="539" idx="0"/>
              </p:cNvCxnSpPr>
              <p:nvPr/>
            </p:nvCxnSpPr>
            <p:spPr>
              <a:xfrm rot="16200000" flipH="1">
                <a:off x="5679289" y="3071810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3" name="Ellipse 542"/>
              <p:cNvSpPr/>
              <p:nvPr/>
            </p:nvSpPr>
            <p:spPr>
              <a:xfrm>
                <a:off x="5429256" y="2786058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544" name="Ellipse 543"/>
              <p:cNvSpPr/>
              <p:nvPr/>
            </p:nvSpPr>
            <p:spPr>
              <a:xfrm>
                <a:off x="6143636" y="2214554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545" name="Gerade Verbindung 544"/>
              <p:cNvCxnSpPr>
                <a:stCxn id="544" idx="4"/>
                <a:endCxn id="538" idx="0"/>
              </p:cNvCxnSpPr>
              <p:nvPr/>
            </p:nvCxnSpPr>
            <p:spPr>
              <a:xfrm rot="16200000" flipH="1">
                <a:off x="6572264" y="2321711"/>
                <a:ext cx="214314" cy="71438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Gerade Verbindung 545"/>
              <p:cNvCxnSpPr>
                <a:stCxn id="544" idx="4"/>
                <a:endCxn id="543" idx="0"/>
              </p:cNvCxnSpPr>
              <p:nvPr/>
            </p:nvCxnSpPr>
            <p:spPr>
              <a:xfrm rot="5400000">
                <a:off x="5857884" y="2321711"/>
                <a:ext cx="214314" cy="71438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7" name="Gruppieren 144"/>
              <p:cNvGrpSpPr/>
              <p:nvPr/>
            </p:nvGrpSpPr>
            <p:grpSpPr>
              <a:xfrm>
                <a:off x="6572264" y="3357562"/>
                <a:ext cx="357190" cy="714380"/>
                <a:chOff x="4714876" y="3143248"/>
                <a:chExt cx="357190" cy="714380"/>
              </a:xfrm>
            </p:grpSpPr>
            <p:sp>
              <p:nvSpPr>
                <p:cNvPr id="558" name="Ellipse 557"/>
                <p:cNvSpPr/>
                <p:nvPr/>
              </p:nvSpPr>
              <p:spPr>
                <a:xfrm>
                  <a:off x="4714876" y="3143248"/>
                  <a:ext cx="357190" cy="35719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dirty="0" smtClean="0"/>
                    <a:t>R</a:t>
                  </a:r>
                  <a:endParaRPr lang="de-AT" dirty="0"/>
                </a:p>
              </p:txBody>
            </p:sp>
            <p:sp>
              <p:nvSpPr>
                <p:cNvPr id="559" name="Rechteck 558"/>
                <p:cNvSpPr/>
                <p:nvPr/>
              </p:nvSpPr>
              <p:spPr>
                <a:xfrm>
                  <a:off x="4714876" y="3500438"/>
                  <a:ext cx="357190" cy="35719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dirty="0" smtClean="0">
                      <a:solidFill>
                        <a:schemeClr val="tx1"/>
                      </a:solidFill>
                    </a:rPr>
                    <a:t>…</a:t>
                  </a:r>
                  <a:endParaRPr lang="de-AT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0" name="Gerade Verbindung 559"/>
                <p:cNvCxnSpPr>
                  <a:stCxn id="559" idx="0"/>
                  <a:endCxn id="559" idx="3"/>
                </p:cNvCxnSpPr>
                <p:nvPr/>
              </p:nvCxnSpPr>
              <p:spPr>
                <a:xfrm rot="16200000" flipH="1">
                  <a:off x="4893470" y="3500438"/>
                  <a:ext cx="178595" cy="178595"/>
                </a:xfrm>
                <a:prstGeom prst="line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Gerade Verbindung 560"/>
                <p:cNvCxnSpPr>
                  <a:stCxn id="559" idx="0"/>
                  <a:endCxn id="559" idx="1"/>
                </p:cNvCxnSpPr>
                <p:nvPr/>
              </p:nvCxnSpPr>
              <p:spPr>
                <a:xfrm rot="16200000" flipH="1" flipV="1">
                  <a:off x="4714876" y="3500437"/>
                  <a:ext cx="178595" cy="178595"/>
                </a:xfrm>
                <a:prstGeom prst="line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8" name="Gruppieren 149"/>
              <p:cNvGrpSpPr/>
              <p:nvPr/>
            </p:nvGrpSpPr>
            <p:grpSpPr>
              <a:xfrm>
                <a:off x="7143768" y="3357562"/>
                <a:ext cx="357190" cy="714380"/>
                <a:chOff x="4714876" y="3143248"/>
                <a:chExt cx="357190" cy="714380"/>
              </a:xfrm>
            </p:grpSpPr>
            <p:sp>
              <p:nvSpPr>
                <p:cNvPr id="554" name="Ellipse 553"/>
                <p:cNvSpPr/>
                <p:nvPr/>
              </p:nvSpPr>
              <p:spPr>
                <a:xfrm>
                  <a:off x="4714876" y="3143248"/>
                  <a:ext cx="357190" cy="35719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dirty="0" smtClean="0"/>
                    <a:t>S</a:t>
                  </a:r>
                  <a:endParaRPr lang="de-AT" dirty="0"/>
                </a:p>
              </p:txBody>
            </p:sp>
            <p:sp>
              <p:nvSpPr>
                <p:cNvPr id="555" name="Rechteck 554"/>
                <p:cNvSpPr/>
                <p:nvPr/>
              </p:nvSpPr>
              <p:spPr>
                <a:xfrm>
                  <a:off x="4714876" y="3500438"/>
                  <a:ext cx="357190" cy="35719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dirty="0" smtClean="0">
                      <a:solidFill>
                        <a:schemeClr val="tx1"/>
                      </a:solidFill>
                    </a:rPr>
                    <a:t>…</a:t>
                  </a:r>
                  <a:endParaRPr lang="de-AT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56" name="Gerade Verbindung 555"/>
                <p:cNvCxnSpPr>
                  <a:stCxn id="555" idx="0"/>
                  <a:endCxn id="555" idx="3"/>
                </p:cNvCxnSpPr>
                <p:nvPr/>
              </p:nvCxnSpPr>
              <p:spPr>
                <a:xfrm rot="16200000" flipH="1">
                  <a:off x="4893470" y="3500438"/>
                  <a:ext cx="178595" cy="178595"/>
                </a:xfrm>
                <a:prstGeom prst="line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Gerade Verbindung 556"/>
                <p:cNvCxnSpPr>
                  <a:stCxn id="555" idx="0"/>
                  <a:endCxn id="555" idx="1"/>
                </p:cNvCxnSpPr>
                <p:nvPr/>
              </p:nvCxnSpPr>
              <p:spPr>
                <a:xfrm rot="16200000" flipH="1" flipV="1">
                  <a:off x="4714876" y="3500437"/>
                  <a:ext cx="178595" cy="178595"/>
                </a:xfrm>
                <a:prstGeom prst="line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9" name="Gerade Verbindung 548"/>
              <p:cNvCxnSpPr/>
              <p:nvPr/>
            </p:nvCxnSpPr>
            <p:spPr>
              <a:xfrm rot="16200000" flipH="1">
                <a:off x="7072330" y="3107529"/>
                <a:ext cx="214314" cy="285752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Gerade Verbindung 549"/>
              <p:cNvCxnSpPr/>
              <p:nvPr/>
            </p:nvCxnSpPr>
            <p:spPr>
              <a:xfrm rot="5400000">
                <a:off x="6786578" y="3107529"/>
                <a:ext cx="214314" cy="285752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1" name="Gruppieren 156"/>
              <p:cNvGrpSpPr/>
              <p:nvPr/>
            </p:nvGrpSpPr>
            <p:grpSpPr>
              <a:xfrm>
                <a:off x="7072330" y="3286124"/>
                <a:ext cx="500066" cy="500066"/>
                <a:chOff x="5143504" y="2500306"/>
                <a:chExt cx="500066" cy="500066"/>
              </a:xfrm>
            </p:grpSpPr>
            <p:cxnSp>
              <p:nvCxnSpPr>
                <p:cNvPr id="552" name="Gerade Verbindung 551"/>
                <p:cNvCxnSpPr/>
                <p:nvPr/>
              </p:nvCxnSpPr>
              <p:spPr>
                <a:xfrm rot="5400000" flipH="1" flipV="1">
                  <a:off x="5143504" y="2500306"/>
                  <a:ext cx="500066" cy="500066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Gerade Verbindung 552"/>
                <p:cNvCxnSpPr/>
                <p:nvPr/>
              </p:nvCxnSpPr>
              <p:spPr>
                <a:xfrm rot="16200000" flipH="1">
                  <a:off x="5143504" y="2500306"/>
                  <a:ext cx="500066" cy="500066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62" name="Gruppieren 561"/>
          <p:cNvGrpSpPr/>
          <p:nvPr/>
        </p:nvGrpSpPr>
        <p:grpSpPr>
          <a:xfrm>
            <a:off x="5214942" y="3714752"/>
            <a:ext cx="3500462" cy="2357454"/>
            <a:chOff x="2214546" y="3071810"/>
            <a:chExt cx="3500462" cy="2357454"/>
          </a:xfrm>
        </p:grpSpPr>
        <p:sp>
          <p:nvSpPr>
            <p:cNvPr id="563" name="Rechteck 562"/>
            <p:cNvSpPr/>
            <p:nvPr/>
          </p:nvSpPr>
          <p:spPr>
            <a:xfrm>
              <a:off x="2214546" y="3071810"/>
              <a:ext cx="3500462" cy="235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564" name="Gruppieren 24"/>
            <p:cNvGrpSpPr/>
            <p:nvPr/>
          </p:nvGrpSpPr>
          <p:grpSpPr>
            <a:xfrm>
              <a:off x="2357422" y="3214686"/>
              <a:ext cx="3286148" cy="2143140"/>
              <a:chOff x="2357422" y="3214686"/>
              <a:chExt cx="3286148" cy="2143140"/>
            </a:xfrm>
          </p:grpSpPr>
          <p:sp>
            <p:nvSpPr>
              <p:cNvPr id="565" name="Rechteck 564"/>
              <p:cNvSpPr/>
              <p:nvPr/>
            </p:nvSpPr>
            <p:spPr>
              <a:xfrm>
                <a:off x="4071934" y="3714752"/>
                <a:ext cx="500066" cy="5000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566" name="Ellipse 565"/>
              <p:cNvSpPr/>
              <p:nvPr/>
            </p:nvSpPr>
            <p:spPr>
              <a:xfrm>
                <a:off x="3786182" y="4357694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567" name="Ellipse 566"/>
              <p:cNvSpPr/>
              <p:nvPr/>
            </p:nvSpPr>
            <p:spPr>
              <a:xfrm>
                <a:off x="4143372" y="3786190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568" name="Ellipse 567"/>
              <p:cNvSpPr/>
              <p:nvPr/>
            </p:nvSpPr>
            <p:spPr>
              <a:xfrm>
                <a:off x="4500562" y="4357694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569" name="Rechteck 568"/>
              <p:cNvSpPr/>
              <p:nvPr/>
            </p:nvSpPr>
            <p:spPr>
              <a:xfrm>
                <a:off x="4143372" y="4357694"/>
                <a:ext cx="357190" cy="3571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>
                    <a:solidFill>
                      <a:schemeClr val="tx1"/>
                    </a:solidFill>
                  </a:rPr>
                  <a:t>…</a:t>
                </a:r>
                <a:endParaRPr lang="de-AT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70" name="Gerade Verbindung 569"/>
              <p:cNvCxnSpPr>
                <a:stCxn id="567" idx="4"/>
                <a:endCxn id="566" idx="0"/>
              </p:cNvCxnSpPr>
              <p:nvPr/>
            </p:nvCxnSpPr>
            <p:spPr>
              <a:xfrm rot="5400000">
                <a:off x="4036215" y="4071942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Gerade Verbindung 570"/>
              <p:cNvCxnSpPr>
                <a:stCxn id="567" idx="4"/>
                <a:endCxn id="568" idx="0"/>
              </p:cNvCxnSpPr>
              <p:nvPr/>
            </p:nvCxnSpPr>
            <p:spPr>
              <a:xfrm rot="16200000" flipH="1">
                <a:off x="4393405" y="4071942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2" name="Ellipse 571"/>
              <p:cNvSpPr/>
              <p:nvPr/>
            </p:nvSpPr>
            <p:spPr>
              <a:xfrm>
                <a:off x="2357422" y="4357694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573" name="Ellipse 572"/>
              <p:cNvSpPr/>
              <p:nvPr/>
            </p:nvSpPr>
            <p:spPr>
              <a:xfrm>
                <a:off x="2714612" y="3786190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574" name="Ellipse 573"/>
              <p:cNvSpPr/>
              <p:nvPr/>
            </p:nvSpPr>
            <p:spPr>
              <a:xfrm>
                <a:off x="3071802" y="4357694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575" name="Rechteck 574"/>
              <p:cNvSpPr/>
              <p:nvPr/>
            </p:nvSpPr>
            <p:spPr>
              <a:xfrm>
                <a:off x="2714612" y="4357694"/>
                <a:ext cx="357190" cy="3571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>
                    <a:solidFill>
                      <a:schemeClr val="tx1"/>
                    </a:solidFill>
                  </a:rPr>
                  <a:t>…</a:t>
                </a:r>
                <a:endParaRPr lang="de-AT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76" name="Gerade Verbindung 575"/>
              <p:cNvCxnSpPr>
                <a:stCxn id="573" idx="4"/>
                <a:endCxn id="572" idx="0"/>
              </p:cNvCxnSpPr>
              <p:nvPr/>
            </p:nvCxnSpPr>
            <p:spPr>
              <a:xfrm rot="5400000">
                <a:off x="2607455" y="4071942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Gerade Verbindung 576"/>
              <p:cNvCxnSpPr>
                <a:stCxn id="573" idx="4"/>
                <a:endCxn id="574" idx="0"/>
              </p:cNvCxnSpPr>
              <p:nvPr/>
            </p:nvCxnSpPr>
            <p:spPr>
              <a:xfrm rot="16200000" flipH="1">
                <a:off x="2964645" y="4071942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8" name="Ellipse 577"/>
              <p:cNvSpPr/>
              <p:nvPr/>
            </p:nvSpPr>
            <p:spPr>
              <a:xfrm>
                <a:off x="3428992" y="3214686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579" name="Gerade Verbindung 578"/>
              <p:cNvCxnSpPr>
                <a:stCxn id="578" idx="4"/>
                <a:endCxn id="567" idx="0"/>
              </p:cNvCxnSpPr>
              <p:nvPr/>
            </p:nvCxnSpPr>
            <p:spPr>
              <a:xfrm rot="16200000" flipH="1">
                <a:off x="3857620" y="3321843"/>
                <a:ext cx="214314" cy="71438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Gerade Verbindung 579"/>
              <p:cNvCxnSpPr>
                <a:stCxn id="578" idx="4"/>
                <a:endCxn id="573" idx="0"/>
              </p:cNvCxnSpPr>
              <p:nvPr/>
            </p:nvCxnSpPr>
            <p:spPr>
              <a:xfrm rot="5400000">
                <a:off x="3143240" y="3321843"/>
                <a:ext cx="214314" cy="71438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1" name="Legende mit Linie 1 580"/>
              <p:cNvSpPr/>
              <p:nvPr/>
            </p:nvSpPr>
            <p:spPr>
              <a:xfrm>
                <a:off x="4643438" y="5000636"/>
                <a:ext cx="1000132" cy="357190"/>
              </a:xfrm>
              <a:prstGeom prst="borderCallout1">
                <a:avLst>
                  <a:gd name="adj1" fmla="val 18750"/>
                  <a:gd name="adj2" fmla="val -8333"/>
                  <a:gd name="adj3" fmla="val -86884"/>
                  <a:gd name="adj4" fmla="val -2954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 err="1" smtClean="0">
                    <a:solidFill>
                      <a:schemeClr val="tx1"/>
                    </a:solidFill>
                  </a:rPr>
                  <a:t>Remaining</a:t>
                </a:r>
                <a:r>
                  <a:rPr lang="de-AT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AT" sz="1200" dirty="0" err="1" smtClean="0">
                    <a:solidFill>
                      <a:schemeClr val="tx1"/>
                    </a:solidFill>
                  </a:rPr>
                  <a:t>Children</a:t>
                </a:r>
                <a:endParaRPr lang="de-AT" sz="1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82" name="Gruppieren 581"/>
          <p:cNvGrpSpPr/>
          <p:nvPr/>
        </p:nvGrpSpPr>
        <p:grpSpPr>
          <a:xfrm>
            <a:off x="5214942" y="3714752"/>
            <a:ext cx="3500462" cy="2357454"/>
            <a:chOff x="428596" y="2571744"/>
            <a:chExt cx="3500462" cy="2357454"/>
          </a:xfrm>
        </p:grpSpPr>
        <p:sp>
          <p:nvSpPr>
            <p:cNvPr id="583" name="Rechteck 582"/>
            <p:cNvSpPr/>
            <p:nvPr/>
          </p:nvSpPr>
          <p:spPr>
            <a:xfrm>
              <a:off x="428596" y="2571744"/>
              <a:ext cx="3500462" cy="235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584" name="Gruppieren 170"/>
            <p:cNvGrpSpPr/>
            <p:nvPr/>
          </p:nvGrpSpPr>
          <p:grpSpPr>
            <a:xfrm>
              <a:off x="571472" y="2643182"/>
              <a:ext cx="2500330" cy="1571636"/>
              <a:chOff x="500034" y="3857628"/>
              <a:chExt cx="2500330" cy="1571636"/>
            </a:xfrm>
          </p:grpSpPr>
          <p:sp>
            <p:nvSpPr>
              <p:cNvPr id="585" name="Rechteck 584"/>
              <p:cNvSpPr/>
              <p:nvPr/>
            </p:nvSpPr>
            <p:spPr>
              <a:xfrm>
                <a:off x="1500166" y="3857628"/>
                <a:ext cx="500066" cy="5000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586" name="Ellipse 585"/>
              <p:cNvSpPr/>
              <p:nvPr/>
            </p:nvSpPr>
            <p:spPr>
              <a:xfrm>
                <a:off x="1928794" y="5072074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587" name="Ellipse 586"/>
              <p:cNvSpPr/>
              <p:nvPr/>
            </p:nvSpPr>
            <p:spPr>
              <a:xfrm>
                <a:off x="2285984" y="4500570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588" name="Ellipse 587"/>
              <p:cNvSpPr/>
              <p:nvPr/>
            </p:nvSpPr>
            <p:spPr>
              <a:xfrm>
                <a:off x="2643174" y="5072074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589" name="Rechteck 588"/>
              <p:cNvSpPr/>
              <p:nvPr/>
            </p:nvSpPr>
            <p:spPr>
              <a:xfrm>
                <a:off x="2285984" y="5072074"/>
                <a:ext cx="357190" cy="3571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>
                    <a:solidFill>
                      <a:schemeClr val="tx1"/>
                    </a:solidFill>
                  </a:rPr>
                  <a:t>…</a:t>
                </a:r>
                <a:endParaRPr lang="de-AT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0" name="Gerade Verbindung 589"/>
              <p:cNvCxnSpPr>
                <a:stCxn id="587" idx="4"/>
                <a:endCxn id="586" idx="0"/>
              </p:cNvCxnSpPr>
              <p:nvPr/>
            </p:nvCxnSpPr>
            <p:spPr>
              <a:xfrm rot="5400000">
                <a:off x="2178827" y="4786322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Gerade Verbindung 590"/>
              <p:cNvCxnSpPr>
                <a:stCxn id="587" idx="4"/>
                <a:endCxn id="588" idx="0"/>
              </p:cNvCxnSpPr>
              <p:nvPr/>
            </p:nvCxnSpPr>
            <p:spPr>
              <a:xfrm rot="16200000" flipH="1">
                <a:off x="2536017" y="4786322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2" name="Ellipse 591"/>
              <p:cNvSpPr/>
              <p:nvPr/>
            </p:nvSpPr>
            <p:spPr>
              <a:xfrm>
                <a:off x="500034" y="5072074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593" name="Ellipse 592"/>
              <p:cNvSpPr/>
              <p:nvPr/>
            </p:nvSpPr>
            <p:spPr>
              <a:xfrm>
                <a:off x="857224" y="4500570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594" name="Ellipse 593"/>
              <p:cNvSpPr/>
              <p:nvPr/>
            </p:nvSpPr>
            <p:spPr>
              <a:xfrm>
                <a:off x="1214414" y="5072074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595" name="Rechteck 594"/>
              <p:cNvSpPr/>
              <p:nvPr/>
            </p:nvSpPr>
            <p:spPr>
              <a:xfrm>
                <a:off x="857224" y="5072074"/>
                <a:ext cx="357190" cy="3571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>
                    <a:solidFill>
                      <a:schemeClr val="tx1"/>
                    </a:solidFill>
                  </a:rPr>
                  <a:t>…</a:t>
                </a:r>
                <a:endParaRPr lang="de-AT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6" name="Gerade Verbindung 595"/>
              <p:cNvCxnSpPr>
                <a:stCxn id="593" idx="4"/>
                <a:endCxn id="592" idx="0"/>
              </p:cNvCxnSpPr>
              <p:nvPr/>
            </p:nvCxnSpPr>
            <p:spPr>
              <a:xfrm rot="5400000">
                <a:off x="750067" y="4786322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Gerade Verbindung 596"/>
              <p:cNvCxnSpPr>
                <a:stCxn id="593" idx="4"/>
                <a:endCxn id="594" idx="0"/>
              </p:cNvCxnSpPr>
              <p:nvPr/>
            </p:nvCxnSpPr>
            <p:spPr>
              <a:xfrm rot="16200000" flipH="1">
                <a:off x="1107257" y="4786322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8" name="Ellipse 597"/>
              <p:cNvSpPr/>
              <p:nvPr/>
            </p:nvSpPr>
            <p:spPr>
              <a:xfrm>
                <a:off x="1571604" y="3929066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599" name="Gerade Verbindung 598"/>
              <p:cNvCxnSpPr>
                <a:stCxn id="598" idx="4"/>
                <a:endCxn id="587" idx="0"/>
              </p:cNvCxnSpPr>
              <p:nvPr/>
            </p:nvCxnSpPr>
            <p:spPr>
              <a:xfrm rot="16200000" flipH="1">
                <a:off x="2000232" y="4036223"/>
                <a:ext cx="214314" cy="71438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Gerade Verbindung 599"/>
              <p:cNvCxnSpPr>
                <a:stCxn id="598" idx="4"/>
                <a:endCxn id="593" idx="0"/>
              </p:cNvCxnSpPr>
              <p:nvPr/>
            </p:nvCxnSpPr>
            <p:spPr>
              <a:xfrm rot="5400000">
                <a:off x="1285852" y="4036223"/>
                <a:ext cx="214314" cy="71438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1" name="Gruppieren 600"/>
          <p:cNvGrpSpPr/>
          <p:nvPr/>
        </p:nvGrpSpPr>
        <p:grpSpPr>
          <a:xfrm>
            <a:off x="5214942" y="3714752"/>
            <a:ext cx="3500462" cy="2357454"/>
            <a:chOff x="4500562" y="3357562"/>
            <a:chExt cx="3500462" cy="2357454"/>
          </a:xfrm>
        </p:grpSpPr>
        <p:sp>
          <p:nvSpPr>
            <p:cNvPr id="602" name="Rechteck 601"/>
            <p:cNvSpPr/>
            <p:nvPr/>
          </p:nvSpPr>
          <p:spPr>
            <a:xfrm>
              <a:off x="4500562" y="3357562"/>
              <a:ext cx="3500462" cy="235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603" name="Gruppieren 188"/>
            <p:cNvGrpSpPr/>
            <p:nvPr/>
          </p:nvGrpSpPr>
          <p:grpSpPr>
            <a:xfrm>
              <a:off x="5357818" y="3429000"/>
              <a:ext cx="1857388" cy="1643074"/>
              <a:chOff x="5357818" y="3429000"/>
              <a:chExt cx="1857388" cy="1643074"/>
            </a:xfrm>
          </p:grpSpPr>
          <p:sp>
            <p:nvSpPr>
              <p:cNvPr id="604" name="Rechteck 603"/>
              <p:cNvSpPr/>
              <p:nvPr/>
            </p:nvSpPr>
            <p:spPr>
              <a:xfrm>
                <a:off x="5643570" y="3429000"/>
                <a:ext cx="500066" cy="5000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605" name="Ellipse 604"/>
              <p:cNvSpPr/>
              <p:nvPr/>
            </p:nvSpPr>
            <p:spPr>
              <a:xfrm>
                <a:off x="5357818" y="4071942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606" name="Ellipse 605"/>
              <p:cNvSpPr/>
              <p:nvPr/>
            </p:nvSpPr>
            <p:spPr>
              <a:xfrm>
                <a:off x="5715008" y="3500438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607" name="Ellipse 606"/>
              <p:cNvSpPr/>
              <p:nvPr/>
            </p:nvSpPr>
            <p:spPr>
              <a:xfrm>
                <a:off x="6072198" y="4071942"/>
                <a:ext cx="357190" cy="3571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608" name="Rechteck 607"/>
              <p:cNvSpPr/>
              <p:nvPr/>
            </p:nvSpPr>
            <p:spPr>
              <a:xfrm>
                <a:off x="5715008" y="4071942"/>
                <a:ext cx="357190" cy="3571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>
                    <a:solidFill>
                      <a:schemeClr val="tx1"/>
                    </a:solidFill>
                  </a:rPr>
                  <a:t>…</a:t>
                </a:r>
                <a:endParaRPr lang="de-AT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9" name="Gerade Verbindung 608"/>
              <p:cNvCxnSpPr>
                <a:stCxn id="606" idx="4"/>
                <a:endCxn id="605" idx="0"/>
              </p:cNvCxnSpPr>
              <p:nvPr/>
            </p:nvCxnSpPr>
            <p:spPr>
              <a:xfrm rot="5400000">
                <a:off x="5607851" y="3786190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Gerade Verbindung 609"/>
              <p:cNvCxnSpPr>
                <a:stCxn id="606" idx="4"/>
                <a:endCxn id="607" idx="0"/>
              </p:cNvCxnSpPr>
              <p:nvPr/>
            </p:nvCxnSpPr>
            <p:spPr>
              <a:xfrm rot="16200000" flipH="1">
                <a:off x="5965041" y="3786190"/>
                <a:ext cx="214314" cy="35719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1" name="Legende mit Linie 1 610"/>
              <p:cNvSpPr/>
              <p:nvPr/>
            </p:nvSpPr>
            <p:spPr>
              <a:xfrm>
                <a:off x="6215074" y="4714884"/>
                <a:ext cx="1000132" cy="357190"/>
              </a:xfrm>
              <a:prstGeom prst="borderCallout1">
                <a:avLst>
                  <a:gd name="adj1" fmla="val 18750"/>
                  <a:gd name="adj2" fmla="val -8333"/>
                  <a:gd name="adj3" fmla="val -86884"/>
                  <a:gd name="adj4" fmla="val -2954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 smtClean="0">
                    <a:solidFill>
                      <a:schemeClr val="tx1"/>
                    </a:solidFill>
                  </a:rPr>
                  <a:t>Next Generation</a:t>
                </a:r>
                <a:endParaRPr lang="de-AT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6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3FBE058-E88D-4DDF-8D4C-CED83D385780}" type="slidenum">
              <a:rPr lang="de-AT" smtClean="0"/>
              <a:pPr/>
              <a:t>16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9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0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4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5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4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5" dur="indefinite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4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4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5" dur="indefinite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4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5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5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6" dur="indefinite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45" grpId="0" animBg="1"/>
      <p:bldP spid="45" grpId="1" animBg="1"/>
      <p:bldP spid="45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  <p:bldP spid="88" grpId="0" animBg="1"/>
      <p:bldP spid="88" grpId="1" animBg="1"/>
      <p:bldP spid="88" grpId="2" animBg="1"/>
      <p:bldP spid="89" grpId="0" animBg="1"/>
      <p:bldP spid="89" grpId="1" animBg="1"/>
      <p:bldP spid="89" grpId="2" animBg="1"/>
      <p:bldP spid="90" grpId="0" animBg="1"/>
      <p:bldP spid="90" grpId="1" animBg="1"/>
      <p:bldP spid="90" grpId="2" animBg="1"/>
      <p:bldP spid="91" grpId="0" animBg="1"/>
      <p:bldP spid="91" grpId="1" animBg="1"/>
      <p:bldP spid="91" grpId="2" animBg="1"/>
      <p:bldP spid="92" grpId="0" animBg="1"/>
      <p:bldP spid="92" grpId="1" animBg="1"/>
      <p:bldP spid="92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Modularization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operator graphs grow quite quickly and become hard to handle</a:t>
            </a:r>
          </a:p>
          <a:p>
            <a:r>
              <a:rPr lang="en-US" dirty="0" smtClean="0"/>
              <a:t>modularization of operator graphs is necessary</a:t>
            </a:r>
          </a:p>
          <a:p>
            <a:r>
              <a:rPr lang="en-US" dirty="0" smtClean="0"/>
              <a:t>use special operator that wraps a whole operator graph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algorithms contain problem-specific parts</a:t>
            </a:r>
          </a:p>
          <a:p>
            <a:pPr lvl="1"/>
            <a:r>
              <a:rPr lang="en-US" dirty="0" smtClean="0"/>
              <a:t>for example: </a:t>
            </a:r>
            <a:r>
              <a:rPr lang="en-US" dirty="0" err="1" smtClean="0"/>
              <a:t>TSPInjector</a:t>
            </a:r>
            <a:r>
              <a:rPr lang="en-US" dirty="0" smtClean="0"/>
              <a:t>, </a:t>
            </a:r>
            <a:r>
              <a:rPr lang="en-US" dirty="0" err="1" smtClean="0"/>
              <a:t>RandomPermutationGenerator</a:t>
            </a:r>
            <a:r>
              <a:rPr lang="en-US" dirty="0" smtClean="0"/>
              <a:t>, </a:t>
            </a:r>
            <a:r>
              <a:rPr lang="en-US" dirty="0" err="1" smtClean="0"/>
              <a:t>DistanceMatrixPathTSPEvaluator</a:t>
            </a:r>
            <a:r>
              <a:rPr lang="en-US" dirty="0" smtClean="0"/>
              <a:t>,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how to build a generic SGA template that can be parameterized with all necessary problem-specific operators?</a:t>
            </a:r>
          </a:p>
          <a:p>
            <a:pPr lvl="3"/>
            <a:endParaRPr lang="en-US" dirty="0" smtClean="0"/>
          </a:p>
          <a:p>
            <a:r>
              <a:rPr lang="en-US" b="1" dirty="0" err="1" smtClean="0"/>
              <a:t>CombinedOperator</a:t>
            </a:r>
            <a:endParaRPr lang="en-US" b="1" dirty="0" smtClean="0"/>
          </a:p>
          <a:p>
            <a:pPr lvl="1"/>
            <a:r>
              <a:rPr lang="en-US" dirty="0" smtClean="0"/>
              <a:t>contains an operator graph</a:t>
            </a:r>
          </a:p>
          <a:p>
            <a:pPr lvl="1"/>
            <a:r>
              <a:rPr lang="en-US" dirty="0" smtClean="0"/>
              <a:t>may inject its sub-operators into its scope</a:t>
            </a:r>
          </a:p>
          <a:p>
            <a:pPr lvl="1"/>
            <a:r>
              <a:rPr lang="en-US" dirty="0" smtClean="0"/>
              <a:t>executes the whole operator graph on its scope</a:t>
            </a:r>
          </a:p>
          <a:p>
            <a:pPr lvl="3"/>
            <a:endParaRPr lang="en-US" dirty="0" smtClean="0"/>
          </a:p>
          <a:p>
            <a:r>
              <a:rPr lang="en-US" b="1" dirty="0" err="1" smtClean="0"/>
              <a:t>OperatorExtractor</a:t>
            </a:r>
            <a:endParaRPr lang="en-US" b="1" dirty="0" smtClean="0"/>
          </a:p>
          <a:p>
            <a:pPr lvl="1"/>
            <a:r>
              <a:rPr lang="en-US" dirty="0" smtClean="0"/>
              <a:t>placeholder operator</a:t>
            </a:r>
          </a:p>
          <a:p>
            <a:pPr lvl="1"/>
            <a:r>
              <a:rPr lang="en-US" dirty="0" smtClean="0"/>
              <a:t>extracts and executes an operator with a predefined name from the scope</a:t>
            </a:r>
          </a:p>
          <a:p>
            <a:pPr lvl="1"/>
            <a:r>
              <a:rPr lang="en-US" dirty="0" smtClean="0"/>
              <a:t>variable lookup goes up in the scope tree until a matching operator is found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17</a:t>
            </a:fld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TSP SGA </a:t>
            </a:r>
            <a:r>
              <a:rPr lang="de-AT" dirty="0" err="1" smtClean="0"/>
              <a:t>Example</a:t>
            </a:r>
            <a:endParaRPr lang="de-AT" dirty="0"/>
          </a:p>
        </p:txBody>
      </p:sp>
      <p:grpSp>
        <p:nvGrpSpPr>
          <p:cNvPr id="90" name="Gruppieren 89"/>
          <p:cNvGrpSpPr/>
          <p:nvPr/>
        </p:nvGrpSpPr>
        <p:grpSpPr>
          <a:xfrm>
            <a:off x="714348" y="2643182"/>
            <a:ext cx="7715304" cy="3786214"/>
            <a:chOff x="142844" y="2571744"/>
            <a:chExt cx="7715304" cy="3786214"/>
          </a:xfrm>
        </p:grpSpPr>
        <p:sp>
          <p:nvSpPr>
            <p:cNvPr id="88" name="Flussdiagramm: Prozess 87"/>
            <p:cNvSpPr/>
            <p:nvPr/>
          </p:nvSpPr>
          <p:spPr>
            <a:xfrm>
              <a:off x="142844" y="2571744"/>
              <a:ext cx="7715304" cy="3786214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AT" sz="1200" b="1" dirty="0" err="1" smtClean="0"/>
                <a:t>CombinedOperator</a:t>
              </a:r>
              <a:endParaRPr lang="de-AT" sz="1200" b="1" dirty="0"/>
            </a:p>
          </p:txBody>
        </p:sp>
        <p:grpSp>
          <p:nvGrpSpPr>
            <p:cNvPr id="83" name="Gruppieren 82"/>
            <p:cNvGrpSpPr/>
            <p:nvPr/>
          </p:nvGrpSpPr>
          <p:grpSpPr>
            <a:xfrm>
              <a:off x="233346" y="2859104"/>
              <a:ext cx="7500990" cy="3357586"/>
              <a:chOff x="500034" y="2857496"/>
              <a:chExt cx="7500990" cy="3357586"/>
            </a:xfrm>
          </p:grpSpPr>
          <p:sp>
            <p:nvSpPr>
              <p:cNvPr id="6" name="Flussdiagramm: Prozess 5"/>
              <p:cNvSpPr/>
              <p:nvPr/>
            </p:nvSpPr>
            <p:spPr>
              <a:xfrm>
                <a:off x="500034" y="2857496"/>
                <a:ext cx="1714512" cy="35719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 err="1" smtClean="0"/>
                  <a:t>SequentialProcessor</a:t>
                </a:r>
                <a:endParaRPr lang="de-AT" sz="1200" dirty="0"/>
              </a:p>
            </p:txBody>
          </p:sp>
          <p:cxnSp>
            <p:nvCxnSpPr>
              <p:cNvPr id="7" name="Gewinkelte Verbindung 6"/>
              <p:cNvCxnSpPr>
                <a:stCxn id="6" idx="3"/>
              </p:cNvCxnSpPr>
              <p:nvPr/>
            </p:nvCxnSpPr>
            <p:spPr>
              <a:xfrm>
                <a:off x="2214546" y="3036091"/>
                <a:ext cx="214314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winkelte Verbindung 7"/>
              <p:cNvCxnSpPr>
                <a:stCxn id="6" idx="3"/>
              </p:cNvCxnSpPr>
              <p:nvPr/>
            </p:nvCxnSpPr>
            <p:spPr>
              <a:xfrm>
                <a:off x="2214546" y="3036091"/>
                <a:ext cx="214314" cy="42862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lussdiagramm: Prozess 16"/>
              <p:cNvSpPr/>
              <p:nvPr/>
            </p:nvSpPr>
            <p:spPr>
              <a:xfrm>
                <a:off x="2428860" y="2857496"/>
                <a:ext cx="1714512" cy="35719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 err="1" smtClean="0"/>
                  <a:t>RandomInjector</a:t>
                </a:r>
                <a:endParaRPr lang="de-AT" sz="1200" dirty="0"/>
              </a:p>
            </p:txBody>
          </p:sp>
          <p:sp>
            <p:nvSpPr>
              <p:cNvPr id="18" name="Flussdiagramm: Prozess 17"/>
              <p:cNvSpPr/>
              <p:nvPr/>
            </p:nvSpPr>
            <p:spPr>
              <a:xfrm>
                <a:off x="2428860" y="3286124"/>
                <a:ext cx="1714512" cy="35719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b="1" i="1" dirty="0" err="1" smtClean="0"/>
                  <a:t>ProblemInitializer</a:t>
                </a:r>
                <a:endParaRPr lang="de-AT" sz="1200" b="1" i="1" dirty="0"/>
              </a:p>
            </p:txBody>
          </p:sp>
          <p:sp>
            <p:nvSpPr>
              <p:cNvPr id="20" name="Flussdiagramm: Prozess 19"/>
              <p:cNvSpPr/>
              <p:nvPr/>
            </p:nvSpPr>
            <p:spPr>
              <a:xfrm>
                <a:off x="2428860" y="3714752"/>
                <a:ext cx="1714512" cy="35719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 err="1" smtClean="0"/>
                  <a:t>VariableInjector</a:t>
                </a:r>
                <a:endParaRPr lang="de-AT" sz="1200" dirty="0"/>
              </a:p>
            </p:txBody>
          </p:sp>
          <p:sp>
            <p:nvSpPr>
              <p:cNvPr id="21" name="Flussdiagramm: Prozess 20"/>
              <p:cNvSpPr/>
              <p:nvPr/>
            </p:nvSpPr>
            <p:spPr>
              <a:xfrm>
                <a:off x="2428860" y="4143380"/>
                <a:ext cx="1714512" cy="35719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 err="1" smtClean="0"/>
                  <a:t>SubScopesCreater</a:t>
                </a:r>
                <a:endParaRPr lang="de-AT" sz="1200" dirty="0"/>
              </a:p>
            </p:txBody>
          </p:sp>
          <p:sp>
            <p:nvSpPr>
              <p:cNvPr id="22" name="Flussdiagramm: Prozess 21"/>
              <p:cNvSpPr/>
              <p:nvPr/>
            </p:nvSpPr>
            <p:spPr>
              <a:xfrm>
                <a:off x="2428860" y="4572008"/>
                <a:ext cx="1714512" cy="35719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 err="1" smtClean="0"/>
                  <a:t>UniformSequential</a:t>
                </a:r>
                <a:endParaRPr lang="de-AT" sz="1200" dirty="0" smtClean="0"/>
              </a:p>
              <a:p>
                <a:pPr algn="ctr"/>
                <a:r>
                  <a:rPr lang="de-AT" sz="1200" dirty="0" err="1" smtClean="0"/>
                  <a:t>SubScopesProcessor</a:t>
                </a:r>
                <a:endParaRPr lang="de-AT" sz="1200" dirty="0"/>
              </a:p>
            </p:txBody>
          </p:sp>
          <p:sp>
            <p:nvSpPr>
              <p:cNvPr id="23" name="Flussdiagramm: Prozess 22"/>
              <p:cNvSpPr/>
              <p:nvPr/>
            </p:nvSpPr>
            <p:spPr>
              <a:xfrm>
                <a:off x="4357686" y="4572008"/>
                <a:ext cx="1714512" cy="35719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 err="1" smtClean="0"/>
                  <a:t>SequentialProcessor</a:t>
                </a:r>
                <a:endParaRPr lang="de-AT" sz="1200" dirty="0"/>
              </a:p>
            </p:txBody>
          </p:sp>
          <p:sp>
            <p:nvSpPr>
              <p:cNvPr id="24" name="Flussdiagramm: Prozess 23"/>
              <p:cNvSpPr/>
              <p:nvPr/>
            </p:nvSpPr>
            <p:spPr>
              <a:xfrm>
                <a:off x="6286512" y="4572008"/>
                <a:ext cx="1714512" cy="35719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b="1" i="1" dirty="0" err="1" smtClean="0"/>
                  <a:t>SolutionGenerator</a:t>
                </a:r>
                <a:endParaRPr lang="de-AT" sz="1200" b="1" i="1" dirty="0"/>
              </a:p>
            </p:txBody>
          </p:sp>
          <p:sp>
            <p:nvSpPr>
              <p:cNvPr id="25" name="Flussdiagramm: Prozess 24"/>
              <p:cNvSpPr/>
              <p:nvPr/>
            </p:nvSpPr>
            <p:spPr>
              <a:xfrm>
                <a:off x="6286512" y="5000636"/>
                <a:ext cx="1714512" cy="35719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b="1" i="1" dirty="0" err="1" smtClean="0"/>
                  <a:t>Evaluator</a:t>
                </a:r>
                <a:endParaRPr lang="de-AT" sz="1200" b="1" i="1" dirty="0"/>
              </a:p>
            </p:txBody>
          </p:sp>
          <p:sp>
            <p:nvSpPr>
              <p:cNvPr id="26" name="Flussdiagramm: Prozess 25"/>
              <p:cNvSpPr/>
              <p:nvPr/>
            </p:nvSpPr>
            <p:spPr>
              <a:xfrm>
                <a:off x="6286512" y="5429264"/>
                <a:ext cx="1714512" cy="35719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 smtClean="0"/>
                  <a:t>Counter</a:t>
                </a:r>
                <a:endParaRPr lang="de-AT" sz="1200" dirty="0"/>
              </a:p>
            </p:txBody>
          </p:sp>
          <p:sp>
            <p:nvSpPr>
              <p:cNvPr id="27" name="Flussdiagramm: Prozess 26"/>
              <p:cNvSpPr/>
              <p:nvPr/>
            </p:nvSpPr>
            <p:spPr>
              <a:xfrm>
                <a:off x="2428860" y="5857892"/>
                <a:ext cx="1714512" cy="35719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 smtClean="0"/>
                  <a:t>Sorter</a:t>
                </a:r>
                <a:endParaRPr lang="de-AT" sz="1200" dirty="0"/>
              </a:p>
            </p:txBody>
          </p:sp>
          <p:cxnSp>
            <p:nvCxnSpPr>
              <p:cNvPr id="45" name="Gewinkelte Verbindung 44"/>
              <p:cNvCxnSpPr>
                <a:stCxn id="6" idx="3"/>
                <a:endCxn id="20" idx="1"/>
              </p:cNvCxnSpPr>
              <p:nvPr/>
            </p:nvCxnSpPr>
            <p:spPr>
              <a:xfrm>
                <a:off x="2214546" y="3036091"/>
                <a:ext cx="214314" cy="85725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winkelte Verbindung 46"/>
              <p:cNvCxnSpPr>
                <a:stCxn id="6" idx="3"/>
                <a:endCxn id="21" idx="1"/>
              </p:cNvCxnSpPr>
              <p:nvPr/>
            </p:nvCxnSpPr>
            <p:spPr>
              <a:xfrm>
                <a:off x="2214546" y="3036091"/>
                <a:ext cx="214314" cy="1285884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winkelte Verbindung 48"/>
              <p:cNvCxnSpPr>
                <a:stCxn id="6" idx="3"/>
                <a:endCxn id="22" idx="1"/>
              </p:cNvCxnSpPr>
              <p:nvPr/>
            </p:nvCxnSpPr>
            <p:spPr>
              <a:xfrm>
                <a:off x="2214546" y="3036091"/>
                <a:ext cx="214314" cy="1714512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winkelte Verbindung 50"/>
              <p:cNvCxnSpPr>
                <a:stCxn id="6" idx="3"/>
                <a:endCxn id="27" idx="1"/>
              </p:cNvCxnSpPr>
              <p:nvPr/>
            </p:nvCxnSpPr>
            <p:spPr>
              <a:xfrm>
                <a:off x="2214546" y="3036091"/>
                <a:ext cx="214314" cy="300039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winkelte Verbindung 56"/>
              <p:cNvCxnSpPr>
                <a:stCxn id="22" idx="3"/>
                <a:endCxn id="23" idx="1"/>
              </p:cNvCxnSpPr>
              <p:nvPr/>
            </p:nvCxnSpPr>
            <p:spPr>
              <a:xfrm>
                <a:off x="4143372" y="4750603"/>
                <a:ext cx="214314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winkelte Verbindung 59"/>
              <p:cNvCxnSpPr>
                <a:stCxn id="23" idx="3"/>
                <a:endCxn id="24" idx="1"/>
              </p:cNvCxnSpPr>
              <p:nvPr/>
            </p:nvCxnSpPr>
            <p:spPr>
              <a:xfrm>
                <a:off x="6072198" y="4750603"/>
                <a:ext cx="214314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winkelte Verbindung 62"/>
              <p:cNvCxnSpPr>
                <a:stCxn id="23" idx="3"/>
                <a:endCxn id="25" idx="1"/>
              </p:cNvCxnSpPr>
              <p:nvPr/>
            </p:nvCxnSpPr>
            <p:spPr>
              <a:xfrm>
                <a:off x="6072198" y="4750603"/>
                <a:ext cx="214314" cy="42862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winkelte Verbindung 65"/>
              <p:cNvCxnSpPr>
                <a:stCxn id="23" idx="3"/>
                <a:endCxn id="26" idx="1"/>
              </p:cNvCxnSpPr>
              <p:nvPr/>
            </p:nvCxnSpPr>
            <p:spPr>
              <a:xfrm>
                <a:off x="6072198" y="4750603"/>
                <a:ext cx="214314" cy="85725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9" name="Gruppieren 88"/>
          <p:cNvGrpSpPr/>
          <p:nvPr/>
        </p:nvGrpSpPr>
        <p:grpSpPr>
          <a:xfrm>
            <a:off x="714348" y="1214422"/>
            <a:ext cx="3643338" cy="1214446"/>
            <a:chOff x="500034" y="1214422"/>
            <a:chExt cx="3643338" cy="1214446"/>
          </a:xfrm>
        </p:grpSpPr>
        <p:sp>
          <p:nvSpPr>
            <p:cNvPr id="41" name="Flussdiagramm: Prozess 40"/>
            <p:cNvSpPr/>
            <p:nvPr/>
          </p:nvSpPr>
          <p:spPr>
            <a:xfrm>
              <a:off x="500034" y="1214422"/>
              <a:ext cx="1714512" cy="357190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b="1" dirty="0" err="1" smtClean="0"/>
                <a:t>CombinedOperator</a:t>
              </a:r>
              <a:endParaRPr lang="de-AT" sz="1200" b="1" dirty="0"/>
            </a:p>
          </p:txBody>
        </p:sp>
        <p:sp>
          <p:nvSpPr>
            <p:cNvPr id="42" name="Flussdiagramm: Prozess 41"/>
            <p:cNvSpPr/>
            <p:nvPr/>
          </p:nvSpPr>
          <p:spPr>
            <a:xfrm>
              <a:off x="2428860" y="1214422"/>
              <a:ext cx="1714512" cy="35719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err="1" smtClean="0"/>
                <a:t>TSPInjector</a:t>
              </a:r>
              <a:endParaRPr lang="de-AT" sz="1200" dirty="0"/>
            </a:p>
          </p:txBody>
        </p:sp>
        <p:sp>
          <p:nvSpPr>
            <p:cNvPr id="43" name="Flussdiagramm: Prozess 42"/>
            <p:cNvSpPr/>
            <p:nvPr/>
          </p:nvSpPr>
          <p:spPr>
            <a:xfrm>
              <a:off x="2428860" y="1643050"/>
              <a:ext cx="1714512" cy="35719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err="1" smtClean="0"/>
                <a:t>RandomPermutation</a:t>
              </a:r>
              <a:endParaRPr lang="de-AT" sz="1200" dirty="0" smtClean="0"/>
            </a:p>
            <a:p>
              <a:pPr algn="ctr"/>
              <a:r>
                <a:rPr lang="de-AT" sz="1200" dirty="0" smtClean="0"/>
                <a:t>Generator</a:t>
              </a:r>
              <a:endParaRPr lang="de-AT" sz="1200" dirty="0"/>
            </a:p>
          </p:txBody>
        </p:sp>
        <p:sp>
          <p:nvSpPr>
            <p:cNvPr id="44" name="Flussdiagramm: Prozess 43"/>
            <p:cNvSpPr/>
            <p:nvPr/>
          </p:nvSpPr>
          <p:spPr>
            <a:xfrm>
              <a:off x="2428860" y="2071678"/>
              <a:ext cx="1714512" cy="35719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err="1" smtClean="0"/>
                <a:t>DistanceMatrixPathTSP</a:t>
              </a:r>
              <a:endParaRPr lang="de-AT" sz="1200" dirty="0" smtClean="0"/>
            </a:p>
            <a:p>
              <a:pPr algn="ctr"/>
              <a:r>
                <a:rPr lang="de-AT" sz="1200" dirty="0" err="1" smtClean="0"/>
                <a:t>Evaluator</a:t>
              </a:r>
              <a:endParaRPr lang="de-AT" sz="1200" dirty="0"/>
            </a:p>
          </p:txBody>
        </p:sp>
        <p:cxnSp>
          <p:nvCxnSpPr>
            <p:cNvPr id="69" name="Gewinkelte Verbindung 68"/>
            <p:cNvCxnSpPr>
              <a:stCxn id="41" idx="3"/>
              <a:endCxn id="44" idx="1"/>
            </p:cNvCxnSpPr>
            <p:nvPr/>
          </p:nvCxnSpPr>
          <p:spPr>
            <a:xfrm>
              <a:off x="2214546" y="1393017"/>
              <a:ext cx="214314" cy="857256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winkelte Verbindung 71"/>
            <p:cNvCxnSpPr>
              <a:stCxn id="41" idx="3"/>
              <a:endCxn id="43" idx="1"/>
            </p:cNvCxnSpPr>
            <p:nvPr/>
          </p:nvCxnSpPr>
          <p:spPr>
            <a:xfrm>
              <a:off x="2214546" y="1393017"/>
              <a:ext cx="214314" cy="42862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winkelte Verbindung 74"/>
            <p:cNvCxnSpPr>
              <a:stCxn id="41" idx="3"/>
              <a:endCxn id="42" idx="1"/>
            </p:cNvCxnSpPr>
            <p:nvPr/>
          </p:nvCxnSpPr>
          <p:spPr>
            <a:xfrm>
              <a:off x="2214546" y="1393017"/>
              <a:ext cx="214314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3FBE058-E88D-4DDF-8D4C-CED83D385780}" type="slidenum">
              <a:rPr lang="de-AT" smtClean="0"/>
              <a:pPr/>
              <a:t>18</a:t>
            </a:fld>
            <a:endParaRPr lang="de-AT" dirty="0"/>
          </a:p>
        </p:txBody>
      </p:sp>
      <p:sp>
        <p:nvSpPr>
          <p:cNvPr id="92" name="Nach links gekrümmter Pfeil 91"/>
          <p:cNvSpPr/>
          <p:nvPr/>
        </p:nvSpPr>
        <p:spPr>
          <a:xfrm>
            <a:off x="4572000" y="1357298"/>
            <a:ext cx="500066" cy="2286016"/>
          </a:xfrm>
          <a:prstGeom prst="curvedLef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94" name="Pfeil nach rechts 93"/>
          <p:cNvSpPr/>
          <p:nvPr/>
        </p:nvSpPr>
        <p:spPr>
          <a:xfrm rot="3023235">
            <a:off x="3820082" y="3667651"/>
            <a:ext cx="3889361" cy="24850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5" name="Pfeil nach rechts 94"/>
          <p:cNvSpPr/>
          <p:nvPr/>
        </p:nvSpPr>
        <p:spPr>
          <a:xfrm rot="3023235">
            <a:off x="3820081" y="3167584"/>
            <a:ext cx="3889361" cy="24850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6" name="Pfeil nach unten 95"/>
          <p:cNvSpPr/>
          <p:nvPr/>
        </p:nvSpPr>
        <p:spPr>
          <a:xfrm>
            <a:off x="1428728" y="1785926"/>
            <a:ext cx="357190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4" grpId="0" animBg="1"/>
      <p:bldP spid="95" grpId="0" animBg="1"/>
      <p:bldP spid="9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Demonstration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Algorithms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what is an algorithm?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3 main aspects</a:t>
            </a:r>
          </a:p>
          <a:p>
            <a:pPr lvl="1"/>
            <a:r>
              <a:rPr lang="en-US" dirty="0" smtClean="0"/>
              <a:t>instructions</a:t>
            </a:r>
          </a:p>
          <a:p>
            <a:pPr lvl="1"/>
            <a:r>
              <a:rPr lang="en-US" dirty="0" smtClean="0"/>
              <a:t>sequence of execution</a:t>
            </a:r>
          </a:p>
          <a:p>
            <a:pPr lvl="1"/>
            <a:r>
              <a:rPr lang="en-US" dirty="0" smtClean="0"/>
              <a:t>result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we have to model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operators modifying data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graphs of operators representing the sequence of execution</a:t>
            </a:r>
          </a:p>
          <a:p>
            <a:pPr lvl="1"/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392877" y="2071678"/>
            <a:ext cx="835824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"A finite set of unambiguous instructions performed in a prescribed sequence to achieve a goal, especially a mathematical rule or procedure used to compute a desired result. Algorithms are the basis for most computer programming."</a:t>
            </a:r>
            <a:endParaRPr lang="en-US" dirty="0" smtClean="0"/>
          </a:p>
          <a:p>
            <a:pPr algn="r"/>
            <a:endParaRPr lang="en-US" sz="1000" dirty="0" smtClean="0"/>
          </a:p>
          <a:p>
            <a:pPr algn="r"/>
            <a:r>
              <a:rPr lang="en-US" sz="1000" dirty="0" smtClean="0"/>
              <a:t>© The American Heritage Dictionary of the English Language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2</a:t>
            </a:fld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Modeling </a:t>
            </a:r>
            <a:r>
              <a:rPr lang="de-AT" dirty="0" err="1" smtClean="0"/>
              <a:t>Algorithms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 err="1" smtClean="0"/>
              <a:t>scopes</a:t>
            </a:r>
            <a:endParaRPr lang="de-AT" dirty="0" smtClean="0"/>
          </a:p>
          <a:p>
            <a:pPr lvl="1"/>
            <a:r>
              <a:rPr lang="de-AT" dirty="0" smtClean="0"/>
              <a:t>form an n-</a:t>
            </a:r>
            <a:r>
              <a:rPr lang="de-AT" dirty="0" err="1" smtClean="0"/>
              <a:t>ary</a:t>
            </a:r>
            <a:r>
              <a:rPr lang="de-AT" dirty="0" smtClean="0"/>
              <a:t> </a:t>
            </a:r>
            <a:r>
              <a:rPr lang="de-AT" dirty="0" err="1" smtClean="0"/>
              <a:t>tree</a:t>
            </a:r>
            <a:r>
              <a:rPr lang="de-AT" dirty="0" smtClean="0"/>
              <a:t> </a:t>
            </a:r>
            <a:r>
              <a:rPr lang="de-AT" dirty="0" err="1" smtClean="0"/>
              <a:t>structure</a:t>
            </a:r>
            <a:endParaRPr lang="de-AT" dirty="0" smtClean="0"/>
          </a:p>
          <a:p>
            <a:pPr lvl="1"/>
            <a:r>
              <a:rPr lang="de-AT" dirty="0" err="1" smtClean="0"/>
              <a:t>contain</a:t>
            </a:r>
            <a:r>
              <a:rPr lang="de-AT" dirty="0" smtClean="0"/>
              <a:t> variables</a:t>
            </a:r>
          </a:p>
          <a:p>
            <a:pPr lvl="3"/>
            <a:endParaRPr lang="de-AT" dirty="0" smtClean="0"/>
          </a:p>
          <a:p>
            <a:r>
              <a:rPr lang="de-AT" dirty="0" err="1" smtClean="0"/>
              <a:t>operators</a:t>
            </a:r>
            <a:endParaRPr lang="de-AT" dirty="0" smtClean="0"/>
          </a:p>
          <a:p>
            <a:pPr lvl="1"/>
            <a:r>
              <a:rPr lang="en-US" dirty="0" smtClean="0"/>
              <a:t>form a graph structure </a:t>
            </a:r>
          </a:p>
          <a:p>
            <a:pPr lvl="1"/>
            <a:r>
              <a:rPr lang="en-US" dirty="0" smtClean="0"/>
              <a:t>represent basic instructions of algorithms</a:t>
            </a:r>
          </a:p>
          <a:p>
            <a:pPr lvl="1"/>
            <a:r>
              <a:rPr lang="en-US" dirty="0" smtClean="0"/>
              <a:t>manipulate scopes (modify variables and/or</a:t>
            </a:r>
            <a:br>
              <a:rPr lang="en-US" dirty="0" smtClean="0"/>
            </a:br>
            <a:r>
              <a:rPr lang="en-US" dirty="0" smtClean="0"/>
              <a:t>sub-scopes)</a:t>
            </a:r>
          </a:p>
          <a:p>
            <a:pPr lvl="1"/>
            <a:r>
              <a:rPr lang="en-US" dirty="0" smtClean="0"/>
              <a:t>decide which operators are executed next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3</a:t>
            </a:fld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Modeling </a:t>
            </a:r>
            <a:r>
              <a:rPr lang="de-AT" dirty="0" err="1" smtClean="0"/>
              <a:t>Algorithms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basic operators</a:t>
            </a:r>
          </a:p>
          <a:p>
            <a:pPr lvl="1"/>
            <a:r>
              <a:rPr lang="en-US" b="1" dirty="0" err="1" smtClean="0"/>
              <a:t>EmptyOperator</a:t>
            </a:r>
            <a:endParaRPr lang="en-US" b="1" dirty="0" smtClean="0"/>
          </a:p>
          <a:p>
            <a:pPr lvl="2"/>
            <a:r>
              <a:rPr lang="en-US" dirty="0" smtClean="0"/>
              <a:t>does nothing</a:t>
            </a:r>
          </a:p>
          <a:p>
            <a:pPr lvl="3"/>
            <a:endParaRPr lang="en-US" dirty="0" smtClean="0"/>
          </a:p>
          <a:p>
            <a:pPr lvl="1"/>
            <a:r>
              <a:rPr lang="en-US" b="1" dirty="0" err="1" smtClean="0"/>
              <a:t>SequentialProcessor</a:t>
            </a:r>
            <a:r>
              <a:rPr lang="en-US" dirty="0" smtClean="0"/>
              <a:t>, </a:t>
            </a:r>
            <a:r>
              <a:rPr lang="en-US" b="1" dirty="0" err="1" smtClean="0"/>
              <a:t>ParallelProcessor</a:t>
            </a:r>
            <a:endParaRPr lang="en-US" b="1" dirty="0" smtClean="0"/>
          </a:p>
          <a:p>
            <a:pPr lvl="2"/>
            <a:r>
              <a:rPr lang="en-US" dirty="0" smtClean="0"/>
              <a:t>executes its sub-operators on its scope</a:t>
            </a:r>
          </a:p>
          <a:p>
            <a:pPr lvl="3"/>
            <a:endParaRPr lang="en-US" dirty="0" smtClean="0"/>
          </a:p>
          <a:p>
            <a:pPr lvl="1"/>
            <a:r>
              <a:rPr lang="en-US" b="1" dirty="0" err="1" smtClean="0"/>
              <a:t>SequentialSubScopesProcessor</a:t>
            </a:r>
            <a:r>
              <a:rPr lang="en-US" dirty="0" smtClean="0"/>
              <a:t>, </a:t>
            </a:r>
            <a:r>
              <a:rPr lang="en-US" b="1" dirty="0" err="1" smtClean="0"/>
              <a:t>ParallelSubScopesProcessor</a:t>
            </a:r>
            <a:endParaRPr lang="en-US" b="1" dirty="0" smtClean="0"/>
          </a:p>
          <a:p>
            <a:pPr lvl="2"/>
            <a:r>
              <a:rPr lang="en-US" dirty="0" smtClean="0"/>
              <a:t>executes all its sub-operators on the corresponding sub-scopes</a:t>
            </a:r>
          </a:p>
          <a:p>
            <a:pPr lvl="1"/>
            <a:r>
              <a:rPr lang="en-US" b="1" dirty="0" err="1" smtClean="0"/>
              <a:t>UniformSequentialSubScopesProcessor</a:t>
            </a:r>
            <a:r>
              <a:rPr lang="en-US" dirty="0" smtClean="0"/>
              <a:t>, </a:t>
            </a:r>
            <a:r>
              <a:rPr lang="en-US" b="1" dirty="0" err="1" smtClean="0"/>
              <a:t>UniformParallelSubScopesProcessor</a:t>
            </a:r>
            <a:endParaRPr lang="en-US" b="1" dirty="0" smtClean="0"/>
          </a:p>
          <a:p>
            <a:pPr lvl="2"/>
            <a:r>
              <a:rPr lang="en-US" dirty="0" smtClean="0"/>
              <a:t>executes its first sub-operator on all sub-scopes</a:t>
            </a:r>
          </a:p>
          <a:p>
            <a:pPr lvl="3"/>
            <a:endParaRPr lang="en-US" dirty="0" smtClean="0"/>
          </a:p>
          <a:p>
            <a:pPr lvl="1"/>
            <a:r>
              <a:rPr lang="en-US" b="1" dirty="0" err="1" smtClean="0"/>
              <a:t>ConditionalBranch</a:t>
            </a:r>
            <a:endParaRPr lang="en-US" b="1" dirty="0" smtClean="0"/>
          </a:p>
          <a:p>
            <a:pPr lvl="2"/>
            <a:r>
              <a:rPr lang="en-US" dirty="0" smtClean="0"/>
              <a:t>depending on a </a:t>
            </a:r>
            <a:r>
              <a:rPr lang="en-US" dirty="0" err="1" smtClean="0"/>
              <a:t>boolean</a:t>
            </a:r>
            <a:r>
              <a:rPr lang="en-US" dirty="0" smtClean="0"/>
              <a:t> value executes its first or second sub-operator on its scope</a:t>
            </a:r>
          </a:p>
          <a:p>
            <a:pPr lvl="1"/>
            <a:r>
              <a:rPr lang="en-US" b="1" dirty="0" err="1" smtClean="0"/>
              <a:t>StochasticBranch</a:t>
            </a:r>
            <a:endParaRPr lang="en-US" b="1" dirty="0" smtClean="0"/>
          </a:p>
          <a:p>
            <a:pPr lvl="2"/>
            <a:r>
              <a:rPr lang="en-US" dirty="0" smtClean="0"/>
              <a:t>with a predefined probability executes its first or second sub-operator on its scope</a:t>
            </a:r>
          </a:p>
          <a:p>
            <a:pPr lvl="3"/>
            <a:endParaRPr lang="en-US" dirty="0" smtClean="0"/>
          </a:p>
          <a:p>
            <a:pPr lvl="1"/>
            <a:r>
              <a:rPr lang="en-US" b="1" dirty="0" err="1" smtClean="0"/>
              <a:t>VariableInjector</a:t>
            </a:r>
            <a:endParaRPr lang="en-US" b="1" dirty="0" smtClean="0"/>
          </a:p>
          <a:p>
            <a:pPr lvl="2"/>
            <a:r>
              <a:rPr lang="en-US" dirty="0" smtClean="0"/>
              <a:t>injects its local variables into the scope</a:t>
            </a:r>
          </a:p>
          <a:p>
            <a:pPr lvl="1"/>
            <a:r>
              <a:rPr lang="en-US" b="1" dirty="0" smtClean="0"/>
              <a:t>Sorter</a:t>
            </a:r>
          </a:p>
          <a:p>
            <a:pPr lvl="2"/>
            <a:r>
              <a:rPr lang="en-US" dirty="0" smtClean="0"/>
              <a:t>sorts  its sub-scopes depending on a sorting criterion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4</a:t>
            </a:fld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Modeling </a:t>
            </a:r>
            <a:r>
              <a:rPr lang="de-AT" dirty="0" err="1" smtClean="0"/>
              <a:t>Evolutionary</a:t>
            </a:r>
            <a:r>
              <a:rPr lang="de-AT" dirty="0" smtClean="0"/>
              <a:t> </a:t>
            </a:r>
            <a:r>
              <a:rPr lang="de-AT" dirty="0" err="1" smtClean="0"/>
              <a:t>Algorithms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AT" dirty="0" err="1" smtClean="0"/>
              <a:t>abstract</a:t>
            </a:r>
            <a:r>
              <a:rPr lang="de-AT" dirty="0" smtClean="0"/>
              <a:t> EA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r>
              <a:rPr lang="de-AT" dirty="0" err="1" smtClean="0"/>
              <a:t>basic</a:t>
            </a:r>
            <a:r>
              <a:rPr lang="de-AT" dirty="0" smtClean="0"/>
              <a:t> </a:t>
            </a:r>
            <a:r>
              <a:rPr lang="de-AT" dirty="0" err="1" smtClean="0"/>
              <a:t>operations</a:t>
            </a:r>
            <a:endParaRPr lang="de-AT" dirty="0" smtClean="0"/>
          </a:p>
          <a:p>
            <a:pPr lvl="1"/>
            <a:r>
              <a:rPr lang="de-AT" dirty="0" err="1" smtClean="0"/>
              <a:t>initialization</a:t>
            </a:r>
            <a:r>
              <a:rPr lang="de-AT" dirty="0" smtClean="0"/>
              <a:t>, </a:t>
            </a:r>
            <a:r>
              <a:rPr lang="de-AT" dirty="0" err="1" smtClean="0"/>
              <a:t>evaluation</a:t>
            </a:r>
            <a:r>
              <a:rPr lang="de-AT" dirty="0" smtClean="0"/>
              <a:t>, </a:t>
            </a:r>
            <a:r>
              <a:rPr lang="de-AT" dirty="0" err="1" smtClean="0"/>
              <a:t>selection</a:t>
            </a:r>
            <a:r>
              <a:rPr lang="de-AT" dirty="0" smtClean="0"/>
              <a:t>, </a:t>
            </a:r>
            <a:r>
              <a:rPr lang="de-AT" dirty="0" err="1" smtClean="0"/>
              <a:t>crossover</a:t>
            </a:r>
            <a:r>
              <a:rPr lang="de-AT" dirty="0" smtClean="0"/>
              <a:t>, </a:t>
            </a:r>
            <a:r>
              <a:rPr lang="de-AT" dirty="0" err="1" smtClean="0"/>
              <a:t>mutation</a:t>
            </a:r>
            <a:r>
              <a:rPr lang="de-AT" dirty="0" smtClean="0"/>
              <a:t>, </a:t>
            </a:r>
            <a:r>
              <a:rPr lang="de-AT" dirty="0" err="1" smtClean="0"/>
              <a:t>replacement</a:t>
            </a:r>
            <a:endParaRPr lang="de-AT" dirty="0"/>
          </a:p>
        </p:txBody>
      </p:sp>
      <p:grpSp>
        <p:nvGrpSpPr>
          <p:cNvPr id="4" name="Gruppieren 82"/>
          <p:cNvGrpSpPr/>
          <p:nvPr/>
        </p:nvGrpSpPr>
        <p:grpSpPr>
          <a:xfrm>
            <a:off x="3071802" y="1857364"/>
            <a:ext cx="4000528" cy="3357586"/>
            <a:chOff x="3214678" y="2000240"/>
            <a:chExt cx="4000528" cy="3357586"/>
          </a:xfrm>
        </p:grpSpPr>
        <p:sp>
          <p:nvSpPr>
            <p:cNvPr id="5" name="Flussdiagramm: Prozess 4"/>
            <p:cNvSpPr/>
            <p:nvPr/>
          </p:nvSpPr>
          <p:spPr>
            <a:xfrm>
              <a:off x="3571868" y="2285992"/>
              <a:ext cx="1071570" cy="35719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err="1" smtClean="0"/>
                <a:t>Initialization</a:t>
              </a:r>
              <a:endParaRPr lang="de-AT" sz="1200" dirty="0"/>
            </a:p>
          </p:txBody>
        </p:sp>
        <p:sp>
          <p:nvSpPr>
            <p:cNvPr id="6" name="Flussdiagramm: Verzweigung 5"/>
            <p:cNvSpPr/>
            <p:nvPr/>
          </p:nvSpPr>
          <p:spPr>
            <a:xfrm>
              <a:off x="3214678" y="3429000"/>
              <a:ext cx="1785950" cy="35719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err="1" smtClean="0"/>
                <a:t>Terminate</a:t>
              </a:r>
              <a:r>
                <a:rPr lang="de-AT" sz="1200" dirty="0" smtClean="0"/>
                <a:t>?</a:t>
              </a:r>
              <a:endParaRPr lang="de-AT" sz="1200" dirty="0"/>
            </a:p>
          </p:txBody>
        </p:sp>
        <p:sp>
          <p:nvSpPr>
            <p:cNvPr id="7" name="Flussdiagramm: Prozess 6"/>
            <p:cNvSpPr/>
            <p:nvPr/>
          </p:nvSpPr>
          <p:spPr>
            <a:xfrm>
              <a:off x="3571868" y="4000504"/>
              <a:ext cx="1071570" cy="35719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err="1" smtClean="0"/>
                <a:t>Selection</a:t>
              </a:r>
              <a:endParaRPr lang="de-AT" sz="1200" dirty="0"/>
            </a:p>
          </p:txBody>
        </p:sp>
        <p:sp>
          <p:nvSpPr>
            <p:cNvPr id="8" name="Flussdiagramm: Prozess 7"/>
            <p:cNvSpPr/>
            <p:nvPr/>
          </p:nvSpPr>
          <p:spPr>
            <a:xfrm>
              <a:off x="4857752" y="4000504"/>
              <a:ext cx="1071570" cy="35719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err="1" smtClean="0"/>
                <a:t>Crossover</a:t>
              </a:r>
              <a:endParaRPr lang="de-AT" sz="1200" dirty="0"/>
            </a:p>
          </p:txBody>
        </p:sp>
        <p:sp>
          <p:nvSpPr>
            <p:cNvPr id="9" name="Flussdiagramm: Prozess 8"/>
            <p:cNvSpPr/>
            <p:nvPr/>
          </p:nvSpPr>
          <p:spPr>
            <a:xfrm>
              <a:off x="6143636" y="4286256"/>
              <a:ext cx="1071570" cy="35719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smtClean="0"/>
                <a:t>Mutation</a:t>
              </a:r>
              <a:endParaRPr lang="de-AT" sz="1200" dirty="0"/>
            </a:p>
          </p:txBody>
        </p:sp>
        <p:sp>
          <p:nvSpPr>
            <p:cNvPr id="10" name="Flussdiagramm: Prozess 9"/>
            <p:cNvSpPr/>
            <p:nvPr/>
          </p:nvSpPr>
          <p:spPr>
            <a:xfrm>
              <a:off x="3571868" y="2857496"/>
              <a:ext cx="1071570" cy="35719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smtClean="0"/>
                <a:t>Evaluation</a:t>
              </a:r>
              <a:endParaRPr lang="de-AT" sz="1200" dirty="0"/>
            </a:p>
          </p:txBody>
        </p:sp>
        <p:sp>
          <p:nvSpPr>
            <p:cNvPr id="11" name="Flussdiagramm: Prozess 10"/>
            <p:cNvSpPr/>
            <p:nvPr/>
          </p:nvSpPr>
          <p:spPr>
            <a:xfrm>
              <a:off x="3571868" y="4572008"/>
              <a:ext cx="1071570" cy="35719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err="1" smtClean="0"/>
                <a:t>Replacement</a:t>
              </a:r>
              <a:endParaRPr lang="de-AT" sz="1200" dirty="0"/>
            </a:p>
          </p:txBody>
        </p:sp>
        <p:sp>
          <p:nvSpPr>
            <p:cNvPr id="12" name="Flussdiagramm: Prozess 11"/>
            <p:cNvSpPr/>
            <p:nvPr/>
          </p:nvSpPr>
          <p:spPr>
            <a:xfrm>
              <a:off x="4857752" y="4572008"/>
              <a:ext cx="1071570" cy="35719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smtClean="0"/>
                <a:t>Evaluation</a:t>
              </a:r>
              <a:endParaRPr lang="de-AT" sz="1200" dirty="0"/>
            </a:p>
          </p:txBody>
        </p:sp>
        <p:sp>
          <p:nvSpPr>
            <p:cNvPr id="13" name="Flussdiagramm: Zusammenführen 12"/>
            <p:cNvSpPr/>
            <p:nvPr/>
          </p:nvSpPr>
          <p:spPr>
            <a:xfrm>
              <a:off x="4000496" y="2000240"/>
              <a:ext cx="214314" cy="142876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4" name="Flussdiagramm: Zusammenführen 13"/>
            <p:cNvSpPr/>
            <p:nvPr/>
          </p:nvSpPr>
          <p:spPr>
            <a:xfrm>
              <a:off x="4000496" y="5214950"/>
              <a:ext cx="214314" cy="142876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16" name="Gewinkelte Verbindung 15"/>
            <p:cNvCxnSpPr>
              <a:stCxn id="13" idx="2"/>
              <a:endCxn id="5" idx="0"/>
            </p:cNvCxnSpPr>
            <p:nvPr/>
          </p:nvCxnSpPr>
          <p:spPr>
            <a:xfrm rot="5400000">
              <a:off x="4036215" y="2214554"/>
              <a:ext cx="142876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winkelte Verbindung 18"/>
            <p:cNvCxnSpPr>
              <a:stCxn id="5" idx="2"/>
              <a:endCxn id="10" idx="0"/>
            </p:cNvCxnSpPr>
            <p:nvPr/>
          </p:nvCxnSpPr>
          <p:spPr>
            <a:xfrm rot="5400000">
              <a:off x="4000496" y="2750339"/>
              <a:ext cx="214314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winkelte Verbindung 21"/>
            <p:cNvCxnSpPr>
              <a:stCxn id="10" idx="2"/>
              <a:endCxn id="6" idx="0"/>
            </p:cNvCxnSpPr>
            <p:nvPr/>
          </p:nvCxnSpPr>
          <p:spPr>
            <a:xfrm rot="5400000">
              <a:off x="4000496" y="3321843"/>
              <a:ext cx="214314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winkelte Verbindung 24"/>
            <p:cNvCxnSpPr>
              <a:stCxn id="6" idx="3"/>
              <a:endCxn id="14" idx="0"/>
            </p:cNvCxnSpPr>
            <p:nvPr/>
          </p:nvCxnSpPr>
          <p:spPr>
            <a:xfrm flipH="1">
              <a:off x="4107653" y="3607595"/>
              <a:ext cx="892975" cy="1607355"/>
            </a:xfrm>
            <a:prstGeom prst="bentConnector4">
              <a:avLst>
                <a:gd name="adj1" fmla="val -268063"/>
                <a:gd name="adj2" fmla="val 9152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winkelte Verbindung 28"/>
            <p:cNvCxnSpPr>
              <a:stCxn id="6" idx="2"/>
              <a:endCxn id="7" idx="0"/>
            </p:cNvCxnSpPr>
            <p:nvPr/>
          </p:nvCxnSpPr>
          <p:spPr>
            <a:xfrm rot="5400000">
              <a:off x="4000496" y="3893347"/>
              <a:ext cx="214314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winkelte Verbindung 31"/>
            <p:cNvCxnSpPr>
              <a:stCxn id="7" idx="3"/>
              <a:endCxn id="8" idx="1"/>
            </p:cNvCxnSpPr>
            <p:nvPr/>
          </p:nvCxnSpPr>
          <p:spPr>
            <a:xfrm>
              <a:off x="4643438" y="4179099"/>
              <a:ext cx="214314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winkelte Verbindung 35"/>
            <p:cNvCxnSpPr>
              <a:stCxn id="8" idx="3"/>
              <a:endCxn id="9" idx="0"/>
            </p:cNvCxnSpPr>
            <p:nvPr/>
          </p:nvCxnSpPr>
          <p:spPr>
            <a:xfrm>
              <a:off x="5929322" y="4179099"/>
              <a:ext cx="750099" cy="10715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winkelte Verbindung 35"/>
            <p:cNvCxnSpPr>
              <a:stCxn id="9" idx="2"/>
              <a:endCxn id="12" idx="3"/>
            </p:cNvCxnSpPr>
            <p:nvPr/>
          </p:nvCxnSpPr>
          <p:spPr>
            <a:xfrm rot="5400000">
              <a:off x="6250794" y="4321975"/>
              <a:ext cx="107157" cy="75009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winkelte Verbindung 35"/>
            <p:cNvCxnSpPr>
              <a:stCxn id="12" idx="1"/>
              <a:endCxn id="11" idx="3"/>
            </p:cNvCxnSpPr>
            <p:nvPr/>
          </p:nvCxnSpPr>
          <p:spPr>
            <a:xfrm rot="10800000">
              <a:off x="4643438" y="4750603"/>
              <a:ext cx="214314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winkelte Verbindung 35"/>
            <p:cNvCxnSpPr>
              <a:stCxn id="11" idx="1"/>
              <a:endCxn id="6" idx="1"/>
            </p:cNvCxnSpPr>
            <p:nvPr/>
          </p:nvCxnSpPr>
          <p:spPr>
            <a:xfrm rot="10800000">
              <a:off x="3214678" y="3607595"/>
              <a:ext cx="357190" cy="1143008"/>
            </a:xfrm>
            <a:prstGeom prst="bentConnector3">
              <a:avLst>
                <a:gd name="adj1" fmla="val 164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oliennummernplatzhalt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5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Modeling </a:t>
            </a:r>
            <a:r>
              <a:rPr lang="de-AT" dirty="0" err="1" smtClean="0"/>
              <a:t>Evolutionary</a:t>
            </a:r>
            <a:r>
              <a:rPr lang="de-AT" dirty="0" smtClean="0"/>
              <a:t> </a:t>
            </a:r>
            <a:r>
              <a:rPr lang="de-AT" dirty="0" err="1" smtClean="0"/>
              <a:t>Algorithms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5990"/>
          </a:xfrm>
        </p:spPr>
        <p:txBody>
          <a:bodyPr>
            <a:normAutofit fontScale="70000" lnSpcReduction="20000"/>
          </a:bodyPr>
          <a:lstStyle/>
          <a:p>
            <a:r>
              <a:rPr lang="de-AT" dirty="0" err="1" smtClean="0"/>
              <a:t>scopes</a:t>
            </a:r>
            <a:r>
              <a:rPr lang="de-AT" dirty="0" smtClean="0"/>
              <a:t> form a </a:t>
            </a:r>
            <a:r>
              <a:rPr lang="de-AT" dirty="0" err="1" smtClean="0"/>
              <a:t>hierarchical</a:t>
            </a:r>
            <a:r>
              <a:rPr lang="de-AT" dirty="0" smtClean="0"/>
              <a:t> </a:t>
            </a:r>
            <a:r>
              <a:rPr lang="de-AT" dirty="0" err="1" smtClean="0"/>
              <a:t>structure</a:t>
            </a:r>
            <a:endParaRPr lang="de-AT" dirty="0" smtClean="0"/>
          </a:p>
          <a:p>
            <a:pPr lvl="1"/>
            <a:r>
              <a:rPr lang="de-AT" dirty="0" err="1" smtClean="0"/>
              <a:t>very</a:t>
            </a:r>
            <a:r>
              <a:rPr lang="de-AT" dirty="0" smtClean="0"/>
              <a:t> </a:t>
            </a:r>
            <a:r>
              <a:rPr lang="de-AT" dirty="0" err="1" smtClean="0"/>
              <a:t>suitable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representing</a:t>
            </a:r>
            <a:r>
              <a:rPr lang="de-AT" dirty="0" smtClean="0"/>
              <a:t> </a:t>
            </a:r>
            <a:r>
              <a:rPr lang="de-AT" dirty="0" err="1" smtClean="0"/>
              <a:t>hierarchical</a:t>
            </a:r>
            <a:r>
              <a:rPr lang="de-AT" dirty="0" smtClean="0"/>
              <a:t> </a:t>
            </a:r>
            <a:r>
              <a:rPr lang="de-AT" dirty="0" err="1" smtClean="0"/>
              <a:t>structure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EA </a:t>
            </a:r>
            <a:r>
              <a:rPr lang="de-AT" dirty="0" err="1" smtClean="0"/>
              <a:t>populations</a:t>
            </a:r>
            <a:endParaRPr lang="de-AT" dirty="0" smtClean="0"/>
          </a:p>
          <a:p>
            <a:pPr lvl="1"/>
            <a:r>
              <a:rPr lang="de-AT" dirty="0" smtClean="0"/>
              <a:t>a </a:t>
            </a:r>
            <a:r>
              <a:rPr lang="de-AT" dirty="0" err="1" smtClean="0"/>
              <a:t>scope</a:t>
            </a:r>
            <a:r>
              <a:rPr lang="de-AT" dirty="0" smtClean="0"/>
              <a:t> </a:t>
            </a:r>
            <a:r>
              <a:rPr lang="de-AT" dirty="0" err="1" smtClean="0"/>
              <a:t>may</a:t>
            </a:r>
            <a:r>
              <a:rPr lang="de-AT" dirty="0" smtClean="0"/>
              <a:t> </a:t>
            </a:r>
            <a:r>
              <a:rPr lang="de-AT" dirty="0" err="1" smtClean="0"/>
              <a:t>represent</a:t>
            </a:r>
            <a:r>
              <a:rPr lang="de-AT" dirty="0" smtClean="0"/>
              <a:t> a </a:t>
            </a:r>
            <a:r>
              <a:rPr lang="de-AT" dirty="0" err="1" smtClean="0"/>
              <a:t>population</a:t>
            </a:r>
            <a:r>
              <a:rPr lang="de-AT" dirty="0" smtClean="0"/>
              <a:t>, a </a:t>
            </a:r>
            <a:r>
              <a:rPr lang="de-AT" dirty="0" err="1" smtClean="0"/>
              <a:t>solution</a:t>
            </a:r>
            <a:r>
              <a:rPr lang="de-AT" dirty="0" smtClean="0"/>
              <a:t>, a </a:t>
            </a:r>
            <a:r>
              <a:rPr lang="de-AT" dirty="0" err="1" smtClean="0"/>
              <a:t>part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</a:t>
            </a:r>
            <a:r>
              <a:rPr lang="de-AT" dirty="0" err="1" smtClean="0"/>
              <a:t>solution</a:t>
            </a:r>
            <a:r>
              <a:rPr lang="de-AT" dirty="0" smtClean="0"/>
              <a:t>, …</a:t>
            </a:r>
          </a:p>
          <a:p>
            <a:pPr lvl="1"/>
            <a:r>
              <a:rPr lang="de-AT" dirty="0" err="1" smtClean="0"/>
              <a:t>operators</a:t>
            </a:r>
            <a:r>
              <a:rPr lang="de-AT" dirty="0" smtClean="0"/>
              <a:t> </a:t>
            </a:r>
            <a:r>
              <a:rPr lang="de-AT" dirty="0" err="1" smtClean="0"/>
              <a:t>work</a:t>
            </a:r>
            <a:r>
              <a:rPr lang="de-AT" dirty="0" smtClean="0"/>
              <a:t> on different </a:t>
            </a:r>
            <a:r>
              <a:rPr lang="de-AT" dirty="0" err="1" smtClean="0"/>
              <a:t>levels</a:t>
            </a:r>
            <a:endParaRPr lang="de-AT" dirty="0" smtClean="0"/>
          </a:p>
          <a:p>
            <a:pPr lvl="1"/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switch</a:t>
            </a:r>
            <a:r>
              <a:rPr lang="de-AT" dirty="0" smtClean="0"/>
              <a:t> </a:t>
            </a:r>
            <a:r>
              <a:rPr lang="de-AT" dirty="0" err="1" smtClean="0"/>
              <a:t>levels</a:t>
            </a:r>
            <a:r>
              <a:rPr lang="de-AT" dirty="0" smtClean="0"/>
              <a:t> </a:t>
            </a:r>
            <a:r>
              <a:rPr lang="de-AT" dirty="0" err="1" smtClean="0"/>
              <a:t>use</a:t>
            </a:r>
            <a:endParaRPr lang="de-AT" dirty="0" smtClean="0"/>
          </a:p>
          <a:p>
            <a:pPr lvl="2"/>
            <a:r>
              <a:rPr lang="de-AT" b="1" dirty="0" smtClean="0"/>
              <a:t>(Uniform)</a:t>
            </a:r>
            <a:r>
              <a:rPr lang="de-AT" b="1" dirty="0" err="1" smtClean="0"/>
              <a:t>SequentialSubScopesProcessor</a:t>
            </a:r>
            <a:endParaRPr lang="de-AT" b="1" dirty="0" smtClean="0"/>
          </a:p>
          <a:p>
            <a:pPr lvl="2"/>
            <a:r>
              <a:rPr lang="de-AT" b="1" dirty="0" smtClean="0"/>
              <a:t>(Uniform)</a:t>
            </a:r>
            <a:r>
              <a:rPr lang="de-AT" b="1" dirty="0" err="1" smtClean="0"/>
              <a:t>ParallelSubScopesProcessor</a:t>
            </a:r>
            <a:endParaRPr lang="de-AT" b="1" dirty="0"/>
          </a:p>
        </p:txBody>
      </p:sp>
      <p:grpSp>
        <p:nvGrpSpPr>
          <p:cNvPr id="54" name="Gruppieren 53"/>
          <p:cNvGrpSpPr/>
          <p:nvPr/>
        </p:nvGrpSpPr>
        <p:grpSpPr>
          <a:xfrm>
            <a:off x="500034" y="4071942"/>
            <a:ext cx="8143932" cy="2214578"/>
            <a:chOff x="500034" y="4071942"/>
            <a:chExt cx="8143932" cy="2214578"/>
          </a:xfrm>
        </p:grpSpPr>
        <p:sp>
          <p:nvSpPr>
            <p:cNvPr id="89" name="Rechteck 88"/>
            <p:cNvSpPr/>
            <p:nvPr/>
          </p:nvSpPr>
          <p:spPr>
            <a:xfrm>
              <a:off x="500034" y="5214950"/>
              <a:ext cx="5500726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0" name="Rechteck 89"/>
            <p:cNvSpPr/>
            <p:nvPr/>
          </p:nvSpPr>
          <p:spPr>
            <a:xfrm>
              <a:off x="500034" y="4643446"/>
              <a:ext cx="5500726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1" name="Rechteck 90"/>
            <p:cNvSpPr/>
            <p:nvPr/>
          </p:nvSpPr>
          <p:spPr>
            <a:xfrm>
              <a:off x="500034" y="4071942"/>
              <a:ext cx="5500726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8" name="Rechteck 87"/>
            <p:cNvSpPr/>
            <p:nvPr/>
          </p:nvSpPr>
          <p:spPr>
            <a:xfrm>
              <a:off x="500034" y="5786454"/>
              <a:ext cx="5500726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" name="Ellipse 3"/>
            <p:cNvSpPr/>
            <p:nvPr/>
          </p:nvSpPr>
          <p:spPr>
            <a:xfrm>
              <a:off x="5214942" y="5286388"/>
              <a:ext cx="357190" cy="35719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" name="Ellipse 4"/>
            <p:cNvSpPr/>
            <p:nvPr/>
          </p:nvSpPr>
          <p:spPr>
            <a:xfrm>
              <a:off x="4857752" y="5857892"/>
              <a:ext cx="357190" cy="35719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" name="Ellipse 5"/>
            <p:cNvSpPr/>
            <p:nvPr/>
          </p:nvSpPr>
          <p:spPr>
            <a:xfrm>
              <a:off x="5572132" y="5857892"/>
              <a:ext cx="357190" cy="35719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" name="Ellipse 7"/>
            <p:cNvSpPr/>
            <p:nvPr/>
          </p:nvSpPr>
          <p:spPr>
            <a:xfrm>
              <a:off x="3786182" y="5286388"/>
              <a:ext cx="357190" cy="35719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" name="Ellipse 8"/>
            <p:cNvSpPr/>
            <p:nvPr/>
          </p:nvSpPr>
          <p:spPr>
            <a:xfrm>
              <a:off x="3428992" y="5857892"/>
              <a:ext cx="357190" cy="35719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" name="Ellipse 9"/>
            <p:cNvSpPr/>
            <p:nvPr/>
          </p:nvSpPr>
          <p:spPr>
            <a:xfrm>
              <a:off x="4143372" y="5857892"/>
              <a:ext cx="357190" cy="35719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357422" y="5286388"/>
              <a:ext cx="357190" cy="35719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2" name="Ellipse 11"/>
            <p:cNvSpPr/>
            <p:nvPr/>
          </p:nvSpPr>
          <p:spPr>
            <a:xfrm>
              <a:off x="2000232" y="5857892"/>
              <a:ext cx="357190" cy="35719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3" name="Ellipse 12"/>
            <p:cNvSpPr/>
            <p:nvPr/>
          </p:nvSpPr>
          <p:spPr>
            <a:xfrm>
              <a:off x="2714612" y="5857892"/>
              <a:ext cx="357190" cy="35719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4" name="Ellipse 13"/>
            <p:cNvSpPr/>
            <p:nvPr/>
          </p:nvSpPr>
          <p:spPr>
            <a:xfrm>
              <a:off x="928662" y="5286388"/>
              <a:ext cx="357190" cy="35719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5" name="Ellipse 14"/>
            <p:cNvSpPr/>
            <p:nvPr/>
          </p:nvSpPr>
          <p:spPr>
            <a:xfrm>
              <a:off x="571472" y="5857892"/>
              <a:ext cx="357190" cy="35719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6" name="Ellipse 15"/>
            <p:cNvSpPr/>
            <p:nvPr/>
          </p:nvSpPr>
          <p:spPr>
            <a:xfrm>
              <a:off x="1285852" y="5857892"/>
              <a:ext cx="357190" cy="35719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7" name="Ellipse 16"/>
            <p:cNvSpPr/>
            <p:nvPr/>
          </p:nvSpPr>
          <p:spPr>
            <a:xfrm>
              <a:off x="4500562" y="4714884"/>
              <a:ext cx="357190" cy="35719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8" name="Ellipse 17"/>
            <p:cNvSpPr/>
            <p:nvPr/>
          </p:nvSpPr>
          <p:spPr>
            <a:xfrm>
              <a:off x="3071802" y="4143380"/>
              <a:ext cx="357190" cy="35719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643042" y="4714884"/>
              <a:ext cx="357190" cy="35719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5214942" y="5857892"/>
              <a:ext cx="357190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>
                  <a:solidFill>
                    <a:schemeClr val="tx1"/>
                  </a:solidFill>
                </a:rPr>
                <a:t>…</a:t>
              </a:r>
              <a:endParaRPr lang="de-AT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3786182" y="5857892"/>
              <a:ext cx="357190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>
                  <a:solidFill>
                    <a:schemeClr val="tx1"/>
                  </a:solidFill>
                </a:rPr>
                <a:t>…</a:t>
              </a:r>
              <a:endParaRPr lang="de-AT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2357422" y="5857892"/>
              <a:ext cx="357190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>
                  <a:solidFill>
                    <a:schemeClr val="tx1"/>
                  </a:solidFill>
                </a:rPr>
                <a:t>…</a:t>
              </a:r>
              <a:endParaRPr lang="de-AT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928662" y="5857892"/>
              <a:ext cx="357190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>
                  <a:solidFill>
                    <a:schemeClr val="tx1"/>
                  </a:solidFill>
                </a:rPr>
                <a:t>…</a:t>
              </a:r>
              <a:endParaRPr lang="de-AT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643042" y="5286388"/>
              <a:ext cx="357190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>
                  <a:solidFill>
                    <a:schemeClr val="tx1"/>
                  </a:solidFill>
                </a:rPr>
                <a:t>…</a:t>
              </a:r>
              <a:endParaRPr lang="de-AT" dirty="0">
                <a:solidFill>
                  <a:schemeClr val="tx1"/>
                </a:solidFill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4500562" y="5286388"/>
              <a:ext cx="357190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>
                  <a:solidFill>
                    <a:schemeClr val="tx1"/>
                  </a:solidFill>
                </a:rPr>
                <a:t>…</a:t>
              </a:r>
              <a:endParaRPr lang="de-AT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3071802" y="4714884"/>
              <a:ext cx="357190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>
                  <a:solidFill>
                    <a:schemeClr val="tx1"/>
                  </a:solidFill>
                </a:rPr>
                <a:t>…</a:t>
              </a:r>
              <a:endParaRPr lang="de-AT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>
              <a:stCxn id="18" idx="4"/>
              <a:endCxn id="19" idx="0"/>
            </p:cNvCxnSpPr>
            <p:nvPr/>
          </p:nvCxnSpPr>
          <p:spPr>
            <a:xfrm rot="5400000">
              <a:off x="2428860" y="3893347"/>
              <a:ext cx="214314" cy="142876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>
              <a:stCxn id="17" idx="0"/>
              <a:endCxn id="18" idx="4"/>
            </p:cNvCxnSpPr>
            <p:nvPr/>
          </p:nvCxnSpPr>
          <p:spPr>
            <a:xfrm rot="16200000" flipV="1">
              <a:off x="3857620" y="3893347"/>
              <a:ext cx="214314" cy="142876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>
              <a:stCxn id="4" idx="0"/>
              <a:endCxn id="17" idx="4"/>
            </p:cNvCxnSpPr>
            <p:nvPr/>
          </p:nvCxnSpPr>
          <p:spPr>
            <a:xfrm rot="16200000" flipV="1">
              <a:off x="4929190" y="4822041"/>
              <a:ext cx="214314" cy="71438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>
              <a:stCxn id="6" idx="0"/>
              <a:endCxn id="4" idx="4"/>
            </p:cNvCxnSpPr>
            <p:nvPr/>
          </p:nvCxnSpPr>
          <p:spPr>
            <a:xfrm rot="16200000" flipV="1">
              <a:off x="5464975" y="5572140"/>
              <a:ext cx="214314" cy="35719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>
              <a:stCxn id="10" idx="0"/>
              <a:endCxn id="8" idx="4"/>
            </p:cNvCxnSpPr>
            <p:nvPr/>
          </p:nvCxnSpPr>
          <p:spPr>
            <a:xfrm rot="16200000" flipV="1">
              <a:off x="4036215" y="5572140"/>
              <a:ext cx="214314" cy="35719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>
              <a:stCxn id="13" idx="0"/>
              <a:endCxn id="11" idx="4"/>
            </p:cNvCxnSpPr>
            <p:nvPr/>
          </p:nvCxnSpPr>
          <p:spPr>
            <a:xfrm rot="16200000" flipV="1">
              <a:off x="2607455" y="5572140"/>
              <a:ext cx="214314" cy="35719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>
              <a:stCxn id="16" idx="0"/>
              <a:endCxn id="14" idx="4"/>
            </p:cNvCxnSpPr>
            <p:nvPr/>
          </p:nvCxnSpPr>
          <p:spPr>
            <a:xfrm rot="16200000" flipV="1">
              <a:off x="1178695" y="5572140"/>
              <a:ext cx="214314" cy="35719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>
              <a:stCxn id="15" idx="0"/>
              <a:endCxn id="14" idx="4"/>
            </p:cNvCxnSpPr>
            <p:nvPr/>
          </p:nvCxnSpPr>
          <p:spPr>
            <a:xfrm rot="5400000" flipH="1" flipV="1">
              <a:off x="821505" y="5572140"/>
              <a:ext cx="214314" cy="35719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>
              <a:stCxn id="11" idx="4"/>
              <a:endCxn id="12" idx="0"/>
            </p:cNvCxnSpPr>
            <p:nvPr/>
          </p:nvCxnSpPr>
          <p:spPr>
            <a:xfrm rot="5400000">
              <a:off x="2250265" y="5572140"/>
              <a:ext cx="214314" cy="35719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>
              <a:stCxn id="8" idx="4"/>
              <a:endCxn id="9" idx="0"/>
            </p:cNvCxnSpPr>
            <p:nvPr/>
          </p:nvCxnSpPr>
          <p:spPr>
            <a:xfrm rot="5400000">
              <a:off x="3679025" y="5572140"/>
              <a:ext cx="214314" cy="35719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>
              <a:stCxn id="4" idx="4"/>
              <a:endCxn id="5" idx="0"/>
            </p:cNvCxnSpPr>
            <p:nvPr/>
          </p:nvCxnSpPr>
          <p:spPr>
            <a:xfrm rot="5400000">
              <a:off x="5107785" y="5572140"/>
              <a:ext cx="214314" cy="35719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>
              <a:stCxn id="17" idx="4"/>
              <a:endCxn id="8" idx="0"/>
            </p:cNvCxnSpPr>
            <p:nvPr/>
          </p:nvCxnSpPr>
          <p:spPr>
            <a:xfrm rot="5400000">
              <a:off x="4214810" y="4822041"/>
              <a:ext cx="214314" cy="71438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>
              <a:stCxn id="19" idx="4"/>
              <a:endCxn id="14" idx="0"/>
            </p:cNvCxnSpPr>
            <p:nvPr/>
          </p:nvCxnSpPr>
          <p:spPr>
            <a:xfrm rot="5400000">
              <a:off x="1357290" y="4822041"/>
              <a:ext cx="214314" cy="714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>
              <a:stCxn id="11" idx="0"/>
              <a:endCxn id="19" idx="4"/>
            </p:cNvCxnSpPr>
            <p:nvPr/>
          </p:nvCxnSpPr>
          <p:spPr>
            <a:xfrm rot="16200000" flipV="1">
              <a:off x="2071670" y="4822041"/>
              <a:ext cx="214314" cy="714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hteck 92"/>
            <p:cNvSpPr/>
            <p:nvPr/>
          </p:nvSpPr>
          <p:spPr>
            <a:xfrm>
              <a:off x="6143636" y="4071942"/>
              <a:ext cx="2500330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AT" dirty="0" smtClean="0">
                  <a:solidFill>
                    <a:schemeClr val="tx1"/>
                  </a:solidFill>
                </a:rPr>
                <a:t>Meta-Population Level</a:t>
              </a:r>
              <a:endParaRPr lang="de-AT" dirty="0">
                <a:solidFill>
                  <a:schemeClr val="tx1"/>
                </a:solidFill>
              </a:endParaRPr>
            </a:p>
          </p:txBody>
        </p:sp>
        <p:sp>
          <p:nvSpPr>
            <p:cNvPr id="94" name="Rechteck 93"/>
            <p:cNvSpPr/>
            <p:nvPr/>
          </p:nvSpPr>
          <p:spPr>
            <a:xfrm>
              <a:off x="6143636" y="4643446"/>
              <a:ext cx="2500330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AT" dirty="0" smtClean="0">
                  <a:solidFill>
                    <a:schemeClr val="tx1"/>
                  </a:solidFill>
                </a:rPr>
                <a:t>Population Level</a:t>
              </a:r>
              <a:endParaRPr lang="de-AT" dirty="0">
                <a:solidFill>
                  <a:schemeClr val="tx1"/>
                </a:solidFill>
              </a:endParaRPr>
            </a:p>
          </p:txBody>
        </p:sp>
        <p:sp>
          <p:nvSpPr>
            <p:cNvPr id="95" name="Rechteck 94"/>
            <p:cNvSpPr/>
            <p:nvPr/>
          </p:nvSpPr>
          <p:spPr>
            <a:xfrm>
              <a:off x="6143636" y="5214950"/>
              <a:ext cx="2500330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AT" dirty="0" smtClean="0">
                  <a:solidFill>
                    <a:schemeClr val="tx1"/>
                  </a:solidFill>
                </a:rPr>
                <a:t>Solution Level</a:t>
              </a:r>
              <a:endParaRPr lang="de-AT" dirty="0">
                <a:solidFill>
                  <a:schemeClr val="tx1"/>
                </a:solidFill>
              </a:endParaRPr>
            </a:p>
          </p:txBody>
        </p:sp>
        <p:sp>
          <p:nvSpPr>
            <p:cNvPr id="96" name="Rechteck 95"/>
            <p:cNvSpPr/>
            <p:nvPr/>
          </p:nvSpPr>
          <p:spPr>
            <a:xfrm>
              <a:off x="6143636" y="5786454"/>
              <a:ext cx="2500330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AT" dirty="0" smtClean="0">
                  <a:solidFill>
                    <a:schemeClr val="tx1"/>
                  </a:solidFill>
                </a:rPr>
                <a:t>Sub-Solution Level</a:t>
              </a:r>
              <a:endParaRPr lang="de-AT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Foliennummernplatzhalt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6</a:t>
            </a:fld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Initialization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AT" dirty="0" err="1" smtClean="0"/>
              <a:t>set</a:t>
            </a:r>
            <a:r>
              <a:rPr lang="de-AT" dirty="0" smtClean="0"/>
              <a:t> global variables</a:t>
            </a:r>
          </a:p>
          <a:p>
            <a:pPr lvl="1"/>
            <a:r>
              <a:rPr lang="de-AT" dirty="0" err="1" smtClean="0"/>
              <a:t>inject</a:t>
            </a:r>
            <a:r>
              <a:rPr lang="de-AT" dirty="0" smtClean="0"/>
              <a:t> variables </a:t>
            </a:r>
            <a:r>
              <a:rPr lang="de-AT" dirty="0" err="1" smtClean="0"/>
              <a:t>representing</a:t>
            </a:r>
            <a:r>
              <a:rPr lang="de-AT" dirty="0" smtClean="0"/>
              <a:t> global </a:t>
            </a:r>
            <a:r>
              <a:rPr lang="de-AT" dirty="0" err="1" smtClean="0"/>
              <a:t>parameters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an </a:t>
            </a:r>
            <a:r>
              <a:rPr lang="de-AT" dirty="0" err="1" smtClean="0"/>
              <a:t>algorithm</a:t>
            </a:r>
            <a:endParaRPr lang="de-AT" dirty="0" smtClean="0"/>
          </a:p>
          <a:p>
            <a:pPr lvl="2"/>
            <a:r>
              <a:rPr lang="de-AT" dirty="0" err="1" smtClean="0"/>
              <a:t>population</a:t>
            </a:r>
            <a:r>
              <a:rPr lang="de-AT" dirty="0" smtClean="0"/>
              <a:t> </a:t>
            </a:r>
            <a:r>
              <a:rPr lang="de-AT" dirty="0" err="1" smtClean="0"/>
              <a:t>size</a:t>
            </a:r>
            <a:r>
              <a:rPr lang="de-AT" dirty="0" smtClean="0"/>
              <a:t>, </a:t>
            </a:r>
            <a:r>
              <a:rPr lang="de-AT" dirty="0" err="1" smtClean="0"/>
              <a:t>mutation</a:t>
            </a:r>
            <a:r>
              <a:rPr lang="de-AT" dirty="0" smtClean="0"/>
              <a:t> rate, </a:t>
            </a:r>
            <a:r>
              <a:rPr lang="de-AT" dirty="0" err="1" smtClean="0"/>
              <a:t>number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elites</a:t>
            </a:r>
            <a:r>
              <a:rPr lang="de-AT" dirty="0" smtClean="0"/>
              <a:t>, </a:t>
            </a:r>
            <a:r>
              <a:rPr lang="de-AT" dirty="0" err="1" smtClean="0"/>
              <a:t>number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generations</a:t>
            </a:r>
            <a:r>
              <a:rPr lang="de-AT" dirty="0" smtClean="0"/>
              <a:t>, …</a:t>
            </a:r>
          </a:p>
          <a:p>
            <a:pPr lvl="2"/>
            <a:r>
              <a:rPr lang="de-AT" b="1" dirty="0" err="1" smtClean="0"/>
              <a:t>VariableInjector</a:t>
            </a:r>
            <a:endParaRPr lang="de-AT" b="1" dirty="0" smtClean="0"/>
          </a:p>
          <a:p>
            <a:pPr lvl="1"/>
            <a:r>
              <a:rPr lang="de-AT" dirty="0" err="1" smtClean="0"/>
              <a:t>inject</a:t>
            </a:r>
            <a:r>
              <a:rPr lang="de-AT" dirty="0" smtClean="0"/>
              <a:t> PRNG</a:t>
            </a:r>
          </a:p>
          <a:p>
            <a:pPr lvl="2"/>
            <a:r>
              <a:rPr lang="de-AT" b="1" dirty="0" err="1" smtClean="0"/>
              <a:t>RandomInjector</a:t>
            </a:r>
            <a:endParaRPr lang="de-AT" b="1" dirty="0" smtClean="0"/>
          </a:p>
          <a:p>
            <a:pPr lvl="1"/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special</a:t>
            </a:r>
            <a:r>
              <a:rPr lang="de-AT" dirty="0" smtClean="0"/>
              <a:t> </a:t>
            </a:r>
            <a:r>
              <a:rPr lang="de-AT" dirty="0" err="1" smtClean="0"/>
              <a:t>operators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inject</a:t>
            </a:r>
            <a:r>
              <a:rPr lang="de-AT" dirty="0" smtClean="0"/>
              <a:t> variables </a:t>
            </a:r>
            <a:r>
              <a:rPr lang="de-AT" dirty="0" err="1" smtClean="0"/>
              <a:t>representing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problem</a:t>
            </a:r>
            <a:r>
              <a:rPr lang="de-AT" dirty="0" smtClean="0"/>
              <a:t> </a:t>
            </a:r>
            <a:r>
              <a:rPr lang="de-AT" dirty="0" err="1" smtClean="0"/>
              <a:t>instance</a:t>
            </a:r>
            <a:endParaRPr lang="de-AT" dirty="0" smtClean="0"/>
          </a:p>
          <a:p>
            <a:pPr lvl="2"/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example</a:t>
            </a:r>
            <a:r>
              <a:rPr lang="de-AT" dirty="0" smtClean="0"/>
              <a:t>: </a:t>
            </a:r>
            <a:r>
              <a:rPr lang="de-AT" b="1" dirty="0" err="1" smtClean="0"/>
              <a:t>TSPInjector</a:t>
            </a:r>
            <a:endParaRPr lang="de-AT" b="1" dirty="0" smtClean="0"/>
          </a:p>
          <a:p>
            <a:pPr lvl="3"/>
            <a:endParaRPr lang="de-AT" dirty="0" smtClean="0"/>
          </a:p>
          <a:p>
            <a:r>
              <a:rPr lang="de-AT" dirty="0" err="1" smtClean="0"/>
              <a:t>create</a:t>
            </a:r>
            <a:r>
              <a:rPr lang="de-AT" dirty="0" smtClean="0"/>
              <a:t> sub-</a:t>
            </a:r>
            <a:r>
              <a:rPr lang="de-AT" dirty="0" err="1" smtClean="0"/>
              <a:t>scopes</a:t>
            </a:r>
            <a:endParaRPr lang="de-AT" dirty="0" smtClean="0"/>
          </a:p>
          <a:p>
            <a:pPr lvl="1"/>
            <a:r>
              <a:rPr lang="de-AT" dirty="0" err="1" smtClean="0"/>
              <a:t>one</a:t>
            </a:r>
            <a:r>
              <a:rPr lang="de-AT" dirty="0" smtClean="0"/>
              <a:t> sub-</a:t>
            </a:r>
            <a:r>
              <a:rPr lang="de-AT" dirty="0" err="1" smtClean="0"/>
              <a:t>scope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each</a:t>
            </a:r>
            <a:r>
              <a:rPr lang="de-AT" dirty="0" smtClean="0"/>
              <a:t> </a:t>
            </a:r>
            <a:r>
              <a:rPr lang="de-AT" dirty="0" err="1" smtClean="0"/>
              <a:t>population</a:t>
            </a:r>
            <a:r>
              <a:rPr lang="de-AT" dirty="0" smtClean="0"/>
              <a:t>, individual, etc.</a:t>
            </a:r>
          </a:p>
          <a:p>
            <a:pPr lvl="1"/>
            <a:r>
              <a:rPr lang="de-AT" b="1" dirty="0" err="1" smtClean="0"/>
              <a:t>SubScopesCreater</a:t>
            </a:r>
            <a:endParaRPr lang="de-AT" dirty="0" smtClean="0"/>
          </a:p>
          <a:p>
            <a:pPr lvl="3"/>
            <a:endParaRPr lang="de-AT" dirty="0" smtClean="0"/>
          </a:p>
          <a:p>
            <a:r>
              <a:rPr lang="de-AT" dirty="0" err="1" smtClean="0"/>
              <a:t>initialize</a:t>
            </a:r>
            <a:r>
              <a:rPr lang="de-AT" dirty="0" smtClean="0"/>
              <a:t> </a:t>
            </a:r>
            <a:r>
              <a:rPr lang="de-AT" dirty="0" err="1" smtClean="0"/>
              <a:t>populations</a:t>
            </a:r>
            <a:r>
              <a:rPr lang="de-AT" dirty="0" smtClean="0"/>
              <a:t>, </a:t>
            </a:r>
            <a:r>
              <a:rPr lang="de-AT" dirty="0" err="1" smtClean="0"/>
              <a:t>individuals</a:t>
            </a:r>
            <a:r>
              <a:rPr lang="de-AT" dirty="0" smtClean="0"/>
              <a:t>, etc.</a:t>
            </a:r>
          </a:p>
          <a:p>
            <a:pPr lvl="1"/>
            <a:r>
              <a:rPr lang="de-AT" dirty="0" err="1" smtClean="0"/>
              <a:t>use</a:t>
            </a:r>
            <a:r>
              <a:rPr lang="de-AT" dirty="0" smtClean="0"/>
              <a:t> sub-</a:t>
            </a:r>
            <a:r>
              <a:rPr lang="de-AT" dirty="0" err="1" smtClean="0"/>
              <a:t>scopes</a:t>
            </a:r>
            <a:r>
              <a:rPr lang="de-AT" dirty="0" smtClean="0"/>
              <a:t> </a:t>
            </a:r>
            <a:r>
              <a:rPr lang="de-AT" dirty="0" err="1" smtClean="0"/>
              <a:t>processors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iterate</a:t>
            </a:r>
            <a:r>
              <a:rPr lang="de-AT" dirty="0" smtClean="0"/>
              <a:t> </a:t>
            </a:r>
            <a:r>
              <a:rPr lang="de-AT" dirty="0" err="1" smtClean="0"/>
              <a:t>over</a:t>
            </a:r>
            <a:r>
              <a:rPr lang="de-AT" dirty="0" smtClean="0"/>
              <a:t> all sub-</a:t>
            </a:r>
            <a:r>
              <a:rPr lang="de-AT" dirty="0" err="1" smtClean="0"/>
              <a:t>scopes</a:t>
            </a:r>
            <a:endParaRPr lang="de-AT" dirty="0" smtClean="0"/>
          </a:p>
          <a:p>
            <a:pPr lvl="1"/>
            <a:r>
              <a:rPr lang="de-AT" dirty="0" err="1" smtClean="0"/>
              <a:t>apply</a:t>
            </a:r>
            <a:r>
              <a:rPr lang="de-AT" dirty="0" smtClean="0"/>
              <a:t> </a:t>
            </a:r>
            <a:r>
              <a:rPr lang="de-AT" dirty="0" err="1" smtClean="0"/>
              <a:t>special</a:t>
            </a:r>
            <a:r>
              <a:rPr lang="de-AT" dirty="0" smtClean="0"/>
              <a:t> </a:t>
            </a:r>
            <a:r>
              <a:rPr lang="de-AT" dirty="0" err="1" smtClean="0"/>
              <a:t>operators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create</a:t>
            </a:r>
            <a:r>
              <a:rPr lang="de-AT" dirty="0" smtClean="0"/>
              <a:t> </a:t>
            </a:r>
            <a:r>
              <a:rPr lang="de-AT" dirty="0" err="1" smtClean="0"/>
              <a:t>randomly</a:t>
            </a:r>
            <a:r>
              <a:rPr lang="de-AT" dirty="0" smtClean="0"/>
              <a:t> </a:t>
            </a:r>
            <a:r>
              <a:rPr lang="de-AT" dirty="0" err="1" smtClean="0"/>
              <a:t>generated</a:t>
            </a:r>
            <a:r>
              <a:rPr lang="de-AT" dirty="0" smtClean="0"/>
              <a:t> </a:t>
            </a:r>
            <a:r>
              <a:rPr lang="de-AT" dirty="0" err="1" smtClean="0"/>
              <a:t>individuals</a:t>
            </a:r>
            <a:endParaRPr lang="de-AT" dirty="0" smtClean="0"/>
          </a:p>
          <a:p>
            <a:pPr lvl="2"/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example</a:t>
            </a:r>
            <a:r>
              <a:rPr lang="de-AT" dirty="0" smtClean="0"/>
              <a:t>: </a:t>
            </a:r>
            <a:r>
              <a:rPr lang="de-AT" b="1" dirty="0" err="1" smtClean="0"/>
              <a:t>RandomPermutationGenerator</a:t>
            </a:r>
            <a:endParaRPr lang="de-AT" b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7</a:t>
            </a:fld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Evaluation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AT" dirty="0" err="1" smtClean="0"/>
              <a:t>calculate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inject</a:t>
            </a:r>
            <a:r>
              <a:rPr lang="de-AT" dirty="0" smtClean="0"/>
              <a:t> </a:t>
            </a:r>
            <a:r>
              <a:rPr lang="de-AT" dirty="0" err="1" smtClean="0"/>
              <a:t>quality</a:t>
            </a:r>
            <a:r>
              <a:rPr lang="de-AT" dirty="0" smtClean="0"/>
              <a:t> </a:t>
            </a:r>
            <a:r>
              <a:rPr lang="de-AT" dirty="0" err="1" smtClean="0"/>
              <a:t>value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each</a:t>
            </a:r>
            <a:r>
              <a:rPr lang="de-AT" dirty="0" smtClean="0"/>
              <a:t> individual</a:t>
            </a:r>
          </a:p>
          <a:p>
            <a:pPr lvl="1"/>
            <a:r>
              <a:rPr lang="de-AT" dirty="0" err="1" smtClean="0"/>
              <a:t>use</a:t>
            </a:r>
            <a:r>
              <a:rPr lang="de-AT" dirty="0" smtClean="0"/>
              <a:t> sub-</a:t>
            </a:r>
            <a:r>
              <a:rPr lang="de-AT" dirty="0" err="1" smtClean="0"/>
              <a:t>scopes</a:t>
            </a:r>
            <a:r>
              <a:rPr lang="de-AT" dirty="0" smtClean="0"/>
              <a:t> </a:t>
            </a:r>
            <a:r>
              <a:rPr lang="de-AT" dirty="0" err="1" smtClean="0"/>
              <a:t>processors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iterate</a:t>
            </a:r>
            <a:r>
              <a:rPr lang="de-AT" dirty="0" smtClean="0"/>
              <a:t> </a:t>
            </a:r>
            <a:r>
              <a:rPr lang="de-AT" dirty="0" err="1" smtClean="0"/>
              <a:t>over</a:t>
            </a:r>
            <a:r>
              <a:rPr lang="de-AT" dirty="0" smtClean="0"/>
              <a:t> all </a:t>
            </a:r>
            <a:r>
              <a:rPr lang="de-AT" dirty="0" err="1" smtClean="0"/>
              <a:t>scopes</a:t>
            </a:r>
            <a:r>
              <a:rPr lang="de-AT" dirty="0" smtClean="0"/>
              <a:t> </a:t>
            </a:r>
            <a:r>
              <a:rPr lang="de-AT" dirty="0" err="1" smtClean="0"/>
              <a:t>representing</a:t>
            </a:r>
            <a:r>
              <a:rPr lang="de-AT" dirty="0" smtClean="0"/>
              <a:t> an individual</a:t>
            </a:r>
          </a:p>
          <a:p>
            <a:pPr lvl="1"/>
            <a:r>
              <a:rPr lang="de-AT" dirty="0" err="1" smtClean="0"/>
              <a:t>apply</a:t>
            </a:r>
            <a:r>
              <a:rPr lang="de-AT" dirty="0" smtClean="0"/>
              <a:t> </a:t>
            </a:r>
            <a:r>
              <a:rPr lang="de-AT" dirty="0" err="1" smtClean="0"/>
              <a:t>problem-specific</a:t>
            </a:r>
            <a:r>
              <a:rPr lang="de-AT" dirty="0" smtClean="0"/>
              <a:t> </a:t>
            </a:r>
            <a:r>
              <a:rPr lang="de-AT" dirty="0" err="1" smtClean="0"/>
              <a:t>evaluation</a:t>
            </a:r>
            <a:r>
              <a:rPr lang="de-AT" dirty="0" smtClean="0"/>
              <a:t> </a:t>
            </a:r>
            <a:r>
              <a:rPr lang="de-AT" dirty="0" err="1" smtClean="0"/>
              <a:t>operator</a:t>
            </a:r>
            <a:endParaRPr lang="de-AT" dirty="0" smtClean="0"/>
          </a:p>
          <a:p>
            <a:pPr lvl="2"/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example</a:t>
            </a:r>
            <a:r>
              <a:rPr lang="de-AT" dirty="0" smtClean="0"/>
              <a:t>: </a:t>
            </a:r>
            <a:r>
              <a:rPr lang="de-AT" b="1" dirty="0" err="1" smtClean="0"/>
              <a:t>RoundedEuclideanPathTSPEvaluator</a:t>
            </a:r>
            <a:endParaRPr lang="de-AT" b="1" dirty="0" smtClean="0"/>
          </a:p>
          <a:p>
            <a:endParaRPr lang="de-AT" dirty="0" smtClean="0"/>
          </a:p>
          <a:p>
            <a:r>
              <a:rPr lang="de-AT" b="1" dirty="0" err="1" smtClean="0"/>
              <a:t>SingleObjectiveEvaluatorBase</a:t>
            </a:r>
            <a:endParaRPr lang="de-AT" b="1" dirty="0" smtClean="0"/>
          </a:p>
          <a:p>
            <a:pPr lvl="1"/>
            <a:r>
              <a:rPr lang="de-AT" dirty="0" err="1" smtClean="0"/>
              <a:t>base</a:t>
            </a:r>
            <a:r>
              <a:rPr lang="de-AT" dirty="0" smtClean="0"/>
              <a:t> 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all </a:t>
            </a:r>
            <a:r>
              <a:rPr lang="de-AT" dirty="0" err="1" smtClean="0"/>
              <a:t>single-objective</a:t>
            </a:r>
            <a:r>
              <a:rPr lang="de-AT" dirty="0" smtClean="0"/>
              <a:t> </a:t>
            </a:r>
            <a:r>
              <a:rPr lang="de-AT" dirty="0" err="1" smtClean="0"/>
              <a:t>evaluation</a:t>
            </a:r>
            <a:r>
              <a:rPr lang="de-AT" dirty="0" smtClean="0"/>
              <a:t> </a:t>
            </a:r>
            <a:r>
              <a:rPr lang="de-AT" dirty="0" err="1" smtClean="0"/>
              <a:t>operators</a:t>
            </a:r>
            <a:endParaRPr lang="de-AT" dirty="0" smtClean="0"/>
          </a:p>
          <a:p>
            <a:pPr lvl="1"/>
            <a:r>
              <a:rPr lang="de-AT" dirty="0" err="1" smtClean="0"/>
              <a:t>evaluates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quality</a:t>
            </a:r>
            <a:r>
              <a:rPr lang="de-AT" dirty="0" smtClean="0"/>
              <a:t> </a:t>
            </a:r>
            <a:r>
              <a:rPr lang="de-AT" dirty="0" err="1" smtClean="0"/>
              <a:t>value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an individual </a:t>
            </a:r>
            <a:r>
              <a:rPr lang="de-AT" dirty="0" err="1" smtClean="0"/>
              <a:t>depending</a:t>
            </a:r>
            <a:r>
              <a:rPr lang="de-AT" dirty="0" smtClean="0"/>
              <a:t> on </a:t>
            </a:r>
            <a:r>
              <a:rPr lang="de-AT" dirty="0" err="1" smtClean="0"/>
              <a:t>the</a:t>
            </a:r>
            <a:r>
              <a:rPr lang="de-AT" dirty="0" smtClean="0"/>
              <a:t> variables in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scope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calling</a:t>
            </a:r>
            <a:r>
              <a:rPr lang="de-AT" dirty="0" smtClean="0"/>
              <a:t> </a:t>
            </a:r>
            <a:r>
              <a:rPr lang="de-AT" dirty="0" err="1" smtClean="0"/>
              <a:t>abstract</a:t>
            </a:r>
            <a:r>
              <a:rPr lang="de-AT" dirty="0" smtClean="0"/>
              <a:t> </a:t>
            </a:r>
            <a:r>
              <a:rPr lang="de-AT" dirty="0" err="1" smtClean="0"/>
              <a:t>method</a:t>
            </a:r>
            <a:r>
              <a:rPr lang="de-AT" dirty="0" smtClean="0"/>
              <a:t> </a:t>
            </a:r>
            <a:r>
              <a:rPr lang="de-AT" b="1" dirty="0" err="1" smtClean="0"/>
              <a:t>Evaluate</a:t>
            </a:r>
            <a:endParaRPr lang="de-AT" b="1" dirty="0" smtClean="0"/>
          </a:p>
          <a:p>
            <a:pPr lvl="1"/>
            <a:r>
              <a:rPr lang="de-AT" dirty="0" err="1" smtClean="0"/>
              <a:t>adds</a:t>
            </a:r>
            <a:r>
              <a:rPr lang="de-AT" dirty="0" smtClean="0"/>
              <a:t> a </a:t>
            </a:r>
            <a:r>
              <a:rPr lang="de-AT" dirty="0" err="1" smtClean="0"/>
              <a:t>new</a:t>
            </a:r>
            <a:r>
              <a:rPr lang="de-AT" dirty="0" smtClean="0"/>
              <a:t> double variable "Quality"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scope</a:t>
            </a:r>
            <a:endParaRPr lang="de-AT" dirty="0" smtClean="0"/>
          </a:p>
          <a:p>
            <a:pPr lvl="1"/>
            <a:r>
              <a:rPr lang="de-AT" dirty="0" err="1" smtClean="0"/>
              <a:t>if</a:t>
            </a:r>
            <a:r>
              <a:rPr lang="de-AT" dirty="0" smtClean="0"/>
              <a:t> a </a:t>
            </a:r>
            <a:r>
              <a:rPr lang="de-AT" dirty="0" err="1" smtClean="0"/>
              <a:t>quality</a:t>
            </a:r>
            <a:r>
              <a:rPr lang="de-AT" dirty="0" smtClean="0"/>
              <a:t> </a:t>
            </a:r>
            <a:r>
              <a:rPr lang="de-AT" dirty="0" err="1" smtClean="0"/>
              <a:t>value</a:t>
            </a:r>
            <a:r>
              <a:rPr lang="de-AT" dirty="0" smtClean="0"/>
              <a:t> </a:t>
            </a:r>
            <a:r>
              <a:rPr lang="de-AT" dirty="0" err="1" smtClean="0"/>
              <a:t>already</a:t>
            </a:r>
            <a:r>
              <a:rPr lang="de-AT" dirty="0" smtClean="0"/>
              <a:t> </a:t>
            </a:r>
            <a:r>
              <a:rPr lang="de-AT" dirty="0" err="1" smtClean="0"/>
              <a:t>exists</a:t>
            </a:r>
            <a:r>
              <a:rPr lang="de-AT" dirty="0" smtClean="0"/>
              <a:t> </a:t>
            </a:r>
            <a:r>
              <a:rPr lang="de-AT" dirty="0" err="1" smtClean="0"/>
              <a:t>it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overwritten</a:t>
            </a:r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8</a:t>
            </a:fld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TSP SGA </a:t>
            </a:r>
            <a:r>
              <a:rPr lang="de-AT" dirty="0" err="1" smtClean="0"/>
              <a:t>Example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9</a:t>
            </a:fld>
            <a:endParaRPr lang="de-AT"/>
          </a:p>
        </p:txBody>
      </p:sp>
      <p:sp>
        <p:nvSpPr>
          <p:cNvPr id="5" name="Flussdiagramm: Prozess 4"/>
          <p:cNvSpPr/>
          <p:nvPr/>
        </p:nvSpPr>
        <p:spPr>
          <a:xfrm>
            <a:off x="500034" y="1714488"/>
            <a:ext cx="1714512" cy="357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 smtClean="0"/>
              <a:t>SequentialProcessor</a:t>
            </a:r>
            <a:endParaRPr lang="de-AT" sz="1200" dirty="0"/>
          </a:p>
        </p:txBody>
      </p:sp>
      <p:cxnSp>
        <p:nvCxnSpPr>
          <p:cNvPr id="18" name="Gewinkelte Verbindung 17"/>
          <p:cNvCxnSpPr>
            <a:stCxn id="5" idx="3"/>
          </p:cNvCxnSpPr>
          <p:nvPr/>
        </p:nvCxnSpPr>
        <p:spPr>
          <a:xfrm>
            <a:off x="2214546" y="1893083"/>
            <a:ext cx="2143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18"/>
          <p:cNvCxnSpPr>
            <a:stCxn id="5" idx="3"/>
          </p:cNvCxnSpPr>
          <p:nvPr/>
        </p:nvCxnSpPr>
        <p:spPr>
          <a:xfrm>
            <a:off x="2214546" y="1893083"/>
            <a:ext cx="214314" cy="4286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stCxn id="5" idx="3"/>
          </p:cNvCxnSpPr>
          <p:nvPr/>
        </p:nvCxnSpPr>
        <p:spPr>
          <a:xfrm>
            <a:off x="2214546" y="1893083"/>
            <a:ext cx="214314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24"/>
          <p:cNvCxnSpPr>
            <a:stCxn id="5" idx="3"/>
          </p:cNvCxnSpPr>
          <p:nvPr/>
        </p:nvCxnSpPr>
        <p:spPr>
          <a:xfrm>
            <a:off x="2214546" y="1893083"/>
            <a:ext cx="214314" cy="12858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5" idx="3"/>
          </p:cNvCxnSpPr>
          <p:nvPr/>
        </p:nvCxnSpPr>
        <p:spPr>
          <a:xfrm>
            <a:off x="2214546" y="1893083"/>
            <a:ext cx="214314" cy="21431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>
            <a:stCxn id="5" idx="3"/>
          </p:cNvCxnSpPr>
          <p:nvPr/>
        </p:nvCxnSpPr>
        <p:spPr>
          <a:xfrm>
            <a:off x="2214546" y="1893083"/>
            <a:ext cx="214314" cy="38576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winkelte Verbindung 33"/>
          <p:cNvCxnSpPr/>
          <p:nvPr/>
        </p:nvCxnSpPr>
        <p:spPr>
          <a:xfrm>
            <a:off x="6072198" y="4464851"/>
            <a:ext cx="214314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/>
          <p:nvPr/>
        </p:nvCxnSpPr>
        <p:spPr>
          <a:xfrm>
            <a:off x="6072198" y="4464851"/>
            <a:ext cx="214314" cy="4286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winkelte Verbindung 39"/>
          <p:cNvCxnSpPr/>
          <p:nvPr/>
        </p:nvCxnSpPr>
        <p:spPr>
          <a:xfrm>
            <a:off x="6072198" y="4464851"/>
            <a:ext cx="2143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winkelte Verbindung 42"/>
          <p:cNvCxnSpPr/>
          <p:nvPr/>
        </p:nvCxnSpPr>
        <p:spPr>
          <a:xfrm>
            <a:off x="4143372" y="4464851"/>
            <a:ext cx="2143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ussdiagramm: Prozess 44"/>
          <p:cNvSpPr/>
          <p:nvPr/>
        </p:nvSpPr>
        <p:spPr>
          <a:xfrm>
            <a:off x="2428860" y="1714488"/>
            <a:ext cx="1714512" cy="357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 smtClean="0"/>
              <a:t>RandomInjector</a:t>
            </a:r>
            <a:endParaRPr lang="de-AT" sz="1200" dirty="0"/>
          </a:p>
        </p:txBody>
      </p:sp>
      <p:sp>
        <p:nvSpPr>
          <p:cNvPr id="46" name="Flussdiagramm: Prozess 45"/>
          <p:cNvSpPr/>
          <p:nvPr/>
        </p:nvSpPr>
        <p:spPr>
          <a:xfrm>
            <a:off x="2428860" y="2143116"/>
            <a:ext cx="1714512" cy="357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 smtClean="0"/>
              <a:t>TSPInjector</a:t>
            </a:r>
            <a:endParaRPr lang="de-AT" sz="1200" dirty="0"/>
          </a:p>
        </p:txBody>
      </p:sp>
      <p:sp>
        <p:nvSpPr>
          <p:cNvPr id="47" name="Flussdiagramm: Prozess 46"/>
          <p:cNvSpPr/>
          <p:nvPr/>
        </p:nvSpPr>
        <p:spPr>
          <a:xfrm>
            <a:off x="2428860" y="2571744"/>
            <a:ext cx="1714512" cy="357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 smtClean="0"/>
              <a:t>TSPRoundedEuclidean</a:t>
            </a:r>
            <a:r>
              <a:rPr lang="de-AT" sz="1200" dirty="0" smtClean="0"/>
              <a:t/>
            </a:r>
            <a:br>
              <a:rPr lang="de-AT" sz="1200" dirty="0" smtClean="0"/>
            </a:br>
            <a:r>
              <a:rPr lang="de-AT" sz="1200" dirty="0" err="1" smtClean="0"/>
              <a:t>DistanceMatrixInjector</a:t>
            </a:r>
            <a:endParaRPr lang="de-AT" sz="1200" dirty="0" smtClean="0"/>
          </a:p>
        </p:txBody>
      </p:sp>
      <p:sp>
        <p:nvSpPr>
          <p:cNvPr id="48" name="Flussdiagramm: Prozess 47"/>
          <p:cNvSpPr/>
          <p:nvPr/>
        </p:nvSpPr>
        <p:spPr>
          <a:xfrm>
            <a:off x="2428860" y="3000372"/>
            <a:ext cx="1714512" cy="357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 smtClean="0"/>
              <a:t>VariableInjector</a:t>
            </a:r>
            <a:endParaRPr lang="de-AT" sz="1200" dirty="0"/>
          </a:p>
        </p:txBody>
      </p:sp>
      <p:sp>
        <p:nvSpPr>
          <p:cNvPr id="49" name="Flussdiagramm: Prozess 48"/>
          <p:cNvSpPr/>
          <p:nvPr/>
        </p:nvSpPr>
        <p:spPr>
          <a:xfrm>
            <a:off x="2428860" y="3857628"/>
            <a:ext cx="1714512" cy="357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 smtClean="0"/>
              <a:t>SubScopesCreater</a:t>
            </a:r>
            <a:endParaRPr lang="de-AT" sz="1200" dirty="0"/>
          </a:p>
        </p:txBody>
      </p:sp>
      <p:sp>
        <p:nvSpPr>
          <p:cNvPr id="51" name="Flussdiagramm: Prozess 50"/>
          <p:cNvSpPr/>
          <p:nvPr/>
        </p:nvSpPr>
        <p:spPr>
          <a:xfrm>
            <a:off x="2428860" y="4286256"/>
            <a:ext cx="1714512" cy="357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 smtClean="0"/>
              <a:t>UniformSequential</a:t>
            </a:r>
            <a:endParaRPr lang="de-AT" sz="1200" dirty="0" smtClean="0"/>
          </a:p>
          <a:p>
            <a:pPr algn="ctr"/>
            <a:r>
              <a:rPr lang="de-AT" sz="1200" dirty="0" err="1" smtClean="0"/>
              <a:t>SubScopesProcessor</a:t>
            </a:r>
            <a:endParaRPr lang="de-AT" sz="1200" dirty="0"/>
          </a:p>
        </p:txBody>
      </p:sp>
      <p:sp>
        <p:nvSpPr>
          <p:cNvPr id="52" name="Flussdiagramm: Prozess 51"/>
          <p:cNvSpPr/>
          <p:nvPr/>
        </p:nvSpPr>
        <p:spPr>
          <a:xfrm>
            <a:off x="4357686" y="4286256"/>
            <a:ext cx="1714512" cy="357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 smtClean="0"/>
              <a:t>SequentialProcessor</a:t>
            </a:r>
            <a:endParaRPr lang="de-AT" sz="1200" dirty="0"/>
          </a:p>
        </p:txBody>
      </p:sp>
      <p:sp>
        <p:nvSpPr>
          <p:cNvPr id="53" name="Flussdiagramm: Prozess 52"/>
          <p:cNvSpPr/>
          <p:nvPr/>
        </p:nvSpPr>
        <p:spPr>
          <a:xfrm>
            <a:off x="6286512" y="4286256"/>
            <a:ext cx="1714512" cy="357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 smtClean="0"/>
              <a:t>RandomPermutation</a:t>
            </a:r>
            <a:endParaRPr lang="de-AT" sz="1200" dirty="0" smtClean="0"/>
          </a:p>
          <a:p>
            <a:pPr algn="ctr"/>
            <a:r>
              <a:rPr lang="de-AT" sz="1200" dirty="0" smtClean="0"/>
              <a:t>Generator</a:t>
            </a:r>
            <a:endParaRPr lang="de-AT" sz="1200" dirty="0"/>
          </a:p>
        </p:txBody>
      </p:sp>
      <p:sp>
        <p:nvSpPr>
          <p:cNvPr id="54" name="Flussdiagramm: Prozess 53"/>
          <p:cNvSpPr/>
          <p:nvPr/>
        </p:nvSpPr>
        <p:spPr>
          <a:xfrm>
            <a:off x="6286512" y="4714884"/>
            <a:ext cx="1714512" cy="357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 smtClean="0"/>
              <a:t>DistanceMatrixPathTSP</a:t>
            </a:r>
            <a:endParaRPr lang="de-AT" sz="1200" dirty="0" smtClean="0"/>
          </a:p>
          <a:p>
            <a:pPr algn="ctr"/>
            <a:r>
              <a:rPr lang="de-AT" sz="1200" dirty="0" err="1" smtClean="0"/>
              <a:t>Evaluator</a:t>
            </a:r>
            <a:endParaRPr lang="de-AT" sz="1200" dirty="0"/>
          </a:p>
        </p:txBody>
      </p:sp>
      <p:sp>
        <p:nvSpPr>
          <p:cNvPr id="55" name="Flussdiagramm: Prozess 54"/>
          <p:cNvSpPr/>
          <p:nvPr/>
        </p:nvSpPr>
        <p:spPr>
          <a:xfrm>
            <a:off x="6286512" y="5143512"/>
            <a:ext cx="1714512" cy="357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Counter</a:t>
            </a:r>
            <a:endParaRPr lang="de-AT" sz="1200" dirty="0"/>
          </a:p>
        </p:txBody>
      </p:sp>
      <p:sp>
        <p:nvSpPr>
          <p:cNvPr id="56" name="Flussdiagramm: Prozess 55"/>
          <p:cNvSpPr/>
          <p:nvPr/>
        </p:nvSpPr>
        <p:spPr>
          <a:xfrm>
            <a:off x="2428860" y="5572140"/>
            <a:ext cx="1714512" cy="357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Sorter</a:t>
            </a:r>
            <a:endParaRPr lang="de-AT" sz="1200" dirty="0"/>
          </a:p>
        </p:txBody>
      </p:sp>
      <p:cxnSp>
        <p:nvCxnSpPr>
          <p:cNvPr id="68" name="Gewinkelte Verbindung 67"/>
          <p:cNvCxnSpPr>
            <a:stCxn id="5" idx="3"/>
            <a:endCxn id="51" idx="1"/>
          </p:cNvCxnSpPr>
          <p:nvPr/>
        </p:nvCxnSpPr>
        <p:spPr>
          <a:xfrm>
            <a:off x="2214546" y="1893083"/>
            <a:ext cx="214314" cy="25717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6786578" y="1928802"/>
            <a:ext cx="357190" cy="3571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200"/>
          </a:p>
        </p:txBody>
      </p:sp>
      <p:sp>
        <p:nvSpPr>
          <p:cNvPr id="84" name="Ellipse 83"/>
          <p:cNvSpPr/>
          <p:nvPr/>
        </p:nvSpPr>
        <p:spPr>
          <a:xfrm>
            <a:off x="6500826" y="1857364"/>
            <a:ext cx="928694" cy="5000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PRNG</a:t>
            </a:r>
            <a:endParaRPr lang="de-AT" sz="1200" dirty="0"/>
          </a:p>
        </p:txBody>
      </p:sp>
      <p:sp>
        <p:nvSpPr>
          <p:cNvPr id="85" name="Ellipse 84"/>
          <p:cNvSpPr/>
          <p:nvPr/>
        </p:nvSpPr>
        <p:spPr>
          <a:xfrm>
            <a:off x="6357950" y="1785926"/>
            <a:ext cx="1214446" cy="64294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PRNG</a:t>
            </a:r>
          </a:p>
          <a:p>
            <a:pPr algn="ctr"/>
            <a:r>
              <a:rPr lang="de-AT" sz="1200" dirty="0" smtClean="0"/>
              <a:t>TSP Data</a:t>
            </a:r>
            <a:endParaRPr lang="de-AT" sz="1200" dirty="0"/>
          </a:p>
        </p:txBody>
      </p:sp>
      <p:sp>
        <p:nvSpPr>
          <p:cNvPr id="86" name="Ellipse 85"/>
          <p:cNvSpPr/>
          <p:nvPr/>
        </p:nvSpPr>
        <p:spPr>
          <a:xfrm>
            <a:off x="5857884" y="1357298"/>
            <a:ext cx="2214578" cy="15716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PRNG</a:t>
            </a:r>
          </a:p>
          <a:p>
            <a:pPr algn="ctr"/>
            <a:r>
              <a:rPr lang="de-AT" sz="1200" dirty="0" smtClean="0"/>
              <a:t>TSP Data</a:t>
            </a:r>
          </a:p>
          <a:p>
            <a:pPr algn="ctr"/>
            <a:r>
              <a:rPr lang="de-AT" sz="1200" dirty="0" smtClean="0"/>
              <a:t>Population Size</a:t>
            </a:r>
          </a:p>
          <a:p>
            <a:pPr algn="ctr"/>
            <a:r>
              <a:rPr lang="de-AT" sz="1200" dirty="0" smtClean="0"/>
              <a:t>Mutation Rate</a:t>
            </a:r>
          </a:p>
          <a:p>
            <a:pPr algn="ctr"/>
            <a:r>
              <a:rPr lang="de-AT" sz="1200" dirty="0" err="1" smtClean="0"/>
              <a:t>Elites</a:t>
            </a:r>
            <a:endParaRPr lang="de-AT" sz="1200" dirty="0" smtClean="0"/>
          </a:p>
          <a:p>
            <a:pPr algn="ctr"/>
            <a:r>
              <a:rPr lang="de-AT" sz="1200" dirty="0" err="1" smtClean="0"/>
              <a:t>Evaluated</a:t>
            </a:r>
            <a:r>
              <a:rPr lang="de-AT" sz="1200" dirty="0" smtClean="0"/>
              <a:t> Solutions</a:t>
            </a:r>
          </a:p>
          <a:p>
            <a:pPr algn="ctr"/>
            <a:r>
              <a:rPr lang="de-AT" sz="1200" dirty="0" smtClean="0"/>
              <a:t>…</a:t>
            </a:r>
          </a:p>
        </p:txBody>
      </p:sp>
      <p:grpSp>
        <p:nvGrpSpPr>
          <p:cNvPr id="96" name="Gruppieren 95"/>
          <p:cNvGrpSpPr/>
          <p:nvPr/>
        </p:nvGrpSpPr>
        <p:grpSpPr>
          <a:xfrm>
            <a:off x="5786446" y="2928934"/>
            <a:ext cx="2357454" cy="785818"/>
            <a:chOff x="5786446" y="2928934"/>
            <a:chExt cx="2357454" cy="785818"/>
          </a:xfrm>
        </p:grpSpPr>
        <p:sp>
          <p:nvSpPr>
            <p:cNvPr id="88" name="Rechteck 87"/>
            <p:cNvSpPr/>
            <p:nvPr/>
          </p:nvSpPr>
          <p:spPr>
            <a:xfrm>
              <a:off x="6786578" y="3286124"/>
              <a:ext cx="357190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>
                  <a:solidFill>
                    <a:schemeClr val="tx1"/>
                  </a:solidFill>
                </a:rPr>
                <a:t>…</a:t>
              </a:r>
              <a:endParaRPr lang="de-AT" dirty="0">
                <a:solidFill>
                  <a:schemeClr val="tx1"/>
                </a:solidFill>
              </a:endParaRPr>
            </a:p>
          </p:txBody>
        </p:sp>
        <p:sp>
          <p:nvSpPr>
            <p:cNvPr id="89" name="Ellipse 88"/>
            <p:cNvSpPr/>
            <p:nvPr/>
          </p:nvSpPr>
          <p:spPr>
            <a:xfrm>
              <a:off x="5786446" y="3357562"/>
              <a:ext cx="357190" cy="35719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200"/>
            </a:p>
          </p:txBody>
        </p:sp>
        <p:sp>
          <p:nvSpPr>
            <p:cNvPr id="90" name="Ellipse 89"/>
            <p:cNvSpPr/>
            <p:nvPr/>
          </p:nvSpPr>
          <p:spPr>
            <a:xfrm>
              <a:off x="7786710" y="3357562"/>
              <a:ext cx="357190" cy="35719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200"/>
            </a:p>
          </p:txBody>
        </p:sp>
        <p:cxnSp>
          <p:nvCxnSpPr>
            <p:cNvPr id="92" name="Gerade Verbindung 91"/>
            <p:cNvCxnSpPr>
              <a:stCxn id="86" idx="4"/>
              <a:endCxn id="89" idx="0"/>
            </p:cNvCxnSpPr>
            <p:nvPr/>
          </p:nvCxnSpPr>
          <p:spPr>
            <a:xfrm rot="5400000">
              <a:off x="6250793" y="2643182"/>
              <a:ext cx="428628" cy="100013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/>
            <p:cNvCxnSpPr>
              <a:stCxn id="86" idx="4"/>
              <a:endCxn id="90" idx="0"/>
            </p:cNvCxnSpPr>
            <p:nvPr/>
          </p:nvCxnSpPr>
          <p:spPr>
            <a:xfrm rot="16200000" flipH="1">
              <a:off x="7250925" y="2643182"/>
              <a:ext cx="428628" cy="100013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uppieren 98"/>
          <p:cNvGrpSpPr/>
          <p:nvPr/>
        </p:nvGrpSpPr>
        <p:grpSpPr>
          <a:xfrm>
            <a:off x="5286380" y="3286124"/>
            <a:ext cx="3357586" cy="500066"/>
            <a:chOff x="5286380" y="3286124"/>
            <a:chExt cx="3357586" cy="500066"/>
          </a:xfrm>
        </p:grpSpPr>
        <p:sp>
          <p:nvSpPr>
            <p:cNvPr id="97" name="Ellipse 96"/>
            <p:cNvSpPr/>
            <p:nvPr/>
          </p:nvSpPr>
          <p:spPr>
            <a:xfrm>
              <a:off x="5286380" y="3286124"/>
              <a:ext cx="1357322" cy="50006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smtClean="0"/>
                <a:t>Permutation</a:t>
              </a:r>
              <a:endParaRPr lang="de-AT" sz="1200" dirty="0"/>
            </a:p>
          </p:txBody>
        </p:sp>
        <p:sp>
          <p:nvSpPr>
            <p:cNvPr id="98" name="Ellipse 97"/>
            <p:cNvSpPr/>
            <p:nvPr/>
          </p:nvSpPr>
          <p:spPr>
            <a:xfrm>
              <a:off x="7286644" y="3286124"/>
              <a:ext cx="1357322" cy="50006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smtClean="0"/>
                <a:t>Permutation</a:t>
              </a:r>
              <a:endParaRPr lang="de-AT" sz="1200" dirty="0"/>
            </a:p>
          </p:txBody>
        </p:sp>
      </p:grpSp>
      <p:grpSp>
        <p:nvGrpSpPr>
          <p:cNvPr id="102" name="Gruppieren 101"/>
          <p:cNvGrpSpPr/>
          <p:nvPr/>
        </p:nvGrpSpPr>
        <p:grpSpPr>
          <a:xfrm>
            <a:off x="5143504" y="3143248"/>
            <a:ext cx="3643338" cy="785818"/>
            <a:chOff x="5143504" y="3143248"/>
            <a:chExt cx="3643338" cy="785818"/>
          </a:xfrm>
        </p:grpSpPr>
        <p:sp>
          <p:nvSpPr>
            <p:cNvPr id="100" name="Ellipse 99"/>
            <p:cNvSpPr/>
            <p:nvPr/>
          </p:nvSpPr>
          <p:spPr>
            <a:xfrm>
              <a:off x="5143504" y="3143248"/>
              <a:ext cx="1643074" cy="785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smtClean="0"/>
                <a:t>Permutation</a:t>
              </a:r>
            </a:p>
            <a:p>
              <a:pPr algn="ctr"/>
              <a:r>
                <a:rPr lang="de-AT" sz="1200" dirty="0" smtClean="0"/>
                <a:t>Quality</a:t>
              </a:r>
            </a:p>
          </p:txBody>
        </p:sp>
        <p:sp>
          <p:nvSpPr>
            <p:cNvPr id="101" name="Ellipse 100"/>
            <p:cNvSpPr/>
            <p:nvPr/>
          </p:nvSpPr>
          <p:spPr>
            <a:xfrm>
              <a:off x="7143768" y="3143248"/>
              <a:ext cx="1643074" cy="785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smtClean="0"/>
                <a:t>Permutation</a:t>
              </a:r>
            </a:p>
            <a:p>
              <a:pPr algn="ctr"/>
              <a:r>
                <a:rPr lang="de-AT" sz="1200" dirty="0" smtClean="0"/>
                <a:t>Quality</a:t>
              </a:r>
            </a:p>
          </p:txBody>
        </p:sp>
      </p:grpSp>
      <p:sp>
        <p:nvSpPr>
          <p:cNvPr id="103" name="Flussdiagramm: Prozess 102"/>
          <p:cNvSpPr/>
          <p:nvPr/>
        </p:nvSpPr>
        <p:spPr>
          <a:xfrm>
            <a:off x="2428860" y="6000768"/>
            <a:ext cx="1714512" cy="35719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i="1" dirty="0" smtClean="0"/>
              <a:t>Main Loop</a:t>
            </a:r>
            <a:endParaRPr lang="de-AT" sz="1200" i="1" dirty="0"/>
          </a:p>
        </p:txBody>
      </p:sp>
      <p:cxnSp>
        <p:nvCxnSpPr>
          <p:cNvPr id="104" name="Gewinkelte Verbindung 103"/>
          <p:cNvCxnSpPr>
            <a:stCxn id="5" idx="3"/>
            <a:endCxn id="103" idx="1"/>
          </p:cNvCxnSpPr>
          <p:nvPr/>
        </p:nvCxnSpPr>
        <p:spPr>
          <a:xfrm>
            <a:off x="2214546" y="1893083"/>
            <a:ext cx="214314" cy="42862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5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6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6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7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1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2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6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7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7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8" dur="indefinite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8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9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6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6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9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0" dur="indefinite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49" grpId="0" animBg="1"/>
      <p:bldP spid="49" grpId="1" animBg="1"/>
      <p:bldP spid="49" grpId="2" animBg="1"/>
      <p:bldP spid="51" grpId="0" animBg="1"/>
      <p:bldP spid="51" grpId="1" animBg="1"/>
      <p:bldP spid="51" grpId="2" animBg="1"/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84" grpId="0" animBg="1"/>
      <p:bldP spid="85" grpId="0" animBg="1"/>
      <p:bldP spid="86" grpId="0" animBg="1"/>
      <p:bldP spid="103" grpId="0" animBg="1"/>
      <p:bldP spid="103" grpId="1" animBg="1"/>
      <p:bldP spid="103" grpId="2" animBg="1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923</Words>
  <Application>Microsoft Office PowerPoint</Application>
  <PresentationFormat>Bildschirmpräsentation (4:3)</PresentationFormat>
  <Paragraphs>371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Larissa-Design</vt:lpstr>
      <vt:lpstr>HeuristicLab 3.0</vt:lpstr>
      <vt:lpstr>Modeling Algorithms</vt:lpstr>
      <vt:lpstr>Modeling Algorithms</vt:lpstr>
      <vt:lpstr>Modeling Algorithms</vt:lpstr>
      <vt:lpstr>Modeling Evolutionary Algorithms</vt:lpstr>
      <vt:lpstr>Modeling Evolutionary Algorithms</vt:lpstr>
      <vt:lpstr>Initialization</vt:lpstr>
      <vt:lpstr>Evaluation</vt:lpstr>
      <vt:lpstr>TSP SGA Example</vt:lpstr>
      <vt:lpstr>Selection</vt:lpstr>
      <vt:lpstr>Selection</vt:lpstr>
      <vt:lpstr>Crossover &amp; Mutation</vt:lpstr>
      <vt:lpstr>TSP SGA Example</vt:lpstr>
      <vt:lpstr>Reduction</vt:lpstr>
      <vt:lpstr>Replacement</vt:lpstr>
      <vt:lpstr>TSP SGA Example</vt:lpstr>
      <vt:lpstr>Modularization</vt:lpstr>
      <vt:lpstr>TSP SGA Example</vt:lpstr>
      <vt:lpstr>Demonstration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HeuristicLab 3.0</dc:title>
  <dc:creator>SW</dc:creator>
  <cp:lastModifiedBy>SW</cp:lastModifiedBy>
  <cp:revision>134</cp:revision>
  <dcterms:created xsi:type="dcterms:W3CDTF">2007-12-16T21:54:07Z</dcterms:created>
  <dcterms:modified xsi:type="dcterms:W3CDTF">2008-01-29T00:42:11Z</dcterms:modified>
</cp:coreProperties>
</file>