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81" r:id="rId4"/>
    <p:sldId id="282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75" r:id="rId16"/>
    <p:sldId id="269" r:id="rId17"/>
    <p:sldId id="270" r:id="rId18"/>
    <p:sldId id="271" r:id="rId19"/>
    <p:sldId id="272" r:id="rId20"/>
    <p:sldId id="276" r:id="rId21"/>
    <p:sldId id="277" r:id="rId22"/>
    <p:sldId id="273" r:id="rId23"/>
    <p:sldId id="278" r:id="rId24"/>
    <p:sldId id="280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713" autoAdjust="0"/>
    <p:restoredTop sz="94660"/>
  </p:normalViewPr>
  <p:slideViewPr>
    <p:cSldViewPr>
      <p:cViewPr varScale="1">
        <p:scale>
          <a:sx n="108" d="100"/>
          <a:sy n="108" d="100"/>
        </p:scale>
        <p:origin x="-1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FBD47-7F88-4F9B-A18B-A6E84E1B3BAC}" type="datetimeFigureOut">
              <a:rPr lang="de-DE" smtClean="0"/>
              <a:pPr/>
              <a:t>28.01.2008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ECAEE-7F84-44F8-807F-A43DB17343DA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7FC-D163-4958-8C51-7691BE64D5E0}" type="datetime1">
              <a:rPr lang="de-DE" smtClean="0"/>
              <a:pPr/>
              <a:t>28.01.2008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19A-3AE1-4AD2-B163-ABAFF9F72447}" type="datetime1">
              <a:rPr lang="de-DE" smtClean="0"/>
              <a:pPr/>
              <a:t>28.01.2008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B203-6C06-4B3F-BB9E-DE5C8D9733E5}" type="datetime1">
              <a:rPr lang="de-DE" smtClean="0"/>
              <a:pPr/>
              <a:t>28.01.2008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805A-F45C-4BF9-BBCE-99A99948305C}" type="datetime1">
              <a:rPr lang="de-DE" smtClean="0"/>
              <a:pPr/>
              <a:t>28.01.2008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398-79B4-4466-8E6C-9B998BD2ED29}" type="datetime1">
              <a:rPr lang="de-DE" smtClean="0"/>
              <a:pPr/>
              <a:t>28.01.2008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0E00-DF09-4FA8-9E17-D0C44A748C46}" type="datetime1">
              <a:rPr lang="de-DE" smtClean="0"/>
              <a:pPr/>
              <a:t>28.01.2008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C9D9-78FE-4872-960B-09F4AD39650A}" type="datetime1">
              <a:rPr lang="de-DE" smtClean="0"/>
              <a:pPr/>
              <a:t>28.01.2008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1B26-C4F0-44D3-B798-CED9326AD908}" type="datetime1">
              <a:rPr lang="de-DE" smtClean="0"/>
              <a:pPr/>
              <a:t>28.01.2008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F75D-0866-43E2-9CE5-224AB4447ABB}" type="datetime1">
              <a:rPr lang="de-DE" smtClean="0"/>
              <a:pPr/>
              <a:t>28.01.2008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D336-8F8A-40BB-8444-05818118ABD3}" type="datetime1">
              <a:rPr lang="de-DE" smtClean="0"/>
              <a:pPr/>
              <a:t>28.01.2008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B775-5B2B-4307-BDE0-68AD3E8052C9}" type="datetime1">
              <a:rPr lang="de-DE" smtClean="0"/>
              <a:pPr/>
              <a:t>28.01.2008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D9589-C8BB-4D89-BC39-675F0339EBAE}" type="datetime1">
              <a:rPr lang="de-DE" smtClean="0"/>
              <a:pPr/>
              <a:t>28.01.2008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BE058-E88D-4DDF-8D4C-CED83D38578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HeuristicLab</a:t>
            </a:r>
            <a:r>
              <a:rPr lang="de-AT" dirty="0" smtClean="0"/>
              <a:t> 3.0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Views</a:t>
            </a:r>
            <a:endParaRPr lang="de-AT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00174"/>
            <a:ext cx="76200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hteck 5"/>
          <p:cNvSpPr/>
          <p:nvPr/>
        </p:nvSpPr>
        <p:spPr>
          <a:xfrm>
            <a:off x="857224" y="2571744"/>
            <a:ext cx="6000792" cy="3286148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7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Engine</a:t>
            </a:r>
            <a:endParaRPr lang="de-AT" sz="7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28662" y="2643182"/>
            <a:ext cx="2571768" cy="2714644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Operator</a:t>
            </a:r>
          </a:p>
          <a:p>
            <a:pPr algn="ctr"/>
            <a:r>
              <a:rPr lang="de-AT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Graph</a:t>
            </a:r>
            <a:endParaRPr lang="de-AT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571868" y="2643182"/>
            <a:ext cx="3214710" cy="2714644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4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Scope</a:t>
            </a:r>
            <a:endParaRPr lang="de-AT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2000" y="3357562"/>
            <a:ext cx="3643338" cy="1785950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4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Scope</a:t>
            </a:r>
            <a:endParaRPr lang="de-AT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357950" y="3429000"/>
            <a:ext cx="1785950" cy="1357322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</a:t>
            </a:r>
            <a:endParaRPr lang="de-AT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429388" y="4214818"/>
            <a:ext cx="1643074" cy="214314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</a:t>
            </a:r>
            <a:endParaRPr lang="de-AT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10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Algorithms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is an algorithm?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3 main aspects</a:t>
            </a:r>
          </a:p>
          <a:p>
            <a:pPr lvl="1"/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sequence of execution</a:t>
            </a:r>
          </a:p>
          <a:p>
            <a:pPr lvl="1"/>
            <a:r>
              <a:rPr lang="en-US" dirty="0" smtClean="0"/>
              <a:t>result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we have to model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operators modifying data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graphs of operators representing the sequence of execution</a:t>
            </a:r>
          </a:p>
          <a:p>
            <a:pPr lvl="1"/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92877" y="2071678"/>
            <a:ext cx="835824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"A finite set of unambiguous instructions performed in a prescribed sequence to achieve a goal, especially a mathematical rule or procedure used to compute a desired result. Algorithms are the basis for most computer programming."</a:t>
            </a:r>
            <a:endParaRPr lang="en-US" dirty="0" smtClean="0"/>
          </a:p>
          <a:p>
            <a:pPr algn="r"/>
            <a:endParaRPr lang="en-US" sz="1000" dirty="0" smtClean="0"/>
          </a:p>
          <a:p>
            <a:pPr algn="r"/>
            <a:r>
              <a:rPr lang="en-US" sz="1000" dirty="0" smtClean="0"/>
              <a:t>© The American Heritage Dictionary of the English Language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11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1468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data is represented as objects</a:t>
            </a:r>
          </a:p>
          <a:p>
            <a:pPr lvl="1"/>
            <a:r>
              <a:rPr lang="en-US" dirty="0" smtClean="0"/>
              <a:t>data objects have to implement </a:t>
            </a:r>
            <a:r>
              <a:rPr lang="en-US" dirty="0" err="1" smtClean="0"/>
              <a:t>IItem</a:t>
            </a:r>
            <a:r>
              <a:rPr lang="en-US" dirty="0"/>
              <a:t> (</a:t>
            </a:r>
            <a:r>
              <a:rPr lang="en-US" dirty="0" smtClean="0"/>
              <a:t>are storable and viewable)</a:t>
            </a:r>
          </a:p>
          <a:p>
            <a:pPr lvl="1"/>
            <a:r>
              <a:rPr lang="en-US" dirty="0" smtClean="0"/>
              <a:t>persistence methods have to be implemented</a:t>
            </a:r>
          </a:p>
          <a:p>
            <a:pPr lvl="1"/>
            <a:r>
              <a:rPr lang="en-US" dirty="0" smtClean="0"/>
              <a:t>custom views can be provided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namespace </a:t>
            </a:r>
            <a:r>
              <a:rPr lang="en-US" b="1" dirty="0" err="1" smtClean="0"/>
              <a:t>HeuristicLab.Data</a:t>
            </a:r>
            <a:r>
              <a:rPr lang="en-US" dirty="0" smtClean="0"/>
              <a:t> contains several ready to use data objects</a:t>
            </a:r>
          </a:p>
          <a:p>
            <a:pPr lvl="1"/>
            <a:r>
              <a:rPr lang="en-US" dirty="0" smtClean="0"/>
              <a:t>wrapper objects for system types</a:t>
            </a:r>
          </a:p>
          <a:p>
            <a:pPr lvl="2"/>
            <a:r>
              <a:rPr lang="en-US" dirty="0" err="1" smtClean="0"/>
              <a:t>IntData</a:t>
            </a:r>
            <a:r>
              <a:rPr lang="en-US" dirty="0" smtClean="0"/>
              <a:t>, </a:t>
            </a:r>
            <a:r>
              <a:rPr lang="en-US" dirty="0" err="1" smtClean="0"/>
              <a:t>IntArrayData</a:t>
            </a:r>
            <a:r>
              <a:rPr lang="en-US" dirty="0" smtClean="0"/>
              <a:t>, </a:t>
            </a:r>
            <a:r>
              <a:rPr lang="en-US" dirty="0" err="1" smtClean="0"/>
              <a:t>IntMatrixData</a:t>
            </a:r>
            <a:r>
              <a:rPr lang="en-US" dirty="0" smtClean="0"/>
              <a:t>, </a:t>
            </a:r>
            <a:r>
              <a:rPr lang="en-US" dirty="0" err="1" smtClean="0"/>
              <a:t>DoubleData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collections</a:t>
            </a:r>
          </a:p>
          <a:p>
            <a:pPr lvl="2"/>
            <a:r>
              <a:rPr lang="en-US" dirty="0" err="1" smtClean="0"/>
              <a:t>ItemList</a:t>
            </a: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9713" y="4357694"/>
            <a:ext cx="6124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12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operators manipulate data</a:t>
            </a:r>
          </a:p>
          <a:p>
            <a:r>
              <a:rPr lang="en-US" dirty="0" smtClean="0"/>
              <a:t>data objects need names to be accessible</a:t>
            </a:r>
          </a:p>
          <a:p>
            <a:pPr lvl="3"/>
            <a:endParaRPr lang="en-US" dirty="0"/>
          </a:p>
          <a:p>
            <a:r>
              <a:rPr lang="en-US" dirty="0" smtClean="0"/>
              <a:t>interface </a:t>
            </a:r>
            <a:r>
              <a:rPr lang="en-US" b="1" dirty="0" err="1" smtClean="0"/>
              <a:t>IVariable</a:t>
            </a:r>
            <a:endParaRPr lang="en-US" b="1" dirty="0" smtClean="0"/>
          </a:p>
          <a:p>
            <a:pPr lvl="1"/>
            <a:r>
              <a:rPr lang="en-US" dirty="0" smtClean="0"/>
              <a:t>contains name (</a:t>
            </a:r>
            <a:r>
              <a:rPr lang="en-US" b="1" dirty="0" smtClean="0"/>
              <a:t>Name</a:t>
            </a:r>
            <a:r>
              <a:rPr lang="en-US" dirty="0" smtClean="0"/>
              <a:t>) and data object (</a:t>
            </a:r>
            <a:r>
              <a:rPr lang="en-US" b="1" dirty="0" smtClean="0"/>
              <a:t>Value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defines generic method </a:t>
            </a:r>
            <a:r>
              <a:rPr lang="en-US" b="1" dirty="0" err="1" smtClean="0"/>
              <a:t>GetValue</a:t>
            </a:r>
            <a:r>
              <a:rPr lang="en-US" dirty="0" smtClean="0"/>
              <a:t> to access value</a:t>
            </a:r>
          </a:p>
          <a:p>
            <a:pPr lvl="1"/>
            <a:r>
              <a:rPr lang="en-US" dirty="0" smtClean="0"/>
              <a:t>various events to signal changes (MVC)</a:t>
            </a:r>
          </a:p>
          <a:p>
            <a:pPr lvl="1"/>
            <a:r>
              <a:rPr lang="en-US" dirty="0" smtClean="0"/>
              <a:t>implemented by </a:t>
            </a:r>
            <a:r>
              <a:rPr lang="en-US" b="1" dirty="0" smtClean="0"/>
              <a:t>Variable</a:t>
            </a:r>
          </a:p>
          <a:p>
            <a:pPr lvl="3"/>
            <a:endParaRPr lang="en-US" dirty="0" smtClean="0"/>
          </a:p>
          <a:p>
            <a:r>
              <a:rPr lang="en-US" dirty="0" err="1" smtClean="0"/>
              <a:t>IVariable</a:t>
            </a:r>
            <a:r>
              <a:rPr lang="en-US" dirty="0" smtClean="0"/>
              <a:t> implements </a:t>
            </a:r>
            <a:r>
              <a:rPr lang="en-US" dirty="0" err="1" smtClean="0"/>
              <a:t>IItem</a:t>
            </a:r>
            <a:endParaRPr lang="en-US" dirty="0" smtClean="0"/>
          </a:p>
          <a:p>
            <a:pPr lvl="1"/>
            <a:r>
              <a:rPr lang="en-US" dirty="0" smtClean="0"/>
              <a:t>variables themselves can be</a:t>
            </a:r>
            <a:br>
              <a:rPr lang="en-US" dirty="0" smtClean="0"/>
            </a:br>
            <a:r>
              <a:rPr lang="en-US" dirty="0" smtClean="0"/>
              <a:t>values of variables</a:t>
            </a:r>
          </a:p>
          <a:p>
            <a:pPr lvl="1"/>
            <a:r>
              <a:rPr lang="en-US" dirty="0" smtClean="0"/>
              <a:t>required for meta-programming</a:t>
            </a:r>
          </a:p>
          <a:p>
            <a:pPr lvl="1"/>
            <a:r>
              <a:rPr lang="en-US" dirty="0" smtClean="0"/>
              <a:t>more on that later 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4286256"/>
            <a:ext cx="3609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13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7676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variables are organized in scopes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interface </a:t>
            </a:r>
            <a:r>
              <a:rPr lang="en-US" b="1" dirty="0" err="1" smtClean="0"/>
              <a:t>IScope</a:t>
            </a:r>
            <a:endParaRPr lang="en-US" b="1" dirty="0" smtClean="0"/>
          </a:p>
          <a:p>
            <a:pPr lvl="1"/>
            <a:r>
              <a:rPr lang="en-US" dirty="0" smtClean="0"/>
              <a:t>hierarchical container of variables</a:t>
            </a:r>
          </a:p>
          <a:p>
            <a:pPr lvl="1"/>
            <a:r>
              <a:rPr lang="en-US" dirty="0" smtClean="0"/>
              <a:t>contains variables (</a:t>
            </a:r>
            <a:r>
              <a:rPr lang="en-US" b="1" dirty="0" smtClean="0"/>
              <a:t>Variables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contains sub-scopes (</a:t>
            </a:r>
            <a:r>
              <a:rPr lang="en-US" b="1" dirty="0" err="1" smtClean="0"/>
              <a:t>SubScopes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defines several methods to get/add/remove variables and sub-scopes</a:t>
            </a:r>
          </a:p>
          <a:p>
            <a:pPr lvl="1"/>
            <a:r>
              <a:rPr lang="en-US" dirty="0" smtClean="0"/>
              <a:t>defines method </a:t>
            </a:r>
            <a:r>
              <a:rPr lang="en-US" b="1" dirty="0" err="1" smtClean="0"/>
              <a:t>GetVariableValue</a:t>
            </a:r>
            <a:r>
              <a:rPr lang="en-US" dirty="0" smtClean="0"/>
              <a:t> to perform recursive variable lookup towards the root scope</a:t>
            </a:r>
          </a:p>
          <a:p>
            <a:pPr lvl="2"/>
            <a:r>
              <a:rPr lang="en-US" dirty="0" smtClean="0"/>
              <a:t>variables with identical names hide variables of parent scopes</a:t>
            </a:r>
          </a:p>
          <a:p>
            <a:pPr lvl="1"/>
            <a:r>
              <a:rPr lang="en-US" dirty="0" smtClean="0"/>
              <a:t>events to signal changes (MVC)</a:t>
            </a:r>
          </a:p>
          <a:p>
            <a:pPr lvl="1"/>
            <a:r>
              <a:rPr lang="en-US" dirty="0" smtClean="0"/>
              <a:t>implemented by </a:t>
            </a:r>
            <a:r>
              <a:rPr lang="en-US" b="1" dirty="0" smtClean="0"/>
              <a:t>Scope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scopes build an n-</a:t>
            </a:r>
            <a:r>
              <a:rPr lang="en-US" dirty="0" err="1" smtClean="0"/>
              <a:t>ary</a:t>
            </a:r>
            <a:r>
              <a:rPr lang="en-US" dirty="0" smtClean="0"/>
              <a:t> tree structure</a:t>
            </a:r>
            <a:endParaRPr lang="en-US" dirty="0"/>
          </a:p>
          <a:p>
            <a:r>
              <a:rPr lang="en-US" dirty="0" smtClean="0"/>
              <a:t>operators work on scopes</a:t>
            </a:r>
          </a:p>
          <a:p>
            <a:pPr lvl="1"/>
            <a:r>
              <a:rPr lang="en-US" dirty="0" smtClean="0"/>
              <a:t>get variables, manipulate, write back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25" y="1428736"/>
            <a:ext cx="452437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14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operators represent basic instructions of algorithms</a:t>
            </a:r>
          </a:p>
          <a:p>
            <a:r>
              <a:rPr lang="en-US" dirty="0" smtClean="0"/>
              <a:t>operators manipulate scopes (modify variables and/or sub-scopes)</a:t>
            </a:r>
          </a:p>
          <a:p>
            <a:r>
              <a:rPr lang="en-US" dirty="0" smtClean="0"/>
              <a:t>operators decide which operators are executed next</a:t>
            </a:r>
          </a:p>
          <a:p>
            <a:pPr lvl="3"/>
            <a:endParaRPr lang="en-US" dirty="0"/>
          </a:p>
          <a:p>
            <a:r>
              <a:rPr lang="en-US" dirty="0" smtClean="0"/>
              <a:t>interface </a:t>
            </a:r>
            <a:r>
              <a:rPr lang="en-US" b="1" dirty="0" err="1" smtClean="0"/>
              <a:t>IOperator</a:t>
            </a:r>
            <a:endParaRPr lang="en-US" b="1" dirty="0" smtClean="0"/>
          </a:p>
          <a:p>
            <a:pPr lvl="1"/>
            <a:r>
              <a:rPr lang="en-US" dirty="0" smtClean="0"/>
              <a:t>contains sub-operators (</a:t>
            </a:r>
            <a:r>
              <a:rPr lang="en-US" b="1" dirty="0" err="1" smtClean="0"/>
              <a:t>SubOperators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contains local variables (</a:t>
            </a:r>
            <a:r>
              <a:rPr lang="en-US" b="1" dirty="0" smtClean="0"/>
              <a:t>Variables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contains meta-information about variables (</a:t>
            </a:r>
            <a:r>
              <a:rPr lang="en-US" b="1" dirty="0" err="1" smtClean="0"/>
              <a:t>VariableInfos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defines methods to manipulate its data</a:t>
            </a:r>
          </a:p>
          <a:p>
            <a:pPr lvl="1"/>
            <a:r>
              <a:rPr lang="en-US" dirty="0" smtClean="0"/>
              <a:t>events to signal changes</a:t>
            </a:r>
          </a:p>
          <a:p>
            <a:pPr lvl="1"/>
            <a:r>
              <a:rPr lang="en-US" dirty="0" smtClean="0"/>
              <a:t>defines method </a:t>
            </a:r>
            <a:r>
              <a:rPr lang="en-US" b="1" dirty="0" smtClean="0"/>
              <a:t>Execute</a:t>
            </a:r>
            <a:r>
              <a:rPr lang="en-US" dirty="0" smtClean="0"/>
              <a:t> to execute the operator on a specific scope</a:t>
            </a:r>
          </a:p>
          <a:p>
            <a:pPr lvl="1"/>
            <a:r>
              <a:rPr lang="en-US" dirty="0" smtClean="0"/>
              <a:t>defines </a:t>
            </a:r>
            <a:r>
              <a:rPr lang="en-US" b="1" dirty="0" err="1" smtClean="0"/>
              <a:t>GetVariableValue</a:t>
            </a:r>
            <a:r>
              <a:rPr lang="en-US" dirty="0" smtClean="0"/>
              <a:t> methods for </a:t>
            </a:r>
            <a:r>
              <a:rPr lang="en-US" dirty="0" err="1" smtClean="0"/>
              <a:t>conveniant</a:t>
            </a:r>
            <a:r>
              <a:rPr lang="en-US" dirty="0" smtClean="0"/>
              <a:t> variable lookup (either in the local variables or in the scope)</a:t>
            </a:r>
          </a:p>
          <a:p>
            <a:pPr lvl="1"/>
            <a:r>
              <a:rPr lang="en-US" dirty="0" smtClean="0"/>
              <a:t>implemented by abstract base class </a:t>
            </a:r>
            <a:r>
              <a:rPr lang="en-US" b="1" dirty="0" err="1" smtClean="0"/>
              <a:t>OperatorBase</a:t>
            </a:r>
            <a:endParaRPr lang="en-US" b="1" dirty="0" smtClean="0"/>
          </a:p>
          <a:p>
            <a:pPr lvl="3"/>
            <a:endParaRPr lang="en-US" dirty="0"/>
          </a:p>
          <a:p>
            <a:r>
              <a:rPr lang="en-US" dirty="0" smtClean="0"/>
              <a:t>operators store references to their successor operators (sub-operators)</a:t>
            </a:r>
          </a:p>
          <a:p>
            <a:pPr lvl="1"/>
            <a:r>
              <a:rPr lang="en-US" dirty="0" smtClean="0"/>
              <a:t>build a graph structure (execution graph)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15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571612"/>
            <a:ext cx="56673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16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 err="1" smtClean="0"/>
              <a:t>Infos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operators have to be independent of concrete variable names</a:t>
            </a:r>
          </a:p>
          <a:p>
            <a:pPr lvl="3"/>
            <a:endParaRPr lang="en-US" dirty="0"/>
          </a:p>
          <a:p>
            <a:r>
              <a:rPr lang="en-US" dirty="0" smtClean="0"/>
              <a:t>for example, functionality of a counter operator:</a:t>
            </a:r>
          </a:p>
          <a:p>
            <a:pPr lvl="1"/>
            <a:r>
              <a:rPr lang="en-US" dirty="0" smtClean="0"/>
              <a:t>get variable from scope</a:t>
            </a:r>
          </a:p>
          <a:p>
            <a:pPr lvl="1"/>
            <a:r>
              <a:rPr lang="en-US" dirty="0" smtClean="0"/>
              <a:t>increase the variable's value by 1</a:t>
            </a:r>
          </a:p>
          <a:p>
            <a:pPr lvl="1"/>
            <a:r>
              <a:rPr lang="en-US" dirty="0" smtClean="0"/>
              <a:t>write new variable value back into the scope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mechanism needed to translate formal variable names</a:t>
            </a:r>
            <a:br>
              <a:rPr lang="en-US" dirty="0" smtClean="0"/>
            </a:br>
            <a:r>
              <a:rPr lang="en-US" dirty="0" smtClean="0"/>
              <a:t>into actual variable names</a:t>
            </a:r>
          </a:p>
          <a:p>
            <a:pPr lvl="1"/>
            <a:r>
              <a:rPr lang="en-US" dirty="0" smtClean="0"/>
              <a:t>formal variable name is used by the operator to identify a variable</a:t>
            </a:r>
          </a:p>
          <a:p>
            <a:pPr lvl="1"/>
            <a:r>
              <a:rPr lang="en-US" dirty="0" smtClean="0"/>
              <a:t>actual variable name is the real name of the variable in the scope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interface </a:t>
            </a:r>
            <a:r>
              <a:rPr lang="en-US" b="1" dirty="0" err="1" smtClean="0"/>
              <a:t>IVariableInfo</a:t>
            </a:r>
            <a:endParaRPr lang="en-US" b="1" dirty="0" smtClean="0"/>
          </a:p>
          <a:p>
            <a:pPr lvl="1"/>
            <a:r>
              <a:rPr lang="en-US" dirty="0" smtClean="0"/>
              <a:t>stores meta-information about variables</a:t>
            </a:r>
          </a:p>
          <a:p>
            <a:pPr lvl="2"/>
            <a:r>
              <a:rPr lang="en-US" dirty="0" smtClean="0"/>
              <a:t>actual name, formal name, data type, description, kind, …</a:t>
            </a:r>
          </a:p>
          <a:p>
            <a:pPr lvl="1"/>
            <a:r>
              <a:rPr lang="en-US" dirty="0" smtClean="0"/>
              <a:t>used by operators to define which variables are required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each operator has to define a variable info object for each variable it requires</a:t>
            </a:r>
          </a:p>
          <a:p>
            <a:pPr lvl="1"/>
            <a:r>
              <a:rPr lang="en-US" dirty="0" smtClean="0"/>
              <a:t>usually done in the operator's constructor</a:t>
            </a:r>
          </a:p>
          <a:p>
            <a:r>
              <a:rPr lang="en-US" dirty="0" smtClean="0"/>
              <a:t>actual names can be set by the user when assembling an algorithm</a:t>
            </a:r>
          </a:p>
          <a:p>
            <a:r>
              <a:rPr lang="en-US" dirty="0" smtClean="0"/>
              <a:t>formal/actual name translation is automatically performed when using an operators </a:t>
            </a:r>
            <a:r>
              <a:rPr lang="en-US" dirty="0" err="1" smtClean="0"/>
              <a:t>GetVariableValue</a:t>
            </a:r>
            <a:r>
              <a:rPr lang="en-US" dirty="0" smtClean="0"/>
              <a:t> method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500174"/>
            <a:ext cx="24669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44" y="3929066"/>
            <a:ext cx="15525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17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Counter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875084" y="2071678"/>
            <a:ext cx="73938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de-AT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de-AT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de-AT" sz="12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OperatorBase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de-AT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Counter() {</a:t>
            </a:r>
          </a:p>
          <a:p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AddVariableInfo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de-A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AT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VariableInfo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AT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"Value"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,                             </a:t>
            </a:r>
            <a:r>
              <a:rPr lang="de-AT" sz="12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 formal </a:t>
            </a:r>
            <a:r>
              <a:rPr lang="de-AT" sz="12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name</a:t>
            </a:r>
            <a:endParaRPr lang="de-AT" sz="12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de-AT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"Counter </a:t>
            </a:r>
            <a:r>
              <a:rPr lang="de-AT" sz="12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de-AT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,                     </a:t>
            </a:r>
            <a:r>
              <a:rPr lang="de-AT" sz="12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AT" sz="12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description</a:t>
            </a:r>
            <a:endParaRPr lang="de-AT" sz="12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typeof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AT" sz="12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IntData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),                     </a:t>
            </a:r>
            <a:r>
              <a:rPr lang="de-AT" sz="12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AT" sz="12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de-AT" sz="12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type</a:t>
            </a:r>
          </a:p>
          <a:p>
            <a:r>
              <a:rPr lang="de-A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de-AT" sz="12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VariableKind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.In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de-AT" sz="12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VariableKind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.Out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)  </a:t>
            </a:r>
            <a:r>
              <a:rPr lang="de-AT" sz="12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AT" sz="12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kind</a:t>
            </a:r>
            <a:endParaRPr lang="de-AT" sz="12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 );</a:t>
            </a:r>
          </a:p>
          <a:p>
            <a:r>
              <a:rPr lang="de-A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de-AT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de-AT" sz="1200" dirty="0">
              <a:latin typeface="Courier New" pitchFamily="49" charset="0"/>
              <a:cs typeface="Courier New" pitchFamily="49" charset="0"/>
            </a:endParaRPr>
          </a:p>
          <a:p>
            <a:endParaRPr lang="de-AT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de-AT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IOperation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Apply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AT" sz="12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IScope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scope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de-AT" sz="12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 // </a:t>
            </a:r>
            <a:r>
              <a:rPr lang="de-AT" sz="12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perform</a:t>
            </a:r>
            <a:r>
              <a:rPr lang="de-AT" sz="12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formal/</a:t>
            </a:r>
            <a:r>
              <a:rPr lang="de-AT" sz="12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actual</a:t>
            </a:r>
            <a:r>
              <a:rPr lang="de-AT" sz="12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AT" sz="12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translation</a:t>
            </a:r>
            <a:endParaRPr lang="de-AT" sz="12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2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IntData</a:t>
            </a:r>
            <a:r>
              <a:rPr lang="de-AT" sz="12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GetVariableValue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z="12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IntData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de-AT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"Value"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scope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de-AT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value.Data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de-AT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null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AT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18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43692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operators store references to their sub-operators</a:t>
            </a:r>
          </a:p>
          <a:p>
            <a:r>
              <a:rPr lang="en-US" dirty="0" smtClean="0"/>
              <a:t>after execution operators have to decide which operators are executed next</a:t>
            </a:r>
          </a:p>
          <a:p>
            <a:r>
              <a:rPr lang="en-US" dirty="0" smtClean="0"/>
              <a:t>to enable step-wise execution and parallelism operators should not directly execute their successor operators</a:t>
            </a:r>
          </a:p>
          <a:p>
            <a:r>
              <a:rPr lang="en-US" dirty="0" smtClean="0"/>
              <a:t>operators that should be executed next and the corresponding scopes are represented as operations and returned to the engine</a:t>
            </a:r>
          </a:p>
          <a:p>
            <a:pPr lvl="3"/>
            <a:endParaRPr lang="en-US" dirty="0"/>
          </a:p>
          <a:p>
            <a:r>
              <a:rPr lang="en-US" dirty="0" smtClean="0"/>
              <a:t>interface </a:t>
            </a:r>
            <a:r>
              <a:rPr lang="en-US" b="1" dirty="0" err="1" smtClean="0"/>
              <a:t>IOperation</a:t>
            </a:r>
            <a:endParaRPr lang="en-US" b="1" dirty="0" smtClean="0"/>
          </a:p>
          <a:p>
            <a:pPr lvl="1"/>
            <a:r>
              <a:rPr lang="en-US" dirty="0" smtClean="0"/>
              <a:t>marker interface inherited from </a:t>
            </a:r>
            <a:r>
              <a:rPr lang="en-US" dirty="0" err="1" smtClean="0"/>
              <a:t>IItem</a:t>
            </a:r>
            <a:endParaRPr lang="en-US" dirty="0" smtClean="0"/>
          </a:p>
          <a:p>
            <a:pPr lvl="1"/>
            <a:r>
              <a:rPr lang="en-US" dirty="0" smtClean="0"/>
              <a:t>doesn't contain anything</a:t>
            </a:r>
          </a:p>
          <a:p>
            <a:pPr lvl="1"/>
            <a:r>
              <a:rPr lang="en-US" dirty="0" smtClean="0"/>
              <a:t>implemented by </a:t>
            </a:r>
            <a:r>
              <a:rPr lang="en-US" b="1" dirty="0" err="1" smtClean="0"/>
              <a:t>AtomicOperation</a:t>
            </a:r>
            <a:r>
              <a:rPr lang="en-US" dirty="0" smtClean="0"/>
              <a:t> and </a:t>
            </a:r>
            <a:r>
              <a:rPr lang="en-US" b="1" dirty="0" err="1" smtClean="0"/>
              <a:t>CompositeOperation</a:t>
            </a:r>
            <a:r>
              <a:rPr lang="en-US" dirty="0" smtClean="0"/>
              <a:t> (composite pattern)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class </a:t>
            </a:r>
            <a:r>
              <a:rPr lang="en-US" b="1" dirty="0" err="1" smtClean="0"/>
              <a:t>AtomicOperation</a:t>
            </a:r>
            <a:endParaRPr lang="en-US" b="1" dirty="0" smtClean="0"/>
          </a:p>
          <a:p>
            <a:pPr lvl="1"/>
            <a:r>
              <a:rPr lang="en-US" dirty="0" smtClean="0"/>
              <a:t>represents a single operation</a:t>
            </a:r>
          </a:p>
          <a:p>
            <a:pPr lvl="1"/>
            <a:r>
              <a:rPr lang="en-US" dirty="0" smtClean="0"/>
              <a:t>contains an operator (</a:t>
            </a:r>
            <a:r>
              <a:rPr lang="en-US" b="1" dirty="0" smtClean="0"/>
              <a:t>Operator</a:t>
            </a:r>
            <a:r>
              <a:rPr lang="en-US" dirty="0" smtClean="0"/>
              <a:t>) and a scope (</a:t>
            </a:r>
            <a:r>
              <a:rPr lang="en-US" b="1" dirty="0" smtClean="0"/>
              <a:t>Scope</a:t>
            </a:r>
            <a:r>
              <a:rPr lang="en-US" dirty="0" smtClean="0"/>
              <a:t>) on which the operator should be executed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class </a:t>
            </a:r>
            <a:r>
              <a:rPr lang="en-US" b="1" dirty="0" err="1" smtClean="0"/>
              <a:t>CompositeOperation</a:t>
            </a:r>
            <a:endParaRPr lang="en-US" b="1" dirty="0" smtClean="0"/>
          </a:p>
          <a:p>
            <a:pPr lvl="1"/>
            <a:r>
              <a:rPr lang="en-US" dirty="0" smtClean="0"/>
              <a:t>represents an operation consisting of several other operations</a:t>
            </a:r>
          </a:p>
          <a:p>
            <a:pPr lvl="1"/>
            <a:r>
              <a:rPr lang="en-US" dirty="0" smtClean="0"/>
              <a:t>contains a collection of sub-operations (</a:t>
            </a:r>
            <a:r>
              <a:rPr lang="en-US" b="1" dirty="0" smtClean="0"/>
              <a:t>Operations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contains flag to indicate if sub-operations can be executed in parallel (</a:t>
            </a:r>
            <a:r>
              <a:rPr lang="en-US" b="1" dirty="0" err="1" smtClean="0"/>
              <a:t>ExecuteInParallel</a:t>
            </a:r>
            <a:r>
              <a:rPr lang="en-US" dirty="0" smtClean="0"/>
              <a:t>)</a:t>
            </a: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4225" y="2643182"/>
            <a:ext cx="20097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8425" y="4643446"/>
            <a:ext cx="26955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19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genericity</a:t>
            </a:r>
            <a:endParaRPr lang="en-US" dirty="0" smtClean="0"/>
          </a:p>
          <a:p>
            <a:pPr lvl="1"/>
            <a:r>
              <a:rPr lang="en-US" dirty="0" smtClean="0"/>
              <a:t>no focus on any particular heuristic optimization paradigm</a:t>
            </a:r>
          </a:p>
          <a:p>
            <a:pPr lvl="1"/>
            <a:r>
              <a:rPr lang="en-US" dirty="0" smtClean="0"/>
              <a:t>suitable for any kind of algorithm</a:t>
            </a:r>
          </a:p>
          <a:p>
            <a:pPr lvl="1"/>
            <a:r>
              <a:rPr lang="en-US" dirty="0" smtClean="0"/>
              <a:t>suitable for any kind of problem and solution representation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plug-ins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extensive use of graphical user interfaces (</a:t>
            </a:r>
            <a:r>
              <a:rPr lang="en-US" dirty="0" err="1" smtClean="0"/>
              <a:t>WinForms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step-wise algorithm execution</a:t>
            </a:r>
          </a:p>
          <a:p>
            <a:pPr lvl="1"/>
            <a:r>
              <a:rPr lang="en-US" dirty="0" smtClean="0"/>
              <a:t>persistence</a:t>
            </a:r>
          </a:p>
          <a:p>
            <a:pPr lvl="1"/>
            <a:r>
              <a:rPr lang="en-US" dirty="0" smtClean="0"/>
              <a:t>interactive algorithm engineering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parallelism</a:t>
            </a:r>
          </a:p>
          <a:p>
            <a:pPr lvl="1"/>
            <a:r>
              <a:rPr lang="en-US" dirty="0" smtClean="0"/>
              <a:t>integration of parallel algorithms</a:t>
            </a:r>
          </a:p>
          <a:p>
            <a:pPr lvl="1"/>
            <a:r>
              <a:rPr lang="en-US" dirty="0" smtClean="0"/>
              <a:t>separation of algorithms and parallelization concept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2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ConditionalBranch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580402" y="2071678"/>
            <a:ext cx="79831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de-AT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de-AT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ConditionalBranch</a:t>
            </a:r>
            <a:r>
              <a:rPr lang="de-AT" sz="12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de-AT" sz="12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OperatorBase 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de-AT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ConditionalBranch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AddVariableInfo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VariableInfo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AT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AT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de-AT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de-A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                                  </a:t>
            </a:r>
            <a:r>
              <a:rPr lang="de-AT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"A </a:t>
            </a:r>
            <a:r>
              <a:rPr lang="de-AT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de-AT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variable </a:t>
            </a:r>
            <a:r>
              <a:rPr lang="de-AT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that</a:t>
            </a:r>
            <a:r>
              <a:rPr lang="de-AT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decides</a:t>
            </a:r>
            <a:r>
              <a:rPr lang="de-AT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de-AT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branch</a:t>
            </a:r>
            <a:r>
              <a:rPr lang="de-AT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de-A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                                  </a:t>
            </a:r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typeof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AT" sz="12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BoolData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de-A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                                  </a:t>
            </a:r>
            <a:r>
              <a:rPr lang="de-AT" sz="12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VariableKind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.In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de-A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de-AT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de-AT" sz="1200" dirty="0">
              <a:latin typeface="Courier New" pitchFamily="49" charset="0"/>
              <a:cs typeface="Courier New" pitchFamily="49" charset="0"/>
            </a:endParaRPr>
          </a:p>
          <a:p>
            <a:endParaRPr lang="de-AT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de-AT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de-AT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IOperation</a:t>
            </a:r>
            <a:r>
              <a:rPr lang="de-AT" sz="12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Apply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AT" sz="12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IScope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scope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2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BoolData</a:t>
            </a:r>
            <a:r>
              <a:rPr lang="de-AT" sz="12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resultData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GetVariableValue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z="12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BoolData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&gt;("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scope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de-AT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resultData.Data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de-AT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de-AT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AtomicOperation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(SubOperators[0], 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scope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);  </a:t>
            </a:r>
            <a:r>
              <a:rPr lang="de-AT" sz="12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AT" sz="12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AT" sz="12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branch</a:t>
            </a:r>
            <a:endParaRPr lang="de-AT" sz="12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AT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de-AT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AtomicOperation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(SubOperators[1], </a:t>
            </a:r>
            <a:r>
              <a:rPr lang="de-AT" sz="1200" dirty="0" err="1" smtClean="0">
                <a:latin typeface="Courier New" pitchFamily="49" charset="0"/>
                <a:cs typeface="Courier New" pitchFamily="49" charset="0"/>
              </a:rPr>
              <a:t>scope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);  </a:t>
            </a:r>
            <a:r>
              <a:rPr lang="de-AT" sz="12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AT" sz="12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de-AT" sz="12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branch</a:t>
            </a:r>
            <a:endParaRPr lang="de-AT" sz="12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de-AT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null</a:t>
            </a:r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de-AT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AT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20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SequentialProcessor</a:t>
            </a:r>
            <a:r>
              <a:rPr lang="en-US" dirty="0" smtClean="0"/>
              <a:t>, </a:t>
            </a:r>
            <a:r>
              <a:rPr lang="en-US" dirty="0" err="1" smtClean="0"/>
              <a:t>UniformParallelSubScopesProcessor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581025" y="1989138"/>
            <a:ext cx="7981950" cy="41084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AT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de-AT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de-AT" sz="1200" dirty="0">
                <a:latin typeface="Courier New" pitchFamily="49" charset="0"/>
              </a:rPr>
              <a:t> </a:t>
            </a:r>
            <a:r>
              <a:rPr lang="de-AT" sz="1200" dirty="0" err="1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SequentialProcessor</a:t>
            </a:r>
            <a:r>
              <a:rPr lang="de-AT" sz="120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de-AT" sz="1200" dirty="0">
                <a:latin typeface="Courier New" pitchFamily="49" charset="0"/>
              </a:rPr>
              <a:t>: </a:t>
            </a:r>
            <a:r>
              <a:rPr lang="de-AT" sz="1200" dirty="0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OperatorBase</a:t>
            </a:r>
            <a:r>
              <a:rPr lang="de-AT" sz="1200" dirty="0">
                <a:latin typeface="Courier New" pitchFamily="49" charset="0"/>
              </a:rPr>
              <a:t> {</a:t>
            </a:r>
          </a:p>
          <a:p>
            <a:r>
              <a:rPr lang="de-AT" sz="1200" dirty="0">
                <a:latin typeface="Courier New" pitchFamily="49" charset="0"/>
              </a:rPr>
              <a:t>  </a:t>
            </a:r>
            <a:r>
              <a:rPr lang="de-AT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de-AT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de-AT" sz="12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de-AT" sz="1200" dirty="0" err="1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IOperation</a:t>
            </a:r>
            <a:r>
              <a:rPr lang="de-AT" sz="1200" dirty="0">
                <a:latin typeface="Courier New" pitchFamily="49" charset="0"/>
              </a:rPr>
              <a:t> </a:t>
            </a:r>
            <a:r>
              <a:rPr lang="de-AT" sz="1200" dirty="0" err="1">
                <a:latin typeface="Courier New" pitchFamily="49" charset="0"/>
              </a:rPr>
              <a:t>Apply</a:t>
            </a:r>
            <a:r>
              <a:rPr lang="de-AT" sz="1200" dirty="0">
                <a:latin typeface="Courier New" pitchFamily="49" charset="0"/>
              </a:rPr>
              <a:t>(</a:t>
            </a:r>
            <a:r>
              <a:rPr lang="de-AT" sz="1200" dirty="0" err="1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IScope</a:t>
            </a:r>
            <a:r>
              <a:rPr lang="de-AT" sz="1200" dirty="0">
                <a:latin typeface="Courier New" pitchFamily="49" charset="0"/>
              </a:rPr>
              <a:t> </a:t>
            </a:r>
            <a:r>
              <a:rPr lang="de-AT" sz="1200" dirty="0" err="1">
                <a:latin typeface="Courier New" pitchFamily="49" charset="0"/>
              </a:rPr>
              <a:t>scope</a:t>
            </a:r>
            <a:r>
              <a:rPr lang="de-AT" sz="1200" dirty="0">
                <a:latin typeface="Courier New" pitchFamily="49" charset="0"/>
              </a:rPr>
              <a:t>) {</a:t>
            </a:r>
          </a:p>
          <a:p>
            <a:r>
              <a:rPr lang="de-AT" sz="1200" dirty="0">
                <a:latin typeface="Courier New" pitchFamily="49" charset="0"/>
              </a:rPr>
              <a:t>    </a:t>
            </a:r>
            <a:r>
              <a:rPr lang="de-AT" sz="1200" dirty="0" err="1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CompositeOperation</a:t>
            </a:r>
            <a:r>
              <a:rPr lang="de-AT" sz="1200" dirty="0">
                <a:latin typeface="Courier New" pitchFamily="49" charset="0"/>
              </a:rPr>
              <a:t> </a:t>
            </a:r>
            <a:r>
              <a:rPr lang="de-AT" sz="1200" dirty="0" err="1">
                <a:latin typeface="Courier New" pitchFamily="49" charset="0"/>
              </a:rPr>
              <a:t>next</a:t>
            </a:r>
            <a:r>
              <a:rPr lang="de-AT" sz="1200" dirty="0">
                <a:latin typeface="Courier New" pitchFamily="49" charset="0"/>
              </a:rPr>
              <a:t> = </a:t>
            </a:r>
            <a:r>
              <a:rPr lang="de-AT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AT" sz="12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de-AT" sz="1200" dirty="0" err="1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CompositeOperation</a:t>
            </a:r>
            <a:r>
              <a:rPr lang="de-AT" sz="1200" dirty="0">
                <a:latin typeface="Courier New" pitchFamily="49" charset="0"/>
              </a:rPr>
              <a:t>();</a:t>
            </a:r>
          </a:p>
          <a:p>
            <a:r>
              <a:rPr lang="de-AT" sz="1200" dirty="0">
                <a:latin typeface="Courier New" pitchFamily="49" charset="0"/>
              </a:rPr>
              <a:t>    </a:t>
            </a:r>
            <a:r>
              <a:rPr lang="de-AT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AT" sz="12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de-AT" sz="1200" dirty="0">
                <a:latin typeface="Courier New" pitchFamily="49" charset="0"/>
              </a:rPr>
              <a:t>(</a:t>
            </a:r>
            <a:r>
              <a:rPr lang="de-AT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AT" sz="12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de-AT" sz="1200" dirty="0">
                <a:latin typeface="Courier New" pitchFamily="49" charset="0"/>
              </a:rPr>
              <a:t>i = 0; i &lt; </a:t>
            </a:r>
            <a:r>
              <a:rPr lang="de-AT" sz="1200" dirty="0" err="1">
                <a:latin typeface="Courier New" pitchFamily="49" charset="0"/>
              </a:rPr>
              <a:t>SubOperators.Count</a:t>
            </a:r>
            <a:r>
              <a:rPr lang="de-AT" sz="1200" dirty="0">
                <a:latin typeface="Courier New" pitchFamily="49" charset="0"/>
              </a:rPr>
              <a:t>; i++)</a:t>
            </a:r>
          </a:p>
          <a:p>
            <a:r>
              <a:rPr lang="de-AT" sz="1200" dirty="0">
                <a:latin typeface="Courier New" pitchFamily="49" charset="0"/>
              </a:rPr>
              <a:t>      </a:t>
            </a:r>
            <a:r>
              <a:rPr lang="de-AT" sz="1200" dirty="0" err="1">
                <a:latin typeface="Courier New" pitchFamily="49" charset="0"/>
              </a:rPr>
              <a:t>next.AddOperation</a:t>
            </a:r>
            <a:r>
              <a:rPr lang="de-AT" sz="1200" dirty="0">
                <a:latin typeface="Courier New" pitchFamily="49" charset="0"/>
              </a:rPr>
              <a:t>(</a:t>
            </a:r>
            <a:r>
              <a:rPr lang="de-AT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AT" sz="1200" dirty="0">
                <a:latin typeface="Courier New" pitchFamily="49" charset="0"/>
              </a:rPr>
              <a:t> </a:t>
            </a:r>
            <a:r>
              <a:rPr lang="de-AT" sz="1200" dirty="0" err="1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AtomicOperation</a:t>
            </a:r>
            <a:r>
              <a:rPr lang="de-AT" sz="1200" dirty="0">
                <a:latin typeface="Courier New" pitchFamily="49" charset="0"/>
              </a:rPr>
              <a:t>(SubOperators[i], </a:t>
            </a:r>
            <a:r>
              <a:rPr lang="de-AT" sz="1200" dirty="0" err="1">
                <a:latin typeface="Courier New" pitchFamily="49" charset="0"/>
              </a:rPr>
              <a:t>scope</a:t>
            </a:r>
            <a:r>
              <a:rPr lang="de-AT" sz="1200" dirty="0">
                <a:latin typeface="Courier New" pitchFamily="49" charset="0"/>
              </a:rPr>
              <a:t>));</a:t>
            </a:r>
          </a:p>
          <a:p>
            <a:r>
              <a:rPr lang="de-AT" sz="1200" dirty="0">
                <a:latin typeface="Courier New" pitchFamily="49" charset="0"/>
              </a:rPr>
              <a:t>    </a:t>
            </a:r>
            <a:r>
              <a:rPr lang="de-AT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de-AT" sz="12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de-AT" sz="1200" dirty="0" err="1">
                <a:latin typeface="Courier New" pitchFamily="49" charset="0"/>
              </a:rPr>
              <a:t>next</a:t>
            </a:r>
            <a:r>
              <a:rPr lang="de-AT" sz="1200" dirty="0">
                <a:latin typeface="Courier New" pitchFamily="49" charset="0"/>
              </a:rPr>
              <a:t>;</a:t>
            </a:r>
          </a:p>
          <a:p>
            <a:r>
              <a:rPr lang="de-AT" sz="1200" dirty="0">
                <a:latin typeface="Courier New" pitchFamily="49" charset="0"/>
              </a:rPr>
              <a:t>  }</a:t>
            </a:r>
          </a:p>
          <a:p>
            <a:r>
              <a:rPr lang="de-AT" sz="1200" dirty="0">
                <a:latin typeface="Courier New" pitchFamily="49" charset="0"/>
              </a:rPr>
              <a:t>}</a:t>
            </a:r>
          </a:p>
          <a:p>
            <a:endParaRPr lang="de-AT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AT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AT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de-AT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de-AT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UniformParallelSubScopesProcessor</a:t>
            </a:r>
            <a:r>
              <a:rPr lang="de-AT" sz="12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de-AT" sz="1200" dirty="0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OperatorBase </a:t>
            </a:r>
            <a:r>
              <a:rPr lang="de-AT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AT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de-AT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de-AT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IOperation</a:t>
            </a:r>
            <a:r>
              <a:rPr lang="de-AT" sz="1200" dirty="0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Courier New" pitchFamily="49" charset="0"/>
                <a:cs typeface="Courier New" pitchFamily="49" charset="0"/>
              </a:rPr>
              <a:t>Apply</a:t>
            </a:r>
            <a:r>
              <a:rPr lang="de-AT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AT" sz="1200" dirty="0" err="1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IScope</a:t>
            </a:r>
            <a:r>
              <a:rPr lang="de-A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Courier New" pitchFamily="49" charset="0"/>
                <a:cs typeface="Courier New" pitchFamily="49" charset="0"/>
              </a:rPr>
              <a:t>scope</a:t>
            </a:r>
            <a:r>
              <a:rPr lang="de-AT" sz="1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de-AT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200" dirty="0" err="1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CompositeOperation</a:t>
            </a:r>
            <a:r>
              <a:rPr lang="de-A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Courier New" pitchFamily="49" charset="0"/>
                <a:cs typeface="Courier New" pitchFamily="49" charset="0"/>
              </a:rPr>
              <a:t>next</a:t>
            </a:r>
            <a:r>
              <a:rPr lang="de-AT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AT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AT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CompositeOperation</a:t>
            </a:r>
            <a:r>
              <a:rPr lang="de-AT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AT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200" dirty="0" err="1">
                <a:latin typeface="Courier New" pitchFamily="49" charset="0"/>
                <a:cs typeface="Courier New" pitchFamily="49" charset="0"/>
              </a:rPr>
              <a:t>next.ExecuteInParallel</a:t>
            </a:r>
            <a:r>
              <a:rPr lang="de-AT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AT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AT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de-AT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AT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AT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AT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>
                <a:latin typeface="Courier New" pitchFamily="49" charset="0"/>
                <a:cs typeface="Courier New" pitchFamily="49" charset="0"/>
              </a:rPr>
              <a:t>i = 0; i &lt; </a:t>
            </a:r>
            <a:r>
              <a:rPr lang="de-AT" sz="1200" dirty="0" err="1">
                <a:latin typeface="Courier New" pitchFamily="49" charset="0"/>
                <a:cs typeface="Courier New" pitchFamily="49" charset="0"/>
              </a:rPr>
              <a:t>scope.SubScopes.Count</a:t>
            </a:r>
            <a:r>
              <a:rPr lang="de-AT" sz="1200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de-AT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AT" sz="1200" dirty="0" err="1">
                <a:latin typeface="Courier New" pitchFamily="49" charset="0"/>
                <a:cs typeface="Courier New" pitchFamily="49" charset="0"/>
              </a:rPr>
              <a:t>next.AddOperation</a:t>
            </a:r>
            <a:r>
              <a:rPr lang="de-AT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AT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A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AtomicOperation</a:t>
            </a:r>
            <a:r>
              <a:rPr lang="de-AT" sz="1200" dirty="0">
                <a:latin typeface="Courier New" pitchFamily="49" charset="0"/>
                <a:cs typeface="Courier New" pitchFamily="49" charset="0"/>
              </a:rPr>
              <a:t>(SubOperators[0], </a:t>
            </a:r>
            <a:r>
              <a:rPr lang="de-AT" sz="1200" dirty="0" err="1">
                <a:latin typeface="Courier New" pitchFamily="49" charset="0"/>
                <a:cs typeface="Courier New" pitchFamily="49" charset="0"/>
              </a:rPr>
              <a:t>scope.SubScopes</a:t>
            </a:r>
            <a:r>
              <a:rPr lang="de-AT" sz="1200" dirty="0">
                <a:latin typeface="Courier New" pitchFamily="49" charset="0"/>
                <a:cs typeface="Courier New" pitchFamily="49" charset="0"/>
              </a:rPr>
              <a:t>[i]));</a:t>
            </a:r>
          </a:p>
          <a:p>
            <a:endParaRPr lang="de-AT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de-A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Courier New" pitchFamily="49" charset="0"/>
                <a:cs typeface="Courier New" pitchFamily="49" charset="0"/>
              </a:rPr>
              <a:t>next</a:t>
            </a:r>
            <a:r>
              <a:rPr lang="de-AT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AT" sz="1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de-AT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21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00684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operators must not call their successor operators directly</a:t>
            </a:r>
          </a:p>
          <a:p>
            <a:r>
              <a:rPr lang="en-US" dirty="0" smtClean="0"/>
              <a:t>engine is responsible for operator execution</a:t>
            </a:r>
          </a:p>
          <a:p>
            <a:r>
              <a:rPr lang="en-US" dirty="0" smtClean="0"/>
              <a:t>engines are able to deal with parallelism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interface </a:t>
            </a:r>
            <a:r>
              <a:rPr lang="en-US" b="1" dirty="0" err="1" smtClean="0"/>
              <a:t>IOperatorGraph</a:t>
            </a:r>
            <a:endParaRPr lang="en-US" b="1" dirty="0" smtClean="0"/>
          </a:p>
          <a:p>
            <a:pPr lvl="1"/>
            <a:r>
              <a:rPr lang="en-US" dirty="0" smtClean="0"/>
              <a:t>represents an algorithm (a graph of operators)</a:t>
            </a:r>
          </a:p>
          <a:p>
            <a:pPr lvl="1"/>
            <a:r>
              <a:rPr lang="en-US" dirty="0" smtClean="0"/>
              <a:t>contains an initial operator (</a:t>
            </a:r>
            <a:r>
              <a:rPr lang="en-US" b="1" dirty="0" err="1" smtClean="0"/>
              <a:t>InitialOperator</a:t>
            </a:r>
            <a:r>
              <a:rPr lang="en-US" dirty="0" smtClean="0"/>
              <a:t>) and a list of all operators  (</a:t>
            </a:r>
            <a:r>
              <a:rPr lang="en-US" b="1" dirty="0" smtClean="0"/>
              <a:t>Operators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implemented by </a:t>
            </a:r>
            <a:r>
              <a:rPr lang="en-US" b="1" dirty="0" err="1" smtClean="0"/>
              <a:t>OperatorGraph</a:t>
            </a:r>
            <a:endParaRPr lang="en-US" b="1" dirty="0" smtClean="0"/>
          </a:p>
          <a:p>
            <a:pPr lvl="3"/>
            <a:endParaRPr lang="en-US" dirty="0"/>
          </a:p>
          <a:p>
            <a:r>
              <a:rPr lang="en-US" dirty="0" smtClean="0"/>
              <a:t>interface </a:t>
            </a:r>
            <a:r>
              <a:rPr lang="en-US" b="1" dirty="0" err="1" smtClean="0"/>
              <a:t>IEngine</a:t>
            </a:r>
            <a:endParaRPr lang="en-US" b="1" dirty="0" smtClean="0"/>
          </a:p>
          <a:p>
            <a:pPr lvl="1"/>
            <a:r>
              <a:rPr lang="en-US" dirty="0" smtClean="0"/>
              <a:t>handles execution of operator graphs</a:t>
            </a:r>
          </a:p>
          <a:p>
            <a:pPr lvl="1"/>
            <a:r>
              <a:rPr lang="en-US" dirty="0" smtClean="0"/>
              <a:t>contains an operator graph (</a:t>
            </a:r>
            <a:r>
              <a:rPr lang="en-US" b="1" dirty="0" err="1" smtClean="0"/>
              <a:t>OperatorGraph</a:t>
            </a:r>
            <a:r>
              <a:rPr lang="en-US" dirty="0" smtClean="0"/>
              <a:t>) and a global scope (</a:t>
            </a:r>
            <a:r>
              <a:rPr lang="en-US" b="1" dirty="0" err="1" smtClean="0"/>
              <a:t>GlobalScope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defines methods to start, stop or abort execution</a:t>
            </a:r>
          </a:p>
          <a:p>
            <a:pPr lvl="1"/>
            <a:r>
              <a:rPr lang="en-US" dirty="0" smtClean="0"/>
              <a:t>implemented by </a:t>
            </a:r>
            <a:r>
              <a:rPr lang="en-US" b="1" dirty="0" err="1" smtClean="0"/>
              <a:t>SequentialEngine</a:t>
            </a:r>
            <a:r>
              <a:rPr lang="en-US" dirty="0" smtClean="0"/>
              <a:t> and </a:t>
            </a:r>
            <a:r>
              <a:rPr lang="en-US" b="1" dirty="0" err="1" smtClean="0"/>
              <a:t>ThreadParallelEngine</a:t>
            </a:r>
            <a:endParaRPr lang="en-US" b="1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each execution start with an empty global scope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3143248"/>
            <a:ext cx="33813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1428736"/>
            <a:ext cx="33813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22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22" name="Gruppieren 20"/>
          <p:cNvGrpSpPr>
            <a:grpSpLocks/>
          </p:cNvGrpSpPr>
          <p:nvPr/>
        </p:nvGrpSpPr>
        <p:grpSpPr bwMode="auto">
          <a:xfrm>
            <a:off x="714375" y="2143125"/>
            <a:ext cx="7715250" cy="3571875"/>
            <a:chOff x="785786" y="2143116"/>
            <a:chExt cx="7715304" cy="3571900"/>
          </a:xfrm>
        </p:grpSpPr>
        <p:sp>
          <p:nvSpPr>
            <p:cNvPr id="23" name="Rechteck 22"/>
            <p:cNvSpPr/>
            <p:nvPr/>
          </p:nvSpPr>
          <p:spPr>
            <a:xfrm>
              <a:off x="785786" y="5357827"/>
              <a:ext cx="7715304" cy="3571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de-AT" sz="1600">
                  <a:solidFill>
                    <a:srgbClr val="FFFFFF"/>
                  </a:solidFill>
                </a:rPr>
                <a:t>.NET 2.0 / 3.5</a:t>
              </a:r>
            </a:p>
          </p:txBody>
        </p:sp>
        <p:sp>
          <p:nvSpPr>
            <p:cNvPr id="24" name="Rechteck 23"/>
            <p:cNvSpPr/>
            <p:nvPr/>
          </p:nvSpPr>
          <p:spPr>
            <a:xfrm>
              <a:off x="785786" y="5000636"/>
              <a:ext cx="7715304" cy="35719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de-AT" sz="1600">
                  <a:solidFill>
                    <a:srgbClr val="FFFFFF"/>
                  </a:solidFill>
                </a:rPr>
                <a:t>Plugin Infrastructure</a:t>
              </a:r>
            </a:p>
          </p:txBody>
        </p:sp>
        <p:sp>
          <p:nvSpPr>
            <p:cNvPr id="25" name="Rechteck 24"/>
            <p:cNvSpPr/>
            <p:nvPr/>
          </p:nvSpPr>
          <p:spPr>
            <a:xfrm>
              <a:off x="785786" y="4643447"/>
              <a:ext cx="7715304" cy="3571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de-AT" sz="1600">
                  <a:solidFill>
                    <a:srgbClr val="FFFFFF"/>
                  </a:solidFill>
                </a:rPr>
                <a:t>Core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785786" y="4286256"/>
              <a:ext cx="4572032" cy="3571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de-AT" sz="1600">
                  <a:solidFill>
                    <a:srgbClr val="FFFFFF"/>
                  </a:solidFill>
                </a:rPr>
                <a:t>Data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785786" y="3929067"/>
              <a:ext cx="4572032" cy="3571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de-AT" sz="1600">
                  <a:solidFill>
                    <a:srgbClr val="FFFFFF"/>
                  </a:solidFill>
                </a:rPr>
                <a:t>Constraints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785786" y="3571876"/>
              <a:ext cx="4572032" cy="3571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de-AT" sz="1600">
                  <a:solidFill>
                    <a:srgbClr val="FFFFFF"/>
                  </a:solidFill>
                </a:rPr>
                <a:t>Operators</a:t>
              </a: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357818" y="2500307"/>
              <a:ext cx="1571636" cy="21431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de-AT" sz="1600">
                  <a:solidFill>
                    <a:srgbClr val="FFFFFF"/>
                  </a:solidFill>
                </a:rPr>
                <a:t>Sequential</a:t>
              </a:r>
              <a:br>
                <a:rPr lang="de-AT" sz="1600">
                  <a:solidFill>
                    <a:srgbClr val="FFFFFF"/>
                  </a:solidFill>
                </a:rPr>
              </a:br>
              <a:r>
                <a:rPr lang="de-AT" sz="1600">
                  <a:solidFill>
                    <a:srgbClr val="FFFFFF"/>
                  </a:solidFill>
                </a:rPr>
                <a:t>Engine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6929454" y="2500307"/>
              <a:ext cx="1571636" cy="21431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de-AT" sz="1600">
                  <a:solidFill>
                    <a:srgbClr val="FFFFFF"/>
                  </a:solidFill>
                </a:rPr>
                <a:t>ThreadParallel</a:t>
              </a:r>
              <a:br>
                <a:rPr lang="de-AT" sz="1600">
                  <a:solidFill>
                    <a:srgbClr val="FFFFFF"/>
                  </a:solidFill>
                </a:rPr>
              </a:br>
              <a:r>
                <a:rPr lang="de-AT" sz="1600">
                  <a:solidFill>
                    <a:srgbClr val="FFFFFF"/>
                  </a:solidFill>
                </a:rPr>
                <a:t>Engine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2143109" y="2500307"/>
              <a:ext cx="1071569" cy="10715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de-AT" sz="1600">
                  <a:solidFill>
                    <a:srgbClr val="FFFFFF"/>
                  </a:solidFill>
                </a:rPr>
                <a:t>Selection</a:t>
              </a:r>
            </a:p>
          </p:txBody>
        </p:sp>
        <p:sp>
          <p:nvSpPr>
            <p:cNvPr id="32" name="Rechteck 31"/>
            <p:cNvSpPr/>
            <p:nvPr/>
          </p:nvSpPr>
          <p:spPr>
            <a:xfrm>
              <a:off x="4286249" y="2500307"/>
              <a:ext cx="1071569" cy="10715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de-AT" sz="1600">
                  <a:solidFill>
                    <a:srgbClr val="FFFFFF"/>
                  </a:solidFill>
                </a:rPr>
                <a:t>Logging</a:t>
              </a:r>
            </a:p>
          </p:txBody>
        </p:sp>
        <p:sp>
          <p:nvSpPr>
            <p:cNvPr id="33" name="Rechteck 32"/>
            <p:cNvSpPr/>
            <p:nvPr/>
          </p:nvSpPr>
          <p:spPr>
            <a:xfrm>
              <a:off x="785786" y="3214687"/>
              <a:ext cx="1357323" cy="3571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de-AT" sz="1600">
                  <a:solidFill>
                    <a:srgbClr val="FFFFFF"/>
                  </a:solidFill>
                </a:rPr>
                <a:t>Evolutionary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785786" y="2857496"/>
              <a:ext cx="1357323" cy="3571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de-AT" sz="1600">
                  <a:solidFill>
                    <a:srgbClr val="FFFFFF"/>
                  </a:solidFill>
                </a:rPr>
                <a:t>Permutation</a:t>
              </a:r>
            </a:p>
          </p:txBody>
        </p:sp>
        <p:sp>
          <p:nvSpPr>
            <p:cNvPr id="35" name="Rechteck 34"/>
            <p:cNvSpPr/>
            <p:nvPr/>
          </p:nvSpPr>
          <p:spPr>
            <a:xfrm>
              <a:off x="3214678" y="2500307"/>
              <a:ext cx="1071571" cy="10715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de-AT" sz="1600">
                  <a:solidFill>
                    <a:srgbClr val="FFFFFF"/>
                  </a:solidFill>
                </a:rPr>
                <a:t>Random</a:t>
              </a:r>
            </a:p>
          </p:txBody>
        </p:sp>
        <p:sp>
          <p:nvSpPr>
            <p:cNvPr id="36" name="Rechteck 35"/>
            <p:cNvSpPr/>
            <p:nvPr/>
          </p:nvSpPr>
          <p:spPr>
            <a:xfrm>
              <a:off x="785786" y="2500307"/>
              <a:ext cx="1357323" cy="3571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de-AT" sz="1600">
                  <a:solidFill>
                    <a:srgbClr val="FFFFFF"/>
                  </a:solidFill>
                </a:rPr>
                <a:t>TSP</a:t>
              </a:r>
            </a:p>
          </p:txBody>
        </p:sp>
        <p:sp>
          <p:nvSpPr>
            <p:cNvPr id="37" name="Rechteck 36"/>
            <p:cNvSpPr/>
            <p:nvPr/>
          </p:nvSpPr>
          <p:spPr>
            <a:xfrm>
              <a:off x="2143109" y="2143116"/>
              <a:ext cx="4786345" cy="3571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de-AT" sz="1600">
                  <a:solidFill>
                    <a:srgbClr val="FFFFFF"/>
                  </a:solidFill>
                </a:rPr>
                <a:t>SGA</a:t>
              </a:r>
            </a:p>
          </p:txBody>
        </p:sp>
      </p:grpSp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23</a:t>
            </a:fld>
            <a:endParaRPr lang="de-AT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Demonstration</a:t>
            </a:r>
            <a:endParaRPr lang="de-A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</a:t>
            </a:r>
            <a:r>
              <a:rPr lang="de-AT" dirty="0" smtClean="0"/>
              <a:t> Infrastructure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714752"/>
            <a:ext cx="8229600" cy="241141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plugin</a:t>
            </a:r>
            <a:r>
              <a:rPr lang="en-US" dirty="0" smtClean="0"/>
              <a:t> can contain multiple files (assemblies, data files, images, icons, …)</a:t>
            </a:r>
          </a:p>
          <a:p>
            <a:r>
              <a:rPr lang="en-US" dirty="0" err="1" smtClean="0"/>
              <a:t>plugins</a:t>
            </a:r>
            <a:r>
              <a:rPr lang="en-US" dirty="0" smtClean="0"/>
              <a:t> may depend on each other</a:t>
            </a:r>
          </a:p>
          <a:p>
            <a:r>
              <a:rPr lang="en-US" dirty="0" err="1" smtClean="0"/>
              <a:t>plugin</a:t>
            </a:r>
            <a:r>
              <a:rPr lang="en-US" dirty="0" smtClean="0"/>
              <a:t> meta-data (descriptions, dependencies, etc.) are stored in the code files (attributes)</a:t>
            </a:r>
          </a:p>
          <a:p>
            <a:r>
              <a:rPr lang="en-US" dirty="0" smtClean="0"/>
              <a:t>no XML description file like in </a:t>
            </a:r>
            <a:r>
              <a:rPr lang="en-US" dirty="0" err="1" smtClean="0"/>
              <a:t>HeuristicLab</a:t>
            </a:r>
            <a:r>
              <a:rPr lang="en-US" dirty="0" smtClean="0"/>
              <a:t> 2.0</a:t>
            </a:r>
          </a:p>
          <a:p>
            <a:r>
              <a:rPr lang="en-US" dirty="0" err="1" smtClean="0"/>
              <a:t>plugin</a:t>
            </a:r>
            <a:r>
              <a:rPr lang="en-US" dirty="0" smtClean="0"/>
              <a:t> infrastructure enables drop-in installation (similar to eclipse) 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821505" y="1285860"/>
            <a:ext cx="75009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  <a:latin typeface="ProFontWindows" pitchFamily="49" charset="0"/>
              </a:rPr>
              <a:t>using</a:t>
            </a:r>
            <a:r>
              <a:rPr lang="en-US" sz="1000" dirty="0" smtClean="0">
                <a:latin typeface="ProFontWindows" pitchFamily="49" charset="0"/>
              </a:rPr>
              <a:t> </a:t>
            </a:r>
            <a:r>
              <a:rPr lang="en-US" sz="1000" dirty="0" err="1" smtClean="0">
                <a:latin typeface="ProFontWindows" pitchFamily="49" charset="0"/>
              </a:rPr>
              <a:t>HeuristicLab.PluginInfrastructure</a:t>
            </a:r>
            <a:r>
              <a:rPr lang="en-US" sz="1000" dirty="0" smtClean="0">
                <a:latin typeface="ProFontWindows" pitchFamily="49" charset="0"/>
              </a:rPr>
              <a:t>;</a:t>
            </a:r>
          </a:p>
          <a:p>
            <a:endParaRPr lang="en-US" sz="1000" dirty="0" smtClean="0">
              <a:latin typeface="ProFontWindows" pitchFamily="49" charset="0"/>
            </a:endParaRPr>
          </a:p>
          <a:p>
            <a:r>
              <a:rPr lang="en-US" sz="1000" dirty="0" smtClean="0">
                <a:solidFill>
                  <a:schemeClr val="tx2"/>
                </a:solidFill>
                <a:latin typeface="ProFontWindows" pitchFamily="49" charset="0"/>
              </a:rPr>
              <a:t>namespace</a:t>
            </a:r>
            <a:r>
              <a:rPr lang="en-US" sz="1000" dirty="0" smtClean="0">
                <a:latin typeface="ProFontWindows" pitchFamily="49" charset="0"/>
              </a:rPr>
              <a:t> </a:t>
            </a:r>
            <a:r>
              <a:rPr lang="en-US" sz="1000" dirty="0" err="1" smtClean="0">
                <a:latin typeface="ProFontWindows" pitchFamily="49" charset="0"/>
              </a:rPr>
              <a:t>MyProject</a:t>
            </a:r>
            <a:r>
              <a:rPr lang="en-US" sz="1000" dirty="0" smtClean="0">
                <a:latin typeface="ProFontWindows" pitchFamily="49" charset="0"/>
              </a:rPr>
              <a:t> {</a:t>
            </a:r>
          </a:p>
          <a:p>
            <a:r>
              <a:rPr lang="en-US" sz="1000" dirty="0" smtClean="0">
                <a:latin typeface="ProFontWindows" pitchFamily="49" charset="0"/>
              </a:rPr>
              <a:t>  [</a:t>
            </a:r>
            <a:r>
              <a:rPr lang="en-US" sz="1000" dirty="0" err="1" smtClean="0">
                <a:solidFill>
                  <a:schemeClr val="accent5"/>
                </a:solidFill>
                <a:latin typeface="ProFontWindows" pitchFamily="49" charset="0"/>
              </a:rPr>
              <a:t>ClassInfo</a:t>
            </a:r>
            <a:r>
              <a:rPr lang="en-US" sz="1000" dirty="0" smtClean="0">
                <a:latin typeface="ProFontWindows" pitchFamily="49" charset="0"/>
              </a:rPr>
              <a:t>(Name = </a:t>
            </a:r>
            <a:r>
              <a:rPr lang="en-US" sz="1000" dirty="0" smtClean="0">
                <a:solidFill>
                  <a:schemeClr val="accent2"/>
                </a:solidFill>
                <a:latin typeface="ProFontWindows" pitchFamily="49" charset="0"/>
              </a:rPr>
              <a:t>"My Project"</a:t>
            </a:r>
            <a:r>
              <a:rPr lang="en-US" sz="1000" dirty="0" smtClean="0">
                <a:latin typeface="ProFontWindows" pitchFamily="49" charset="0"/>
              </a:rPr>
              <a:t>, Version = </a:t>
            </a:r>
            <a:r>
              <a:rPr lang="en-US" sz="1000" dirty="0" smtClean="0">
                <a:solidFill>
                  <a:schemeClr val="accent2"/>
                </a:solidFill>
                <a:latin typeface="ProFontWindows" pitchFamily="49" charset="0"/>
              </a:rPr>
              <a:t>"0.99.0.0"</a:t>
            </a:r>
            <a:r>
              <a:rPr lang="en-US" sz="1000" dirty="0" smtClean="0">
                <a:latin typeface="ProFontWindows" pitchFamily="49" charset="0"/>
              </a:rPr>
              <a:t>, Description = </a:t>
            </a:r>
            <a:r>
              <a:rPr lang="en-US" sz="1000" dirty="0" smtClean="0">
                <a:solidFill>
                  <a:schemeClr val="accent2"/>
                </a:solidFill>
                <a:latin typeface="ProFontWindows" pitchFamily="49" charset="0"/>
              </a:rPr>
              <a:t>"Just an example </a:t>
            </a:r>
            <a:r>
              <a:rPr lang="en-US" sz="1000" dirty="0" err="1" smtClean="0">
                <a:solidFill>
                  <a:schemeClr val="accent2"/>
                </a:solidFill>
                <a:latin typeface="ProFontWindows" pitchFamily="49" charset="0"/>
              </a:rPr>
              <a:t>plugin</a:t>
            </a:r>
            <a:r>
              <a:rPr lang="en-US" sz="1000" dirty="0" smtClean="0">
                <a:solidFill>
                  <a:schemeClr val="accent2"/>
                </a:solidFill>
                <a:latin typeface="ProFontWindows" pitchFamily="49" charset="0"/>
              </a:rPr>
              <a:t>"</a:t>
            </a:r>
            <a:r>
              <a:rPr lang="en-US" sz="1000" dirty="0" smtClean="0">
                <a:latin typeface="ProFontWindows" pitchFamily="49" charset="0"/>
              </a:rPr>
              <a:t>)]</a:t>
            </a:r>
          </a:p>
          <a:p>
            <a:r>
              <a:rPr lang="en-US" sz="1000" dirty="0" smtClean="0">
                <a:latin typeface="ProFontWindows" pitchFamily="49" charset="0"/>
              </a:rPr>
              <a:t>  [</a:t>
            </a:r>
            <a:r>
              <a:rPr lang="en-US" sz="1000" dirty="0" err="1" smtClean="0">
                <a:solidFill>
                  <a:schemeClr val="accent5"/>
                </a:solidFill>
                <a:latin typeface="ProFontWindows" pitchFamily="49" charset="0"/>
              </a:rPr>
              <a:t>PluginFile</a:t>
            </a:r>
            <a:r>
              <a:rPr lang="en-US" sz="1000" dirty="0" smtClean="0">
                <a:latin typeface="ProFontWindows" pitchFamily="49" charset="0"/>
              </a:rPr>
              <a:t>(Filename = </a:t>
            </a:r>
            <a:r>
              <a:rPr lang="en-US" sz="1000" dirty="0" smtClean="0">
                <a:solidFill>
                  <a:schemeClr val="accent2"/>
                </a:solidFill>
                <a:latin typeface="ProFontWindows" pitchFamily="49" charset="0"/>
              </a:rPr>
              <a:t>"MyProject.dll"</a:t>
            </a:r>
            <a:r>
              <a:rPr lang="en-US" sz="1000" dirty="0" smtClean="0">
                <a:latin typeface="ProFontWindows" pitchFamily="49" charset="0"/>
              </a:rPr>
              <a:t>, </a:t>
            </a:r>
            <a:r>
              <a:rPr lang="en-US" sz="1000" dirty="0" err="1" smtClean="0">
                <a:latin typeface="ProFontWindows" pitchFamily="49" charset="0"/>
              </a:rPr>
              <a:t>Filetype</a:t>
            </a:r>
            <a:r>
              <a:rPr lang="en-US" sz="1000" dirty="0" smtClean="0">
                <a:latin typeface="ProFontWindows" pitchFamily="49" charset="0"/>
              </a:rPr>
              <a:t> = </a:t>
            </a:r>
            <a:r>
              <a:rPr lang="en-US" sz="1000" dirty="0" err="1" smtClean="0">
                <a:solidFill>
                  <a:schemeClr val="accent5"/>
                </a:solidFill>
                <a:latin typeface="ProFontWindows" pitchFamily="49" charset="0"/>
              </a:rPr>
              <a:t>PluginFileType</a:t>
            </a:r>
            <a:r>
              <a:rPr lang="en-US" sz="1000" dirty="0" err="1" smtClean="0">
                <a:latin typeface="ProFontWindows" pitchFamily="49" charset="0"/>
              </a:rPr>
              <a:t>.Assembly</a:t>
            </a:r>
            <a:r>
              <a:rPr lang="en-US" sz="1000" dirty="0" smtClean="0">
                <a:latin typeface="ProFontWindows" pitchFamily="49" charset="0"/>
              </a:rPr>
              <a:t>)]</a:t>
            </a:r>
          </a:p>
          <a:p>
            <a:r>
              <a:rPr lang="en-US" sz="1000" dirty="0" smtClean="0">
                <a:latin typeface="ProFontWindows" pitchFamily="49" charset="0"/>
              </a:rPr>
              <a:t>  [</a:t>
            </a:r>
            <a:r>
              <a:rPr lang="en-US" sz="1000" dirty="0" err="1" smtClean="0">
                <a:solidFill>
                  <a:schemeClr val="accent5"/>
                </a:solidFill>
                <a:latin typeface="ProFontWindows" pitchFamily="49" charset="0"/>
              </a:rPr>
              <a:t>PluginFile</a:t>
            </a:r>
            <a:r>
              <a:rPr lang="en-US" sz="1000" dirty="0" smtClean="0">
                <a:latin typeface="ProFontWindows" pitchFamily="49" charset="0"/>
              </a:rPr>
              <a:t>(Filename = </a:t>
            </a:r>
            <a:r>
              <a:rPr lang="en-US" sz="1000" dirty="0" smtClean="0">
                <a:solidFill>
                  <a:schemeClr val="accent2"/>
                </a:solidFill>
                <a:latin typeface="ProFontWindows" pitchFamily="49" charset="0"/>
              </a:rPr>
              <a:t>"ZipLibrary.dll"</a:t>
            </a:r>
            <a:r>
              <a:rPr lang="en-US" sz="1000" dirty="0" smtClean="0">
                <a:latin typeface="ProFontWindows" pitchFamily="49" charset="0"/>
              </a:rPr>
              <a:t>, </a:t>
            </a:r>
            <a:r>
              <a:rPr lang="en-US" sz="1000" dirty="0" err="1" smtClean="0">
                <a:latin typeface="ProFontWindows" pitchFamily="49" charset="0"/>
              </a:rPr>
              <a:t>Filetype</a:t>
            </a:r>
            <a:r>
              <a:rPr lang="en-US" sz="1000" dirty="0" smtClean="0">
                <a:latin typeface="ProFontWindows" pitchFamily="49" charset="0"/>
              </a:rPr>
              <a:t> = </a:t>
            </a:r>
            <a:r>
              <a:rPr lang="en-US" sz="1000" dirty="0" err="1" smtClean="0">
                <a:solidFill>
                  <a:schemeClr val="accent5"/>
                </a:solidFill>
                <a:latin typeface="ProFontWindows" pitchFamily="49" charset="0"/>
              </a:rPr>
              <a:t>PluginFileType</a:t>
            </a:r>
            <a:r>
              <a:rPr lang="en-US" sz="1000" dirty="0" err="1" smtClean="0">
                <a:latin typeface="ProFontWindows" pitchFamily="49" charset="0"/>
              </a:rPr>
              <a:t>.Assembly</a:t>
            </a:r>
            <a:r>
              <a:rPr lang="en-US" sz="1000" dirty="0" smtClean="0">
                <a:latin typeface="ProFontWindows" pitchFamily="49" charset="0"/>
              </a:rPr>
              <a:t>)]</a:t>
            </a:r>
          </a:p>
          <a:p>
            <a:r>
              <a:rPr lang="en-US" sz="1000" dirty="0" smtClean="0">
                <a:latin typeface="ProFontWindows" pitchFamily="49" charset="0"/>
              </a:rPr>
              <a:t>  [</a:t>
            </a:r>
            <a:r>
              <a:rPr lang="en-US" sz="1000" dirty="0" err="1" smtClean="0">
                <a:solidFill>
                  <a:schemeClr val="accent5"/>
                </a:solidFill>
                <a:latin typeface="ProFontWindows" pitchFamily="49" charset="0"/>
              </a:rPr>
              <a:t>PluginFile</a:t>
            </a:r>
            <a:r>
              <a:rPr lang="en-US" sz="1000" dirty="0" smtClean="0">
                <a:latin typeface="ProFontWindows" pitchFamily="49" charset="0"/>
              </a:rPr>
              <a:t>(Filename = </a:t>
            </a:r>
            <a:r>
              <a:rPr lang="en-US" sz="1000" dirty="0" smtClean="0">
                <a:solidFill>
                  <a:schemeClr val="accent2"/>
                </a:solidFill>
                <a:latin typeface="ProFontWindows" pitchFamily="49" charset="0"/>
              </a:rPr>
              <a:t>"</a:t>
            </a:r>
            <a:r>
              <a:rPr lang="en-US" sz="1000" dirty="0" err="1" smtClean="0">
                <a:solidFill>
                  <a:schemeClr val="accent2"/>
                </a:solidFill>
                <a:latin typeface="ProFontWindows" pitchFamily="49" charset="0"/>
              </a:rPr>
              <a:t>Database.db</a:t>
            </a:r>
            <a:r>
              <a:rPr lang="en-US" sz="1000" dirty="0" smtClean="0">
                <a:solidFill>
                  <a:schemeClr val="accent2"/>
                </a:solidFill>
                <a:latin typeface="ProFontWindows" pitchFamily="49" charset="0"/>
              </a:rPr>
              <a:t>"</a:t>
            </a:r>
            <a:r>
              <a:rPr lang="en-US" sz="1000" dirty="0" smtClean="0">
                <a:latin typeface="ProFontWindows" pitchFamily="49" charset="0"/>
              </a:rPr>
              <a:t>, </a:t>
            </a:r>
            <a:r>
              <a:rPr lang="en-US" sz="1000" dirty="0" err="1" smtClean="0">
                <a:latin typeface="ProFontWindows" pitchFamily="49" charset="0"/>
              </a:rPr>
              <a:t>Filetype</a:t>
            </a:r>
            <a:r>
              <a:rPr lang="en-US" sz="1000" dirty="0" smtClean="0">
                <a:latin typeface="ProFontWindows" pitchFamily="49" charset="0"/>
              </a:rPr>
              <a:t> = </a:t>
            </a:r>
            <a:r>
              <a:rPr lang="en-US" sz="1000" dirty="0" err="1" smtClean="0">
                <a:solidFill>
                  <a:schemeClr val="accent5"/>
                </a:solidFill>
                <a:latin typeface="ProFontWindows" pitchFamily="49" charset="0"/>
              </a:rPr>
              <a:t>PluginFileType</a:t>
            </a:r>
            <a:r>
              <a:rPr lang="en-US" sz="1000" dirty="0" err="1" smtClean="0">
                <a:latin typeface="ProFontWindows" pitchFamily="49" charset="0"/>
              </a:rPr>
              <a:t>.Data</a:t>
            </a:r>
            <a:r>
              <a:rPr lang="en-US" sz="1000" dirty="0" smtClean="0">
                <a:latin typeface="ProFontWindows" pitchFamily="49" charset="0"/>
              </a:rPr>
              <a:t>)]</a:t>
            </a:r>
          </a:p>
          <a:p>
            <a:endParaRPr lang="en-US" sz="1000" dirty="0" smtClean="0">
              <a:latin typeface="ProFontWindows" pitchFamily="49" charset="0"/>
            </a:endParaRPr>
          </a:p>
          <a:p>
            <a:r>
              <a:rPr lang="en-US" sz="1000" dirty="0" smtClean="0">
                <a:latin typeface="ProFontWindows" pitchFamily="49" charset="0"/>
              </a:rPr>
              <a:t>  [</a:t>
            </a:r>
            <a:r>
              <a:rPr lang="en-US" sz="1000" dirty="0" smtClean="0">
                <a:solidFill>
                  <a:schemeClr val="accent5"/>
                </a:solidFill>
                <a:latin typeface="ProFontWindows" pitchFamily="49" charset="0"/>
              </a:rPr>
              <a:t>Dependency</a:t>
            </a:r>
            <a:r>
              <a:rPr lang="en-US" sz="1000" dirty="0" smtClean="0">
                <a:latin typeface="ProFontWindows" pitchFamily="49" charset="0"/>
              </a:rPr>
              <a:t>(Dependency = </a:t>
            </a:r>
            <a:r>
              <a:rPr lang="en-US" sz="1000" dirty="0" smtClean="0">
                <a:solidFill>
                  <a:schemeClr val="accent2"/>
                </a:solidFill>
                <a:latin typeface="ProFontWindows" pitchFamily="49" charset="0"/>
              </a:rPr>
              <a:t>"</a:t>
            </a:r>
            <a:r>
              <a:rPr lang="en-US" sz="1000" dirty="0" err="1" smtClean="0">
                <a:solidFill>
                  <a:schemeClr val="accent2"/>
                </a:solidFill>
                <a:latin typeface="ProFontWindows" pitchFamily="49" charset="0"/>
              </a:rPr>
              <a:t>HeuristicLab.Data</a:t>
            </a:r>
            <a:r>
              <a:rPr lang="en-US" sz="1000" dirty="0" smtClean="0">
                <a:solidFill>
                  <a:schemeClr val="accent2"/>
                </a:solidFill>
                <a:latin typeface="ProFontWindows" pitchFamily="49" charset="0"/>
              </a:rPr>
              <a:t>"</a:t>
            </a:r>
            <a:r>
              <a:rPr lang="en-US" sz="1000" dirty="0" smtClean="0">
                <a:latin typeface="ProFontWindows" pitchFamily="49" charset="0"/>
              </a:rPr>
              <a:t>)]</a:t>
            </a:r>
          </a:p>
          <a:p>
            <a:r>
              <a:rPr lang="en-US" sz="1000" dirty="0" smtClean="0">
                <a:latin typeface="ProFontWindows" pitchFamily="49" charset="0"/>
              </a:rPr>
              <a:t>  [</a:t>
            </a:r>
            <a:r>
              <a:rPr lang="en-US" sz="1000" dirty="0" smtClean="0">
                <a:solidFill>
                  <a:schemeClr val="accent5"/>
                </a:solidFill>
                <a:latin typeface="ProFontWindows" pitchFamily="49" charset="0"/>
              </a:rPr>
              <a:t>Dependency</a:t>
            </a:r>
            <a:r>
              <a:rPr lang="en-US" sz="1000" dirty="0" smtClean="0">
                <a:latin typeface="ProFontWindows" pitchFamily="49" charset="0"/>
              </a:rPr>
              <a:t>(Dependency = </a:t>
            </a:r>
            <a:r>
              <a:rPr lang="en-US" sz="1000" dirty="0" smtClean="0">
                <a:solidFill>
                  <a:schemeClr val="accent2"/>
                </a:solidFill>
                <a:latin typeface="ProFontWindows" pitchFamily="49" charset="0"/>
              </a:rPr>
              <a:t>"</a:t>
            </a:r>
            <a:r>
              <a:rPr lang="en-US" sz="1000" dirty="0" err="1" smtClean="0">
                <a:solidFill>
                  <a:schemeClr val="accent2"/>
                </a:solidFill>
                <a:latin typeface="ProFontWindows" pitchFamily="49" charset="0"/>
              </a:rPr>
              <a:t>HeuristicLab.Random</a:t>
            </a:r>
            <a:r>
              <a:rPr lang="en-US" sz="1000" dirty="0" smtClean="0">
                <a:solidFill>
                  <a:schemeClr val="accent2"/>
                </a:solidFill>
                <a:latin typeface="ProFontWindows" pitchFamily="49" charset="0"/>
              </a:rPr>
              <a:t>"</a:t>
            </a:r>
            <a:r>
              <a:rPr lang="en-US" sz="1000" dirty="0" smtClean="0">
                <a:latin typeface="ProFontWindows" pitchFamily="49" charset="0"/>
              </a:rPr>
              <a:t>)]</a:t>
            </a:r>
          </a:p>
          <a:p>
            <a:endParaRPr lang="en-US" sz="1000" dirty="0" smtClean="0">
              <a:latin typeface="ProFontWindows" pitchFamily="49" charset="0"/>
            </a:endParaRPr>
          </a:p>
          <a:p>
            <a:r>
              <a:rPr lang="en-US" sz="1000" dirty="0" smtClean="0">
                <a:latin typeface="ProFontWindows" pitchFamily="49" charset="0"/>
              </a:rPr>
              <a:t>  </a:t>
            </a:r>
            <a:r>
              <a:rPr lang="en-US" sz="1000" dirty="0" smtClean="0">
                <a:solidFill>
                  <a:schemeClr val="tx2"/>
                </a:solidFill>
                <a:latin typeface="ProFontWindows" pitchFamily="49" charset="0"/>
              </a:rPr>
              <a:t>public class </a:t>
            </a:r>
            <a:r>
              <a:rPr lang="en-US" sz="1000" dirty="0" err="1" smtClean="0">
                <a:solidFill>
                  <a:schemeClr val="accent5"/>
                </a:solidFill>
                <a:latin typeface="ProFontWindows" pitchFamily="49" charset="0"/>
              </a:rPr>
              <a:t>MyProjectPlugin</a:t>
            </a:r>
            <a:r>
              <a:rPr lang="en-US" sz="1000" dirty="0" smtClean="0">
                <a:latin typeface="ProFontWindows" pitchFamily="49" charset="0"/>
              </a:rPr>
              <a:t> : </a:t>
            </a:r>
            <a:r>
              <a:rPr lang="en-US" sz="1000" dirty="0" err="1" smtClean="0">
                <a:solidFill>
                  <a:schemeClr val="accent5"/>
                </a:solidFill>
                <a:latin typeface="ProFontWindows" pitchFamily="49" charset="0"/>
              </a:rPr>
              <a:t>PluginBase</a:t>
            </a:r>
            <a:r>
              <a:rPr lang="en-US" sz="1000" dirty="0" smtClean="0">
                <a:latin typeface="ProFontWindows" pitchFamily="49" charset="0"/>
              </a:rPr>
              <a:t> {</a:t>
            </a:r>
          </a:p>
          <a:p>
            <a:r>
              <a:rPr lang="en-US" sz="1000" dirty="0" smtClean="0">
                <a:latin typeface="ProFontWindows" pitchFamily="49" charset="0"/>
              </a:rPr>
              <a:t>  }</a:t>
            </a:r>
          </a:p>
          <a:p>
            <a:r>
              <a:rPr lang="en-US" sz="1000" dirty="0" smtClean="0">
                <a:latin typeface="ProFontWindows" pitchFamily="49" charset="0"/>
              </a:rPr>
              <a:t>}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3</a:t>
            </a:fld>
            <a:endParaRPr lang="de-A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</a:t>
            </a:r>
            <a:r>
              <a:rPr lang="de-AT" dirty="0" smtClean="0"/>
              <a:t> Infrastructure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7199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plugin</a:t>
            </a:r>
            <a:r>
              <a:rPr lang="en-US" dirty="0" smtClean="0"/>
              <a:t> manager</a:t>
            </a:r>
          </a:p>
          <a:p>
            <a:pPr lvl="1"/>
            <a:r>
              <a:rPr lang="en-US" dirty="0" smtClean="0"/>
              <a:t>inspired by </a:t>
            </a:r>
            <a:r>
              <a:rPr lang="en-US" dirty="0" err="1" smtClean="0"/>
              <a:t>Debian</a:t>
            </a:r>
            <a:r>
              <a:rPr lang="en-US" dirty="0" smtClean="0"/>
              <a:t> package management system</a:t>
            </a:r>
          </a:p>
          <a:p>
            <a:pPr lvl="1"/>
            <a:r>
              <a:rPr lang="en-US" dirty="0" err="1" smtClean="0"/>
              <a:t>plugins</a:t>
            </a:r>
            <a:r>
              <a:rPr lang="en-US" dirty="0" smtClean="0"/>
              <a:t> are deployed as ZIP archives</a:t>
            </a:r>
          </a:p>
          <a:p>
            <a:pPr lvl="1"/>
            <a:r>
              <a:rPr lang="en-US" dirty="0" err="1" smtClean="0"/>
              <a:t>plugin</a:t>
            </a:r>
            <a:r>
              <a:rPr lang="en-US" dirty="0" smtClean="0"/>
              <a:t> manager minds dependencies</a:t>
            </a:r>
          </a:p>
          <a:p>
            <a:pPr lvl="2"/>
            <a:r>
              <a:rPr lang="en-US" dirty="0" smtClean="0"/>
              <a:t>required </a:t>
            </a:r>
            <a:r>
              <a:rPr lang="en-US" dirty="0" err="1" smtClean="0"/>
              <a:t>plugins</a:t>
            </a:r>
            <a:r>
              <a:rPr lang="en-US" dirty="0" smtClean="0"/>
              <a:t> are automatically installed</a:t>
            </a:r>
          </a:p>
          <a:p>
            <a:pPr lvl="2"/>
            <a:r>
              <a:rPr lang="en-US" dirty="0" smtClean="0"/>
              <a:t>dependent </a:t>
            </a:r>
            <a:r>
              <a:rPr lang="en-US" dirty="0" err="1" smtClean="0"/>
              <a:t>plugins</a:t>
            </a:r>
            <a:r>
              <a:rPr lang="en-US" dirty="0" smtClean="0"/>
              <a:t> are automatically removed</a:t>
            </a:r>
          </a:p>
          <a:p>
            <a:pPr lvl="1"/>
            <a:r>
              <a:rPr lang="en-US" dirty="0" smtClean="0"/>
              <a:t>HTTP-based updating of </a:t>
            </a:r>
            <a:r>
              <a:rPr lang="en-US" dirty="0" err="1" smtClean="0"/>
              <a:t>plugins</a:t>
            </a:r>
            <a:endParaRPr lang="en-US" dirty="0" smtClean="0"/>
          </a:p>
          <a:p>
            <a:pPr lvl="1"/>
            <a:r>
              <a:rPr lang="en-US" dirty="0" err="1" smtClean="0"/>
              <a:t>plugins</a:t>
            </a:r>
            <a:r>
              <a:rPr lang="en-US" dirty="0" smtClean="0"/>
              <a:t> can be installed and removed at runtime</a:t>
            </a:r>
          </a:p>
          <a:p>
            <a:pPr lvl="2"/>
            <a:r>
              <a:rPr lang="en-US" dirty="0" smtClean="0"/>
              <a:t>each application has its own application domain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571612"/>
            <a:ext cx="38385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4</a:t>
            </a:fld>
            <a:endParaRPr lang="de-A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Persistence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28998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basic interface </a:t>
            </a:r>
            <a:r>
              <a:rPr lang="en-US" b="1" dirty="0" err="1" smtClean="0"/>
              <a:t>IStorable</a:t>
            </a:r>
            <a:endParaRPr lang="en-US" b="1" dirty="0" smtClean="0"/>
          </a:p>
          <a:p>
            <a:pPr lvl="1"/>
            <a:r>
              <a:rPr lang="en-US" dirty="0" smtClean="0"/>
              <a:t>defines unique identifier (GUID)</a:t>
            </a:r>
          </a:p>
          <a:p>
            <a:pPr lvl="2"/>
            <a:r>
              <a:rPr lang="en-US" dirty="0" err="1" smtClean="0"/>
              <a:t>Guid</a:t>
            </a:r>
            <a:r>
              <a:rPr lang="en-US" dirty="0" smtClean="0"/>
              <a:t> </a:t>
            </a:r>
            <a:r>
              <a:rPr lang="en-US" b="1" dirty="0" err="1" smtClean="0"/>
              <a:t>Guid</a:t>
            </a:r>
            <a:r>
              <a:rPr lang="en-US" dirty="0" smtClean="0"/>
              <a:t> { get; }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defines methods for cloning</a:t>
            </a:r>
          </a:p>
          <a:p>
            <a:pPr lvl="2"/>
            <a:r>
              <a:rPr lang="en-US" dirty="0" smtClean="0"/>
              <a:t>object </a:t>
            </a:r>
            <a:r>
              <a:rPr lang="en-US" b="1" dirty="0" smtClean="0"/>
              <a:t>Clone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object </a:t>
            </a:r>
            <a:r>
              <a:rPr lang="en-US" b="1" dirty="0" smtClean="0"/>
              <a:t>Clone</a:t>
            </a:r>
            <a:r>
              <a:rPr lang="en-US" dirty="0" smtClean="0"/>
              <a:t>(</a:t>
            </a:r>
            <a:r>
              <a:rPr lang="en-US" dirty="0" err="1" smtClean="0"/>
              <a:t>IDictionary</a:t>
            </a:r>
            <a:r>
              <a:rPr lang="en-US" dirty="0" smtClean="0"/>
              <a:t>&lt;</a:t>
            </a:r>
            <a:r>
              <a:rPr lang="en-US" dirty="0" err="1" smtClean="0"/>
              <a:t>Guid</a:t>
            </a:r>
            <a:r>
              <a:rPr lang="en-US" dirty="0" smtClean="0"/>
              <a:t>, object&gt; </a:t>
            </a:r>
            <a:r>
              <a:rPr lang="en-US" dirty="0" err="1" smtClean="0"/>
              <a:t>clonedObjects</a:t>
            </a:r>
            <a:r>
              <a:rPr lang="en-US" dirty="0" smtClean="0"/>
              <a:t>)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defines methods for persisting to and restoring from XML</a:t>
            </a:r>
          </a:p>
          <a:p>
            <a:pPr lvl="2"/>
            <a:r>
              <a:rPr lang="en-US" dirty="0" err="1" smtClean="0"/>
              <a:t>XmlNode</a:t>
            </a:r>
            <a:r>
              <a:rPr lang="en-US" dirty="0" smtClean="0"/>
              <a:t> </a:t>
            </a:r>
            <a:r>
              <a:rPr lang="en-US" b="1" dirty="0" err="1" smtClean="0"/>
              <a:t>GetXmlNode</a:t>
            </a:r>
            <a:r>
              <a:rPr lang="en-US" dirty="0" smtClean="0"/>
              <a:t>(string name, </a:t>
            </a:r>
            <a:r>
              <a:rPr lang="en-US" dirty="0" err="1" smtClean="0"/>
              <a:t>XMLDocument</a:t>
            </a:r>
            <a:r>
              <a:rPr lang="en-US" dirty="0" smtClean="0"/>
              <a:t> document, </a:t>
            </a:r>
            <a:r>
              <a:rPr lang="en-US" dirty="0" err="1" smtClean="0"/>
              <a:t>IDictionary</a:t>
            </a:r>
            <a:r>
              <a:rPr lang="en-US" dirty="0" smtClean="0"/>
              <a:t>&lt;</a:t>
            </a:r>
            <a:r>
              <a:rPr lang="en-US" dirty="0" err="1" smtClean="0"/>
              <a:t>Guid</a:t>
            </a:r>
            <a:r>
              <a:rPr lang="en-US" dirty="0" smtClean="0"/>
              <a:t>, </a:t>
            </a:r>
            <a:r>
              <a:rPr lang="en-US" dirty="0" err="1" smtClean="0"/>
              <a:t>IStorable</a:t>
            </a:r>
            <a:r>
              <a:rPr lang="en-US" dirty="0" smtClean="0"/>
              <a:t>&gt; </a:t>
            </a:r>
            <a:r>
              <a:rPr lang="en-US" dirty="0" err="1" smtClean="0"/>
              <a:t>persistedObjects</a:t>
            </a:r>
            <a:r>
              <a:rPr lang="en-US" dirty="0" smtClean="0"/>
              <a:t>&gt;)</a:t>
            </a:r>
          </a:p>
          <a:p>
            <a:pPr lvl="2"/>
            <a:r>
              <a:rPr lang="en-US" dirty="0" smtClean="0"/>
              <a:t>void </a:t>
            </a:r>
            <a:r>
              <a:rPr lang="en-US" b="1" dirty="0" smtClean="0"/>
              <a:t>Populate</a:t>
            </a:r>
            <a:r>
              <a:rPr lang="en-US" dirty="0" smtClean="0"/>
              <a:t>(</a:t>
            </a:r>
            <a:r>
              <a:rPr lang="en-US" dirty="0" err="1" smtClean="0"/>
              <a:t>XmlNode</a:t>
            </a:r>
            <a:r>
              <a:rPr lang="en-US" dirty="0" smtClean="0"/>
              <a:t> node, </a:t>
            </a:r>
            <a:r>
              <a:rPr lang="en-US" dirty="0" err="1" smtClean="0"/>
              <a:t>IDictionary</a:t>
            </a:r>
            <a:r>
              <a:rPr lang="en-US" dirty="0" smtClean="0"/>
              <a:t>&lt;</a:t>
            </a:r>
            <a:r>
              <a:rPr lang="en-US" dirty="0" err="1" smtClean="0"/>
              <a:t>Guid</a:t>
            </a:r>
            <a:r>
              <a:rPr lang="en-US" dirty="0" smtClean="0"/>
              <a:t>, </a:t>
            </a:r>
            <a:r>
              <a:rPr lang="en-US" dirty="0" err="1" smtClean="0"/>
              <a:t>IStorable</a:t>
            </a:r>
            <a:r>
              <a:rPr lang="en-US" dirty="0" smtClean="0"/>
              <a:t>&gt; </a:t>
            </a:r>
            <a:r>
              <a:rPr lang="en-US" dirty="0" err="1" smtClean="0"/>
              <a:t>restoredObjects</a:t>
            </a:r>
            <a:r>
              <a:rPr lang="en-US" dirty="0" smtClean="0"/>
              <a:t>)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implemented by abstract base class </a:t>
            </a:r>
            <a:r>
              <a:rPr lang="en-US" b="1" dirty="0" err="1" smtClean="0"/>
              <a:t>StorableBase</a:t>
            </a:r>
            <a:endParaRPr lang="en-US" b="1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multiple references to a single object are handled correctly</a:t>
            </a:r>
          </a:p>
          <a:p>
            <a:r>
              <a:rPr lang="en-US" dirty="0" smtClean="0"/>
              <a:t>cyclical object graphs can be cloned or persisted automatically</a:t>
            </a:r>
          </a:p>
          <a:p>
            <a:r>
              <a:rPr lang="en-US" dirty="0" smtClean="0"/>
              <a:t>deep cloning is used by default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9713" y="4857760"/>
            <a:ext cx="61245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5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574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static class </a:t>
            </a:r>
            <a:r>
              <a:rPr lang="en-US" b="1" dirty="0" err="1" smtClean="0"/>
              <a:t>PersistenceManager</a:t>
            </a:r>
            <a:endParaRPr lang="en-US" b="1" dirty="0" smtClean="0"/>
          </a:p>
          <a:p>
            <a:pPr lvl="1"/>
            <a:r>
              <a:rPr lang="en-US" dirty="0" smtClean="0"/>
              <a:t>provides auxiliary methods for persistence</a:t>
            </a:r>
          </a:p>
          <a:p>
            <a:pPr lvl="2"/>
            <a:r>
              <a:rPr lang="en-US" b="1" dirty="0" smtClean="0"/>
              <a:t>Load</a:t>
            </a:r>
            <a:r>
              <a:rPr lang="en-US" dirty="0" smtClean="0"/>
              <a:t> and </a:t>
            </a:r>
            <a:r>
              <a:rPr lang="en-US" b="1" dirty="0" smtClean="0"/>
              <a:t>Save</a:t>
            </a:r>
            <a:r>
              <a:rPr lang="en-US" dirty="0" smtClean="0"/>
              <a:t> to write </a:t>
            </a:r>
            <a:r>
              <a:rPr lang="en-US" dirty="0" err="1" smtClean="0"/>
              <a:t>IStorable</a:t>
            </a:r>
            <a:r>
              <a:rPr lang="en-US" dirty="0" smtClean="0"/>
              <a:t> to or to restore it from disk</a:t>
            </a:r>
          </a:p>
          <a:p>
            <a:pPr lvl="2"/>
            <a:r>
              <a:rPr lang="en-US" b="1" dirty="0" smtClean="0"/>
              <a:t>Persist</a:t>
            </a:r>
            <a:r>
              <a:rPr lang="en-US" dirty="0" smtClean="0"/>
              <a:t> and </a:t>
            </a:r>
            <a:r>
              <a:rPr lang="en-US" b="1" dirty="0" smtClean="0"/>
              <a:t>Restore</a:t>
            </a:r>
            <a:r>
              <a:rPr lang="en-US" dirty="0" smtClean="0"/>
              <a:t> to start persisting or restoring of single </a:t>
            </a:r>
            <a:r>
              <a:rPr lang="en-US" dirty="0" err="1" smtClean="0"/>
              <a:t>IStorable</a:t>
            </a:r>
            <a:endParaRPr lang="en-US" dirty="0" smtClean="0"/>
          </a:p>
          <a:p>
            <a:pPr lvl="1"/>
            <a:r>
              <a:rPr lang="en-US" dirty="0" smtClean="0"/>
              <a:t>by default type names are used as XML tags</a:t>
            </a:r>
          </a:p>
          <a:p>
            <a:pPr lvl="1"/>
            <a:r>
              <a:rPr lang="en-US" dirty="0" smtClean="0"/>
              <a:t>Persist offers parameter (name) to specify some other name as XML tag</a:t>
            </a:r>
          </a:p>
          <a:p>
            <a:pPr lvl="3"/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Persistence</a:t>
            </a: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1113" y="4714884"/>
            <a:ext cx="65817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6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1468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static class </a:t>
            </a:r>
            <a:r>
              <a:rPr lang="en-US" b="1" dirty="0" smtClean="0"/>
              <a:t>Auxiliary</a:t>
            </a:r>
          </a:p>
          <a:p>
            <a:pPr lvl="1"/>
            <a:r>
              <a:rPr lang="en-US" dirty="0" smtClean="0"/>
              <a:t>provides auxiliary method for cloning</a:t>
            </a:r>
          </a:p>
          <a:p>
            <a:pPr lvl="2"/>
            <a:r>
              <a:rPr lang="en-US" b="1" dirty="0" smtClean="0"/>
              <a:t>Clone</a:t>
            </a:r>
            <a:r>
              <a:rPr lang="en-US" dirty="0" smtClean="0"/>
              <a:t> to start cloning of a single </a:t>
            </a:r>
            <a:r>
              <a:rPr lang="en-US" dirty="0" err="1" smtClean="0"/>
              <a:t>IStorable</a:t>
            </a:r>
            <a:endParaRPr lang="en-US" dirty="0" smtClean="0"/>
          </a:p>
          <a:p>
            <a:pPr lvl="1"/>
            <a:r>
              <a:rPr lang="en-US" dirty="0" smtClean="0"/>
              <a:t>checks if cloning is necessary or if object has already been cloned</a:t>
            </a:r>
          </a:p>
          <a:p>
            <a:pPr lvl="1"/>
            <a:r>
              <a:rPr lang="en-US" dirty="0" smtClean="0"/>
              <a:t>provides several other methods for showing error messages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methods of </a:t>
            </a:r>
            <a:r>
              <a:rPr lang="en-US" dirty="0" err="1" smtClean="0"/>
              <a:t>PersistenceManager</a:t>
            </a:r>
            <a:r>
              <a:rPr lang="en-US" dirty="0" smtClean="0"/>
              <a:t> and Auxiliary have to be used to enable correct persisting / cloning of cyclical object graphs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Persistence</a:t>
            </a:r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313" y="4429132"/>
            <a:ext cx="56673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7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718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persistence code in class </a:t>
            </a:r>
            <a:r>
              <a:rPr lang="en-US" dirty="0" err="1" smtClean="0"/>
              <a:t>TSPTour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 XML snippet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285720" y="2500306"/>
            <a:ext cx="85725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9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de-AT" sz="9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9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XmlNode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900" b="1" dirty="0" err="1" smtClean="0">
                <a:latin typeface="Courier New" pitchFamily="49" charset="0"/>
                <a:cs typeface="Courier New" pitchFamily="49" charset="0"/>
              </a:rPr>
              <a:t>GetXmlNode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AT" sz="9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AT" sz="9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XmlDocument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AT" sz="9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IDictionary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z="9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Guid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AT" sz="9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IStorable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persistedObjects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z="9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XmlNode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AT" sz="9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.GetXmlNode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persistedObjects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node.AppendChild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AT" sz="9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PersistenceManager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.Persist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Coordinates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Coordinates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persistedObjects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node.AppendChild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AT" sz="9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PersistenceManager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.Persist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("Tour", Tour,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persistedObjects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z="9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de-AT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9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de-AT" sz="9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9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de-AT" sz="9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900" b="1" dirty="0" err="1" smtClean="0">
                <a:latin typeface="Courier New" pitchFamily="49" charset="0"/>
                <a:cs typeface="Courier New" pitchFamily="49" charset="0"/>
              </a:rPr>
              <a:t>Populate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AT" sz="9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XmlNode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AT" sz="9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IDictionary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z="9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Guid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AT" sz="9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IStorable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restoredObjects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z="9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.Populate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restoredObjects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myCoordinates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de-AT" sz="9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DoubleMatrixData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de-AT" sz="9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PersistenceManager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.Restore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node.SelectSingleNode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AT" sz="9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AT" sz="9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Coordinates</a:t>
            </a:r>
            <a:r>
              <a:rPr lang="de-AT" sz="9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restoredObjects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myTour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de-AT" sz="9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Permutation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de-AT" sz="9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PersistenceManager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.Restore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node.SelectSingleNode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AT" sz="9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"Tour"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de-AT" sz="900" dirty="0" err="1" smtClean="0">
                <a:latin typeface="Courier New" pitchFamily="49" charset="0"/>
                <a:cs typeface="Courier New" pitchFamily="49" charset="0"/>
              </a:rPr>
              <a:t>restoredObjects</a:t>
            </a:r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AT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AT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42844" y="5000636"/>
            <a:ext cx="885828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z="800" dirty="0" err="1" smtClean="0">
                <a:latin typeface="Courier New" pitchFamily="49" charset="0"/>
                <a:cs typeface="Courier New" pitchFamily="49" charset="0"/>
              </a:rPr>
              <a:t>VariableInjector</a:t>
            </a:r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 Type="</a:t>
            </a:r>
            <a:r>
              <a:rPr lang="de-AT" sz="800" dirty="0" err="1" smtClean="0">
                <a:latin typeface="Courier New" pitchFamily="49" charset="0"/>
                <a:cs typeface="Courier New" pitchFamily="49" charset="0"/>
              </a:rPr>
              <a:t>HeuristicLab.Operators.VariableInjector</a:t>
            </a:r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AT" sz="800" dirty="0" err="1" smtClean="0">
                <a:latin typeface="Courier New" pitchFamily="49" charset="0"/>
                <a:cs typeface="Courier New" pitchFamily="49" charset="0"/>
              </a:rPr>
              <a:t>HeuristicLab.Operators</a:t>
            </a:r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" GUID="65e6153d-18a6-4a9a-9b04-77732e8612b6"</a:t>
            </a:r>
          </a:p>
          <a:p>
            <a:r>
              <a:rPr lang="de-AT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                              Name="</a:t>
            </a:r>
            <a:r>
              <a:rPr lang="de-AT" sz="800" dirty="0" err="1" smtClean="0">
                <a:latin typeface="Courier New" pitchFamily="49" charset="0"/>
                <a:cs typeface="Courier New" pitchFamily="49" charset="0"/>
              </a:rPr>
              <a:t>VariableInjector</a:t>
            </a:r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  &lt;SubOperators /&gt;</a:t>
            </a:r>
          </a:p>
          <a:p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de-AT" sz="800" dirty="0" err="1" smtClean="0">
                <a:latin typeface="Courier New" pitchFamily="49" charset="0"/>
                <a:cs typeface="Courier New" pitchFamily="49" charset="0"/>
              </a:rPr>
              <a:t>VariableInfos</a:t>
            </a:r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  &lt;Variables&gt;</a:t>
            </a:r>
          </a:p>
          <a:p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    &lt;Variable Type="</a:t>
            </a:r>
            <a:r>
              <a:rPr lang="de-AT" sz="800" dirty="0" err="1" smtClean="0">
                <a:latin typeface="Courier New" pitchFamily="49" charset="0"/>
                <a:cs typeface="Courier New" pitchFamily="49" charset="0"/>
              </a:rPr>
              <a:t>HeuristicLab.Core.Variable</a:t>
            </a:r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AT" sz="800" dirty="0" err="1" smtClean="0">
                <a:latin typeface="Courier New" pitchFamily="49" charset="0"/>
                <a:cs typeface="Courier New" pitchFamily="49" charset="0"/>
              </a:rPr>
              <a:t>HeuristicLab.Core</a:t>
            </a:r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" GUID="d971503d-2ed0-43b2-bc6b-1bce4676dc51" Name="</a:t>
            </a:r>
            <a:r>
              <a:rPr lang="de-AT" sz="800" dirty="0" err="1" smtClean="0">
                <a:latin typeface="Courier New" pitchFamily="49" charset="0"/>
                <a:cs typeface="Courier New" pitchFamily="49" charset="0"/>
              </a:rPr>
              <a:t>PopulationSize</a:t>
            </a:r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      &lt;Value Type="</a:t>
            </a:r>
            <a:r>
              <a:rPr lang="de-AT" sz="800" dirty="0" err="1" smtClean="0">
                <a:latin typeface="Courier New" pitchFamily="49" charset="0"/>
                <a:cs typeface="Courier New" pitchFamily="49" charset="0"/>
              </a:rPr>
              <a:t>HeuristicLab.Data.IntData</a:t>
            </a:r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AT" sz="800" dirty="0" err="1" smtClean="0">
                <a:latin typeface="Courier New" pitchFamily="49" charset="0"/>
                <a:cs typeface="Courier New" pitchFamily="49" charset="0"/>
              </a:rPr>
              <a:t>HeuristicLab.Data</a:t>
            </a:r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" GUID="0f36459e-1910-4852-91a6-ec37a9767df7"&gt;100&lt;/Value&gt;</a:t>
            </a:r>
          </a:p>
          <a:p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    &lt;/Variable&gt;</a:t>
            </a:r>
          </a:p>
          <a:p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    &lt;Variable Type="</a:t>
            </a:r>
            <a:r>
              <a:rPr lang="de-AT" sz="800" dirty="0" err="1" smtClean="0">
                <a:latin typeface="Courier New" pitchFamily="49" charset="0"/>
                <a:cs typeface="Courier New" pitchFamily="49" charset="0"/>
              </a:rPr>
              <a:t>HeuristicLab.Core.Variable</a:t>
            </a:r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AT" sz="800" dirty="0" err="1" smtClean="0">
                <a:latin typeface="Courier New" pitchFamily="49" charset="0"/>
                <a:cs typeface="Courier New" pitchFamily="49" charset="0"/>
              </a:rPr>
              <a:t>HeuristicLab.Core</a:t>
            </a:r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" GUID="cb899fcb-76c3-4f86-9699-91cb6ee62420" Name="</a:t>
            </a:r>
            <a:r>
              <a:rPr lang="de-AT" sz="800" dirty="0" err="1" smtClean="0">
                <a:latin typeface="Courier New" pitchFamily="49" charset="0"/>
                <a:cs typeface="Courier New" pitchFamily="49" charset="0"/>
              </a:rPr>
              <a:t>EvaluatedSolutions</a:t>
            </a:r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      &lt;Value Type="</a:t>
            </a:r>
            <a:r>
              <a:rPr lang="de-AT" sz="800" dirty="0" err="1" smtClean="0">
                <a:latin typeface="Courier New" pitchFamily="49" charset="0"/>
                <a:cs typeface="Courier New" pitchFamily="49" charset="0"/>
              </a:rPr>
              <a:t>HeuristicLab.Data.IntData</a:t>
            </a:r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AT" sz="800" dirty="0" err="1" smtClean="0">
                <a:latin typeface="Courier New" pitchFamily="49" charset="0"/>
                <a:cs typeface="Courier New" pitchFamily="49" charset="0"/>
              </a:rPr>
              <a:t>HeuristicLab.Data</a:t>
            </a:r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" GUID="4bd5b9ae-4ee2-4063-8e17-37972eae50b7"&gt;0&lt;/Value&gt;</a:t>
            </a:r>
          </a:p>
          <a:p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    &lt;/Variable&gt;</a:t>
            </a:r>
          </a:p>
          <a:p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  &lt;/Variables&gt;</a:t>
            </a:r>
          </a:p>
          <a:p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de-AT" sz="800" dirty="0" err="1" smtClean="0">
                <a:latin typeface="Courier New" pitchFamily="49" charset="0"/>
                <a:cs typeface="Courier New" pitchFamily="49" charset="0"/>
              </a:rPr>
              <a:t>VariableInjector</a:t>
            </a:r>
            <a:r>
              <a:rPr lang="de-AT" sz="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de-AT" sz="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1000108"/>
            <a:ext cx="29241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8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interface </a:t>
            </a:r>
            <a:r>
              <a:rPr lang="en-US" b="1" dirty="0" err="1" smtClean="0"/>
              <a:t>IItem</a:t>
            </a:r>
            <a:endParaRPr lang="en-US" b="1" dirty="0" smtClean="0"/>
          </a:p>
          <a:p>
            <a:pPr lvl="1"/>
            <a:r>
              <a:rPr lang="en-US" dirty="0" smtClean="0"/>
              <a:t>implements </a:t>
            </a:r>
            <a:r>
              <a:rPr lang="en-US" dirty="0" err="1" smtClean="0"/>
              <a:t>IStorable</a:t>
            </a:r>
            <a:r>
              <a:rPr lang="en-US" dirty="0" smtClean="0"/>
              <a:t> and </a:t>
            </a:r>
            <a:r>
              <a:rPr lang="en-US" dirty="0" err="1" smtClean="0"/>
              <a:t>IViewable</a:t>
            </a:r>
            <a:endParaRPr lang="en-US" dirty="0" smtClean="0"/>
          </a:p>
          <a:p>
            <a:pPr lvl="1"/>
            <a:r>
              <a:rPr lang="en-US" dirty="0" smtClean="0"/>
              <a:t>base class for (almost) every </a:t>
            </a:r>
            <a:r>
              <a:rPr lang="en-US" dirty="0" err="1" smtClean="0"/>
              <a:t>HeuristicLab</a:t>
            </a:r>
            <a:r>
              <a:rPr lang="en-US" dirty="0" smtClean="0"/>
              <a:t> object</a:t>
            </a:r>
          </a:p>
          <a:p>
            <a:pPr lvl="2"/>
            <a:r>
              <a:rPr lang="en-US" dirty="0" smtClean="0"/>
              <a:t>data, variables, operators, engines, …</a:t>
            </a:r>
          </a:p>
          <a:p>
            <a:pPr lvl="1"/>
            <a:r>
              <a:rPr lang="en-US" dirty="0" smtClean="0"/>
              <a:t>defines </a:t>
            </a:r>
            <a:r>
              <a:rPr lang="en-US" b="1" dirty="0" smtClean="0"/>
              <a:t>Changed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defines method </a:t>
            </a:r>
            <a:r>
              <a:rPr lang="en-US" b="1" dirty="0" err="1" smtClean="0"/>
              <a:t>FireChanged</a:t>
            </a:r>
            <a:r>
              <a:rPr lang="en-US" dirty="0" smtClean="0"/>
              <a:t> to fire Changed event manually</a:t>
            </a:r>
          </a:p>
          <a:p>
            <a:pPr lvl="2"/>
            <a:r>
              <a:rPr lang="en-US" dirty="0" smtClean="0"/>
              <a:t>has to be called if contained complex objects are changed and don't provide an event-based notification (arrays, e.g.)</a:t>
            </a:r>
          </a:p>
          <a:p>
            <a:pPr lvl="1"/>
            <a:r>
              <a:rPr lang="en-US" dirty="0" smtClean="0"/>
              <a:t>implemented by abstract base class </a:t>
            </a:r>
            <a:r>
              <a:rPr lang="en-US" b="1" dirty="0" err="1" smtClean="0"/>
              <a:t>ItemBase</a:t>
            </a:r>
            <a:endParaRPr lang="en-US" b="1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interface </a:t>
            </a:r>
            <a:r>
              <a:rPr lang="en-US" b="1" dirty="0" err="1" smtClean="0"/>
              <a:t>IViewable</a:t>
            </a:r>
            <a:endParaRPr lang="en-US" b="1" dirty="0" smtClean="0"/>
          </a:p>
          <a:p>
            <a:pPr lvl="1"/>
            <a:r>
              <a:rPr lang="en-US" dirty="0" smtClean="0"/>
              <a:t>defines method </a:t>
            </a:r>
            <a:r>
              <a:rPr lang="en-US" b="1" dirty="0" err="1" smtClean="0"/>
              <a:t>CreateView</a:t>
            </a:r>
            <a:r>
              <a:rPr lang="en-US" dirty="0" smtClean="0"/>
              <a:t> for creating a view for an object</a:t>
            </a:r>
          </a:p>
          <a:p>
            <a:pPr lvl="1"/>
            <a:r>
              <a:rPr lang="en-US" dirty="0" smtClean="0"/>
              <a:t>usually a view is a Windows Forms control</a:t>
            </a:r>
          </a:p>
          <a:p>
            <a:pPr lvl="1"/>
            <a:r>
              <a:rPr lang="en-US" dirty="0" smtClean="0"/>
              <a:t>implemented by base class </a:t>
            </a:r>
            <a:r>
              <a:rPr lang="en-US" b="1" dirty="0" err="1" smtClean="0"/>
              <a:t>ViewBase</a:t>
            </a:r>
            <a:endParaRPr lang="en-US" b="1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all objects implementing </a:t>
            </a:r>
            <a:r>
              <a:rPr lang="en-US" dirty="0" err="1" smtClean="0"/>
              <a:t>IItem</a:t>
            </a:r>
            <a:r>
              <a:rPr lang="en-US" dirty="0" smtClean="0"/>
              <a:t> can be shown on the user interface (GUI)</a:t>
            </a:r>
          </a:p>
          <a:p>
            <a:r>
              <a:rPr lang="en-US" dirty="0" smtClean="0"/>
              <a:t>views of complex objects can be assembled using views of their parts</a:t>
            </a:r>
          </a:p>
          <a:p>
            <a:r>
              <a:rPr lang="en-US" dirty="0" smtClean="0"/>
              <a:t>strict use of MVC pattern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1142984"/>
            <a:ext cx="17811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3571876"/>
            <a:ext cx="17811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E058-E88D-4DDF-8D4C-CED83D385780}" type="slidenum">
              <a:rPr lang="de-AT" smtClean="0"/>
              <a:pPr/>
              <a:t>9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1763</Words>
  <Application>Microsoft Office PowerPoint</Application>
  <PresentationFormat>Bildschirmpräsentation (4:3)</PresentationFormat>
  <Paragraphs>382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Larissa-Design</vt:lpstr>
      <vt:lpstr>HeuristicLab 3.0</vt:lpstr>
      <vt:lpstr>Motivation</vt:lpstr>
      <vt:lpstr>Plugin Infrastructure</vt:lpstr>
      <vt:lpstr>Plugin Infrastructure</vt:lpstr>
      <vt:lpstr>Persistence</vt:lpstr>
      <vt:lpstr>Persistence</vt:lpstr>
      <vt:lpstr>Persistence</vt:lpstr>
      <vt:lpstr>Persistence</vt:lpstr>
      <vt:lpstr>Items</vt:lpstr>
      <vt:lpstr>Views</vt:lpstr>
      <vt:lpstr>Modeling Algorithms</vt:lpstr>
      <vt:lpstr>Data</vt:lpstr>
      <vt:lpstr>Variables</vt:lpstr>
      <vt:lpstr>Scopes</vt:lpstr>
      <vt:lpstr>Operators</vt:lpstr>
      <vt:lpstr>Operators</vt:lpstr>
      <vt:lpstr>Variable Infos</vt:lpstr>
      <vt:lpstr>Example: Counter</vt:lpstr>
      <vt:lpstr>Operations</vt:lpstr>
      <vt:lpstr>Example: ConditionalBranch</vt:lpstr>
      <vt:lpstr>Example: SequentialProcessor, UniformParallelSubScopesProcessor</vt:lpstr>
      <vt:lpstr>Engines</vt:lpstr>
      <vt:lpstr>Architecture</vt:lpstr>
      <vt:lpstr>Demonstration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HeuristicLab 3.0</dc:title>
  <dc:creator>SW</dc:creator>
  <cp:lastModifiedBy>SW</cp:lastModifiedBy>
  <cp:revision>62</cp:revision>
  <dcterms:created xsi:type="dcterms:W3CDTF">2007-12-16T21:54:07Z</dcterms:created>
  <dcterms:modified xsi:type="dcterms:W3CDTF">2008-01-28T19:57:36Z</dcterms:modified>
</cp:coreProperties>
</file>