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9" r:id="rId4"/>
    <p:sldId id="270" r:id="rId5"/>
    <p:sldId id="258" r:id="rId6"/>
    <p:sldId id="262" r:id="rId7"/>
    <p:sldId id="257" r:id="rId8"/>
    <p:sldId id="260" r:id="rId9"/>
    <p:sldId id="263" r:id="rId10"/>
    <p:sldId id="271" r:id="rId11"/>
    <p:sldId id="272" r:id="rId12"/>
    <p:sldId id="264" r:id="rId13"/>
    <p:sldId id="266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98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48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1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1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4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9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3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38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5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62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A9E9-5461-4D3B-90F8-43CB1CC1C3BF}" type="datetimeFigureOut">
              <a:rPr lang="de-DE" smtClean="0"/>
              <a:t>05.02.2016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53DE-86DD-4255-B94C-EAA7EC82A5A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5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HeuristicLab 4.0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Roadmap – Features - </a:t>
            </a:r>
            <a:r>
              <a:rPr lang="de-DE" dirty="0" err="1" smtClean="0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6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Async </a:t>
            </a:r>
            <a:r>
              <a:rPr lang="de-DE" dirty="0"/>
              <a:t>Start/Stop f</a:t>
            </a:r>
            <a:r>
              <a:rPr lang="de-DE" dirty="0" smtClean="0"/>
              <a:t>or Algorithms</a:t>
            </a:r>
            <a:r>
              <a:rPr lang="en-US" dirty="0" smtClean="0"/>
              <a:t> (</a:t>
            </a:r>
            <a:r>
              <a:rPr lang="en-US" dirty="0" err="1" smtClean="0"/>
              <a:t>JKarder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We </a:t>
            </a:r>
            <a:r>
              <a:rPr lang="de-DE" dirty="0"/>
              <a:t>should better reflect the style of async/wait programming in C#</a:t>
            </a:r>
          </a:p>
          <a:p>
            <a:pPr lvl="1"/>
            <a:r>
              <a:rPr lang="de-DE" dirty="0"/>
              <a:t>IExecutable.Start is actually an asynchronous operation and should be named StartAsync</a:t>
            </a:r>
          </a:p>
          <a:p>
            <a:r>
              <a:rPr lang="de-DE" dirty="0"/>
              <a:t>Sample tests (and e.g. scripts) must use helper functions to wait for algorithm results</a:t>
            </a:r>
          </a:p>
          <a:p>
            <a:pPr lvl="1"/>
            <a:r>
              <a:rPr lang="de-DE" dirty="0"/>
              <a:t>We could just call Start synchronously</a:t>
            </a:r>
          </a:p>
          <a:p>
            <a:r>
              <a:rPr lang="de-DE" dirty="0"/>
              <a:t>We </a:t>
            </a:r>
            <a:r>
              <a:rPr lang="de-DE" dirty="0" smtClean="0"/>
              <a:t>added/implemented </a:t>
            </a:r>
            <a:r>
              <a:rPr lang="de-DE" dirty="0"/>
              <a:t>IExecutable.Start and IExecutable.StartAsync</a:t>
            </a:r>
            <a:endParaRPr lang="en-US" dirty="0"/>
          </a:p>
        </p:txBody>
      </p:sp>
      <p:sp>
        <p:nvSpPr>
          <p:cNvPr id="4" name="Inhaltsplatzhalter 7"/>
          <p:cNvSpPr txBox="1">
            <a:spLocks/>
          </p:cNvSpPr>
          <p:nvPr/>
        </p:nvSpPr>
        <p:spPr>
          <a:xfrm>
            <a:off x="1831571" y="4563687"/>
            <a:ext cx="4535978" cy="13965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de-DE" sz="1200" dirty="0" smtClean="0"/>
          </a:p>
        </p:txBody>
      </p:sp>
      <p:sp>
        <p:nvSpPr>
          <p:cNvPr id="6" name="Inhaltsplatzhalter 7"/>
          <p:cNvSpPr txBox="1">
            <a:spLocks/>
          </p:cNvSpPr>
          <p:nvPr/>
        </p:nvSpPr>
        <p:spPr>
          <a:xfrm>
            <a:off x="3944358" y="4912822"/>
            <a:ext cx="4303285" cy="1047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80"/>
                </a:solidFill>
              </a:rPr>
              <a:t>var</a:t>
            </a:r>
            <a:r>
              <a:rPr lang="de-AT" sz="1200" dirty="0"/>
              <a:t> ga =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GeneticAlgorithm</a:t>
            </a:r>
            <a:r>
              <a:rPr lang="de-AT" sz="1200" dirty="0"/>
              <a:t>()</a:t>
            </a:r>
            <a:br>
              <a:rPr lang="de-AT" sz="1200" dirty="0"/>
            </a:br>
            <a:r>
              <a:rPr lang="de-AT" sz="1200" dirty="0">
                <a:solidFill>
                  <a:srgbClr val="008000"/>
                </a:solidFill>
              </a:rPr>
              <a:t>// configure algorithm ...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"synchronously" (calls StartAsync().Wait())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ga.</a:t>
            </a:r>
            <a:r>
              <a:rPr lang="de-AT" sz="1200" dirty="0">
                <a:solidFill>
                  <a:srgbClr val="191970"/>
                </a:solidFill>
              </a:rPr>
              <a:t>StartAsync</a:t>
            </a:r>
            <a:r>
              <a:rPr lang="de-AT" sz="1200" dirty="0"/>
              <a:t>().</a:t>
            </a:r>
            <a:r>
              <a:rPr lang="de-AT" sz="1200" dirty="0">
                <a:solidFill>
                  <a:srgbClr val="191970"/>
                </a:solidFill>
              </a:rPr>
              <a:t>Wait</a:t>
            </a:r>
            <a:r>
              <a:rPr lang="de-AT" sz="1200" dirty="0"/>
              <a:t>() </a:t>
            </a:r>
            <a:r>
              <a:rPr lang="de-AT" sz="1200" dirty="0">
                <a:solidFill>
                  <a:srgbClr val="008000"/>
                </a:solidFill>
              </a:rPr>
              <a:t>// start asynchronously and wait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2267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Termination Criteria</a:t>
            </a:r>
            <a:r>
              <a:rPr lang="en-US" dirty="0" smtClean="0"/>
              <a:t> (</a:t>
            </a:r>
            <a:r>
              <a:rPr lang="en-US" dirty="0" err="1" smtClean="0"/>
              <a:t>PFleck</a:t>
            </a:r>
            <a:r>
              <a:rPr lang="en-US" dirty="0" smtClean="0"/>
              <a:t>/</a:t>
            </a:r>
            <a:r>
              <a:rPr lang="en-US" dirty="0" err="1" smtClean="0"/>
              <a:t>MKommend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ALPS supports new termination criteria</a:t>
            </a:r>
          </a:p>
          <a:p>
            <a:pPr lvl="1"/>
            <a:r>
              <a:rPr lang="en-US" dirty="0" err="1" smtClean="0"/>
              <a:t>TerminationOperator</a:t>
            </a:r>
            <a:r>
              <a:rPr lang="en-US" dirty="0" smtClean="0"/>
              <a:t> uses </a:t>
            </a:r>
            <a:r>
              <a:rPr lang="en-US" dirty="0" err="1" smtClean="0"/>
              <a:t>MultiTerminator</a:t>
            </a:r>
            <a:r>
              <a:rPr lang="en-US" dirty="0" smtClean="0"/>
              <a:t> and cancels the algorithm if any of the active termination criteria is not met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91" y="3123362"/>
            <a:ext cx="8048625" cy="2009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221230" y="3441472"/>
            <a:ext cx="1419743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867449" y="3426780"/>
            <a:ext cx="1275656" cy="20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259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Plugin Infrastructure changes (</a:t>
            </a:r>
            <a:r>
              <a:rPr lang="en-US" dirty="0" err="1" smtClean="0"/>
              <a:t>GKronber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HeuristicLab Code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 smtClean="0"/>
              <a:t>Trunk solution contains </a:t>
            </a:r>
            <a:r>
              <a:rPr lang="en-US" sz="2800" dirty="0"/>
              <a:t>147 </a:t>
            </a:r>
            <a:r>
              <a:rPr lang="en-US" sz="2800" dirty="0" smtClean="0"/>
              <a:t>projects !!!</a:t>
            </a:r>
          </a:p>
          <a:p>
            <a:r>
              <a:rPr lang="en-US" dirty="0" smtClean="0"/>
              <a:t>Fewer assemblies / plugins </a:t>
            </a:r>
          </a:p>
          <a:p>
            <a:pPr lvl="1"/>
            <a:r>
              <a:rPr lang="en-US" dirty="0" smtClean="0"/>
              <a:t>15 projects </a:t>
            </a:r>
          </a:p>
          <a:p>
            <a:pPr lvl="1"/>
            <a:r>
              <a:rPr lang="en-US" dirty="0" smtClean="0"/>
              <a:t>Separation between Content &amp; Views</a:t>
            </a:r>
          </a:p>
          <a:p>
            <a:r>
              <a:rPr lang="en-US" dirty="0" smtClean="0"/>
              <a:t>Faster build times</a:t>
            </a:r>
          </a:p>
          <a:p>
            <a:r>
              <a:rPr lang="en-US" dirty="0" smtClean="0"/>
              <a:t>No frame files</a:t>
            </a:r>
          </a:p>
          <a:p>
            <a:pPr lvl="1"/>
            <a:r>
              <a:rPr lang="en-US" dirty="0" smtClean="0"/>
              <a:t>No dependency to SVN (</a:t>
            </a:r>
            <a:r>
              <a:rPr lang="en-US" dirty="0" err="1" smtClean="0"/>
              <a:t>SubWCRef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Location = Namespace </a:t>
            </a:r>
          </a:p>
          <a:p>
            <a:r>
              <a:rPr lang="en-US" dirty="0" smtClean="0"/>
              <a:t>Assemblies are not signed</a:t>
            </a:r>
          </a:p>
          <a:p>
            <a:pPr lvl="1"/>
            <a:r>
              <a:rPr lang="en-US" dirty="0" smtClean="0"/>
              <a:t>Easier to profile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1" y="0"/>
            <a:ext cx="2812069" cy="651289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47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of </a:t>
            </a:r>
            <a:r>
              <a:rPr lang="en-US" dirty="0" err="1" smtClean="0"/>
              <a:t>CollectionEvents</a:t>
            </a:r>
            <a:r>
              <a:rPr lang="en-US" dirty="0" smtClean="0"/>
              <a:t> (error prone)</a:t>
            </a:r>
          </a:p>
          <a:p>
            <a:r>
              <a:rPr lang="en-US" dirty="0" smtClean="0"/>
              <a:t>New Parameters: </a:t>
            </a:r>
          </a:p>
          <a:p>
            <a:pPr lvl="1"/>
            <a:r>
              <a:rPr lang="en-US" dirty="0" err="1" smtClean="0"/>
              <a:t>ResultParameters</a:t>
            </a:r>
            <a:endParaRPr lang="en-US" dirty="0"/>
          </a:p>
          <a:p>
            <a:pPr lvl="1"/>
            <a:r>
              <a:rPr lang="en-US" dirty="0" err="1" smtClean="0"/>
              <a:t>ProblemParameters</a:t>
            </a:r>
            <a:endParaRPr lang="en-US" dirty="0"/>
          </a:p>
          <a:p>
            <a:pPr lvl="1"/>
            <a:r>
              <a:rPr lang="en-US" dirty="0" err="1" smtClean="0"/>
              <a:t>AlgorithmParameters</a:t>
            </a:r>
            <a:endParaRPr lang="en-US" dirty="0" smtClean="0"/>
          </a:p>
          <a:p>
            <a:r>
              <a:rPr lang="en-US" dirty="0" smtClean="0"/>
              <a:t>Repository Layout</a:t>
            </a:r>
          </a:p>
          <a:p>
            <a:pPr lvl="1"/>
            <a:r>
              <a:rPr lang="en-US" dirty="0" smtClean="0"/>
              <a:t>Easier Branching</a:t>
            </a:r>
          </a:p>
        </p:txBody>
      </p:sp>
    </p:spTree>
    <p:extLst>
      <p:ext uri="{BB962C8B-B14F-4D97-AF65-F5344CB8AC3E}">
        <p14:creationId xmlns:p14="http://schemas.microsoft.com/office/powerpoint/2010/main" val="21635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releases until HL 4.0</a:t>
            </a:r>
          </a:p>
          <a:p>
            <a:pPr lvl="1"/>
            <a:r>
              <a:rPr lang="en-US" dirty="0" smtClean="0"/>
              <a:t>HL 3.3.14 “Unnamed”: begin of March 2016</a:t>
            </a:r>
          </a:p>
          <a:p>
            <a:pPr lvl="1"/>
            <a:r>
              <a:rPr lang="en-US" dirty="0" smtClean="0"/>
              <a:t>HL 3.3.15 “Denver”: begin of July 2016</a:t>
            </a:r>
          </a:p>
          <a:p>
            <a:r>
              <a:rPr lang="en-US" dirty="0" smtClean="0"/>
              <a:t>HL 4.0</a:t>
            </a:r>
          </a:p>
          <a:p>
            <a:pPr lvl="1"/>
            <a:r>
              <a:rPr lang="en-US" dirty="0" smtClean="0"/>
              <a:t>Use summer for finishing 4.0</a:t>
            </a:r>
          </a:p>
          <a:p>
            <a:pPr lvl="1"/>
            <a:r>
              <a:rPr lang="en-US" dirty="0" smtClean="0"/>
              <a:t>Release end of September 2016</a:t>
            </a:r>
          </a:p>
          <a:p>
            <a:r>
              <a:rPr lang="en-US" dirty="0" smtClean="0"/>
              <a:t>Between 3.3.15 and 4.0</a:t>
            </a:r>
          </a:p>
          <a:p>
            <a:pPr lvl="1"/>
            <a:r>
              <a:rPr lang="en-US" dirty="0"/>
              <a:t>Integration of </a:t>
            </a:r>
            <a:r>
              <a:rPr lang="en-US" dirty="0" smtClean="0"/>
              <a:t>new features </a:t>
            </a:r>
            <a:r>
              <a:rPr lang="en-US" dirty="0"/>
              <a:t>into </a:t>
            </a:r>
            <a:r>
              <a:rPr lang="en-US" dirty="0" smtClean="0"/>
              <a:t>trunk</a:t>
            </a:r>
            <a:endParaRPr lang="en-US" dirty="0"/>
          </a:p>
          <a:p>
            <a:pPr lvl="1"/>
            <a:r>
              <a:rPr lang="en-US" dirty="0" smtClean="0"/>
              <a:t>HL3legacy branch</a:t>
            </a:r>
          </a:p>
          <a:p>
            <a:pPr lvl="2"/>
            <a:r>
              <a:rPr lang="en-US" dirty="0" smtClean="0"/>
              <a:t>Last version of trunk before integration</a:t>
            </a:r>
          </a:p>
          <a:p>
            <a:pPr lvl="2"/>
            <a:r>
              <a:rPr lang="en-US" dirty="0" smtClean="0"/>
              <a:t>Will only get </a:t>
            </a:r>
            <a:r>
              <a:rPr lang="en-US" dirty="0" err="1" smtClean="0"/>
              <a:t>bugfixes</a:t>
            </a:r>
            <a:endParaRPr lang="en-US" dirty="0" smtClean="0"/>
          </a:p>
          <a:p>
            <a:pPr lvl="2"/>
            <a:r>
              <a:rPr lang="en-US" dirty="0" smtClean="0"/>
              <a:t>Can be used until trunk settles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 4.0 -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Persistence</a:t>
            </a:r>
          </a:p>
          <a:p>
            <a:r>
              <a:rPr lang="en-US" dirty="0" smtClean="0"/>
              <a:t>Problem Development</a:t>
            </a:r>
          </a:p>
          <a:p>
            <a:r>
              <a:rPr lang="en-US" dirty="0" smtClean="0"/>
              <a:t>Algorithm Development</a:t>
            </a:r>
          </a:p>
          <a:p>
            <a:r>
              <a:rPr lang="en-US" dirty="0" smtClean="0"/>
              <a:t>Code Organization</a:t>
            </a:r>
          </a:p>
          <a:p>
            <a:r>
              <a:rPr lang="en-US" dirty="0" smtClean="0"/>
              <a:t>Plugin Infrastructure changes</a:t>
            </a:r>
          </a:p>
          <a:p>
            <a:r>
              <a:rPr lang="en-US" dirty="0" smtClean="0"/>
              <a:t>Minor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Persistence (</a:t>
            </a:r>
            <a:r>
              <a:rPr lang="en-US" dirty="0" err="1" smtClean="0"/>
              <a:t>Swagner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Development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Over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HL 3.3 </a:t>
            </a:r>
            <a:r>
              <a:rPr lang="de-DE" dirty="0" err="1" smtClean="0"/>
              <a:t>releases</a:t>
            </a:r>
            <a:endParaRPr lang="de-DE" dirty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problems</a:t>
            </a:r>
            <a:r>
              <a:rPr lang="de-DE" dirty="0" smtClean="0"/>
              <a:t>“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ObjectiveHeuristicOptimizationProblem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discover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wire</a:t>
            </a:r>
            <a:r>
              <a:rPr lang="de-DE" dirty="0" smtClean="0"/>
              <a:t> all </a:t>
            </a:r>
            <a:r>
              <a:rPr lang="de-DE" dirty="0" err="1" smtClean="0"/>
              <a:t>operators</a:t>
            </a:r>
            <a:r>
              <a:rPr lang="de-DE" dirty="0" smtClean="0"/>
              <a:t>, </a:t>
            </a:r>
            <a:r>
              <a:rPr lang="de-DE" dirty="0" err="1" smtClean="0"/>
              <a:t>evaluators</a:t>
            </a:r>
            <a:r>
              <a:rPr lang="de-DE" dirty="0" smtClean="0"/>
              <a:t>, etc.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Single|Multi</a:t>
            </a:r>
            <a:r>
              <a:rPr lang="de-DE" dirty="0" smtClean="0"/>
              <a:t>)</a:t>
            </a:r>
            <a:r>
              <a:rPr lang="de-DE" dirty="0" err="1" smtClean="0"/>
              <a:t>ObjectiveBasicProblem</a:t>
            </a:r>
            <a:endParaRPr lang="de-DE" dirty="0" smtClean="0"/>
          </a:p>
          <a:p>
            <a:pPr lvl="3"/>
            <a:r>
              <a:rPr lang="de-DE" dirty="0" err="1"/>
              <a:t>U</a:t>
            </a:r>
            <a:r>
              <a:rPr lang="de-DE" dirty="0" err="1" smtClean="0"/>
              <a:t>ses</a:t>
            </a:r>
            <a:r>
              <a:rPr lang="de-DE" dirty="0" smtClean="0"/>
              <a:t> </a:t>
            </a:r>
            <a:r>
              <a:rPr lang="de-DE" dirty="0" err="1" smtClean="0"/>
              <a:t>encoding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wiring</a:t>
            </a:r>
            <a:endParaRPr lang="de-DE" dirty="0" smtClean="0"/>
          </a:p>
          <a:p>
            <a:pPr lvl="3"/>
            <a:r>
              <a:rPr lang="de-DE" dirty="0" err="1" smtClean="0"/>
              <a:t>Specifies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Evaluate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)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 smtClean="0"/>
          </a:p>
          <a:p>
            <a:pPr lvl="1"/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emerged</a:t>
            </a:r>
            <a:endParaRPr lang="de-DE" dirty="0" smtClean="0"/>
          </a:p>
          <a:p>
            <a:pPr lvl="2"/>
            <a:r>
              <a:rPr lang="de-DE" dirty="0" err="1" smtClean="0"/>
              <a:t>EngineAlgorithm</a:t>
            </a:r>
            <a:endParaRPr lang="de-DE" dirty="0" smtClean="0"/>
          </a:p>
          <a:p>
            <a:pPr lvl="3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an </a:t>
            </a:r>
            <a:r>
              <a:rPr lang="de-DE" dirty="0" err="1" smtClean="0"/>
              <a:t>operator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endParaRPr lang="de-DE" dirty="0" smtClean="0"/>
          </a:p>
          <a:p>
            <a:pPr lvl="2"/>
            <a:r>
              <a:rPr lang="de-DE" dirty="0" err="1" smtClean="0"/>
              <a:t>BasicAlgorithm</a:t>
            </a:r>
            <a:endParaRPr lang="de-DE" dirty="0" smtClean="0"/>
          </a:p>
          <a:p>
            <a:pPr lvl="3"/>
            <a:r>
              <a:rPr lang="de-DE" dirty="0" err="1" smtClean="0"/>
              <a:t>Describes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r>
              <a:rPr lang="de-DE" dirty="0" smtClean="0"/>
              <a:t> in </a:t>
            </a:r>
            <a:r>
              <a:rPr lang="de-DE" dirty="0" err="1" smtClean="0"/>
              <a:t>terms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pure C#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3"/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, </a:t>
            </a:r>
            <a:r>
              <a:rPr lang="de-DE" dirty="0" err="1" smtClean="0"/>
              <a:t>Brian‘s</a:t>
            </a:r>
            <a:r>
              <a:rPr lang="de-DE" dirty="0" smtClean="0"/>
              <a:t> P3 </a:t>
            </a:r>
            <a:r>
              <a:rPr lang="de-DE" dirty="0" err="1" smtClean="0"/>
              <a:t>algorithm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such a </a:t>
            </a:r>
            <a:r>
              <a:rPr lang="de-DE" dirty="0" err="1" smtClean="0"/>
              <a:t>BasicAlgorithm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82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Shortcomings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Not all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</a:t>
            </a:r>
            <a:r>
              <a:rPr lang="de-DE" dirty="0" err="1" smtClean="0"/>
              <a:t>HeuristicOptimizationProblems</a:t>
            </a:r>
            <a:endParaRPr lang="de-DE" dirty="0"/>
          </a:p>
          <a:p>
            <a:pPr lvl="1"/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P3 on all </a:t>
            </a:r>
            <a:r>
              <a:rPr lang="de-DE" dirty="0" err="1" smtClean="0"/>
              <a:t>BasicProblems</a:t>
            </a:r>
            <a:r>
              <a:rPr lang="de-DE" dirty="0" smtClean="0"/>
              <a:t> </a:t>
            </a:r>
            <a:r>
              <a:rPr lang="de-DE" dirty="0"/>
              <a:t>(e.g. </a:t>
            </a:r>
            <a:r>
              <a:rPr lang="de-DE" dirty="0" err="1"/>
              <a:t>programmable</a:t>
            </a:r>
            <a:r>
              <a:rPr lang="de-DE" dirty="0"/>
              <a:t>/</a:t>
            </a:r>
            <a:r>
              <a:rPr lang="de-DE" dirty="0" err="1"/>
              <a:t>external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BinaryVectorEncoding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Multiple </a:t>
            </a: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implementing</a:t>
            </a:r>
            <a:r>
              <a:rPr lang="de-DE" dirty="0" smtClean="0"/>
              <a:t> a </a:t>
            </a:r>
            <a:r>
              <a:rPr lang="de-DE" dirty="0" err="1" smtClean="0"/>
              <a:t>problem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confusing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BasicProblem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user-</a:t>
            </a:r>
            <a:r>
              <a:rPr lang="de-DE" dirty="0" err="1" smtClean="0"/>
              <a:t>friendly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attachment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encode</a:t>
            </a:r>
            <a:r>
              <a:rPr lang="de-DE" dirty="0"/>
              <a:t> a </a:t>
            </a:r>
            <a:r>
              <a:rPr lang="de-DE" dirty="0" err="1"/>
              <a:t>solution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,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operators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DiversityAnalyzers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cumbersome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52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Individual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replaced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3.3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CompiledProblemDefinition</a:t>
            </a:r>
            <a:r>
              <a:rPr lang="de-DE" sz="1000" dirty="0" smtClean="0"/>
              <a:t>, </a:t>
            </a:r>
            <a:r>
              <a:rPr lang="de-DE" sz="1000" dirty="0" err="1" smtClean="0"/>
              <a:t>ISingleObjectiveProblemDefinition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</a:t>
            </a:r>
            <a:br>
              <a:rPr lang="de-DE" sz="1000" dirty="0" smtClean="0"/>
            </a:br>
            <a:r>
              <a:rPr lang="de-DE" sz="1000" dirty="0" smtClean="0"/>
              <a:t>      Encoding =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new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RealVectorEncoding</a:t>
            </a:r>
            <a:r>
              <a:rPr lang="de-DE" sz="1000" dirty="0" smtClean="0"/>
              <a:t>(</a:t>
            </a:r>
            <a:r>
              <a:rPr lang="de-DE" sz="1000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dirty="0" smtClean="0"/>
              <a:t>, </a:t>
            </a:r>
            <a:r>
              <a:rPr lang="de-DE" sz="1000" dirty="0" err="1" smtClean="0"/>
              <a:t>length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5</a:t>
            </a:r>
            <a:r>
              <a:rPr lang="de-DE" sz="1000" dirty="0" smtClean="0"/>
              <a:t>, min: -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, </a:t>
            </a:r>
            <a:r>
              <a:rPr lang="de-DE" sz="1000" dirty="0" err="1" smtClean="0"/>
              <a:t>max</a:t>
            </a:r>
            <a:r>
              <a:rPr lang="de-DE" sz="1000" dirty="0" smtClean="0"/>
              <a:t>: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1.0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[] </a:t>
            </a:r>
            <a:r>
              <a:rPr lang="de-DE" sz="1000" dirty="0" err="1" smtClean="0"/>
              <a:t>individuals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smtClean="0"/>
              <a:t>Individual</a:t>
            </a:r>
            <a:r>
              <a:rPr lang="de-DE" sz="1000" dirty="0" smtClean="0"/>
              <a:t> </a:t>
            </a:r>
            <a:r>
              <a:rPr lang="de-DE" sz="1000" dirty="0" err="1" smtClean="0"/>
              <a:t>individual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err="1" smtClean="0"/>
              <a:t>individual.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Copy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.</a:t>
            </a:r>
            <a:r>
              <a:rPr lang="de-DE" sz="1000" dirty="0" err="1" smtClean="0"/>
              <a:t>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b="1" dirty="0" err="1" smtClean="0"/>
              <a:t>neighbor.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RealVector</a:t>
            </a:r>
            <a:r>
              <a:rPr lang="de-DE" sz="1000" b="1" dirty="0" smtClean="0"/>
              <a:t>(</a:t>
            </a:r>
            <a:r>
              <a:rPr lang="de-DE" sz="1000" b="1" dirty="0" smtClean="0">
                <a:solidFill>
                  <a:srgbClr val="0000FF"/>
                </a:solidFill>
                <a:effectLst/>
              </a:rPr>
              <a:t>"r"</a:t>
            </a:r>
            <a:r>
              <a:rPr lang="de-DE" sz="1000" b="1" dirty="0" smtClean="0"/>
              <a:t>)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 smtClean="0"/>
              <a:t>HeuristicLab</a:t>
            </a:r>
            <a:r>
              <a:rPr lang="de-DE" dirty="0" smtClean="0"/>
              <a:t> 4.0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75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class</a:t>
            </a:r>
            <a:r>
              <a:rPr lang="de-DE" sz="1000" dirty="0" smtClean="0"/>
              <a:t> </a:t>
            </a:r>
            <a:r>
              <a:rPr lang="de-DE" sz="1000" dirty="0" err="1" smtClean="0"/>
              <a:t>CompiledSingleObjectiveProblemDefinition</a:t>
            </a:r>
            <a:r>
              <a:rPr lang="de-DE" sz="1000" dirty="0" smtClean="0"/>
              <a:t> : </a:t>
            </a:r>
            <a:r>
              <a:rPr lang="de-DE" sz="1000" dirty="0" err="1" smtClean="0"/>
              <a:t>CompiledSingleObjectiveProblemDefinition</a:t>
            </a:r>
            <a:r>
              <a:rPr lang="de-DE" sz="1000" b="1" dirty="0" smtClean="0"/>
              <a:t>&lt;</a:t>
            </a:r>
            <a:r>
              <a:rPr lang="de-DE" sz="1000" b="1" dirty="0" err="1" smtClean="0"/>
              <a:t>RealVectorEncoding</a:t>
            </a:r>
            <a:r>
              <a:rPr lang="de-DE" sz="1000" b="1" dirty="0" smtClean="0"/>
              <a:t>, 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&gt;</a:t>
            </a:r>
            <a:r>
              <a:rPr lang="de-DE" sz="1000" dirty="0" smtClean="0"/>
              <a:t> {</a:t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bool</a:t>
            </a:r>
            <a:r>
              <a:rPr lang="de-DE" sz="1000" dirty="0" smtClean="0"/>
              <a:t> </a:t>
            </a:r>
            <a:r>
              <a:rPr lang="de-DE" sz="1000" dirty="0" err="1" smtClean="0"/>
              <a:t>Maximization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8B4513"/>
                </a:solidFill>
                <a:effectLst/>
              </a:rPr>
              <a:t>get</a:t>
            </a:r>
            <a:r>
              <a:rPr lang="de-DE" sz="1000" dirty="0" smtClean="0"/>
              <a:t> {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false</a:t>
            </a:r>
            <a:r>
              <a:rPr lang="de-DE" sz="1000" dirty="0" smtClean="0"/>
              <a:t>; }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191970"/>
                </a:solidFill>
                <a:effectLst/>
              </a:rPr>
              <a:t>Initialize</a:t>
            </a:r>
            <a:r>
              <a:rPr lang="de-DE" sz="1000" dirty="0" smtClean="0"/>
              <a:t>()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Evaluate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0.0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/>
              <a:t>quality</a:t>
            </a:r>
            <a:r>
              <a:rPr lang="de-DE" sz="1000" dirty="0" smtClean="0"/>
              <a:t> = </a:t>
            </a:r>
            <a:r>
              <a:rPr lang="de-DE" sz="1000" dirty="0" err="1" smtClean="0"/>
              <a:t>solution.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Sum</a:t>
            </a:r>
            <a:r>
              <a:rPr lang="de-DE" sz="1000" dirty="0" smtClean="0"/>
              <a:t>(x =&gt; x * x);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quality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FF0000"/>
                </a:solidFill>
                <a:effectLst/>
              </a:rPr>
              <a:t>void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Analyze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[] </a:t>
            </a:r>
            <a:r>
              <a:rPr lang="de-DE" sz="1000" dirty="0" err="1" smtClean="0"/>
              <a:t>solutions</a:t>
            </a:r>
            <a:r>
              <a:rPr lang="de-DE" sz="1000" dirty="0" smtClean="0"/>
              <a:t>, </a:t>
            </a:r>
            <a:r>
              <a:rPr lang="de-DE" sz="1000" dirty="0" smtClean="0">
                <a:solidFill>
                  <a:srgbClr val="FF0000"/>
                </a:solidFill>
                <a:effectLst/>
              </a:rPr>
              <a:t>double</a:t>
            </a:r>
            <a:r>
              <a:rPr lang="de-DE" sz="1000" dirty="0" smtClean="0"/>
              <a:t>[] </a:t>
            </a:r>
            <a:r>
              <a:rPr lang="de-DE" sz="1000" dirty="0" err="1" smtClean="0"/>
              <a:t>qualities</a:t>
            </a:r>
            <a:r>
              <a:rPr lang="de-DE" sz="1000" dirty="0" smtClean="0"/>
              <a:t>, </a:t>
            </a:r>
            <a:r>
              <a:rPr lang="de-DE" sz="1000" dirty="0" err="1" smtClean="0"/>
              <a:t>ResultCollection</a:t>
            </a:r>
            <a:r>
              <a:rPr lang="de-DE" sz="1000" dirty="0" smtClean="0"/>
              <a:t> </a:t>
            </a:r>
            <a:r>
              <a:rPr lang="de-DE" sz="1000" dirty="0" err="1" smtClean="0"/>
              <a:t>results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 }</a:t>
            </a:r>
            <a:br>
              <a:rPr lang="de-DE" sz="1000" dirty="0" smtClean="0"/>
            </a:br>
            <a:r>
              <a:rPr lang="de-DE" sz="1000" dirty="0" smtClean="0"/>
              <a:t/>
            </a:r>
            <a:br>
              <a:rPr lang="de-DE" sz="1000" dirty="0" smtClean="0"/>
            </a:br>
            <a:r>
              <a:rPr lang="de-DE" sz="1000" dirty="0" smtClean="0"/>
              <a:t>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public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A52A2A"/>
                </a:solidFill>
                <a:effectLst/>
              </a:rPr>
              <a:t>override</a:t>
            </a:r>
            <a:r>
              <a:rPr lang="de-DE" sz="1000" dirty="0" smtClean="0"/>
              <a:t> </a:t>
            </a:r>
            <a:r>
              <a:rPr lang="de-DE" sz="1000" dirty="0" err="1" smtClean="0"/>
              <a:t>IEnumerable</a:t>
            </a:r>
            <a:r>
              <a:rPr lang="de-DE" sz="1000" dirty="0" smtClean="0"/>
              <a:t>&lt;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&gt; 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GetNeighbors</a:t>
            </a:r>
            <a:r>
              <a:rPr lang="de-DE" sz="1000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dirty="0" smtClean="0"/>
              <a:t> </a:t>
            </a:r>
            <a:r>
              <a:rPr lang="de-DE" sz="1000" dirty="0" err="1" smtClean="0"/>
              <a:t>solution</a:t>
            </a:r>
            <a:r>
              <a:rPr lang="de-DE" sz="1000" dirty="0" smtClean="0"/>
              <a:t>, </a:t>
            </a:r>
            <a:r>
              <a:rPr lang="de-DE" sz="1000" dirty="0" err="1" smtClean="0"/>
              <a:t>IRandom</a:t>
            </a:r>
            <a:r>
              <a:rPr lang="de-DE" sz="1000" dirty="0" smtClean="0"/>
              <a:t> </a:t>
            </a:r>
            <a:r>
              <a:rPr lang="de-DE" sz="1000" dirty="0" err="1" smtClean="0"/>
              <a:t>random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</a:t>
            </a:r>
            <a:r>
              <a:rPr lang="de-DE" sz="1000" dirty="0" err="1" smtClean="0">
                <a:solidFill>
                  <a:srgbClr val="0000FF"/>
                </a:solidFill>
                <a:effectLst/>
              </a:rPr>
              <a:t>while</a:t>
            </a:r>
            <a:r>
              <a:rPr lang="de-DE" sz="1000" dirty="0" smtClean="0"/>
              <a:t> (</a:t>
            </a:r>
            <a:r>
              <a:rPr lang="de-DE" sz="1000" dirty="0" err="1" smtClean="0">
                <a:solidFill>
                  <a:srgbClr val="008B8B"/>
                </a:solidFill>
                <a:effectLst/>
              </a:rPr>
              <a:t>true</a:t>
            </a:r>
            <a:r>
              <a:rPr lang="de-DE" sz="1000" dirty="0" smtClean="0"/>
              <a:t>) {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 = </a:t>
            </a:r>
            <a:r>
              <a:rPr lang="de-DE" sz="1000" b="1" dirty="0" smtClean="0"/>
              <a:t>(</a:t>
            </a:r>
            <a:r>
              <a:rPr lang="de-DE" sz="1000" b="1" dirty="0" err="1" smtClean="0"/>
              <a:t>RealVector</a:t>
            </a:r>
            <a:r>
              <a:rPr lang="de-DE" sz="1000" b="1" dirty="0" smtClean="0"/>
              <a:t>)</a:t>
            </a:r>
            <a:r>
              <a:rPr lang="de-DE" sz="1000" b="1" dirty="0" err="1" smtClean="0"/>
              <a:t>solution.</a:t>
            </a:r>
            <a:r>
              <a:rPr lang="de-DE" sz="1000" b="1" dirty="0" err="1" smtClean="0">
                <a:solidFill>
                  <a:srgbClr val="191970"/>
                </a:solidFill>
                <a:effectLst/>
              </a:rPr>
              <a:t>Clone</a:t>
            </a:r>
            <a:r>
              <a:rPr lang="de-DE" sz="1000" b="1" dirty="0" smtClean="0"/>
              <a:t>()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var</a:t>
            </a:r>
            <a:r>
              <a:rPr lang="de-DE" sz="1000" dirty="0" smtClean="0"/>
              <a:t> </a:t>
            </a:r>
            <a:r>
              <a:rPr lang="de-DE" sz="1000" dirty="0" err="1" smtClean="0"/>
              <a:t>index</a:t>
            </a:r>
            <a:r>
              <a:rPr lang="de-DE" sz="1000" dirty="0" smtClean="0"/>
              <a:t> =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</a:t>
            </a:r>
            <a:r>
              <a:rPr lang="de-DE" sz="1000" dirty="0" smtClean="0"/>
              <a:t>(</a:t>
            </a:r>
            <a:r>
              <a:rPr lang="de-DE" sz="1000" dirty="0" err="1" smtClean="0"/>
              <a:t>neighbor.Length</a:t>
            </a:r>
            <a:r>
              <a:rPr lang="de-DE" sz="1000" dirty="0" smtClean="0"/>
              <a:t>);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[</a:t>
            </a:r>
            <a:r>
              <a:rPr lang="de-DE" sz="1000" dirty="0" err="1" smtClean="0"/>
              <a:t>index</a:t>
            </a:r>
            <a:r>
              <a:rPr lang="de-DE" sz="1000" dirty="0" smtClean="0"/>
              <a:t>] +=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2</a:t>
            </a:r>
            <a:r>
              <a:rPr lang="de-DE" sz="1000" dirty="0" smtClean="0"/>
              <a:t> * </a:t>
            </a:r>
            <a:r>
              <a:rPr lang="de-DE" sz="1000" dirty="0" err="1" smtClean="0"/>
              <a:t>random.</a:t>
            </a:r>
            <a:r>
              <a:rPr lang="de-DE" sz="1000" dirty="0" err="1" smtClean="0">
                <a:solidFill>
                  <a:srgbClr val="191970"/>
                </a:solidFill>
                <a:effectLst/>
              </a:rPr>
              <a:t>NextDouble</a:t>
            </a:r>
            <a:r>
              <a:rPr lang="de-DE" sz="1000" dirty="0" smtClean="0"/>
              <a:t>() - </a:t>
            </a:r>
            <a:r>
              <a:rPr lang="de-DE" sz="1000" dirty="0" smtClean="0">
                <a:solidFill>
                  <a:srgbClr val="00008B"/>
                </a:solidFill>
                <a:effectLst/>
              </a:rPr>
              <a:t>1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  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yield</a:t>
            </a:r>
            <a:r>
              <a:rPr lang="de-DE" sz="1000" dirty="0" smtClean="0"/>
              <a:t> </a:t>
            </a:r>
            <a:r>
              <a:rPr lang="de-DE" sz="1000" dirty="0" err="1" smtClean="0">
                <a:solidFill>
                  <a:srgbClr val="000080"/>
                </a:solidFill>
                <a:effectLst/>
              </a:rPr>
              <a:t>return</a:t>
            </a:r>
            <a:r>
              <a:rPr lang="de-DE" sz="1000" dirty="0" smtClean="0"/>
              <a:t> </a:t>
            </a:r>
            <a:r>
              <a:rPr lang="de-DE" sz="1000" dirty="0" err="1" smtClean="0"/>
              <a:t>neighbor</a:t>
            </a:r>
            <a:r>
              <a:rPr lang="de-DE" sz="1000" dirty="0" smtClean="0"/>
              <a:t>;</a:t>
            </a:r>
            <a:br>
              <a:rPr lang="de-DE" sz="1000" dirty="0" smtClean="0"/>
            </a:br>
            <a:r>
              <a:rPr lang="de-DE" sz="1000" dirty="0" smtClean="0"/>
              <a:t>      }</a:t>
            </a:r>
            <a:br>
              <a:rPr lang="de-DE" sz="1000" dirty="0" smtClean="0"/>
            </a:br>
            <a:r>
              <a:rPr lang="de-DE" sz="1000" dirty="0" smtClean="0"/>
              <a:t>    }</a:t>
            </a:r>
            <a:br>
              <a:rPr lang="de-DE" sz="1000" dirty="0" smtClean="0"/>
            </a:br>
            <a:r>
              <a:rPr lang="de-DE" sz="1000" dirty="0" smtClean="0"/>
              <a:t>  }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3047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Points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Programmable Encodings?</a:t>
            </a:r>
          </a:p>
          <a:p>
            <a:pPr lvl="1"/>
            <a:r>
              <a:rPr lang="en-US" dirty="0" smtClean="0"/>
              <a:t>If you want to quickly test an idea for a new crossover you have to temporarily add the code to an existing plugin or create a new plugin</a:t>
            </a:r>
          </a:p>
          <a:p>
            <a:r>
              <a:rPr lang="en-US" dirty="0" smtClean="0"/>
              <a:t>Analyzers for </a:t>
            </a:r>
            <a:r>
              <a:rPr lang="en-US" dirty="0" err="1" smtClean="0"/>
              <a:t>BasicAlgorithms</a:t>
            </a:r>
            <a:endParaRPr lang="en-US" dirty="0" smtClean="0"/>
          </a:p>
          <a:p>
            <a:pPr lvl="1"/>
            <a:r>
              <a:rPr lang="en-US" dirty="0" err="1" smtClean="0"/>
              <a:t>BasicAlgorithms</a:t>
            </a:r>
            <a:r>
              <a:rPr lang="en-US" dirty="0" smtClean="0"/>
              <a:t> do not use Scopes for storing solutions, they cannot currently be studied using existing Analyzers</a:t>
            </a:r>
          </a:p>
          <a:p>
            <a:r>
              <a:rPr lang="en-US" dirty="0" smtClean="0"/>
              <a:t>Multiple Encodings per Solution</a:t>
            </a:r>
          </a:p>
          <a:p>
            <a:pPr lvl="1"/>
            <a:r>
              <a:rPr lang="en-US" dirty="0" smtClean="0"/>
              <a:t>For instance, Permutation + </a:t>
            </a:r>
            <a:r>
              <a:rPr lang="en-US" dirty="0" err="1" smtClean="0"/>
              <a:t>EdgeRepresentationEncoding</a:t>
            </a:r>
            <a:r>
              <a:rPr lang="en-US" dirty="0" smtClean="0"/>
              <a:t>, Permutation +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with selected operators</a:t>
            </a:r>
          </a:p>
          <a:p>
            <a:pPr lvl="2"/>
            <a:r>
              <a:rPr lang="en-US" dirty="0" smtClean="0"/>
              <a:t>TSP would be implemented with </a:t>
            </a:r>
            <a:r>
              <a:rPr lang="en-US" dirty="0" err="1" smtClean="0"/>
              <a:t>EdgeRepresentationEncoding</a:t>
            </a:r>
            <a:r>
              <a:rPr lang="en-US" dirty="0" smtClean="0"/>
              <a:t> (-&gt; no CX, CX2 anymore)</a:t>
            </a:r>
          </a:p>
          <a:p>
            <a:pPr lvl="2"/>
            <a:r>
              <a:rPr lang="en-US" dirty="0" smtClean="0"/>
              <a:t>QAP would be implemented with </a:t>
            </a:r>
            <a:r>
              <a:rPr lang="en-US" dirty="0" err="1" smtClean="0"/>
              <a:t>PositionRepresentationEncoding</a:t>
            </a:r>
            <a:r>
              <a:rPr lang="en-US" dirty="0" smtClean="0"/>
              <a:t> (-&gt; no ERX anymore)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9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</a:t>
            </a:r>
            <a:r>
              <a:rPr lang="en-US" dirty="0" err="1"/>
              <a:t>BasicAlgorithms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JKarder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now, </a:t>
            </a:r>
            <a:r>
              <a:rPr lang="en-US" dirty="0" err="1" smtClean="0"/>
              <a:t>BasicAlgorithms</a:t>
            </a:r>
            <a:r>
              <a:rPr lang="en-US" dirty="0" smtClean="0"/>
              <a:t> could not be paused</a:t>
            </a:r>
          </a:p>
          <a:p>
            <a:r>
              <a:rPr lang="en-US" dirty="0" err="1" smtClean="0"/>
              <a:t>BasicAlgorithms.Pausable</a:t>
            </a:r>
            <a:r>
              <a:rPr lang="en-US" dirty="0" smtClean="0"/>
              <a:t> has been added</a:t>
            </a:r>
          </a:p>
          <a:p>
            <a:pPr lvl="1"/>
            <a:r>
              <a:rPr lang="en-US" dirty="0" smtClean="0"/>
              <a:t>If true, cancelling the </a:t>
            </a:r>
            <a:r>
              <a:rPr lang="en-US" dirty="0" err="1" smtClean="0"/>
              <a:t>CancellationToken</a:t>
            </a:r>
            <a:r>
              <a:rPr lang="en-US" dirty="0" smtClean="0"/>
              <a:t> can pause the algorithm</a:t>
            </a:r>
          </a:p>
          <a:p>
            <a:pPr lvl="1"/>
            <a:r>
              <a:rPr lang="en-US" dirty="0" smtClean="0"/>
              <a:t>Specific algorithm is responsible for supporting pause/resume</a:t>
            </a:r>
          </a:p>
        </p:txBody>
      </p:sp>
      <p:sp>
        <p:nvSpPr>
          <p:cNvPr id="5" name="Inhaltsplatzhalter 7"/>
          <p:cNvSpPr txBox="1">
            <a:spLocks/>
          </p:cNvSpPr>
          <p:nvPr/>
        </p:nvSpPr>
        <p:spPr>
          <a:xfrm>
            <a:off x="2468754" y="3674227"/>
            <a:ext cx="7254493" cy="281801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AT" sz="1200" dirty="0">
                <a:solidFill>
                  <a:srgbClr val="0000FF"/>
                </a:solidFill>
              </a:rPr>
              <a:t>protected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A52A2A"/>
                </a:solidFill>
              </a:rPr>
              <a:t>override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FF0000"/>
                </a:solidFill>
              </a:rPr>
              <a:t>void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Initialize</a:t>
            </a:r>
            <a:r>
              <a:rPr lang="de-AT" sz="1200" dirty="0"/>
              <a:t>(CancellationToken cancellationToken) {</a:t>
            </a:r>
            <a:br>
              <a:rPr lang="de-AT" sz="1200" dirty="0"/>
            </a:br>
            <a:r>
              <a:rPr lang="de-AT" sz="1200" dirty="0"/>
              <a:t>  Results.</a:t>
            </a:r>
            <a:r>
              <a:rPr lang="de-AT" sz="1200" dirty="0">
                <a:solidFill>
                  <a:srgbClr val="191970"/>
                </a:solidFill>
              </a:rPr>
              <a:t>Add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Result</a:t>
            </a:r>
            <a:r>
              <a:rPr lang="de-AT" sz="1200" dirty="0"/>
              <a:t>(BestQualityResultName,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DoubleValue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FF0000"/>
                </a:solidFill>
              </a:rPr>
              <a:t>double</a:t>
            </a:r>
            <a:r>
              <a:rPr lang="de-AT" sz="1200" dirty="0"/>
              <a:t>.NaN)));</a:t>
            </a:r>
            <a:br>
              <a:rPr lang="de-AT" sz="1200" dirty="0"/>
            </a:br>
            <a:r>
              <a:rPr lang="de-AT" sz="1200" dirty="0"/>
              <a:t>  Results.</a:t>
            </a:r>
            <a:r>
              <a:rPr lang="de-AT" sz="1200" dirty="0">
                <a:solidFill>
                  <a:srgbClr val="191970"/>
                </a:solidFill>
              </a:rPr>
              <a:t>Add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Result</a:t>
            </a:r>
            <a:r>
              <a:rPr lang="de-AT" sz="1200" dirty="0"/>
              <a:t>(IterationsResultName, </a:t>
            </a:r>
            <a:r>
              <a:rPr lang="de-AT" sz="1200" dirty="0">
                <a:solidFill>
                  <a:srgbClr val="008B8B"/>
                </a:solidFill>
              </a:rPr>
              <a:t>new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IntValue</a:t>
            </a:r>
            <a:r>
              <a:rPr lang="de-AT" sz="1200" dirty="0"/>
              <a:t>(</a:t>
            </a:r>
            <a:r>
              <a:rPr lang="de-AT" sz="1200" dirty="0">
                <a:solidFill>
                  <a:srgbClr val="00008B"/>
                </a:solidFill>
              </a:rPr>
              <a:t>0</a:t>
            </a:r>
            <a:r>
              <a:rPr lang="de-AT" sz="1200" dirty="0"/>
              <a:t>)));</a:t>
            </a:r>
            <a:br>
              <a:rPr lang="de-AT" sz="1200" dirty="0"/>
            </a:br>
            <a:r>
              <a:rPr lang="de-AT" sz="1200" dirty="0"/>
              <a:t>  base.</a:t>
            </a:r>
            <a:r>
              <a:rPr lang="de-AT" sz="1200" dirty="0">
                <a:solidFill>
                  <a:srgbClr val="191970"/>
                </a:solidFill>
              </a:rPr>
              <a:t>Initialize</a:t>
            </a:r>
            <a:r>
              <a:rPr lang="de-AT" sz="1200" dirty="0"/>
              <a:t>(cancellationToken);</a:t>
            </a:r>
            <a:br>
              <a:rPr lang="de-AT" sz="1200" dirty="0"/>
            </a:br>
            <a:r>
              <a:rPr lang="de-AT" sz="1200" dirty="0"/>
              <a:t>}</a:t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>
                <a:solidFill>
                  <a:srgbClr val="0000FF"/>
                </a:solidFill>
              </a:rPr>
              <a:t>protected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A52A2A"/>
                </a:solidFill>
              </a:rPr>
              <a:t>override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FF0000"/>
                </a:solidFill>
              </a:rPr>
              <a:t>void</a:t>
            </a:r>
            <a:r>
              <a:rPr lang="de-AT" sz="1200" dirty="0"/>
              <a:t> </a:t>
            </a:r>
            <a:r>
              <a:rPr lang="de-AT" sz="1200" dirty="0">
                <a:solidFill>
                  <a:srgbClr val="191970"/>
                </a:solidFill>
              </a:rPr>
              <a:t>Run</a:t>
            </a:r>
            <a:r>
              <a:rPr lang="de-AT" sz="1200" dirty="0"/>
              <a:t>(CancellationToken cancellationToken) {</a:t>
            </a:r>
            <a:br>
              <a:rPr lang="de-AT" sz="1200" dirty="0"/>
            </a:br>
            <a:r>
              <a:rPr lang="de-AT" sz="1200" dirty="0"/>
              <a:t>  </a:t>
            </a:r>
            <a:r>
              <a:rPr lang="de-AT" sz="1200" dirty="0">
                <a:solidFill>
                  <a:srgbClr val="0000FF"/>
                </a:solidFill>
              </a:rPr>
              <a:t>while</a:t>
            </a:r>
            <a:r>
              <a:rPr lang="de-AT" sz="1200" dirty="0"/>
              <a:t> (ResultsIterations &lt; Iterations) {</a:t>
            </a:r>
            <a:br>
              <a:rPr lang="de-AT" sz="1200" dirty="0"/>
            </a:br>
            <a:r>
              <a:rPr lang="de-AT" sz="1200" dirty="0"/>
              <a:t>    cancellationToken.</a:t>
            </a:r>
            <a:r>
              <a:rPr lang="de-AT" sz="1200" dirty="0">
                <a:solidFill>
                  <a:srgbClr val="191970"/>
                </a:solidFill>
              </a:rPr>
              <a:t>ThrowIfCancellationRequested</a:t>
            </a:r>
            <a:r>
              <a:rPr lang="de-AT" sz="1200" dirty="0"/>
              <a:t>();</a:t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    </a:t>
            </a:r>
            <a:r>
              <a:rPr lang="de-AT" sz="1200" dirty="0">
                <a:solidFill>
                  <a:srgbClr val="008000"/>
                </a:solidFill>
              </a:rPr>
              <a:t>// execute one iteration</a:t>
            </a: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/>
            </a:r>
            <a:br>
              <a:rPr lang="de-AT" sz="1200" dirty="0"/>
            </a:br>
            <a:r>
              <a:rPr lang="de-AT" sz="1200" dirty="0"/>
              <a:t>    ResultsIterations++;</a:t>
            </a:r>
            <a:br>
              <a:rPr lang="de-AT" sz="1200" dirty="0"/>
            </a:br>
            <a:r>
              <a:rPr lang="de-AT" sz="1200" dirty="0"/>
              <a:t>  }</a:t>
            </a:r>
            <a:br>
              <a:rPr lang="de-AT" sz="1200" dirty="0"/>
            </a:br>
            <a:r>
              <a:rPr lang="de-AT" sz="1200" dirty="0"/>
              <a:t>}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6604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HeuristicLab 4.0</vt:lpstr>
      <vt:lpstr>Roadmap</vt:lpstr>
      <vt:lpstr>HL 4.0 - Overview</vt:lpstr>
      <vt:lpstr>New Persistence (Swagner)</vt:lpstr>
      <vt:lpstr>Problem Development</vt:lpstr>
      <vt:lpstr>Shortcomings</vt:lpstr>
      <vt:lpstr>Individual will be replaced</vt:lpstr>
      <vt:lpstr>Open Points</vt:lpstr>
      <vt:lpstr>Pause for BasicAlgorithms (JKarder)</vt:lpstr>
      <vt:lpstr>Async Start/Stop for Algorithms (JKarder)</vt:lpstr>
      <vt:lpstr>New Termination Criteria (PFleck/MKommend)</vt:lpstr>
      <vt:lpstr>Plugin Infrastructure changes (GKronber)</vt:lpstr>
      <vt:lpstr>HeuristicLab Code Organization</vt:lpstr>
      <vt:lpstr>Minor Changes</vt:lpstr>
    </vt:vector>
  </TitlesOfParts>
  <Company>FH-Hagenberg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development</dc:title>
  <dc:creator>Beham Andreas</dc:creator>
  <cp:lastModifiedBy>Scheibenpflug Andreas</cp:lastModifiedBy>
  <cp:revision>24</cp:revision>
  <dcterms:created xsi:type="dcterms:W3CDTF">2016-01-27T08:35:59Z</dcterms:created>
  <dcterms:modified xsi:type="dcterms:W3CDTF">2016-02-05T09:40:02Z</dcterms:modified>
</cp:coreProperties>
</file>