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70" r:id="rId5"/>
    <p:sldId id="258" r:id="rId6"/>
    <p:sldId id="262" r:id="rId7"/>
    <p:sldId id="257" r:id="rId8"/>
    <p:sldId id="260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04.02.2016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98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04.02.2016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48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04.02.2016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91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04.02.2016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68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04.02.2016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19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04.02.2016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45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04.02.2016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92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04.02.2016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33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04.02.2016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38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04.02.2016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5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04.02.2016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62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FA9E9-5461-4D3B-90F8-43CB1CC1C3BF}" type="datetimeFigureOut">
              <a:rPr lang="de-DE" smtClean="0"/>
              <a:t>04.02.2016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50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HeuristicLab 4.0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Roadmap – Features - </a:t>
            </a:r>
            <a:r>
              <a:rPr lang="de-DE" dirty="0" err="1" smtClean="0"/>
              <a:t>Improvements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7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 Infrastructure changes (</a:t>
            </a:r>
            <a:r>
              <a:rPr lang="en-US" dirty="0" err="1" smtClean="0"/>
              <a:t>GKronber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HeuristicLab Code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Trunk solution contains </a:t>
            </a:r>
            <a:r>
              <a:rPr lang="en-US" sz="2800" dirty="0"/>
              <a:t>147 </a:t>
            </a:r>
            <a:r>
              <a:rPr lang="en-US" sz="2800" dirty="0" smtClean="0"/>
              <a:t>projects !!!</a:t>
            </a:r>
          </a:p>
          <a:p>
            <a:r>
              <a:rPr lang="en-US" dirty="0" smtClean="0"/>
              <a:t>Fewer assemblies / plugins </a:t>
            </a:r>
          </a:p>
          <a:p>
            <a:pPr lvl="1"/>
            <a:r>
              <a:rPr lang="en-US" dirty="0" smtClean="0"/>
              <a:t>15 projects </a:t>
            </a:r>
          </a:p>
          <a:p>
            <a:pPr lvl="1"/>
            <a:r>
              <a:rPr lang="en-US" dirty="0" smtClean="0"/>
              <a:t>Separation between Content &amp; Views</a:t>
            </a:r>
          </a:p>
          <a:p>
            <a:r>
              <a:rPr lang="en-US" dirty="0" smtClean="0"/>
              <a:t>Faster build times</a:t>
            </a:r>
          </a:p>
          <a:p>
            <a:r>
              <a:rPr lang="en-US" dirty="0" smtClean="0"/>
              <a:t>No frame files</a:t>
            </a:r>
          </a:p>
          <a:p>
            <a:pPr lvl="1"/>
            <a:r>
              <a:rPr lang="en-US" dirty="0" smtClean="0"/>
              <a:t>No dependency to SVN (</a:t>
            </a:r>
            <a:r>
              <a:rPr lang="en-US" dirty="0" err="1" smtClean="0"/>
              <a:t>SubWCRef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File Location = Namespace </a:t>
            </a:r>
          </a:p>
          <a:p>
            <a:r>
              <a:rPr lang="en-US" dirty="0" smtClean="0"/>
              <a:t>Assemblies are not signed</a:t>
            </a:r>
          </a:p>
          <a:p>
            <a:pPr lvl="1"/>
            <a:r>
              <a:rPr lang="en-US" dirty="0" smtClean="0"/>
              <a:t>Easier to profile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731" y="0"/>
            <a:ext cx="2812069" cy="651289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8471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Refactoring of </a:t>
            </a:r>
            <a:r>
              <a:rPr lang="en-US" dirty="0" err="1" smtClean="0"/>
              <a:t>CollectionEvents</a:t>
            </a:r>
            <a:r>
              <a:rPr lang="en-US" dirty="0" smtClean="0"/>
              <a:t> (error prone)</a:t>
            </a:r>
          </a:p>
          <a:p>
            <a:r>
              <a:rPr lang="en-US" dirty="0" smtClean="0"/>
              <a:t>New Parameters: </a:t>
            </a:r>
          </a:p>
          <a:p>
            <a:pPr lvl="1"/>
            <a:r>
              <a:rPr lang="en-US" dirty="0" err="1" smtClean="0"/>
              <a:t>ResultParameters</a:t>
            </a:r>
            <a:endParaRPr lang="en-US" dirty="0"/>
          </a:p>
          <a:p>
            <a:pPr lvl="1"/>
            <a:r>
              <a:rPr lang="en-US" dirty="0" err="1" smtClean="0"/>
              <a:t>ProblemParameters</a:t>
            </a:r>
            <a:endParaRPr lang="en-US" dirty="0"/>
          </a:p>
          <a:p>
            <a:pPr lvl="1"/>
            <a:r>
              <a:rPr lang="en-US" dirty="0" err="1" smtClean="0"/>
              <a:t>AlgorithmParameters</a:t>
            </a:r>
            <a:endParaRPr lang="en-US" dirty="0" smtClean="0"/>
          </a:p>
          <a:p>
            <a:r>
              <a:rPr lang="en-US" dirty="0" smtClean="0"/>
              <a:t>Repository Layout</a:t>
            </a:r>
          </a:p>
          <a:p>
            <a:pPr lvl="1"/>
            <a:r>
              <a:rPr lang="en-US" dirty="0" smtClean="0"/>
              <a:t>Easier Branching</a:t>
            </a:r>
          </a:p>
        </p:txBody>
      </p:sp>
    </p:spTree>
    <p:extLst>
      <p:ext uri="{BB962C8B-B14F-4D97-AF65-F5344CB8AC3E}">
        <p14:creationId xmlns:p14="http://schemas.microsoft.com/office/powerpoint/2010/main" val="216359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</a:t>
            </a:r>
            <a:r>
              <a:rPr lang="en-US" dirty="0" err="1" smtClean="0"/>
              <a:t>Ascheibe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3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 4.0 -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Persistence</a:t>
            </a:r>
          </a:p>
          <a:p>
            <a:r>
              <a:rPr lang="en-US" dirty="0" smtClean="0"/>
              <a:t>Problem Development</a:t>
            </a:r>
          </a:p>
          <a:p>
            <a:r>
              <a:rPr lang="en-US" dirty="0" smtClean="0"/>
              <a:t>Algorithm Development</a:t>
            </a:r>
          </a:p>
          <a:p>
            <a:r>
              <a:rPr lang="en-US" dirty="0" smtClean="0"/>
              <a:t>Code Organization</a:t>
            </a:r>
          </a:p>
          <a:p>
            <a:r>
              <a:rPr lang="en-US" dirty="0" smtClean="0"/>
              <a:t>Plugin Infrastructure changes</a:t>
            </a:r>
          </a:p>
          <a:p>
            <a:r>
              <a:rPr lang="en-US" dirty="0" smtClean="0"/>
              <a:t>Minor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Persistence (</a:t>
            </a:r>
            <a:r>
              <a:rPr lang="en-US" dirty="0" err="1" smtClean="0"/>
              <a:t>Swagner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Development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Over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course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HL 3.3 </a:t>
            </a:r>
            <a:r>
              <a:rPr lang="de-DE" dirty="0" err="1" smtClean="0"/>
              <a:t>releases</a:t>
            </a:r>
            <a:endParaRPr lang="de-DE" dirty="0"/>
          </a:p>
          <a:p>
            <a:pPr lvl="1"/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„</a:t>
            </a:r>
            <a:r>
              <a:rPr lang="de-DE" dirty="0" err="1" smtClean="0"/>
              <a:t>problems</a:t>
            </a:r>
            <a:r>
              <a:rPr lang="de-DE" dirty="0" smtClean="0"/>
              <a:t>“ </a:t>
            </a:r>
            <a:r>
              <a:rPr lang="de-DE" dirty="0" err="1" smtClean="0"/>
              <a:t>emerged</a:t>
            </a:r>
            <a:endParaRPr lang="de-DE" dirty="0" smtClean="0"/>
          </a:p>
          <a:p>
            <a:pPr lvl="2"/>
            <a:r>
              <a:rPr lang="de-DE" dirty="0" smtClean="0"/>
              <a:t>(</a:t>
            </a:r>
            <a:r>
              <a:rPr lang="de-DE" dirty="0" err="1" smtClean="0"/>
              <a:t>Single|Multi</a:t>
            </a:r>
            <a:r>
              <a:rPr lang="de-DE" dirty="0" smtClean="0"/>
              <a:t>)</a:t>
            </a:r>
            <a:r>
              <a:rPr lang="de-DE" dirty="0" err="1" smtClean="0"/>
              <a:t>ObjectiveHeuristicOptimizationProblem</a:t>
            </a:r>
            <a:endParaRPr lang="de-DE" dirty="0" smtClean="0"/>
          </a:p>
          <a:p>
            <a:pPr lvl="3"/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discover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wire</a:t>
            </a:r>
            <a:r>
              <a:rPr lang="de-DE" dirty="0" smtClean="0"/>
              <a:t> all </a:t>
            </a:r>
            <a:r>
              <a:rPr lang="de-DE" dirty="0" err="1" smtClean="0"/>
              <a:t>operators</a:t>
            </a:r>
            <a:r>
              <a:rPr lang="de-DE" dirty="0" smtClean="0"/>
              <a:t>, </a:t>
            </a:r>
            <a:r>
              <a:rPr lang="de-DE" dirty="0" err="1" smtClean="0"/>
              <a:t>evaluators</a:t>
            </a:r>
            <a:r>
              <a:rPr lang="de-DE" dirty="0" smtClean="0"/>
              <a:t>, etc.</a:t>
            </a:r>
          </a:p>
          <a:p>
            <a:pPr lvl="2"/>
            <a:r>
              <a:rPr lang="de-DE" dirty="0" smtClean="0"/>
              <a:t>(</a:t>
            </a:r>
            <a:r>
              <a:rPr lang="de-DE" dirty="0" err="1" smtClean="0"/>
              <a:t>Single|Multi</a:t>
            </a:r>
            <a:r>
              <a:rPr lang="de-DE" dirty="0" smtClean="0"/>
              <a:t>)</a:t>
            </a:r>
            <a:r>
              <a:rPr lang="de-DE" dirty="0" err="1" smtClean="0"/>
              <a:t>ObjectiveBasicProblem</a:t>
            </a:r>
            <a:endParaRPr lang="de-DE" dirty="0" smtClean="0"/>
          </a:p>
          <a:p>
            <a:pPr lvl="3"/>
            <a:r>
              <a:rPr lang="de-DE" dirty="0" err="1"/>
              <a:t>U</a:t>
            </a:r>
            <a:r>
              <a:rPr lang="de-DE" dirty="0" err="1" smtClean="0"/>
              <a:t>ses</a:t>
            </a:r>
            <a:r>
              <a:rPr lang="de-DE" dirty="0" smtClean="0"/>
              <a:t> </a:t>
            </a:r>
            <a:r>
              <a:rPr lang="de-DE" dirty="0" err="1" smtClean="0"/>
              <a:t>encoding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discovery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wiring</a:t>
            </a:r>
            <a:endParaRPr lang="de-DE" dirty="0" smtClean="0"/>
          </a:p>
          <a:p>
            <a:pPr lvl="3"/>
            <a:r>
              <a:rPr lang="de-DE" dirty="0" err="1" smtClean="0"/>
              <a:t>Specifies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(</a:t>
            </a:r>
            <a:r>
              <a:rPr lang="de-DE" dirty="0" err="1" smtClean="0"/>
              <a:t>Evaluate</a:t>
            </a:r>
            <a:r>
              <a:rPr lang="de-DE" dirty="0" smtClean="0"/>
              <a:t>, </a:t>
            </a:r>
            <a:r>
              <a:rPr lang="de-DE" dirty="0" err="1" smtClean="0"/>
              <a:t>Analyze</a:t>
            </a:r>
            <a:r>
              <a:rPr lang="de-DE" dirty="0" smtClean="0"/>
              <a:t>) in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endParaRPr lang="de-DE" dirty="0" smtClean="0"/>
          </a:p>
          <a:p>
            <a:pPr lvl="1"/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 </a:t>
            </a:r>
            <a:r>
              <a:rPr lang="de-DE" dirty="0" err="1" smtClean="0"/>
              <a:t>emerged</a:t>
            </a:r>
            <a:endParaRPr lang="de-DE" dirty="0" smtClean="0"/>
          </a:p>
          <a:p>
            <a:pPr lvl="2"/>
            <a:r>
              <a:rPr lang="de-DE" dirty="0" err="1" smtClean="0"/>
              <a:t>EngineAlgorithm</a:t>
            </a:r>
            <a:endParaRPr lang="de-DE" dirty="0" smtClean="0"/>
          </a:p>
          <a:p>
            <a:pPr lvl="3"/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modeling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an </a:t>
            </a:r>
            <a:r>
              <a:rPr lang="de-DE" dirty="0" err="1" smtClean="0"/>
              <a:t>operator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endParaRPr lang="de-DE" dirty="0" smtClean="0"/>
          </a:p>
          <a:p>
            <a:pPr lvl="2"/>
            <a:r>
              <a:rPr lang="de-DE" dirty="0" err="1" smtClean="0"/>
              <a:t>BasicAlgorithm</a:t>
            </a:r>
            <a:endParaRPr lang="de-DE" dirty="0" smtClean="0"/>
          </a:p>
          <a:p>
            <a:pPr lvl="3"/>
            <a:r>
              <a:rPr lang="de-DE" dirty="0" err="1" smtClean="0"/>
              <a:t>Describes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 in </a:t>
            </a:r>
            <a:r>
              <a:rPr lang="de-DE" dirty="0" err="1" smtClean="0"/>
              <a:t>terms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pure C# </a:t>
            </a:r>
            <a:r>
              <a:rPr lang="de-DE" dirty="0" err="1" smtClean="0"/>
              <a:t>code</a:t>
            </a:r>
            <a:endParaRPr lang="de-DE" dirty="0" smtClean="0"/>
          </a:p>
          <a:p>
            <a:pPr lvl="3"/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, </a:t>
            </a:r>
            <a:r>
              <a:rPr lang="de-DE" dirty="0" err="1" smtClean="0"/>
              <a:t>Brian‘s</a:t>
            </a:r>
            <a:r>
              <a:rPr lang="de-DE" dirty="0" smtClean="0"/>
              <a:t> P3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such a </a:t>
            </a:r>
            <a:r>
              <a:rPr lang="de-DE" dirty="0" err="1" smtClean="0"/>
              <a:t>BasicAlgorithm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682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Shortcomings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Not all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compatible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P3 on </a:t>
            </a:r>
            <a:r>
              <a:rPr lang="de-DE" dirty="0" err="1" smtClean="0"/>
              <a:t>HeuristicOptimizationProblems</a:t>
            </a:r>
            <a:endParaRPr lang="de-DE" dirty="0"/>
          </a:p>
          <a:p>
            <a:pPr lvl="1"/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P3 on all </a:t>
            </a:r>
            <a:r>
              <a:rPr lang="de-DE" dirty="0" err="1" smtClean="0"/>
              <a:t>BasicProblems</a:t>
            </a:r>
            <a:r>
              <a:rPr lang="de-DE" dirty="0" smtClean="0"/>
              <a:t> </a:t>
            </a:r>
            <a:r>
              <a:rPr lang="de-DE" dirty="0"/>
              <a:t>(e.g. </a:t>
            </a:r>
            <a:r>
              <a:rPr lang="de-DE" dirty="0" err="1"/>
              <a:t>programmable</a:t>
            </a:r>
            <a:r>
              <a:rPr lang="de-DE" dirty="0"/>
              <a:t>/</a:t>
            </a:r>
            <a:r>
              <a:rPr lang="de-DE" dirty="0" err="1"/>
              <a:t>external</a:t>
            </a:r>
            <a:r>
              <a:rPr lang="de-DE" dirty="0"/>
              <a:t>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BinaryVectorEncoding</a:t>
            </a:r>
            <a:r>
              <a:rPr lang="de-DE" dirty="0" smtClean="0"/>
              <a:t>)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Multiple </a:t>
            </a:r>
            <a:r>
              <a:rPr lang="de-DE" dirty="0" err="1" smtClean="0"/>
              <a:t>ways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implementing</a:t>
            </a:r>
            <a:r>
              <a:rPr lang="de-DE" dirty="0" smtClean="0"/>
              <a:t> a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confusing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BasicProblem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user-</a:t>
            </a:r>
            <a:r>
              <a:rPr lang="de-DE" dirty="0" err="1" smtClean="0"/>
              <a:t>friendly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endParaRPr lang="de-DE" dirty="0" smtClean="0"/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do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attachment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variables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considered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encode</a:t>
            </a:r>
            <a:r>
              <a:rPr lang="de-DE" dirty="0"/>
              <a:t> a </a:t>
            </a:r>
            <a:r>
              <a:rPr lang="de-DE" dirty="0" err="1"/>
              <a:t>solution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</a:t>
            </a: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operators</a:t>
            </a:r>
            <a:r>
              <a:rPr lang="de-DE" dirty="0"/>
              <a:t>,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DiversityAnalyzers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cumbersome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52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Individual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replaced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HeuristicLab</a:t>
            </a:r>
            <a:r>
              <a:rPr lang="de-DE" dirty="0" smtClean="0"/>
              <a:t> 3.3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40275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class</a:t>
            </a:r>
            <a:r>
              <a:rPr lang="de-DE" sz="1000" dirty="0" smtClean="0"/>
              <a:t> </a:t>
            </a:r>
            <a:r>
              <a:rPr lang="de-DE" sz="1000" dirty="0" err="1" smtClean="0"/>
              <a:t>CompiledSingleObjectiveProblemDefinition</a:t>
            </a:r>
            <a:r>
              <a:rPr lang="de-DE" sz="1000" dirty="0" smtClean="0"/>
              <a:t> : </a:t>
            </a:r>
            <a:r>
              <a:rPr lang="de-DE" sz="1000" dirty="0" err="1" smtClean="0"/>
              <a:t>CompiledProblemDefinition</a:t>
            </a:r>
            <a:r>
              <a:rPr lang="de-DE" sz="1000" dirty="0" smtClean="0"/>
              <a:t>, </a:t>
            </a:r>
            <a:r>
              <a:rPr lang="de-DE" sz="1000" dirty="0" err="1" smtClean="0"/>
              <a:t>ISingleObjectiveProblemDefinition</a:t>
            </a:r>
            <a:r>
              <a:rPr lang="de-DE" sz="1000" dirty="0" smtClean="0"/>
              <a:t> {</a:t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bool</a:t>
            </a:r>
            <a:r>
              <a:rPr lang="de-DE" sz="1000" dirty="0" smtClean="0"/>
              <a:t> </a:t>
            </a:r>
            <a:r>
              <a:rPr lang="de-DE" sz="1000" dirty="0" err="1" smtClean="0"/>
              <a:t>Maximization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8B4513"/>
                </a:solidFill>
                <a:effectLst/>
              </a:rPr>
              <a:t>get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false</a:t>
            </a:r>
            <a:r>
              <a:rPr lang="de-DE" sz="1000" dirty="0" smtClean="0"/>
              <a:t>; }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191970"/>
                </a:solidFill>
                <a:effectLst/>
              </a:rPr>
              <a:t>Initialize</a:t>
            </a:r>
            <a:r>
              <a:rPr lang="de-DE" sz="1000" dirty="0" smtClean="0"/>
              <a:t>() {</a:t>
            </a:r>
            <a:br>
              <a:rPr lang="de-DE" sz="1000" dirty="0" smtClean="0"/>
            </a:br>
            <a:r>
              <a:rPr lang="de-DE" sz="1000" dirty="0" smtClean="0"/>
              <a:t>      Encoding = 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new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RealVectorEncoding</a:t>
            </a:r>
            <a:r>
              <a:rPr lang="de-DE" sz="1000" dirty="0" smtClean="0"/>
              <a:t>(</a:t>
            </a:r>
            <a:r>
              <a:rPr lang="de-DE" sz="1000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dirty="0" smtClean="0"/>
              <a:t>, </a:t>
            </a:r>
            <a:r>
              <a:rPr lang="de-DE" sz="1000" dirty="0" err="1" smtClean="0"/>
              <a:t>length</a:t>
            </a:r>
            <a:r>
              <a:rPr lang="de-DE" sz="1000" dirty="0" smtClean="0"/>
              <a:t>: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5</a:t>
            </a:r>
            <a:r>
              <a:rPr lang="de-DE" sz="1000" dirty="0" smtClean="0"/>
              <a:t>, min: -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1.0</a:t>
            </a:r>
            <a:r>
              <a:rPr lang="de-DE" sz="1000" dirty="0" smtClean="0"/>
              <a:t>, </a:t>
            </a:r>
            <a:r>
              <a:rPr lang="de-DE" sz="1000" dirty="0" err="1" smtClean="0"/>
              <a:t>max</a:t>
            </a:r>
            <a:r>
              <a:rPr lang="de-DE" sz="1000" dirty="0" smtClean="0"/>
              <a:t>: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1.0</a:t>
            </a:r>
            <a:r>
              <a:rPr lang="de-DE" sz="1000" dirty="0" smtClean="0"/>
              <a:t>);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Evaluate</a:t>
            </a:r>
            <a:r>
              <a:rPr lang="de-DE" sz="1000" dirty="0" smtClean="0"/>
              <a:t>(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 </a:t>
            </a:r>
            <a:r>
              <a:rPr lang="de-DE" sz="1000" dirty="0" err="1" smtClean="0"/>
              <a:t>individual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0.0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b="1" dirty="0" err="1" smtClean="0"/>
              <a:t>individual.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RealVector</a:t>
            </a:r>
            <a:r>
              <a:rPr lang="de-DE" sz="1000" b="1" dirty="0" smtClean="0"/>
              <a:t>(</a:t>
            </a:r>
            <a:r>
              <a:rPr lang="de-DE" sz="1000" b="1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b="1" dirty="0" smtClean="0"/>
              <a:t>)</a:t>
            </a:r>
            <a:r>
              <a:rPr lang="de-DE" sz="1000" dirty="0" smtClean="0"/>
              <a:t>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Sum</a:t>
            </a:r>
            <a:r>
              <a:rPr lang="de-DE" sz="1000" dirty="0" smtClean="0"/>
              <a:t>(x =&gt; x * x);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Analyze</a:t>
            </a:r>
            <a:r>
              <a:rPr lang="de-DE" sz="1000" dirty="0" smtClean="0"/>
              <a:t>(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[] </a:t>
            </a:r>
            <a:r>
              <a:rPr lang="de-DE" sz="1000" dirty="0" err="1" smtClean="0"/>
              <a:t>individuals</a:t>
            </a:r>
            <a:r>
              <a:rPr lang="de-DE" sz="1000" dirty="0" smtClean="0"/>
              <a:t>,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[] </a:t>
            </a:r>
            <a:r>
              <a:rPr lang="de-DE" sz="1000" dirty="0" err="1" smtClean="0"/>
              <a:t>qualities</a:t>
            </a:r>
            <a:r>
              <a:rPr lang="de-DE" sz="1000" dirty="0" smtClean="0"/>
              <a:t>, </a:t>
            </a:r>
            <a:r>
              <a:rPr lang="de-DE" sz="1000" dirty="0" err="1" smtClean="0"/>
              <a:t>ResultCollection</a:t>
            </a:r>
            <a:r>
              <a:rPr lang="de-DE" sz="1000" dirty="0" smtClean="0"/>
              <a:t> </a:t>
            </a:r>
            <a:r>
              <a:rPr lang="de-DE" sz="1000" dirty="0" err="1" smtClean="0"/>
              <a:t>results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/>
              <a:t>IEnumerable</a:t>
            </a:r>
            <a:r>
              <a:rPr lang="de-DE" sz="1000" dirty="0" smtClean="0"/>
              <a:t>&lt;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&gt;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GetNeighbors</a:t>
            </a:r>
            <a:r>
              <a:rPr lang="de-DE" sz="1000" dirty="0" smtClean="0"/>
              <a:t>(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 </a:t>
            </a:r>
            <a:r>
              <a:rPr lang="de-DE" sz="1000" dirty="0" err="1" smtClean="0"/>
              <a:t>individual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while</a:t>
            </a:r>
            <a:r>
              <a:rPr lang="de-DE" sz="1000" dirty="0" smtClean="0"/>
              <a:t> (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true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 = </a:t>
            </a:r>
            <a:r>
              <a:rPr lang="de-DE" sz="1000" b="1" dirty="0" err="1" smtClean="0"/>
              <a:t>individual.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Copy</a:t>
            </a:r>
            <a:r>
              <a:rPr lang="de-DE" sz="1000" b="1" dirty="0" smtClean="0"/>
              <a:t>()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index</a:t>
            </a:r>
            <a:r>
              <a:rPr lang="de-DE" sz="1000" dirty="0" smtClean="0"/>
              <a:t> =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</a:t>
            </a:r>
            <a:r>
              <a:rPr lang="de-DE" sz="1000" dirty="0" smtClean="0"/>
              <a:t>(</a:t>
            </a:r>
            <a:r>
              <a:rPr lang="de-DE" sz="1000" b="1" dirty="0" err="1" smtClean="0"/>
              <a:t>neighbor.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RealVector</a:t>
            </a:r>
            <a:r>
              <a:rPr lang="de-DE" sz="1000" b="1" dirty="0" smtClean="0"/>
              <a:t>(</a:t>
            </a:r>
            <a:r>
              <a:rPr lang="de-DE" sz="1000" b="1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b="1" dirty="0" smtClean="0"/>
              <a:t>)</a:t>
            </a:r>
            <a:r>
              <a:rPr lang="de-DE" sz="1000" dirty="0" smtClean="0"/>
              <a:t>.</a:t>
            </a:r>
            <a:r>
              <a:rPr lang="de-DE" sz="1000" dirty="0" err="1" smtClean="0"/>
              <a:t>Length</a:t>
            </a:r>
            <a:r>
              <a:rPr lang="de-DE" sz="1000" dirty="0" smtClean="0"/>
              <a:t>);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b="1" dirty="0" err="1" smtClean="0"/>
              <a:t>neighbor.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RealVector</a:t>
            </a:r>
            <a:r>
              <a:rPr lang="de-DE" sz="1000" b="1" dirty="0" smtClean="0"/>
              <a:t>(</a:t>
            </a:r>
            <a:r>
              <a:rPr lang="de-DE" sz="1000" b="1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b="1" dirty="0" smtClean="0"/>
              <a:t>)</a:t>
            </a:r>
            <a:r>
              <a:rPr lang="de-DE" sz="1000" dirty="0" smtClean="0"/>
              <a:t>[</a:t>
            </a:r>
            <a:r>
              <a:rPr lang="de-DE" sz="1000" dirty="0" err="1" smtClean="0"/>
              <a:t>index</a:t>
            </a:r>
            <a:r>
              <a:rPr lang="de-DE" sz="1000" dirty="0" smtClean="0"/>
              <a:t>] +=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2</a:t>
            </a:r>
            <a:r>
              <a:rPr lang="de-DE" sz="1000" dirty="0" smtClean="0"/>
              <a:t> *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NextDouble</a:t>
            </a:r>
            <a:r>
              <a:rPr lang="de-DE" sz="1000" dirty="0" smtClean="0"/>
              <a:t>() -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yield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}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>  }</a:t>
            </a:r>
            <a:endParaRPr lang="de-DE" sz="100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HeuristicLab</a:t>
            </a:r>
            <a:r>
              <a:rPr lang="de-DE" dirty="0" smtClean="0"/>
              <a:t> 4.0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40275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class</a:t>
            </a:r>
            <a:r>
              <a:rPr lang="de-DE" sz="1000" dirty="0" smtClean="0"/>
              <a:t> </a:t>
            </a:r>
            <a:r>
              <a:rPr lang="de-DE" sz="1000" dirty="0" err="1" smtClean="0"/>
              <a:t>CompiledSingleObjectiveProblemDefinition</a:t>
            </a:r>
            <a:r>
              <a:rPr lang="de-DE" sz="1000" dirty="0" smtClean="0"/>
              <a:t> : </a:t>
            </a:r>
            <a:r>
              <a:rPr lang="de-DE" sz="1000" dirty="0" err="1" smtClean="0"/>
              <a:t>CompiledSingleObjectiveProblemDefinition</a:t>
            </a:r>
            <a:r>
              <a:rPr lang="de-DE" sz="1000" b="1" dirty="0" smtClean="0"/>
              <a:t>&lt;</a:t>
            </a:r>
            <a:r>
              <a:rPr lang="de-DE" sz="1000" b="1" dirty="0" err="1" smtClean="0"/>
              <a:t>RealVectorEncoding</a:t>
            </a:r>
            <a:r>
              <a:rPr lang="de-DE" sz="1000" b="1" dirty="0" smtClean="0"/>
              <a:t>, </a:t>
            </a:r>
            <a:r>
              <a:rPr lang="de-DE" sz="1000" b="1" dirty="0" err="1" smtClean="0"/>
              <a:t>RealVector</a:t>
            </a:r>
            <a:r>
              <a:rPr lang="de-DE" sz="1000" b="1" dirty="0" smtClean="0"/>
              <a:t>&gt;</a:t>
            </a:r>
            <a:r>
              <a:rPr lang="de-DE" sz="1000" dirty="0" smtClean="0"/>
              <a:t> {</a:t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bool</a:t>
            </a:r>
            <a:r>
              <a:rPr lang="de-DE" sz="1000" dirty="0" smtClean="0"/>
              <a:t> </a:t>
            </a:r>
            <a:r>
              <a:rPr lang="de-DE" sz="1000" dirty="0" err="1" smtClean="0"/>
              <a:t>Maximization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8B4513"/>
                </a:solidFill>
                <a:effectLst/>
              </a:rPr>
              <a:t>get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false</a:t>
            </a:r>
            <a:r>
              <a:rPr lang="de-DE" sz="1000" dirty="0" smtClean="0"/>
              <a:t>; }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191970"/>
                </a:solidFill>
                <a:effectLst/>
              </a:rPr>
              <a:t>Initialize</a:t>
            </a:r>
            <a:r>
              <a:rPr lang="de-DE" sz="1000" dirty="0" smtClean="0"/>
              <a:t>() {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Evaluate</a:t>
            </a:r>
            <a:r>
              <a:rPr lang="de-DE" sz="1000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 </a:t>
            </a:r>
            <a:r>
              <a:rPr lang="de-DE" sz="1000" dirty="0" err="1" smtClean="0"/>
              <a:t>solution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0.0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dirty="0" err="1" smtClean="0"/>
              <a:t>solution.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Sum</a:t>
            </a:r>
            <a:r>
              <a:rPr lang="de-DE" sz="1000" dirty="0" smtClean="0"/>
              <a:t>(x =&gt; x * x);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Analyze</a:t>
            </a:r>
            <a:r>
              <a:rPr lang="de-DE" sz="1000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[] </a:t>
            </a:r>
            <a:r>
              <a:rPr lang="de-DE" sz="1000" dirty="0" err="1" smtClean="0"/>
              <a:t>solutions</a:t>
            </a:r>
            <a:r>
              <a:rPr lang="de-DE" sz="1000" dirty="0" smtClean="0"/>
              <a:t>,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[] </a:t>
            </a:r>
            <a:r>
              <a:rPr lang="de-DE" sz="1000" dirty="0" err="1" smtClean="0"/>
              <a:t>qualities</a:t>
            </a:r>
            <a:r>
              <a:rPr lang="de-DE" sz="1000" dirty="0" smtClean="0"/>
              <a:t>, </a:t>
            </a:r>
            <a:r>
              <a:rPr lang="de-DE" sz="1000" dirty="0" err="1" smtClean="0"/>
              <a:t>ResultCollection</a:t>
            </a:r>
            <a:r>
              <a:rPr lang="de-DE" sz="1000" dirty="0" smtClean="0"/>
              <a:t> </a:t>
            </a:r>
            <a:r>
              <a:rPr lang="de-DE" sz="1000" dirty="0" err="1" smtClean="0"/>
              <a:t>results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/>
              <a:t>IEnumerable</a:t>
            </a:r>
            <a:r>
              <a:rPr lang="de-DE" sz="1000" dirty="0" smtClean="0"/>
              <a:t>&lt;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&gt;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GetNeighbors</a:t>
            </a:r>
            <a:r>
              <a:rPr lang="de-DE" sz="1000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 </a:t>
            </a:r>
            <a:r>
              <a:rPr lang="de-DE" sz="1000" dirty="0" err="1" smtClean="0"/>
              <a:t>solution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while</a:t>
            </a:r>
            <a:r>
              <a:rPr lang="de-DE" sz="1000" dirty="0" smtClean="0"/>
              <a:t> (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true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 = </a:t>
            </a:r>
            <a:r>
              <a:rPr lang="de-DE" sz="1000" b="1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b="1" dirty="0" smtClean="0"/>
              <a:t>)</a:t>
            </a:r>
            <a:r>
              <a:rPr lang="de-DE" sz="1000" b="1" dirty="0" err="1" smtClean="0"/>
              <a:t>solution.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Clone</a:t>
            </a:r>
            <a:r>
              <a:rPr lang="de-DE" sz="1000" b="1" dirty="0" smtClean="0"/>
              <a:t>()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index</a:t>
            </a:r>
            <a:r>
              <a:rPr lang="de-DE" sz="1000" dirty="0" smtClean="0"/>
              <a:t> =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</a:t>
            </a:r>
            <a:r>
              <a:rPr lang="de-DE" sz="1000" dirty="0" smtClean="0"/>
              <a:t>(</a:t>
            </a:r>
            <a:r>
              <a:rPr lang="de-DE" sz="1000" dirty="0" err="1" smtClean="0"/>
              <a:t>neighbor.Length</a:t>
            </a:r>
            <a:r>
              <a:rPr lang="de-DE" sz="1000" dirty="0" smtClean="0"/>
              <a:t>);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[</a:t>
            </a:r>
            <a:r>
              <a:rPr lang="de-DE" sz="1000" dirty="0" err="1" smtClean="0"/>
              <a:t>index</a:t>
            </a:r>
            <a:r>
              <a:rPr lang="de-DE" sz="1000" dirty="0" smtClean="0"/>
              <a:t>] +=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2</a:t>
            </a:r>
            <a:r>
              <a:rPr lang="de-DE" sz="1000" dirty="0" smtClean="0"/>
              <a:t> *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NextDouble</a:t>
            </a:r>
            <a:r>
              <a:rPr lang="de-DE" sz="1000" dirty="0" smtClean="0"/>
              <a:t>() -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yield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}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>  }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3047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</a:t>
            </a:r>
            <a:r>
              <a:rPr lang="de-DE" dirty="0" smtClean="0"/>
              <a:t>Points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Programmable Encodings?</a:t>
            </a:r>
          </a:p>
          <a:p>
            <a:pPr lvl="1"/>
            <a:r>
              <a:rPr lang="en-US" dirty="0" smtClean="0"/>
              <a:t>If you want to quickly test an idea for a new crossover you have to temporarily add the code to an existing plugin or create a new plugin</a:t>
            </a:r>
          </a:p>
          <a:p>
            <a:r>
              <a:rPr lang="en-US" dirty="0" smtClean="0"/>
              <a:t>Analyzers for </a:t>
            </a:r>
            <a:r>
              <a:rPr lang="en-US" dirty="0" err="1" smtClean="0"/>
              <a:t>BasicAlgorithms</a:t>
            </a:r>
            <a:endParaRPr lang="en-US" dirty="0" smtClean="0"/>
          </a:p>
          <a:p>
            <a:pPr lvl="1"/>
            <a:r>
              <a:rPr lang="en-US" dirty="0" err="1" smtClean="0"/>
              <a:t>BasicAlgorithms</a:t>
            </a:r>
            <a:r>
              <a:rPr lang="en-US" dirty="0" smtClean="0"/>
              <a:t> do not use Scopes for storing solutions, they cannot currently be studied using existing Analyzers</a:t>
            </a:r>
          </a:p>
          <a:p>
            <a:r>
              <a:rPr lang="en-US" dirty="0" smtClean="0"/>
              <a:t>Multiple Encodings per Solution</a:t>
            </a:r>
          </a:p>
          <a:p>
            <a:pPr lvl="1"/>
            <a:r>
              <a:rPr lang="en-US" dirty="0" smtClean="0"/>
              <a:t>For instance, Permutation + </a:t>
            </a:r>
            <a:r>
              <a:rPr lang="en-US" dirty="0" err="1" smtClean="0"/>
              <a:t>EdgeRepresentationEncoding</a:t>
            </a:r>
            <a:r>
              <a:rPr lang="en-US" dirty="0" smtClean="0"/>
              <a:t>, Permutation + </a:t>
            </a:r>
            <a:r>
              <a:rPr lang="en-US" dirty="0" err="1" smtClean="0"/>
              <a:t>PositionRepresentationEncoding</a:t>
            </a:r>
            <a:r>
              <a:rPr lang="en-US" dirty="0" smtClean="0"/>
              <a:t> with selected operators</a:t>
            </a:r>
          </a:p>
          <a:p>
            <a:pPr lvl="2"/>
            <a:r>
              <a:rPr lang="en-US" dirty="0" smtClean="0"/>
              <a:t>TSP would be implemented with </a:t>
            </a:r>
            <a:r>
              <a:rPr lang="en-US" dirty="0" err="1" smtClean="0"/>
              <a:t>EdgeRepresentationEncoding</a:t>
            </a:r>
            <a:r>
              <a:rPr lang="en-US" dirty="0" smtClean="0"/>
              <a:t> (-&gt; no CX, CX2 anymore)</a:t>
            </a:r>
          </a:p>
          <a:p>
            <a:pPr lvl="2"/>
            <a:r>
              <a:rPr lang="en-US" dirty="0" smtClean="0"/>
              <a:t>QAP would be implemented with </a:t>
            </a:r>
            <a:r>
              <a:rPr lang="en-US" dirty="0" err="1" smtClean="0"/>
              <a:t>PositionRepresentationEncoding</a:t>
            </a:r>
            <a:r>
              <a:rPr lang="en-US" dirty="0" smtClean="0"/>
              <a:t> (-&gt; no ERX anymore)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9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Development(</a:t>
            </a:r>
            <a:r>
              <a:rPr lang="en-US" dirty="0" err="1" smtClean="0"/>
              <a:t>JKarder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Pause for </a:t>
            </a:r>
            <a:r>
              <a:rPr lang="en-US" dirty="0" err="1" smtClean="0"/>
              <a:t>BasicAlgorithms</a:t>
            </a:r>
            <a:endParaRPr lang="en-US" dirty="0" smtClean="0"/>
          </a:p>
          <a:p>
            <a:r>
              <a:rPr lang="de-DE" dirty="0" err="1"/>
              <a:t>Async</a:t>
            </a:r>
            <a:r>
              <a:rPr lang="de-DE" dirty="0"/>
              <a:t> Start/</a:t>
            </a: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smtClean="0"/>
              <a:t>New Termination </a:t>
            </a:r>
            <a:r>
              <a:rPr lang="de-DE" dirty="0" err="1" smtClean="0"/>
              <a:t>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HeuristicLab 4.0</vt:lpstr>
      <vt:lpstr>Roadmap (Ascheibe)</vt:lpstr>
      <vt:lpstr>HL 4.0 - Overview</vt:lpstr>
      <vt:lpstr>New Persistence (Swagner)</vt:lpstr>
      <vt:lpstr>Problem Development</vt:lpstr>
      <vt:lpstr>Shortcomings</vt:lpstr>
      <vt:lpstr>Individual will be replaced</vt:lpstr>
      <vt:lpstr>Open Points</vt:lpstr>
      <vt:lpstr>Algorithm Development(JKarder)</vt:lpstr>
      <vt:lpstr>Plugin Infrastructure changes (GKronber)</vt:lpstr>
      <vt:lpstr>HeuristicLab Code Organization</vt:lpstr>
      <vt:lpstr>Minor Changes</vt:lpstr>
    </vt:vector>
  </TitlesOfParts>
  <Company>FH-Hagenberg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development</dc:title>
  <dc:creator>Beham Andreas</dc:creator>
  <cp:lastModifiedBy>Kommenda Michael</cp:lastModifiedBy>
  <cp:revision>11</cp:revision>
  <dcterms:created xsi:type="dcterms:W3CDTF">2016-01-27T08:35:59Z</dcterms:created>
  <dcterms:modified xsi:type="dcterms:W3CDTF">2016-02-04T16:58:16Z</dcterms:modified>
</cp:coreProperties>
</file>