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413" r:id="rId3"/>
    <p:sldId id="427" r:id="rId4"/>
    <p:sldId id="430" r:id="rId5"/>
    <p:sldId id="428" r:id="rId6"/>
    <p:sldId id="436" r:id="rId7"/>
    <p:sldId id="440" r:id="rId8"/>
    <p:sldId id="435" r:id="rId9"/>
    <p:sldId id="441" r:id="rId10"/>
    <p:sldId id="434" r:id="rId11"/>
    <p:sldId id="432" r:id="rId12"/>
    <p:sldId id="442" r:id="rId13"/>
    <p:sldId id="445" r:id="rId14"/>
    <p:sldId id="443" r:id="rId15"/>
    <p:sldId id="433" r:id="rId16"/>
    <p:sldId id="438" r:id="rId17"/>
    <p:sldId id="439" r:id="rId18"/>
    <p:sldId id="444" r:id="rId19"/>
    <p:sldId id="412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92" d="100"/>
          <a:sy n="92" d="100"/>
        </p:scale>
        <p:origin x="7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25.11.2013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/hl/core/wiki/Publications" TargetMode="External"/><Relationship Id="rId2" Type="http://schemas.openxmlformats.org/officeDocument/2006/relationships/hyperlink" Target="http://dev.heuristiclab.com/trac/hl/core/wiki/UsersHowto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3" y="5589240"/>
            <a:ext cx="1760854" cy="1074420"/>
          </a:xfrm>
          <a:prstGeom prst="rect">
            <a:avLst/>
          </a:prstGeom>
          <a:noFill/>
        </p:spPr>
      </p:pic>
      <p:pic>
        <p:nvPicPr>
          <p:cNvPr id="11" name="Picture 6" descr="C:\FH\Ressel\documents\Logo\Ressel_Logo (transparent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6145" y="5733256"/>
            <a:ext cx="2832319" cy="758656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0" y="2901516"/>
            <a:ext cx="91440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Algorithms and Problems</a:t>
            </a:r>
            <a:endParaRPr lang="en-US" dirty="0" smtClean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1"/>
            <a:ext cx="6984776" cy="52754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Legende mit Linie 2 2"/>
          <p:cNvSpPr/>
          <p:nvPr/>
        </p:nvSpPr>
        <p:spPr>
          <a:xfrm>
            <a:off x="6228184" y="2636912"/>
            <a:ext cx="2622376" cy="14903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732"/>
              <a:gd name="adj6" fmla="val -69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parameter for retrieving „Value“ (default name, can be configure with </a:t>
            </a:r>
            <a:r>
              <a:rPr lang="en-US" dirty="0" err="1" smtClean="0"/>
              <a:t>ActualValue</a:t>
            </a:r>
            <a:r>
              <a:rPr lang="en-US" dirty="0" smtClean="0"/>
              <a:t>) from scope or parent scopes</a:t>
            </a:r>
            <a:endParaRPr lang="en-US" dirty="0"/>
          </a:p>
        </p:txBody>
      </p:sp>
      <p:sp>
        <p:nvSpPr>
          <p:cNvPr id="9" name="Legende mit Linie 2 8"/>
          <p:cNvSpPr/>
          <p:nvPr/>
        </p:nvSpPr>
        <p:spPr>
          <a:xfrm>
            <a:off x="6372200" y="4653136"/>
            <a:ext cx="2160240" cy="8821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390"/>
              <a:gd name="adj6" fmla="val -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value is not found it can also be created in </a:t>
            </a:r>
            <a:r>
              <a:rPr lang="en-US" smtClean="0"/>
              <a:t>the scope 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203848" y="1579778"/>
            <a:ext cx="15841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043608" y="5517232"/>
            <a:ext cx="2448272" cy="198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259632" y="5966934"/>
            <a:ext cx="1440160" cy="198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Legende mit Linie 2 12"/>
          <p:cNvSpPr/>
          <p:nvPr/>
        </p:nvSpPr>
        <p:spPr>
          <a:xfrm>
            <a:off x="3720510" y="407833"/>
            <a:ext cx="2723697" cy="899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804"/>
              <a:gd name="adj6" fmla="val -42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operator that increments a value from the scope by „Increment“</a:t>
            </a:r>
            <a:endParaRPr lang="en-US" dirty="0"/>
          </a:p>
        </p:txBody>
      </p:sp>
      <p:sp>
        <p:nvSpPr>
          <p:cNvPr id="14" name="Legende mit Linie 2 13"/>
          <p:cNvSpPr/>
          <p:nvPr/>
        </p:nvSpPr>
        <p:spPr>
          <a:xfrm>
            <a:off x="6096000" y="1469680"/>
            <a:ext cx="2220416" cy="7368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802"/>
              <a:gd name="adj6" fmla="val -74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easier access to parameter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</a:t>
            </a:r>
            <a:br>
              <a:rPr lang="en-US" dirty="0" smtClean="0"/>
            </a:br>
            <a:r>
              <a:rPr lang="en-US" dirty="0" smtClean="0"/>
              <a:t>for algorithms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08720"/>
            <a:ext cx="4752528" cy="54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classes/interfaces </a:t>
            </a:r>
            <a:r>
              <a:rPr lang="en-US" dirty="0" smtClean="0"/>
              <a:t>for </a:t>
            </a:r>
            <a:r>
              <a:rPr lang="en-US" dirty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IExecutable</a:t>
            </a:r>
            <a:r>
              <a:rPr lang="en-US" dirty="0" smtClean="0"/>
              <a:t> (Executable): </a:t>
            </a:r>
          </a:p>
          <a:p>
            <a:pPr lvl="1"/>
            <a:r>
              <a:rPr lang="en-US" dirty="0" smtClean="0"/>
              <a:t>Defines methods for starting, stopping, etc. of algorithms</a:t>
            </a:r>
          </a:p>
          <a:p>
            <a:r>
              <a:rPr lang="en-US" dirty="0" err="1" smtClean="0"/>
              <a:t>IOptimizer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run collection</a:t>
            </a:r>
          </a:p>
          <a:p>
            <a:r>
              <a:rPr lang="en-US" dirty="0" err="1" smtClean="0"/>
              <a:t>IAlgorithm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problem on which the algorithm is applied as well as a result</a:t>
            </a:r>
          </a:p>
          <a:p>
            <a:r>
              <a:rPr lang="en-US" dirty="0" smtClean="0"/>
              <a:t>Algorithm: </a:t>
            </a:r>
          </a:p>
          <a:p>
            <a:pPr lvl="1"/>
            <a:r>
              <a:rPr lang="en-US" dirty="0" smtClean="0"/>
              <a:t>Base class, implements </a:t>
            </a:r>
            <a:r>
              <a:rPr lang="en-US" dirty="0" err="1" smtClean="0"/>
              <a:t>IAlgorithm</a:t>
            </a:r>
            <a:endParaRPr lang="en-US" dirty="0" smtClean="0"/>
          </a:p>
          <a:p>
            <a:r>
              <a:rPr lang="en-US" dirty="0" err="1" smtClean="0"/>
              <a:t>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Extensions for execution with an engine (operator graph, scope, engine)</a:t>
            </a:r>
          </a:p>
          <a:p>
            <a:r>
              <a:rPr lang="en-US" dirty="0" err="1" smtClean="0"/>
              <a:t>HeuristicOptimizationEngineAlgorithm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Specifies problem: </a:t>
            </a:r>
            <a:r>
              <a:rPr lang="en-US" dirty="0" err="1" smtClean="0"/>
              <a:t>IHeuristicOptimizationProblem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4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an HL algorithm </a:t>
            </a:r>
            <a:r>
              <a:rPr lang="en-US" dirty="0"/>
              <a:t>do?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operator graph of algorithm by chaining together operators (the actual algorithm)</a:t>
            </a:r>
          </a:p>
          <a:p>
            <a:r>
              <a:rPr lang="en-US" dirty="0" smtClean="0"/>
              <a:t>Offer user configuration options through parameters</a:t>
            </a:r>
          </a:p>
          <a:p>
            <a:r>
              <a:rPr lang="en-US" dirty="0" smtClean="0"/>
              <a:t>Discover operators from the Operators collection of the problem</a:t>
            </a:r>
          </a:p>
          <a:p>
            <a:r>
              <a:rPr lang="en-US" dirty="0" smtClean="0"/>
              <a:t>Parameterize/wire (react to changes in operators) operators where necessary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3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encodings for representing solutions</a:t>
            </a:r>
          </a:p>
          <a:p>
            <a:r>
              <a:rPr lang="en-US" dirty="0" smtClean="0"/>
              <a:t>Encodings consist of solution candidate definitions and corresponding operators</a:t>
            </a:r>
          </a:p>
          <a:p>
            <a:r>
              <a:rPr lang="en-US" dirty="0" smtClean="0"/>
              <a:t>Problems contain </a:t>
            </a:r>
          </a:p>
          <a:p>
            <a:pPr lvl="1"/>
            <a:r>
              <a:rPr lang="en-US" dirty="0" smtClean="0"/>
              <a:t>the evaluator</a:t>
            </a:r>
          </a:p>
          <a:p>
            <a:pPr lvl="1"/>
            <a:r>
              <a:rPr lang="en-US" dirty="0" smtClean="0"/>
              <a:t>the solution creator</a:t>
            </a:r>
          </a:p>
          <a:p>
            <a:r>
              <a:rPr lang="en-US" dirty="0" smtClean="0"/>
              <a:t>Define maximization or minimization</a:t>
            </a:r>
          </a:p>
          <a:p>
            <a:r>
              <a:rPr lang="en-US" dirty="0" smtClean="0"/>
              <a:t>Contain the „problem data“ (e.g. a distance matrix, a simulation, a function definition), usually supplied by a </a:t>
            </a:r>
            <a:r>
              <a:rPr lang="en-US" dirty="0" err="1" smtClean="0"/>
              <a:t>ProblemInstanceProvider</a:t>
            </a:r>
            <a:endParaRPr lang="en-US" dirty="0" smtClean="0"/>
          </a:p>
          <a:p>
            <a:r>
              <a:rPr lang="en-US" dirty="0" smtClean="0"/>
              <a:t>Can be single- or multi-objective</a:t>
            </a:r>
          </a:p>
          <a:p>
            <a:r>
              <a:rPr lang="en-US" dirty="0" smtClean="0"/>
              <a:t>Configured with parameters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97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Architecture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0" y="1417638"/>
            <a:ext cx="5808280" cy="47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for problems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95" y="1511909"/>
            <a:ext cx="5620209" cy="47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classes/interfaces for 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Contains the operators collection; all operators that can be used by the problem, algorithm and user</a:t>
            </a:r>
          </a:p>
          <a:p>
            <a:r>
              <a:rPr lang="en-US" dirty="0" err="1" smtClean="0"/>
              <a:t>IHeuristicOptimizationProblem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solution creator and evaluator</a:t>
            </a:r>
          </a:p>
          <a:p>
            <a:r>
              <a:rPr lang="en-US" dirty="0" smtClean="0"/>
              <a:t>Problem, </a:t>
            </a:r>
            <a:r>
              <a:rPr lang="en-US" dirty="0" err="1" smtClean="0"/>
              <a:t>HeuristicOptimizationProblem</a:t>
            </a:r>
            <a:r>
              <a:rPr lang="en-US" dirty="0" smtClean="0"/>
              <a:t> and Single/</a:t>
            </a:r>
            <a:r>
              <a:rPr lang="en-US" dirty="0" err="1" smtClean="0"/>
              <a:t>MultiObjectiveHeuristicOptimizationProblem</a:t>
            </a:r>
            <a:r>
              <a:rPr lang="en-US" dirty="0" smtClean="0"/>
              <a:t> provide abstract base classes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40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What does </a:t>
            </a:r>
            <a:r>
              <a:rPr lang="en-US" dirty="0" smtClean="0"/>
              <a:t>a HL </a:t>
            </a:r>
            <a:r>
              <a:rPr lang="en-US" dirty="0" smtClean="0"/>
              <a:t>problem do?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used encoding</a:t>
            </a:r>
          </a:p>
          <a:p>
            <a:r>
              <a:rPr lang="en-US" dirty="0" smtClean="0"/>
              <a:t>Defines single/multi objective</a:t>
            </a:r>
          </a:p>
          <a:p>
            <a:r>
              <a:rPr lang="en-US" dirty="0" smtClean="0"/>
              <a:t>Defines min/maximization</a:t>
            </a:r>
          </a:p>
          <a:p>
            <a:r>
              <a:rPr lang="en-US" dirty="0" smtClean="0"/>
              <a:t>Discovers correct operators</a:t>
            </a:r>
          </a:p>
          <a:p>
            <a:pPr lvl="1"/>
            <a:r>
              <a:rPr lang="en-US" dirty="0" smtClean="0"/>
              <a:t>Are used by the algorithm</a:t>
            </a:r>
          </a:p>
          <a:p>
            <a:r>
              <a:rPr lang="en-US" dirty="0" smtClean="0"/>
              <a:t>Wires/parameterizes operators</a:t>
            </a:r>
          </a:p>
          <a:p>
            <a:r>
              <a:rPr lang="en-US" dirty="0" smtClean="0"/>
              <a:t>Loads problem data using a corresponding problem instance provider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6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dev.heuristiclab.com/trac/hl/core/wiki/UsersHowtos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dev.heuristiclab.com/trac/hl/core/wiki/Publications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</a:t>
            </a:r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r>
              <a:rPr lang="en-US" dirty="0" smtClean="0"/>
              <a:t>Parameters, Operators and Scopes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Problems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8910"/>
            <a:ext cx="8928992" cy="41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HL Algorithm </a:t>
            </a:r>
            <a:r>
              <a:rPr lang="en-US" dirty="0" smtClean="0"/>
              <a:t>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HL algorithms are constructed by chaining together operators </a:t>
            </a:r>
          </a:p>
          <a:p>
            <a:r>
              <a:rPr lang="en-US" dirty="0" smtClean="0"/>
              <a:t>An engine executes these operators</a:t>
            </a:r>
          </a:p>
          <a:p>
            <a:pPr lvl="1"/>
            <a:r>
              <a:rPr lang="en-US" dirty="0" smtClean="0"/>
              <a:t>Enables pausing and debugging</a:t>
            </a:r>
          </a:p>
          <a:p>
            <a:pPr lvl="1"/>
            <a:r>
              <a:rPr lang="en-US" dirty="0" smtClean="0"/>
              <a:t> Available engines:</a:t>
            </a:r>
          </a:p>
          <a:p>
            <a:pPr lvl="2"/>
            <a:r>
              <a:rPr lang="en-US" dirty="0" smtClean="0"/>
              <a:t>Sequential engine</a:t>
            </a:r>
          </a:p>
          <a:p>
            <a:pPr lvl="2"/>
            <a:r>
              <a:rPr lang="en-US" dirty="0" smtClean="0"/>
              <a:t>Parallel engine</a:t>
            </a:r>
          </a:p>
          <a:p>
            <a:pPr lvl="2"/>
            <a:r>
              <a:rPr lang="en-US" dirty="0" smtClean="0"/>
              <a:t>Debug engine</a:t>
            </a:r>
          </a:p>
          <a:p>
            <a:pPr lvl="2"/>
            <a:r>
              <a:rPr lang="en-US" dirty="0" smtClean="0"/>
              <a:t>(Hive engine)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8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Model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63" y="1561712"/>
            <a:ext cx="4841274" cy="46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to configure algorithms, problems and operators</a:t>
            </a:r>
          </a:p>
          <a:p>
            <a:r>
              <a:rPr lang="en-US" dirty="0" smtClean="0"/>
              <a:t>Used for accessing variables in the scope</a:t>
            </a:r>
          </a:p>
          <a:p>
            <a:r>
              <a:rPr lang="en-US" dirty="0" smtClean="0"/>
              <a:t>E.g. population size, analyzers, crossover operator</a:t>
            </a:r>
          </a:p>
          <a:p>
            <a:r>
              <a:rPr lang="en-US" dirty="0" smtClean="0"/>
              <a:t>Operators </a:t>
            </a:r>
          </a:p>
          <a:p>
            <a:pPr lvl="1"/>
            <a:r>
              <a:rPr lang="en-US" dirty="0" smtClean="0"/>
              <a:t>Look up these parameters from the algorithm, problem or scope</a:t>
            </a:r>
          </a:p>
          <a:p>
            <a:pPr lvl="1"/>
            <a:r>
              <a:rPr lang="en-US" dirty="0" smtClean="0"/>
              <a:t>Use them to store values (in the scope tree)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51" y="2060848"/>
            <a:ext cx="295184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dirty="0" err="1" smtClean="0"/>
              <a:t>ValueParameter</a:t>
            </a:r>
            <a:r>
              <a:rPr lang="en-US" sz="3800" dirty="0" smtClean="0"/>
              <a:t>:</a:t>
            </a:r>
          </a:p>
          <a:p>
            <a:pPr lvl="1"/>
            <a:r>
              <a:rPr lang="en-US" dirty="0" smtClean="0"/>
              <a:t>Stores a value (Item) that can be looked up. E.g. mutation rate, crossover operator,…</a:t>
            </a:r>
          </a:p>
          <a:p>
            <a:endParaRPr lang="en-US" dirty="0" smtClean="0"/>
          </a:p>
          <a:p>
            <a:r>
              <a:rPr lang="en-US" sz="3800" dirty="0" err="1"/>
              <a:t>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Looks up parameters/items (variables) from the scope/parent scopes. </a:t>
            </a:r>
          </a:p>
          <a:p>
            <a:endParaRPr lang="en-US" dirty="0" smtClean="0"/>
          </a:p>
          <a:p>
            <a:r>
              <a:rPr lang="en-US" sz="3800" dirty="0" err="1"/>
              <a:t>ConstrainedValueParameter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Contains a list of selectable values. </a:t>
            </a:r>
          </a:p>
          <a:p>
            <a:endParaRPr lang="en-US" dirty="0" smtClean="0"/>
          </a:p>
          <a:p>
            <a:r>
              <a:rPr lang="en-US" sz="3800" dirty="0" err="1"/>
              <a:t>ScopeTreeLookupParameter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Goes down the scope tree and looks up variables.</a:t>
            </a:r>
          </a:p>
          <a:p>
            <a:endParaRPr lang="en-US" dirty="0" smtClean="0"/>
          </a:p>
          <a:p>
            <a:r>
              <a:rPr lang="en-US" sz="3800" dirty="0" err="1"/>
              <a:t>ScopeParameter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Returns the current scope. </a:t>
            </a:r>
          </a:p>
          <a:p>
            <a:pPr lvl="1"/>
            <a:endParaRPr lang="en-US" dirty="0" smtClean="0"/>
          </a:p>
          <a:p>
            <a:r>
              <a:rPr lang="en-US" sz="3800" dirty="0" err="1"/>
              <a:t>ValueLookupParameter</a:t>
            </a:r>
            <a:r>
              <a:rPr lang="en-US" sz="3800" dirty="0"/>
              <a:t>, </a:t>
            </a:r>
            <a:r>
              <a:rPr lang="en-US" sz="3800" dirty="0" err="1"/>
              <a:t>OptionalConstrainedValueParameter</a:t>
            </a:r>
            <a:r>
              <a:rPr lang="en-US" sz="3800" dirty="0"/>
              <a:t>, </a:t>
            </a:r>
            <a:r>
              <a:rPr lang="en-US" sz="3800" dirty="0" err="1"/>
              <a:t>OperatorParameter</a:t>
            </a:r>
            <a:r>
              <a:rPr lang="en-US" sz="3800" dirty="0"/>
              <a:t>, </a:t>
            </a:r>
            <a:r>
              <a:rPr lang="en-US" sz="3800" dirty="0" err="1"/>
              <a:t>FixedValueParameter</a:t>
            </a:r>
            <a:r>
              <a:rPr lang="en-US" sz="3800" dirty="0"/>
              <a:t>, </a:t>
            </a:r>
            <a:r>
              <a:rPr lang="en-US" sz="3800" dirty="0" err="1"/>
              <a:t>OptionalValueParameter</a:t>
            </a:r>
            <a:r>
              <a:rPr lang="en-US" sz="3800" dirty="0"/>
              <a:t>,…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9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Scopes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47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scope is a node in the scope tree</a:t>
            </a:r>
          </a:p>
          <a:p>
            <a:r>
              <a:rPr lang="en-US" dirty="0" smtClean="0"/>
              <a:t>Contains link to parent and sub-scopes</a:t>
            </a:r>
          </a:p>
          <a:p>
            <a:r>
              <a:rPr lang="en-US" dirty="0" smtClean="0"/>
              <a:t>Contains variables (e.g. solutions or their quality)</a:t>
            </a:r>
          </a:p>
          <a:p>
            <a:r>
              <a:rPr lang="en-US" dirty="0" smtClean="0"/>
              <a:t>Operators usually work on scopes (either directly or through parameters)</a:t>
            </a:r>
          </a:p>
          <a:p>
            <a:r>
              <a:rPr lang="en-US" dirty="0" smtClean="0"/>
              <a:t>Example - Selection: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7" y="4044950"/>
            <a:ext cx="6245326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SingleSuccessorOperator</a:t>
            </a:r>
            <a:endParaRPr lang="en-US" dirty="0" smtClean="0"/>
          </a:p>
          <a:p>
            <a:r>
              <a:rPr lang="en-US" dirty="0" smtClean="0"/>
              <a:t>Override the Apply() method</a:t>
            </a:r>
          </a:p>
          <a:p>
            <a:r>
              <a:rPr lang="en-US" dirty="0" smtClean="0"/>
              <a:t>Must return </a:t>
            </a:r>
            <a:r>
              <a:rPr lang="en-US" dirty="0" err="1" smtClean="0"/>
              <a:t>base.Apply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successor operation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ExecutionContext</a:t>
            </a:r>
            <a:r>
              <a:rPr lang="en-US" dirty="0" smtClean="0"/>
              <a:t> to access scopes</a:t>
            </a:r>
          </a:p>
          <a:p>
            <a:r>
              <a:rPr lang="en-US" dirty="0" smtClean="0"/>
              <a:t>Or better: Use parameters to retrieve scopes, values from scopes or manipulate them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Bildschirmpräsentation (4:3)</PresentationFormat>
  <Paragraphs>171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Calibri</vt:lpstr>
      <vt:lpstr>Larissa-Design</vt:lpstr>
      <vt:lpstr>Programming HeuristicLab </vt:lpstr>
      <vt:lpstr>Overview</vt:lpstr>
      <vt:lpstr>Where are we?</vt:lpstr>
      <vt:lpstr>HL Algorithm Model</vt:lpstr>
      <vt:lpstr>HL Algorithm Model</vt:lpstr>
      <vt:lpstr>Parameters</vt:lpstr>
      <vt:lpstr>Parameters</vt:lpstr>
      <vt:lpstr>Scopes</vt:lpstr>
      <vt:lpstr>Operators</vt:lpstr>
      <vt:lpstr>Operators</vt:lpstr>
      <vt:lpstr>Base classes/interfaces  for algorithms</vt:lpstr>
      <vt:lpstr>Base classes/interfaces for algorithms</vt:lpstr>
      <vt:lpstr>What does an HL algorithm do?</vt:lpstr>
      <vt:lpstr>Problems</vt:lpstr>
      <vt:lpstr>Problem Architecture</vt:lpstr>
      <vt:lpstr>Base classes/interfaces for problems</vt:lpstr>
      <vt:lpstr>Base classes/interfaces for problems</vt:lpstr>
      <vt:lpstr>Recap: What does a HL problem do?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scheibenpflug.a@gmail.com</cp:lastModifiedBy>
  <cp:revision>372</cp:revision>
  <dcterms:created xsi:type="dcterms:W3CDTF">2011-02-08T10:23:16Z</dcterms:created>
  <dcterms:modified xsi:type="dcterms:W3CDTF">2013-11-25T13:42:36Z</dcterms:modified>
</cp:coreProperties>
</file>