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413" r:id="rId3"/>
    <p:sldId id="427" r:id="rId4"/>
    <p:sldId id="414" r:id="rId5"/>
    <p:sldId id="415" r:id="rId6"/>
    <p:sldId id="431" r:id="rId7"/>
    <p:sldId id="432" r:id="rId8"/>
    <p:sldId id="416" r:id="rId9"/>
    <p:sldId id="417" r:id="rId10"/>
    <p:sldId id="419" r:id="rId11"/>
    <p:sldId id="418" r:id="rId12"/>
    <p:sldId id="421" r:id="rId13"/>
    <p:sldId id="420" r:id="rId14"/>
    <p:sldId id="422" r:id="rId15"/>
    <p:sldId id="423" r:id="rId16"/>
    <p:sldId id="424" r:id="rId17"/>
    <p:sldId id="428" r:id="rId18"/>
    <p:sldId id="430" r:id="rId19"/>
    <p:sldId id="429" r:id="rId20"/>
    <p:sldId id="412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>
      <p:cViewPr varScale="1">
        <p:scale>
          <a:sx n="81" d="100"/>
          <a:sy n="81" d="100"/>
        </p:scale>
        <p:origin x="8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8095B-826C-4D0E-ACE1-419E2A1A3ECD}" type="datetimeFigureOut">
              <a:rPr lang="de-AT" smtClean="0"/>
              <a:pPr/>
              <a:t>25.11.2013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5D646-3296-4749-B007-1905E4BDEDB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437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v.heuristiclab.com/trac/hl/core/wiki/Publications" TargetMode="External"/><Relationship Id="rId2" Type="http://schemas.openxmlformats.org/officeDocument/2006/relationships/hyperlink" Target="http://dev.heuristiclab.com/trac/hl/core/wiki/UsersHowtos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youtube.com/heuristiclab" TargetMode="External"/><Relationship Id="rId4" Type="http://schemas.openxmlformats.org/officeDocument/2006/relationships/hyperlink" Target="mailto:heuristiclab@googlegroup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814959"/>
            <a:ext cx="9144000" cy="1470025"/>
          </a:xfrm>
        </p:spPr>
        <p:txBody>
          <a:bodyPr/>
          <a:lstStyle/>
          <a:p>
            <a:r>
              <a:rPr lang="en-US" dirty="0" smtClean="0"/>
              <a:t>Programming HeuristicLab</a:t>
            </a:r>
            <a:br>
              <a:rPr lang="en-US" dirty="0" smtClean="0"/>
            </a:br>
            <a:endParaRPr lang="en-US" sz="27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2901516"/>
            <a:ext cx="9144000" cy="766936"/>
          </a:xfrm>
        </p:spPr>
        <p:txBody>
          <a:bodyPr>
            <a:normAutofit/>
          </a:bodyPr>
          <a:lstStyle/>
          <a:p>
            <a:r>
              <a:rPr lang="en-US" dirty="0"/>
              <a:t>Basics</a:t>
            </a:r>
            <a:endParaRPr lang="en-US" dirty="0" smtClean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0" y="4437112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 Scheibenpflug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Heuristic and Evolutionary Algorithms Laboratory (HEAL)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School of Informatics/Communications/Media, Campus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Hagenberg</a:t>
            </a:r>
            <a:endParaRPr lang="en-US" sz="3200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 algn="ctr">
              <a:spcBef>
                <a:spcPct val="20000"/>
              </a:spcBef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Applied Sciences </a:t>
            </a: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Upper 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Austria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C:\01_SVN\hl\trunk\documentation\Logo\hl_logo_large_600x120_tra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37592"/>
            <a:ext cx="6096000" cy="1219200"/>
          </a:xfrm>
          <a:prstGeom prst="rect">
            <a:avLst/>
          </a:prstGeom>
          <a:noFill/>
        </p:spPr>
      </p:pic>
      <p:pic>
        <p:nvPicPr>
          <p:cNvPr id="10" name="Picture 2" descr="C:\FH\Ressel\documents\Partners\Logos\FH-Logo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1573" y="5589240"/>
            <a:ext cx="1760854" cy="1074420"/>
          </a:xfrm>
          <a:prstGeom prst="rect">
            <a:avLst/>
          </a:prstGeom>
          <a:noFill/>
        </p:spPr>
      </p:pic>
      <p:pic>
        <p:nvPicPr>
          <p:cNvPr id="11" name="Picture 6" descr="C:\FH\Ressel\documents\Logo\Ressel_Logo (transparent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16145" y="5733256"/>
            <a:ext cx="2832319" cy="758656"/>
          </a:xfrm>
          <a:prstGeom prst="rect">
            <a:avLst/>
          </a:prstGeom>
          <a:noFill/>
        </p:spPr>
      </p:pic>
      <p:pic>
        <p:nvPicPr>
          <p:cNvPr id="1026" name="Picture 2" descr="D:\SVN\heal\documents\Research Group\HEAL Logo\HE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676464"/>
            <a:ext cx="2664296" cy="8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Persistence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HL provides it‘s own serialization mechanism</a:t>
            </a:r>
          </a:p>
          <a:p>
            <a:r>
              <a:rPr lang="en-US" dirty="0" smtClean="0"/>
              <a:t>A class that should be </a:t>
            </a:r>
            <a:r>
              <a:rPr lang="en-US" dirty="0" err="1" smtClean="0"/>
              <a:t>serializable</a:t>
            </a:r>
            <a:r>
              <a:rPr lang="en-US" dirty="0" smtClean="0"/>
              <a:t> has to be marked with the [</a:t>
            </a:r>
            <a:r>
              <a:rPr lang="de-AT" dirty="0" err="1" smtClean="0"/>
              <a:t>StorableClass</a:t>
            </a:r>
            <a:r>
              <a:rPr lang="de-AT" dirty="0" smtClean="0"/>
              <a:t>] </a:t>
            </a:r>
            <a:r>
              <a:rPr lang="en-US" dirty="0" smtClean="0"/>
              <a:t>attribute</a:t>
            </a:r>
          </a:p>
          <a:p>
            <a:r>
              <a:rPr lang="en-US" dirty="0" smtClean="0"/>
              <a:t>Properties that should be serialized have to be marked with the [Storable] attribute</a:t>
            </a:r>
          </a:p>
          <a:p>
            <a:r>
              <a:rPr lang="en-US" dirty="0" err="1" smtClean="0"/>
              <a:t>StorableConstructor</a:t>
            </a:r>
            <a:r>
              <a:rPr lang="en-US" dirty="0" smtClean="0"/>
              <a:t> has to be implemented</a:t>
            </a:r>
          </a:p>
          <a:p>
            <a:r>
              <a:rPr lang="en-US" dirty="0" smtClean="0"/>
              <a:t>Optional: Define Hooks with attribute [</a:t>
            </a:r>
            <a:r>
              <a:rPr lang="en-US" dirty="0" err="1" smtClean="0"/>
              <a:t>StorableHook</a:t>
            </a:r>
            <a:r>
              <a:rPr lang="en-US" dirty="0" smtClean="0"/>
              <a:t>] to react on loading/saving events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IStorableContent</a:t>
            </a:r>
            <a:r>
              <a:rPr lang="en-US" dirty="0" smtClean="0"/>
              <a:t> to signal that this is a root object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0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Persistence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1" y="1417638"/>
            <a:ext cx="7068797" cy="4313361"/>
          </a:xfrm>
          <a:prstGeom prst="rect">
            <a:avLst/>
          </a:prstGeom>
        </p:spPr>
      </p:pic>
      <p:sp>
        <p:nvSpPr>
          <p:cNvPr id="3" name="Legende mit Linie 2 2"/>
          <p:cNvSpPr/>
          <p:nvPr/>
        </p:nvSpPr>
        <p:spPr>
          <a:xfrm>
            <a:off x="6161347" y="1691680"/>
            <a:ext cx="2917305" cy="86895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5602"/>
              <a:gd name="adj6" fmla="val -127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 that should be stored in a file have to be marked with [Storable]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1037600" y="1427079"/>
            <a:ext cx="180620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1331639" y="2204864"/>
            <a:ext cx="1259161" cy="290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1241138" y="5085183"/>
            <a:ext cx="6787245" cy="645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Legende mit Linie 2 10"/>
          <p:cNvSpPr/>
          <p:nvPr/>
        </p:nvSpPr>
        <p:spPr>
          <a:xfrm>
            <a:off x="6161346" y="3395114"/>
            <a:ext cx="2803141" cy="12241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1517"/>
              <a:gd name="adj6" fmla="val -11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Mandatory storable constructor. Used by the persistence when </a:t>
            </a:r>
            <a:r>
              <a:rPr lang="en-US" dirty="0" err="1" smtClean="0"/>
              <a:t>deserializing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Items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 smtClean="0"/>
              <a:t>Items </a:t>
            </a:r>
            <a:r>
              <a:rPr lang="de-AT" dirty="0" err="1" smtClean="0"/>
              <a:t>have</a:t>
            </a:r>
            <a:endParaRPr lang="de-AT" dirty="0" smtClean="0"/>
          </a:p>
          <a:p>
            <a:pPr lvl="1"/>
            <a:r>
              <a:rPr lang="de-AT" dirty="0" smtClean="0"/>
              <a:t>A </a:t>
            </a:r>
            <a:r>
              <a:rPr lang="de-AT" dirty="0" err="1"/>
              <a:t>n</a:t>
            </a:r>
            <a:r>
              <a:rPr lang="de-AT" dirty="0" err="1" smtClean="0"/>
              <a:t>ame</a:t>
            </a:r>
            <a:endParaRPr lang="de-AT" dirty="0" smtClean="0"/>
          </a:p>
          <a:p>
            <a:pPr lvl="1"/>
            <a:r>
              <a:rPr lang="de-AT" dirty="0" smtClean="0"/>
              <a:t>A </a:t>
            </a:r>
            <a:r>
              <a:rPr lang="de-AT" dirty="0" err="1" smtClean="0"/>
              <a:t>description</a:t>
            </a:r>
            <a:endParaRPr lang="de-AT" dirty="0" smtClean="0"/>
          </a:p>
          <a:p>
            <a:pPr lvl="1"/>
            <a:r>
              <a:rPr lang="de-AT" dirty="0" smtClean="0"/>
              <a:t>An </a:t>
            </a:r>
            <a:r>
              <a:rPr lang="de-AT" dirty="0" err="1" smtClean="0"/>
              <a:t>icon</a:t>
            </a:r>
            <a:endParaRPr lang="de-AT" dirty="0" smtClean="0"/>
          </a:p>
          <a:p>
            <a:pPr lvl="1"/>
            <a:r>
              <a:rPr lang="de-AT" dirty="0" err="1" smtClean="0"/>
              <a:t>ToStringChanged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ItemImageChanged</a:t>
            </a:r>
            <a:r>
              <a:rPr lang="de-AT" dirty="0" smtClean="0"/>
              <a:t> </a:t>
            </a:r>
            <a:r>
              <a:rPr lang="de-AT" dirty="0" err="1" smtClean="0"/>
              <a:t>events</a:t>
            </a:r>
            <a:endParaRPr lang="de-AT" dirty="0" smtClean="0"/>
          </a:p>
          <a:p>
            <a:r>
              <a:rPr lang="de-AT" dirty="0" smtClean="0"/>
              <a:t>All Items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DeepCloneables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Storable</a:t>
            </a:r>
            <a:endParaRPr lang="de-AT" dirty="0" smtClean="0"/>
          </a:p>
          <a:p>
            <a:r>
              <a:rPr lang="de-AT" dirty="0" smtClean="0"/>
              <a:t>Most Items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marked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IContent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allow</a:t>
            </a:r>
            <a:r>
              <a:rPr lang="de-AT" dirty="0" smtClean="0"/>
              <a:t> </a:t>
            </a:r>
            <a:r>
              <a:rPr lang="de-AT" dirty="0" err="1" smtClean="0"/>
              <a:t>displaying</a:t>
            </a:r>
            <a:r>
              <a:rPr lang="de-AT" dirty="0" smtClean="0"/>
              <a:t> in </a:t>
            </a:r>
            <a:r>
              <a:rPr lang="de-AT" dirty="0" err="1" smtClean="0"/>
              <a:t>views</a:t>
            </a:r>
            <a:endParaRPr lang="de-AT" dirty="0" smtClean="0"/>
          </a:p>
          <a:p>
            <a:r>
              <a:rPr lang="de-AT" dirty="0" err="1" smtClean="0"/>
              <a:t>Use</a:t>
            </a:r>
            <a:r>
              <a:rPr lang="de-AT" dirty="0" smtClean="0"/>
              <a:t> [Item] </a:t>
            </a:r>
            <a:r>
              <a:rPr lang="de-AT" dirty="0" err="1" smtClean="0"/>
              <a:t>attribute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set</a:t>
            </a:r>
            <a:r>
              <a:rPr lang="de-AT" dirty="0" smtClean="0"/>
              <a:t> </a:t>
            </a:r>
            <a:r>
              <a:rPr lang="de-AT" dirty="0" err="1" smtClean="0"/>
              <a:t>name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description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1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Items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32856"/>
            <a:ext cx="6912656" cy="188277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172970" y="2132855"/>
            <a:ext cx="4983206" cy="275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1172970" y="3218299"/>
            <a:ext cx="6639390" cy="79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58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HL Data </a:t>
            </a:r>
            <a:r>
              <a:rPr lang="de-AT" dirty="0" err="1" smtClean="0"/>
              <a:t>Types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Located in </a:t>
            </a:r>
            <a:r>
              <a:rPr lang="en-US" dirty="0" err="1" smtClean="0"/>
              <a:t>HeuristicLab.Data</a:t>
            </a:r>
            <a:r>
              <a:rPr lang="en-US" dirty="0" smtClean="0"/>
              <a:t> (and corresponding views in </a:t>
            </a:r>
            <a:r>
              <a:rPr lang="en-US" dirty="0" err="1" smtClean="0"/>
              <a:t>Data.Views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Wrap standard .NET data types and provide functionality necessary for UIs:</a:t>
            </a:r>
          </a:p>
          <a:p>
            <a:pPr lvl="1"/>
            <a:r>
              <a:rPr lang="en-US" dirty="0" err="1" smtClean="0"/>
              <a:t>ValueChanged</a:t>
            </a:r>
            <a:r>
              <a:rPr lang="en-US" dirty="0" smtClean="0"/>
              <a:t> Event</a:t>
            </a:r>
          </a:p>
          <a:p>
            <a:pPr lvl="1"/>
            <a:r>
              <a:rPr lang="en-US" dirty="0" smtClean="0"/>
              <a:t>Parsing of strings</a:t>
            </a:r>
          </a:p>
          <a:p>
            <a:pPr lvl="1"/>
            <a:r>
              <a:rPr lang="en-US" dirty="0" smtClean="0"/>
              <a:t>Validation</a:t>
            </a:r>
          </a:p>
          <a:p>
            <a:r>
              <a:rPr lang="en-US" dirty="0" err="1" smtClean="0"/>
              <a:t>DataTypes</a:t>
            </a:r>
            <a:r>
              <a:rPr lang="en-US" dirty="0" smtClean="0"/>
              <a:t> include</a:t>
            </a:r>
          </a:p>
          <a:p>
            <a:pPr lvl="1"/>
            <a:r>
              <a:rPr lang="en-US" dirty="0" err="1" smtClean="0"/>
              <a:t>IntValue</a:t>
            </a:r>
            <a:r>
              <a:rPr lang="en-US" dirty="0" smtClean="0"/>
              <a:t>, </a:t>
            </a:r>
            <a:r>
              <a:rPr lang="en-US" dirty="0" err="1" smtClean="0"/>
              <a:t>DoubleValue</a:t>
            </a:r>
            <a:r>
              <a:rPr lang="en-US" dirty="0" smtClean="0"/>
              <a:t>, </a:t>
            </a:r>
            <a:r>
              <a:rPr lang="en-US" dirty="0" err="1" smtClean="0"/>
              <a:t>PercentValue</a:t>
            </a:r>
            <a:r>
              <a:rPr lang="en-US" dirty="0" smtClean="0"/>
              <a:t>, </a:t>
            </a:r>
            <a:r>
              <a:rPr lang="en-US" dirty="0" err="1" smtClean="0"/>
              <a:t>StringValue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Ranges, Arrays, Matrices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33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Collections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in </a:t>
            </a:r>
            <a:r>
              <a:rPr lang="en-US" dirty="0" err="1" smtClean="0"/>
              <a:t>HeuristicLab.Collections</a:t>
            </a:r>
            <a:r>
              <a:rPr lang="en-US" dirty="0" smtClean="0"/>
              <a:t>/Core (and </a:t>
            </a:r>
            <a:r>
              <a:rPr lang="en-US" dirty="0" err="1" smtClean="0"/>
              <a:t>Core.Views</a:t>
            </a:r>
            <a:r>
              <a:rPr lang="en-US" dirty="0" smtClean="0"/>
              <a:t> for the corresponding views)</a:t>
            </a:r>
          </a:p>
          <a:p>
            <a:r>
              <a:rPr lang="en-US" dirty="0" smtClean="0"/>
              <a:t>Same as with data types, provide UI friendly wrappers for .NET collections (e.g. additional events)</a:t>
            </a:r>
          </a:p>
          <a:p>
            <a:r>
              <a:rPr lang="en-US" dirty="0" smtClean="0"/>
              <a:t>There are Lists, Arrays, Sets, Dictionaries and read-only collections</a:t>
            </a:r>
          </a:p>
          <a:p>
            <a:r>
              <a:rPr lang="en-US" dirty="0" smtClean="0"/>
              <a:t>Most are designed for Items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8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Content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smtClean="0"/>
              <a:t>Views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HL provides views for all data types, collections and much more (including input validation and updates)</a:t>
            </a:r>
          </a:p>
          <a:p>
            <a:r>
              <a:rPr lang="en-US" dirty="0" smtClean="0"/>
              <a:t>Views display (and manipulate) Content</a:t>
            </a:r>
          </a:p>
          <a:p>
            <a:r>
              <a:rPr lang="en-US" dirty="0" smtClean="0"/>
              <a:t>Use [Content] attribute to define the type of Content a view can display</a:t>
            </a:r>
            <a:endParaRPr lang="en-US" dirty="0"/>
          </a:p>
          <a:p>
            <a:r>
              <a:rPr lang="en-US" dirty="0" smtClean="0"/>
              <a:t>Inherit </a:t>
            </a:r>
            <a:r>
              <a:rPr lang="en-US" dirty="0" err="1" smtClean="0"/>
              <a:t>UserControl</a:t>
            </a:r>
            <a:r>
              <a:rPr lang="en-US" dirty="0" smtClean="0"/>
              <a:t> from </a:t>
            </a:r>
            <a:r>
              <a:rPr lang="en-US" dirty="0" err="1" smtClean="0"/>
              <a:t>AsynchronousContentView</a:t>
            </a:r>
            <a:r>
              <a:rPr lang="en-US" dirty="0" smtClean="0"/>
              <a:t> or </a:t>
            </a:r>
            <a:r>
              <a:rPr lang="en-US" dirty="0" err="1" smtClean="0"/>
              <a:t>ItemView</a:t>
            </a:r>
            <a:endParaRPr lang="en-US" dirty="0" smtClean="0"/>
          </a:p>
          <a:p>
            <a:r>
              <a:rPr lang="en-US" dirty="0" smtClean="0"/>
              <a:t>Content is set by HeuristicLab or manually</a:t>
            </a:r>
          </a:p>
          <a:p>
            <a:r>
              <a:rPr lang="en-US" dirty="0" smtClean="0"/>
              <a:t>React on events (e.g. </a:t>
            </a:r>
            <a:r>
              <a:rPr lang="en-US" dirty="0" err="1" smtClean="0"/>
              <a:t>OnContentChanged</a:t>
            </a:r>
            <a:r>
              <a:rPr lang="en-US" dirty="0" smtClean="0"/>
              <a:t>, (De)</a:t>
            </a:r>
            <a:r>
              <a:rPr lang="en-US" dirty="0" err="1" smtClean="0"/>
              <a:t>RegisterContentEvents</a:t>
            </a:r>
            <a:r>
              <a:rPr lang="en-US" dirty="0" smtClean="0"/>
              <a:t>, …)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Content </a:t>
            </a:r>
            <a:r>
              <a:rPr lang="de-AT" dirty="0" err="1"/>
              <a:t>and</a:t>
            </a:r>
            <a:r>
              <a:rPr lang="de-AT" dirty="0"/>
              <a:t> Views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72" y="1195387"/>
            <a:ext cx="6877616" cy="5160963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683432" y="1404084"/>
            <a:ext cx="2440768" cy="368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Legende mit Linie 2 2"/>
          <p:cNvSpPr/>
          <p:nvPr/>
        </p:nvSpPr>
        <p:spPr>
          <a:xfrm>
            <a:off x="5106963" y="1417638"/>
            <a:ext cx="2736304" cy="720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252"/>
              <a:gd name="adj6" fmla="val -72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Defines what Content can be displayed with this view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3034744" y="1783639"/>
            <a:ext cx="709100" cy="133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803920" y="1916832"/>
            <a:ext cx="2831976" cy="565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2654058" y="2626419"/>
            <a:ext cx="2061957" cy="208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2694712" y="3508334"/>
            <a:ext cx="1877288" cy="208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2702046" y="4390399"/>
            <a:ext cx="1440160" cy="204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55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Manually:</a:t>
            </a:r>
          </a:p>
          <a:p>
            <a:pPr lvl="1"/>
            <a:r>
              <a:rPr lang="en-US" dirty="0" smtClean="0"/>
              <a:t>Log </a:t>
            </a:r>
            <a:r>
              <a:rPr lang="en-US" dirty="0" err="1" smtClean="0"/>
              <a:t>log</a:t>
            </a:r>
            <a:r>
              <a:rPr lang="en-US" dirty="0" smtClean="0"/>
              <a:t> = new Log();</a:t>
            </a:r>
          </a:p>
          <a:p>
            <a:pPr lvl="1"/>
            <a:r>
              <a:rPr lang="en-US" dirty="0" err="1" smtClean="0"/>
              <a:t>LogView</a:t>
            </a:r>
            <a:r>
              <a:rPr lang="en-US" dirty="0" smtClean="0"/>
              <a:t> </a:t>
            </a:r>
            <a:r>
              <a:rPr lang="en-US" dirty="0" err="1" smtClean="0"/>
              <a:t>logview</a:t>
            </a:r>
            <a:r>
              <a:rPr lang="en-US" dirty="0" smtClean="0"/>
              <a:t> = new </a:t>
            </a:r>
            <a:r>
              <a:rPr lang="en-US" dirty="0" err="1" smtClean="0"/>
              <a:t>LogView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logview.Content</a:t>
            </a:r>
            <a:r>
              <a:rPr lang="en-US" dirty="0" smtClean="0"/>
              <a:t> = log;</a:t>
            </a:r>
          </a:p>
          <a:p>
            <a:endParaRPr lang="en-US" dirty="0" smtClean="0"/>
          </a:p>
          <a:p>
            <a:r>
              <a:rPr lang="en-US" dirty="0" smtClean="0"/>
              <a:t>In an own tab using discovery:</a:t>
            </a:r>
          </a:p>
          <a:p>
            <a:pPr lvl="1"/>
            <a:r>
              <a:rPr lang="en-US" dirty="0" err="1" smtClean="0"/>
              <a:t>MainFormManager.MainForm.ShowContent</a:t>
            </a:r>
            <a:r>
              <a:rPr lang="en-US" dirty="0" smtClean="0"/>
              <a:t>(log);</a:t>
            </a:r>
          </a:p>
          <a:p>
            <a:endParaRPr lang="en-US" dirty="0" smtClean="0"/>
          </a:p>
          <a:p>
            <a:r>
              <a:rPr lang="en-US" dirty="0" smtClean="0"/>
              <a:t>Using a </a:t>
            </a:r>
            <a:r>
              <a:rPr lang="en-US" dirty="0" err="1" smtClean="0"/>
              <a:t>ViewHost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558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ViewHost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ViewHost</a:t>
            </a:r>
            <a:r>
              <a:rPr lang="en-US" dirty="0" smtClean="0"/>
              <a:t> is a special </a:t>
            </a:r>
            <a:r>
              <a:rPr lang="en-US" dirty="0" err="1" smtClean="0"/>
              <a:t>ContentView</a:t>
            </a:r>
            <a:r>
              <a:rPr lang="en-US" dirty="0" smtClean="0"/>
              <a:t> that changes it‘s appearance based on the type of Content</a:t>
            </a:r>
          </a:p>
          <a:p>
            <a:r>
              <a:rPr lang="en-US" dirty="0" smtClean="0"/>
              <a:t>[Content] attribute marks a view for a certain content type</a:t>
            </a:r>
          </a:p>
          <a:p>
            <a:r>
              <a:rPr lang="en-US" dirty="0" err="1" smtClean="0"/>
              <a:t>ViewHost</a:t>
            </a:r>
            <a:r>
              <a:rPr lang="en-US" dirty="0" smtClean="0"/>
              <a:t> looks up the view based on the Content type and uses it to display the Content</a:t>
            </a:r>
          </a:p>
          <a:p>
            <a:r>
              <a:rPr lang="en-US" dirty="0" smtClean="0"/>
              <a:t>Useful for views that can contain different Content types or collection views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2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Overview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Plugins</a:t>
            </a:r>
            <a:endParaRPr lang="en-US" dirty="0" smtClean="0"/>
          </a:p>
          <a:p>
            <a:r>
              <a:rPr lang="en-US" dirty="0" smtClean="0"/>
              <a:t>Deep Cloning</a:t>
            </a:r>
          </a:p>
          <a:p>
            <a:r>
              <a:rPr lang="en-US" dirty="0" smtClean="0"/>
              <a:t>HL Object Model</a:t>
            </a:r>
          </a:p>
          <a:p>
            <a:r>
              <a:rPr lang="en-US" dirty="0" smtClean="0"/>
              <a:t>Persistence</a:t>
            </a:r>
          </a:p>
          <a:p>
            <a:r>
              <a:rPr lang="en-US" dirty="0" smtClean="0"/>
              <a:t>Items</a:t>
            </a:r>
          </a:p>
          <a:p>
            <a:r>
              <a:rPr lang="en-US" dirty="0" smtClean="0"/>
              <a:t>HL Data Types</a:t>
            </a:r>
          </a:p>
          <a:p>
            <a:r>
              <a:rPr lang="en-US" dirty="0" smtClean="0"/>
              <a:t>HL Collections</a:t>
            </a:r>
          </a:p>
          <a:p>
            <a:r>
              <a:rPr lang="en-US" dirty="0" smtClean="0"/>
              <a:t>Content and Views</a:t>
            </a:r>
          </a:p>
          <a:p>
            <a:r>
              <a:rPr lang="en-US" dirty="0" err="1" smtClean="0"/>
              <a:t>ViewHost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0" y="2204864"/>
            <a:ext cx="9144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dev.heuristiclab.com/trac/hl/core/wiki/UsersHowtos</a:t>
            </a:r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dev.heuristiclab.com/trac/hl/core/wiki/Publications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4"/>
              </a:rPr>
              <a:t>heuristiclab@googlegroups.com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5"/>
              </a:rPr>
              <a:t>http://www.youtube.com/heuristiclab</a:t>
            </a:r>
            <a:endParaRPr lang="en-US" sz="2800" dirty="0" smtClean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059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Where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we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8910"/>
            <a:ext cx="8928992" cy="41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8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plugin needs to contain a class that inherits </a:t>
            </a:r>
            <a:r>
              <a:rPr lang="en-US" dirty="0" err="1" smtClean="0"/>
              <a:t>PluginBase</a:t>
            </a:r>
            <a:endParaRPr lang="en-US" dirty="0" smtClean="0"/>
          </a:p>
          <a:p>
            <a:r>
              <a:rPr lang="en-US" dirty="0" smtClean="0"/>
              <a:t>If an assembly contains such a class, it is a plugin and loaded by HeuristicLab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6" y="3863181"/>
            <a:ext cx="7427168" cy="21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5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PluginDependency</a:t>
            </a:r>
            <a:r>
              <a:rPr lang="en-US" sz="2800" dirty="0" smtClean="0"/>
              <a:t> must reflect references</a:t>
            </a:r>
          </a:p>
          <a:p>
            <a:r>
              <a:rPr lang="en-US" sz="2800" dirty="0" err="1" smtClean="0"/>
              <a:t>PluginInfrastructure</a:t>
            </a:r>
            <a:r>
              <a:rPr lang="en-US" sz="2800" dirty="0" smtClean="0"/>
              <a:t> does not have to be included as it is always needed</a:t>
            </a:r>
          </a:p>
          <a:p>
            <a:r>
              <a:rPr lang="en-US" sz="2800" dirty="0" smtClean="0"/>
              <a:t>We normally use </a:t>
            </a:r>
            <a:r>
              <a:rPr lang="en-US" sz="2800" dirty="0" err="1" smtClean="0"/>
              <a:t>SubWCRev</a:t>
            </a:r>
            <a:r>
              <a:rPr lang="en-US" sz="2800" dirty="0" smtClean="0"/>
              <a:t> for version information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15" y="3863181"/>
            <a:ext cx="5560785" cy="156543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4293096"/>
            <a:ext cx="30861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additional remarks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Plugins are signed with the HeuristicLab key</a:t>
            </a:r>
          </a:p>
          <a:p>
            <a:r>
              <a:rPr lang="en-US" dirty="0" smtClean="0"/>
              <a:t>Every plugin builds to sources\bin (output path of project should be “..\..\bin\“ for all configurations adhering to standard HL folder structure)</a:t>
            </a:r>
          </a:p>
          <a:p>
            <a:r>
              <a:rPr lang="en-US" dirty="0" smtClean="0"/>
              <a:t>Default namespace and assembly name should/must match plugin description</a:t>
            </a:r>
          </a:p>
          <a:p>
            <a:r>
              <a:rPr lang="en-US" dirty="0" smtClean="0"/>
              <a:t>There should be x86, x64, Any CPU Debug and Release configurations</a:t>
            </a:r>
          </a:p>
          <a:p>
            <a:r>
              <a:rPr lang="en-US" dirty="0" smtClean="0"/>
              <a:t>“Copy Local“ should be false for all Project/File references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78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 Object Model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50" y="2158466"/>
            <a:ext cx="7873700" cy="340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8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Deep</a:t>
            </a:r>
            <a:r>
              <a:rPr lang="de-AT" dirty="0"/>
              <a:t> </a:t>
            </a:r>
            <a:r>
              <a:rPr lang="de-AT" dirty="0" err="1" smtClean="0"/>
              <a:t>Cloning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in HeuristicLab that store data and may be displayed in views/collection views should be deep </a:t>
            </a:r>
            <a:r>
              <a:rPr lang="en-US" dirty="0" err="1" smtClean="0"/>
              <a:t>cloneable</a:t>
            </a:r>
            <a:endParaRPr lang="en-US" dirty="0" smtClean="0"/>
          </a:p>
          <a:p>
            <a:r>
              <a:rPr lang="en-US" dirty="0" smtClean="0"/>
              <a:t>UI allows “copying” of these objects</a:t>
            </a:r>
          </a:p>
          <a:p>
            <a:r>
              <a:rPr lang="en-US" dirty="0" smtClean="0"/>
              <a:t>Inherit from either </a:t>
            </a:r>
            <a:r>
              <a:rPr lang="en-US" dirty="0" err="1" smtClean="0"/>
              <a:t>IDeepCloneable</a:t>
            </a:r>
            <a:r>
              <a:rPr lang="en-US" dirty="0" smtClean="0"/>
              <a:t> or Item</a:t>
            </a:r>
          </a:p>
          <a:p>
            <a:r>
              <a:rPr lang="en-US" dirty="0" smtClean="0"/>
              <a:t>Implement interface and cloning constructor</a:t>
            </a:r>
          </a:p>
          <a:p>
            <a:r>
              <a:rPr lang="en-US" dirty="0" smtClean="0"/>
              <a:t>Actual cloning happens in the cloning constructor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00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Deep</a:t>
            </a:r>
            <a:r>
              <a:rPr lang="de-AT" dirty="0"/>
              <a:t> </a:t>
            </a:r>
            <a:r>
              <a:rPr lang="de-AT" dirty="0" err="1" smtClean="0"/>
              <a:t>Cloning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96" y="1736812"/>
            <a:ext cx="7649809" cy="3384376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403648" y="3706974"/>
            <a:ext cx="6768752" cy="874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1259631" y="2132856"/>
            <a:ext cx="7137273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3321937" y="1772816"/>
            <a:ext cx="601991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Legende mit Linie 2 9"/>
          <p:cNvSpPr/>
          <p:nvPr/>
        </p:nvSpPr>
        <p:spPr>
          <a:xfrm>
            <a:off x="4355976" y="692696"/>
            <a:ext cx="1800200" cy="72494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5262"/>
              <a:gd name="adj6" fmla="val -40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implements </a:t>
            </a:r>
            <a:r>
              <a:rPr lang="en-US" dirty="0" err="1" smtClean="0"/>
              <a:t>IDeepCloneable</a:t>
            </a:r>
            <a:endParaRPr lang="en-US" dirty="0"/>
          </a:p>
        </p:txBody>
      </p:sp>
      <p:sp>
        <p:nvSpPr>
          <p:cNvPr id="11" name="Legende mit Linie 2 10"/>
          <p:cNvSpPr/>
          <p:nvPr/>
        </p:nvSpPr>
        <p:spPr>
          <a:xfrm>
            <a:off x="4752020" y="5047725"/>
            <a:ext cx="2808312" cy="93901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5024"/>
              <a:gd name="adj6" fmla="val -43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Cloning-Constructor which implements the cloning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Microsoft Office PowerPoint</Application>
  <PresentationFormat>Bildschirmpräsentation (4:3)</PresentationFormat>
  <Paragraphs>164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3" baseType="lpstr">
      <vt:lpstr>Arial</vt:lpstr>
      <vt:lpstr>Calibri</vt:lpstr>
      <vt:lpstr>Larissa-Design</vt:lpstr>
      <vt:lpstr>Programming HeuristicLab </vt:lpstr>
      <vt:lpstr>Overview</vt:lpstr>
      <vt:lpstr>Where are we?</vt:lpstr>
      <vt:lpstr>Plugins</vt:lpstr>
      <vt:lpstr>Plugins</vt:lpstr>
      <vt:lpstr>Some additional remarks</vt:lpstr>
      <vt:lpstr>HL Object Model</vt:lpstr>
      <vt:lpstr>Deep Cloning</vt:lpstr>
      <vt:lpstr>Deep Cloning</vt:lpstr>
      <vt:lpstr>Persistence</vt:lpstr>
      <vt:lpstr>Persistence</vt:lpstr>
      <vt:lpstr>Items</vt:lpstr>
      <vt:lpstr>Items</vt:lpstr>
      <vt:lpstr>HL Data Types</vt:lpstr>
      <vt:lpstr>Collections</vt:lpstr>
      <vt:lpstr>Content and Views</vt:lpstr>
      <vt:lpstr>Content and Views</vt:lpstr>
      <vt:lpstr>Displaying Content</vt:lpstr>
      <vt:lpstr>ViewHost</vt:lpstr>
      <vt:lpstr>Useful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and Experiment Design with HeuristicLab</dc:title>
  <dc:creator>Stefan Wagner</dc:creator>
  <cp:lastModifiedBy>scheibenpflug.a@gmail.com</cp:lastModifiedBy>
  <cp:revision>275</cp:revision>
  <dcterms:created xsi:type="dcterms:W3CDTF">2011-02-08T10:23:16Z</dcterms:created>
  <dcterms:modified xsi:type="dcterms:W3CDTF">2013-11-25T13:17:51Z</dcterms:modified>
</cp:coreProperties>
</file>