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33" r:id="rId3"/>
    <p:sldId id="434" r:id="rId4"/>
    <p:sldId id="413" r:id="rId5"/>
    <p:sldId id="427" r:id="rId6"/>
    <p:sldId id="414" r:id="rId7"/>
    <p:sldId id="415" r:id="rId8"/>
    <p:sldId id="431" r:id="rId9"/>
    <p:sldId id="432" r:id="rId10"/>
    <p:sldId id="416" r:id="rId11"/>
    <p:sldId id="417" r:id="rId12"/>
    <p:sldId id="419" r:id="rId13"/>
    <p:sldId id="418" r:id="rId14"/>
    <p:sldId id="421" r:id="rId15"/>
    <p:sldId id="420" r:id="rId16"/>
    <p:sldId id="422" r:id="rId17"/>
    <p:sldId id="423" r:id="rId18"/>
    <p:sldId id="424" r:id="rId19"/>
    <p:sldId id="428" r:id="rId20"/>
    <p:sldId id="430" r:id="rId21"/>
    <p:sldId id="429" r:id="rId22"/>
    <p:sldId id="41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20" d="100"/>
          <a:sy n="120" d="100"/>
        </p:scale>
        <p:origin x="3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23.03.2015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/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355976" y="692696"/>
            <a:ext cx="180020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implements </a:t>
            </a:r>
            <a:r>
              <a:rPr lang="en-US" dirty="0" err="1" smtClean="0"/>
              <a:t>IDeepCloneable</a:t>
            </a:r>
            <a:endParaRPr lang="en-US" dirty="0"/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 </a:t>
            </a:r>
            <a:r>
              <a:rPr lang="en-US" smtClean="0"/>
              <a:t>cloning constructor </a:t>
            </a:r>
            <a:r>
              <a:rPr lang="en-US" dirty="0" smtClean="0"/>
              <a:t>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</a:t>
            </a:r>
            <a:r>
              <a:rPr lang="en-US" dirty="0" err="1" smtClean="0"/>
              <a:t>serializable</a:t>
            </a:r>
            <a:r>
              <a:rPr lang="en-US" dirty="0" smtClean="0"/>
              <a:t> has to be marked with the [</a:t>
            </a:r>
            <a:r>
              <a:rPr lang="de-AT" dirty="0" err="1" smtClean="0"/>
              <a:t>StorableClass</a:t>
            </a:r>
            <a:r>
              <a:rPr lang="de-AT" dirty="0" smtClean="0"/>
              <a:t>]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[Storable] attribute</a:t>
            </a:r>
          </a:p>
          <a:p>
            <a:r>
              <a:rPr lang="en-US" dirty="0" err="1" smtClean="0"/>
              <a:t>StorableConstructor</a:t>
            </a:r>
            <a:r>
              <a:rPr lang="en-US" dirty="0" smtClean="0"/>
              <a:t> has to be implemented</a:t>
            </a:r>
          </a:p>
          <a:p>
            <a:r>
              <a:rPr lang="en-US" dirty="0" smtClean="0"/>
              <a:t>Optional: Define Hooks with attribute [</a:t>
            </a:r>
            <a:r>
              <a:rPr lang="en-US" dirty="0" err="1" smtClean="0"/>
              <a:t>StorableHook</a:t>
            </a:r>
            <a:r>
              <a:rPr lang="en-US" dirty="0" smtClean="0"/>
              <a:t>]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[Storable]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/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Most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[Item]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/>
              <a:t>Data.Views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/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err="1" smtClean="0"/>
              <a:t>IntValue</a:t>
            </a:r>
            <a:r>
              <a:rPr lang="en-US" dirty="0" smtClean="0"/>
              <a:t>, </a:t>
            </a:r>
            <a:r>
              <a:rPr lang="en-US" dirty="0" err="1" smtClean="0"/>
              <a:t>DoubleValue</a:t>
            </a:r>
            <a:r>
              <a:rPr lang="en-US" dirty="0" smtClean="0"/>
              <a:t>, </a:t>
            </a:r>
            <a:r>
              <a:rPr lang="en-US" dirty="0" err="1" smtClean="0"/>
              <a:t>PercentValue</a:t>
            </a:r>
            <a:r>
              <a:rPr lang="en-US" dirty="0" smtClean="0"/>
              <a:t>, </a:t>
            </a:r>
            <a:r>
              <a:rPr lang="en-US" dirty="0" err="1" smtClean="0"/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HeuristicLab.Collections</a:t>
            </a:r>
            <a:r>
              <a:rPr lang="en-US" dirty="0" smtClean="0"/>
              <a:t>/Core (and </a:t>
            </a:r>
            <a:r>
              <a:rPr lang="en-US" dirty="0" err="1" smtClean="0"/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(e.g. 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Content</a:t>
            </a:r>
          </a:p>
          <a:p>
            <a:r>
              <a:rPr lang="en-US" dirty="0" smtClean="0"/>
              <a:t>Use [Content] attribute to define the type of Content a view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/>
              <a:t>UserControl</a:t>
            </a:r>
            <a:r>
              <a:rPr lang="en-US" dirty="0" smtClean="0"/>
              <a:t> from </a:t>
            </a:r>
            <a:r>
              <a:rPr lang="en-US" dirty="0" err="1" smtClean="0"/>
              <a:t>AsynchronousContentView</a:t>
            </a:r>
            <a:r>
              <a:rPr lang="en-US" dirty="0" smtClean="0"/>
              <a:t> or </a:t>
            </a:r>
            <a:r>
              <a:rPr lang="en-US" dirty="0" err="1" smtClean="0"/>
              <a:t>ItemView</a:t>
            </a:r>
            <a:endParaRPr lang="en-US" dirty="0" smtClean="0"/>
          </a:p>
          <a:p>
            <a:r>
              <a:rPr lang="en-US" dirty="0" smtClean="0"/>
              <a:t>Content is set by HeuristicLab or manually</a:t>
            </a:r>
          </a:p>
          <a:p>
            <a:r>
              <a:rPr lang="en-US" dirty="0" smtClean="0"/>
              <a:t>React on events (e.g. </a:t>
            </a:r>
            <a:r>
              <a:rPr lang="en-US" dirty="0" err="1" smtClean="0"/>
              <a:t>OnContentChanged</a:t>
            </a:r>
            <a:r>
              <a:rPr lang="en-US" dirty="0" smtClean="0"/>
              <a:t>, (De)</a:t>
            </a:r>
            <a:r>
              <a:rPr lang="en-US" dirty="0" err="1" smtClean="0"/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Content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HeuristicLab (HL) is quite a big project</a:t>
            </a:r>
          </a:p>
          <a:p>
            <a:r>
              <a:rPr lang="en-GB" dirty="0" smtClean="0"/>
              <a:t>As of 3.3.11:</a:t>
            </a:r>
          </a:p>
          <a:p>
            <a:pPr lvl="1"/>
            <a:r>
              <a:rPr lang="en-GB" dirty="0" smtClean="0"/>
              <a:t>5 VS solutions containing 187 projects</a:t>
            </a:r>
          </a:p>
          <a:p>
            <a:pPr lvl="1"/>
            <a:r>
              <a:rPr lang="en-GB" dirty="0" smtClean="0"/>
              <a:t>Lines of code: 665.559  + 887.820 (</a:t>
            </a:r>
            <a:r>
              <a:rPr lang="en-GB" dirty="0"/>
              <a:t>EXT) = </a:t>
            </a:r>
            <a:r>
              <a:rPr lang="en-GB" dirty="0" smtClean="0"/>
              <a:t>1.553.379 LOC</a:t>
            </a:r>
          </a:p>
          <a:p>
            <a:pPr lvl="1"/>
            <a:r>
              <a:rPr lang="en-GB" dirty="0" smtClean="0"/>
              <a:t>368 unit tests</a:t>
            </a:r>
          </a:p>
          <a:p>
            <a:pPr lvl="1"/>
            <a:r>
              <a:rPr lang="en-GB" dirty="0" smtClean="0"/>
              <a:t>Quite a lot of feature branches in the SVN repository</a:t>
            </a:r>
          </a:p>
          <a:p>
            <a:r>
              <a:rPr lang="en-GB" dirty="0" smtClean="0"/>
              <a:t>There are certain </a:t>
            </a:r>
            <a:r>
              <a:rPr lang="en-GB" dirty="0" smtClean="0"/>
              <a:t>patterns/concepts </a:t>
            </a:r>
            <a:r>
              <a:rPr lang="en-GB" dirty="0" smtClean="0"/>
              <a:t>that are used throughout all that code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/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ViewHost</a:t>
            </a:r>
            <a:r>
              <a:rPr lang="en-US" dirty="0" smtClean="0"/>
              <a:t> is a special </a:t>
            </a:r>
            <a:r>
              <a:rPr lang="en-US" dirty="0" err="1" smtClean="0"/>
              <a:t>ContentView</a:t>
            </a:r>
            <a:r>
              <a:rPr lang="en-US" dirty="0" smtClean="0"/>
              <a:t> that changes it‘s appearance based on the type of Content</a:t>
            </a:r>
          </a:p>
          <a:p>
            <a:r>
              <a:rPr lang="en-US" dirty="0" smtClean="0"/>
              <a:t>[Content] attribute marks a view for a certain content type</a:t>
            </a:r>
          </a:p>
          <a:p>
            <a:r>
              <a:rPr lang="en-US" dirty="0" err="1" smtClean="0"/>
              <a:t>ViewHost</a:t>
            </a:r>
            <a:r>
              <a:rPr lang="en-US" dirty="0" smtClean="0"/>
              <a:t> looks up the view based on the Content type and uses it to display the Content</a:t>
            </a:r>
          </a:p>
          <a:p>
            <a:r>
              <a:rPr lang="en-US" dirty="0" smtClean="0"/>
              <a:t>Useful for views that can contain different Content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Points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HL can be extended in multiple ways</a:t>
            </a:r>
          </a:p>
          <a:p>
            <a:pPr lvl="1"/>
            <a:r>
              <a:rPr lang="en-GB" dirty="0" smtClean="0"/>
              <a:t>Plugins</a:t>
            </a:r>
          </a:p>
          <a:p>
            <a:pPr lvl="1"/>
            <a:r>
              <a:rPr lang="en-GB" dirty="0" smtClean="0"/>
              <a:t>User-Defined algorithm</a:t>
            </a:r>
          </a:p>
          <a:p>
            <a:pPr lvl="1"/>
            <a:r>
              <a:rPr lang="en-GB" dirty="0" smtClean="0"/>
              <a:t>User-Defined problem</a:t>
            </a:r>
          </a:p>
          <a:p>
            <a:pPr lvl="1"/>
            <a:r>
              <a:rPr lang="en-GB" dirty="0" smtClean="0"/>
              <a:t>Programmable operators</a:t>
            </a:r>
          </a:p>
          <a:p>
            <a:pPr lvl="1"/>
            <a:r>
              <a:rPr lang="en-GB" dirty="0" smtClean="0"/>
              <a:t>C# Script</a:t>
            </a:r>
          </a:p>
          <a:p>
            <a:pPr lvl="1"/>
            <a:r>
              <a:rPr lang="en-GB" dirty="0" smtClean="0"/>
              <a:t>Programmable 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</a:t>
            </a:r>
          </a:p>
          <a:p>
            <a:r>
              <a:rPr lang="en-US" dirty="0" smtClean="0"/>
              <a:t>HL </a:t>
            </a:r>
            <a:r>
              <a:rPr lang="en-US" dirty="0" smtClean="0"/>
              <a:t>Object </a:t>
            </a:r>
            <a:r>
              <a:rPr lang="en-US" dirty="0" smtClean="0"/>
              <a:t>Model</a:t>
            </a:r>
          </a:p>
          <a:p>
            <a:r>
              <a:rPr lang="en-US" dirty="0"/>
              <a:t>Deep Cloning</a:t>
            </a:r>
          </a:p>
          <a:p>
            <a:r>
              <a:rPr lang="en-US" dirty="0" smtClean="0"/>
              <a:t>Persistence</a:t>
            </a:r>
            <a:endParaRPr lang="en-US" dirty="0" smtClean="0"/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53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/>
              <a:t>PluginBase</a:t>
            </a:r>
            <a:endParaRPr lang="en-US" dirty="0" smtClean="0"/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err="1" smtClean="0"/>
              <a:t>PluginInfrastructure</a:t>
            </a:r>
            <a:r>
              <a:rPr lang="en-US" sz="2800" dirty="0" smtClean="0"/>
              <a:t>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sources\bin (output path of project should be “..\..\bin\“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Bildschirmpräsentation (4:3)</PresentationFormat>
  <Paragraphs>186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Calibri</vt:lpstr>
      <vt:lpstr>Larissa-Design</vt:lpstr>
      <vt:lpstr>Programming HeuristicLab </vt:lpstr>
      <vt:lpstr>Introduction</vt:lpstr>
      <vt:lpstr>Extension Points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289</cp:revision>
  <dcterms:created xsi:type="dcterms:W3CDTF">2011-02-08T10:23:16Z</dcterms:created>
  <dcterms:modified xsi:type="dcterms:W3CDTF">2015-03-23T15:44:50Z</dcterms:modified>
</cp:coreProperties>
</file>