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9" r:id="rId4"/>
    <p:sldId id="270" r:id="rId5"/>
    <p:sldId id="258" r:id="rId6"/>
    <p:sldId id="262" r:id="rId7"/>
    <p:sldId id="257" r:id="rId8"/>
    <p:sldId id="260" r:id="rId9"/>
    <p:sldId id="274" r:id="rId10"/>
    <p:sldId id="271" r:id="rId11"/>
    <p:sldId id="272" r:id="rId12"/>
    <p:sldId id="264" r:id="rId13"/>
    <p:sldId id="266" r:id="rId14"/>
    <p:sldId id="26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98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48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91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68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19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45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92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33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38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5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62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50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HeuristicLab 4.0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Roadmap – Features </a:t>
            </a:r>
            <a:r>
              <a:rPr lang="de-DE" dirty="0" smtClean="0"/>
              <a:t>– </a:t>
            </a:r>
            <a:r>
              <a:rPr lang="de-DE" dirty="0" err="1" smtClean="0"/>
              <a:t>Improvements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17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Async </a:t>
            </a:r>
            <a:r>
              <a:rPr lang="de-DE" dirty="0"/>
              <a:t>Start/Stop f</a:t>
            </a:r>
            <a:r>
              <a:rPr lang="de-DE" dirty="0" smtClean="0"/>
              <a:t>or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 </a:t>
            </a:r>
            <a:r>
              <a:rPr lang="de-DE" dirty="0"/>
              <a:t>should better reflect the style of async/wait programming in C#</a:t>
            </a:r>
          </a:p>
          <a:p>
            <a:pPr lvl="1"/>
            <a:r>
              <a:rPr lang="de-DE" dirty="0"/>
              <a:t>IExecutable.Start is actually an asynchronous operation and should be named StartAsync</a:t>
            </a:r>
          </a:p>
          <a:p>
            <a:r>
              <a:rPr lang="de-DE" dirty="0"/>
              <a:t>Sample tests (and e.g. scripts) must use helper functions to wait for algorithm results</a:t>
            </a:r>
          </a:p>
          <a:p>
            <a:pPr lvl="1"/>
            <a:r>
              <a:rPr lang="de-DE" dirty="0"/>
              <a:t>We could just call Start synchronously</a:t>
            </a:r>
          </a:p>
          <a:p>
            <a:r>
              <a:rPr lang="de-DE" dirty="0"/>
              <a:t>We </a:t>
            </a:r>
            <a:r>
              <a:rPr lang="de-DE" dirty="0" smtClean="0"/>
              <a:t>added/implemented </a:t>
            </a:r>
            <a:r>
              <a:rPr lang="de-DE" dirty="0"/>
              <a:t>IExecutable.Start and IExecutable.StartAsync</a:t>
            </a:r>
            <a:endParaRPr lang="en-US" dirty="0"/>
          </a:p>
        </p:txBody>
      </p:sp>
      <p:sp>
        <p:nvSpPr>
          <p:cNvPr id="4" name="Inhaltsplatzhalter 7"/>
          <p:cNvSpPr txBox="1">
            <a:spLocks/>
          </p:cNvSpPr>
          <p:nvPr/>
        </p:nvSpPr>
        <p:spPr>
          <a:xfrm>
            <a:off x="1831571" y="4563687"/>
            <a:ext cx="4535978" cy="13965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de-DE" sz="1200" dirty="0" smtClean="0"/>
          </a:p>
        </p:txBody>
      </p:sp>
      <p:sp>
        <p:nvSpPr>
          <p:cNvPr id="6" name="Inhaltsplatzhalter 7"/>
          <p:cNvSpPr txBox="1">
            <a:spLocks/>
          </p:cNvSpPr>
          <p:nvPr/>
        </p:nvSpPr>
        <p:spPr>
          <a:xfrm>
            <a:off x="3944358" y="4912822"/>
            <a:ext cx="4303285" cy="1047403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AT" sz="1200" dirty="0">
                <a:solidFill>
                  <a:srgbClr val="000080"/>
                </a:solidFill>
              </a:rPr>
              <a:t>var</a:t>
            </a:r>
            <a:r>
              <a:rPr lang="de-AT" sz="1200" dirty="0"/>
              <a:t> ga = </a:t>
            </a:r>
            <a:r>
              <a:rPr lang="de-AT" sz="1200" dirty="0">
                <a:solidFill>
                  <a:srgbClr val="008B8B"/>
                </a:solidFill>
              </a:rPr>
              <a:t>new</a:t>
            </a:r>
            <a:r>
              <a:rPr lang="de-AT" sz="1200" dirty="0"/>
              <a:t> </a:t>
            </a:r>
            <a:r>
              <a:rPr lang="de-AT" sz="1200" dirty="0">
                <a:solidFill>
                  <a:srgbClr val="191970"/>
                </a:solidFill>
              </a:rPr>
              <a:t>GeneticAlgorithm</a:t>
            </a:r>
            <a:r>
              <a:rPr lang="de-AT" sz="1200" dirty="0"/>
              <a:t>()</a:t>
            </a:r>
            <a:br>
              <a:rPr lang="de-AT" sz="1200" dirty="0"/>
            </a:br>
            <a:r>
              <a:rPr lang="de-AT" sz="1200" dirty="0">
                <a:solidFill>
                  <a:srgbClr val="008000"/>
                </a:solidFill>
              </a:rPr>
              <a:t>// configure algorithm ...</a:t>
            </a:r>
            <a:r>
              <a:rPr lang="de-AT" sz="1200" dirty="0"/>
              <a:t/>
            </a:r>
            <a:br>
              <a:rPr lang="de-AT" sz="1200" dirty="0"/>
            </a:br>
            <a:r>
              <a:rPr lang="de-AT" sz="1200" dirty="0"/>
              <a:t/>
            </a:r>
            <a:br>
              <a:rPr lang="de-AT" sz="1200" dirty="0"/>
            </a:br>
            <a:r>
              <a:rPr lang="de-AT" sz="1200" dirty="0"/>
              <a:t>ga.</a:t>
            </a:r>
            <a:r>
              <a:rPr lang="de-AT" sz="1200" dirty="0">
                <a:solidFill>
                  <a:srgbClr val="191970"/>
                </a:solidFill>
              </a:rPr>
              <a:t>Start</a:t>
            </a:r>
            <a:r>
              <a:rPr lang="de-AT" sz="1200" dirty="0"/>
              <a:t>() </a:t>
            </a:r>
            <a:r>
              <a:rPr lang="de-AT" sz="1200" dirty="0">
                <a:solidFill>
                  <a:srgbClr val="008000"/>
                </a:solidFill>
              </a:rPr>
              <a:t>// start "synchronously" (calls StartAsync().Wait())</a:t>
            </a:r>
            <a:r>
              <a:rPr lang="de-AT" sz="1200" dirty="0"/>
              <a:t/>
            </a:r>
            <a:br>
              <a:rPr lang="de-AT" sz="1200" dirty="0"/>
            </a:br>
            <a:r>
              <a:rPr lang="de-AT" sz="1200" dirty="0"/>
              <a:t>ga.</a:t>
            </a:r>
            <a:r>
              <a:rPr lang="de-AT" sz="1200" dirty="0">
                <a:solidFill>
                  <a:srgbClr val="191970"/>
                </a:solidFill>
              </a:rPr>
              <a:t>StartAsync</a:t>
            </a:r>
            <a:r>
              <a:rPr lang="de-AT" sz="1200" dirty="0"/>
              <a:t>() </a:t>
            </a:r>
            <a:r>
              <a:rPr lang="de-AT" sz="1200" dirty="0">
                <a:solidFill>
                  <a:srgbClr val="008000"/>
                </a:solidFill>
              </a:rPr>
              <a:t>// start asynchronously</a:t>
            </a:r>
            <a:r>
              <a:rPr lang="de-AT" sz="1200" dirty="0"/>
              <a:t/>
            </a:r>
            <a:br>
              <a:rPr lang="de-AT" sz="1200" dirty="0"/>
            </a:br>
            <a:r>
              <a:rPr lang="de-AT" sz="1200" dirty="0"/>
              <a:t>ga.</a:t>
            </a:r>
            <a:r>
              <a:rPr lang="de-AT" sz="1200" dirty="0">
                <a:solidFill>
                  <a:srgbClr val="191970"/>
                </a:solidFill>
              </a:rPr>
              <a:t>StartAsync</a:t>
            </a:r>
            <a:r>
              <a:rPr lang="de-AT" sz="1200" dirty="0"/>
              <a:t>().</a:t>
            </a:r>
            <a:r>
              <a:rPr lang="de-AT" sz="1200" dirty="0">
                <a:solidFill>
                  <a:srgbClr val="191970"/>
                </a:solidFill>
              </a:rPr>
              <a:t>Wait</a:t>
            </a:r>
            <a:r>
              <a:rPr lang="de-AT" sz="1200" dirty="0"/>
              <a:t>() </a:t>
            </a:r>
            <a:r>
              <a:rPr lang="de-AT" sz="1200" dirty="0">
                <a:solidFill>
                  <a:srgbClr val="008000"/>
                </a:solidFill>
              </a:rPr>
              <a:t>// start asynchronously and wait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82267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 Termination Criteria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 smtClean="0"/>
              <a:t>JKarder</a:t>
            </a:r>
            <a:r>
              <a:rPr lang="en-US" dirty="0" smtClean="0"/>
              <a:t>/</a:t>
            </a:r>
            <a:r>
              <a:rPr lang="en-US" dirty="0" err="1" smtClean="0"/>
              <a:t>MKommend</a:t>
            </a:r>
            <a:r>
              <a:rPr lang="en-US" dirty="0" smtClean="0"/>
              <a:t>/</a:t>
            </a:r>
            <a:r>
              <a:rPr lang="en-US" dirty="0" err="1" smtClean="0"/>
              <a:t>PFleck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consistent termination in all </a:t>
            </a:r>
            <a:r>
              <a:rPr lang="en-US" dirty="0" err="1" smtClean="0"/>
              <a:t>EngineAlgorithms</a:t>
            </a:r>
            <a:endParaRPr lang="en-US" dirty="0" smtClean="0"/>
          </a:p>
          <a:p>
            <a:pPr lvl="1"/>
            <a:r>
              <a:rPr lang="en-US" dirty="0" smtClean="0"/>
              <a:t>Additional concept to better compare algorithm performances</a:t>
            </a:r>
          </a:p>
          <a:p>
            <a:pPr lvl="1"/>
            <a:r>
              <a:rPr lang="en-US" dirty="0" smtClean="0"/>
              <a:t>e.g. only allow 10</a:t>
            </a:r>
            <a:r>
              <a:rPr lang="en-US" baseline="30000" dirty="0" smtClean="0"/>
              <a:t>6</a:t>
            </a:r>
            <a:r>
              <a:rPr lang="en-US" dirty="0"/>
              <a:t> </a:t>
            </a:r>
            <a:r>
              <a:rPr lang="en-US" dirty="0" smtClean="0"/>
              <a:t>evaluations for each algorithm</a:t>
            </a:r>
            <a:endParaRPr lang="en-US" baseline="30000" dirty="0" smtClean="0"/>
          </a:p>
          <a:p>
            <a:r>
              <a:rPr lang="en-US" dirty="0" err="1" smtClean="0"/>
              <a:t>TerminationOperator</a:t>
            </a:r>
            <a:r>
              <a:rPr lang="en-US" dirty="0" smtClean="0"/>
              <a:t> uses </a:t>
            </a:r>
            <a:r>
              <a:rPr lang="en-US" dirty="0" err="1" smtClean="0"/>
              <a:t>MultiTerminator</a:t>
            </a:r>
            <a:r>
              <a:rPr lang="en-US" dirty="0" smtClean="0"/>
              <a:t> and cancels the algorithm if any of the active termination criteria is not met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291" y="4071017"/>
            <a:ext cx="8048625" cy="2009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221230" y="4389127"/>
            <a:ext cx="1419743" cy="207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tangle 8"/>
          <p:cNvSpPr/>
          <p:nvPr/>
        </p:nvSpPr>
        <p:spPr>
          <a:xfrm>
            <a:off x="4867449" y="4374435"/>
            <a:ext cx="1275656" cy="207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259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 Infrastructure changes (</a:t>
            </a:r>
            <a:r>
              <a:rPr lang="en-US" dirty="0" err="1" smtClean="0"/>
              <a:t>GKronber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6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HeuristicLab Code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Trunk solution contains </a:t>
            </a:r>
            <a:r>
              <a:rPr lang="en-US" sz="2800" dirty="0"/>
              <a:t>147 </a:t>
            </a:r>
            <a:r>
              <a:rPr lang="en-US" sz="2800" dirty="0" smtClean="0"/>
              <a:t>projects !!!</a:t>
            </a:r>
          </a:p>
          <a:p>
            <a:r>
              <a:rPr lang="en-US" dirty="0" smtClean="0"/>
              <a:t>Fewer assemblies / plugins </a:t>
            </a:r>
          </a:p>
          <a:p>
            <a:pPr lvl="1"/>
            <a:r>
              <a:rPr lang="en-US" dirty="0" smtClean="0"/>
              <a:t>15 projects </a:t>
            </a:r>
          </a:p>
          <a:p>
            <a:pPr lvl="1"/>
            <a:r>
              <a:rPr lang="en-US" dirty="0" smtClean="0"/>
              <a:t>Separation between Content &amp; Views</a:t>
            </a:r>
          </a:p>
          <a:p>
            <a:r>
              <a:rPr lang="en-US" dirty="0" smtClean="0"/>
              <a:t>Faster build times</a:t>
            </a:r>
          </a:p>
          <a:p>
            <a:r>
              <a:rPr lang="en-US" dirty="0" smtClean="0"/>
              <a:t>No frame files</a:t>
            </a:r>
          </a:p>
          <a:p>
            <a:pPr lvl="1"/>
            <a:r>
              <a:rPr lang="en-US" dirty="0" smtClean="0"/>
              <a:t>No dependency to SVN (</a:t>
            </a:r>
            <a:r>
              <a:rPr lang="en-US" dirty="0" err="1" smtClean="0"/>
              <a:t>SubWCRef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File Location = Namespace </a:t>
            </a:r>
          </a:p>
          <a:p>
            <a:r>
              <a:rPr lang="en-US" dirty="0" smtClean="0"/>
              <a:t>Assemblies are not signed</a:t>
            </a:r>
          </a:p>
          <a:p>
            <a:pPr lvl="1"/>
            <a:r>
              <a:rPr lang="en-US" dirty="0" smtClean="0"/>
              <a:t>Easier to profile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731" y="0"/>
            <a:ext cx="2812069" cy="651289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8471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Minor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Refactoring of </a:t>
            </a:r>
            <a:r>
              <a:rPr lang="en-US" dirty="0" err="1" smtClean="0"/>
              <a:t>CollectionEvents</a:t>
            </a:r>
            <a:r>
              <a:rPr lang="en-US" dirty="0" smtClean="0"/>
              <a:t> (error prone)</a:t>
            </a:r>
          </a:p>
          <a:p>
            <a:r>
              <a:rPr lang="en-US" dirty="0" smtClean="0"/>
              <a:t>New Parameters: </a:t>
            </a:r>
          </a:p>
          <a:p>
            <a:pPr lvl="1"/>
            <a:r>
              <a:rPr lang="en-US" dirty="0" err="1" smtClean="0"/>
              <a:t>ResultParameters</a:t>
            </a:r>
            <a:endParaRPr lang="en-US" dirty="0"/>
          </a:p>
          <a:p>
            <a:pPr lvl="1"/>
            <a:r>
              <a:rPr lang="en-US" dirty="0" err="1" smtClean="0"/>
              <a:t>ProblemParameters</a:t>
            </a:r>
            <a:endParaRPr lang="en-US" dirty="0"/>
          </a:p>
          <a:p>
            <a:pPr lvl="1"/>
            <a:r>
              <a:rPr lang="en-US" dirty="0" err="1" smtClean="0"/>
              <a:t>AlgorithmParameters</a:t>
            </a:r>
            <a:endParaRPr lang="en-US" dirty="0" smtClean="0"/>
          </a:p>
          <a:p>
            <a:r>
              <a:rPr lang="en-US" dirty="0" smtClean="0"/>
              <a:t>Repository Layout</a:t>
            </a:r>
          </a:p>
          <a:p>
            <a:pPr lvl="1"/>
            <a:r>
              <a:rPr lang="en-US" dirty="0" smtClean="0"/>
              <a:t>Easier Branching</a:t>
            </a:r>
          </a:p>
        </p:txBody>
      </p:sp>
    </p:spTree>
    <p:extLst>
      <p:ext uri="{BB962C8B-B14F-4D97-AF65-F5344CB8AC3E}">
        <p14:creationId xmlns:p14="http://schemas.microsoft.com/office/powerpoint/2010/main" val="216359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2 releases until HL 4.0</a:t>
            </a:r>
          </a:p>
          <a:p>
            <a:pPr lvl="1"/>
            <a:r>
              <a:rPr lang="en-US" dirty="0" smtClean="0"/>
              <a:t>HL 3.3.14 “Unnamed”: </a:t>
            </a:r>
            <a:r>
              <a:rPr lang="en-US" dirty="0" smtClean="0"/>
              <a:t>March </a:t>
            </a:r>
            <a:r>
              <a:rPr lang="en-US" dirty="0" smtClean="0"/>
              <a:t>2016</a:t>
            </a:r>
          </a:p>
          <a:p>
            <a:pPr lvl="1"/>
            <a:r>
              <a:rPr lang="en-US" dirty="0" smtClean="0"/>
              <a:t>HL 3.3.15 “Denver”: </a:t>
            </a:r>
            <a:r>
              <a:rPr lang="en-US" dirty="0" smtClean="0"/>
              <a:t>July 2016 (before/at GECCO 2016)</a:t>
            </a:r>
            <a:endParaRPr lang="en-US" dirty="0" smtClean="0"/>
          </a:p>
          <a:p>
            <a:r>
              <a:rPr lang="en-US" dirty="0" smtClean="0"/>
              <a:t>HL 4.0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summer for finishing 4.0</a:t>
            </a:r>
          </a:p>
          <a:p>
            <a:pPr lvl="1"/>
            <a:r>
              <a:rPr lang="en-US" dirty="0" smtClean="0"/>
              <a:t>release in </a:t>
            </a:r>
            <a:r>
              <a:rPr lang="en-US" dirty="0" smtClean="0"/>
              <a:t>September </a:t>
            </a:r>
            <a:r>
              <a:rPr lang="en-US" dirty="0" smtClean="0"/>
              <a:t>2016</a:t>
            </a:r>
          </a:p>
          <a:p>
            <a:pPr lvl="1"/>
            <a:r>
              <a:rPr lang="en-US" dirty="0" smtClean="0"/>
              <a:t>present HL 4.0 at APCASE 2016 (?)</a:t>
            </a:r>
            <a:endParaRPr lang="en-US" dirty="0" smtClean="0"/>
          </a:p>
          <a:p>
            <a:r>
              <a:rPr lang="en-US" dirty="0" smtClean="0"/>
              <a:t>Between </a:t>
            </a:r>
            <a:r>
              <a:rPr lang="en-US" dirty="0" smtClean="0"/>
              <a:t>3.3.15 and 4.0</a:t>
            </a:r>
          </a:p>
          <a:p>
            <a:pPr lvl="1"/>
            <a:r>
              <a:rPr lang="en-US" dirty="0" smtClean="0"/>
              <a:t>integration </a:t>
            </a:r>
            <a:r>
              <a:rPr lang="en-US" dirty="0"/>
              <a:t>of </a:t>
            </a:r>
            <a:r>
              <a:rPr lang="en-US" dirty="0" smtClean="0"/>
              <a:t>new </a:t>
            </a:r>
            <a:r>
              <a:rPr lang="en-US" dirty="0" smtClean="0"/>
              <a:t>HL 4.0 features </a:t>
            </a:r>
            <a:r>
              <a:rPr lang="en-US" dirty="0"/>
              <a:t>into </a:t>
            </a:r>
            <a:r>
              <a:rPr lang="en-US" dirty="0" smtClean="0"/>
              <a:t>trunk</a:t>
            </a:r>
            <a:endParaRPr lang="en-US" dirty="0"/>
          </a:p>
          <a:p>
            <a:pPr lvl="1"/>
            <a:r>
              <a:rPr lang="en-US" dirty="0" smtClean="0"/>
              <a:t>HL3legacy branch</a:t>
            </a:r>
          </a:p>
          <a:p>
            <a:pPr lvl="2"/>
            <a:r>
              <a:rPr lang="en-US" dirty="0" smtClean="0"/>
              <a:t>last </a:t>
            </a:r>
            <a:r>
              <a:rPr lang="en-US" dirty="0" smtClean="0"/>
              <a:t>version of trunk before integration</a:t>
            </a:r>
          </a:p>
          <a:p>
            <a:pPr lvl="2"/>
            <a:r>
              <a:rPr lang="en-US" dirty="0" smtClean="0"/>
              <a:t>will </a:t>
            </a:r>
            <a:r>
              <a:rPr lang="en-US" dirty="0" smtClean="0"/>
              <a:t>only get </a:t>
            </a:r>
            <a:r>
              <a:rPr lang="en-US" dirty="0" err="1" smtClean="0"/>
              <a:t>bugfixes</a:t>
            </a:r>
            <a:endParaRPr lang="en-US" dirty="0" smtClean="0"/>
          </a:p>
          <a:p>
            <a:pPr lvl="2"/>
            <a:r>
              <a:rPr lang="en-US" dirty="0" smtClean="0"/>
              <a:t>can </a:t>
            </a:r>
            <a:r>
              <a:rPr lang="en-US" dirty="0" smtClean="0"/>
              <a:t>be used until trunk </a:t>
            </a:r>
            <a:r>
              <a:rPr lang="en-US" dirty="0" smtClean="0"/>
              <a:t>settles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049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 4.0 -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Persistence</a:t>
            </a:r>
          </a:p>
          <a:p>
            <a:r>
              <a:rPr lang="en-US" dirty="0" smtClean="0"/>
              <a:t>Problem Development</a:t>
            </a:r>
          </a:p>
          <a:p>
            <a:r>
              <a:rPr lang="en-US" dirty="0" smtClean="0"/>
              <a:t>Algorithm Development</a:t>
            </a:r>
          </a:p>
          <a:p>
            <a:r>
              <a:rPr lang="en-US" dirty="0" smtClean="0"/>
              <a:t>Code Organization</a:t>
            </a:r>
          </a:p>
          <a:p>
            <a:r>
              <a:rPr lang="en-US" dirty="0" smtClean="0"/>
              <a:t>Plugin Infrastructure </a:t>
            </a:r>
            <a:r>
              <a:rPr lang="en-US" dirty="0" smtClean="0"/>
              <a:t>Changes</a:t>
            </a:r>
            <a:endParaRPr lang="en-US" dirty="0" smtClean="0"/>
          </a:p>
          <a:p>
            <a:r>
              <a:rPr lang="en-US" dirty="0" smtClean="0"/>
              <a:t>Minor </a:t>
            </a:r>
            <a:r>
              <a:rPr lang="en-US" dirty="0" smtClean="0"/>
              <a:t>Changes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Persistence (</a:t>
            </a:r>
            <a:r>
              <a:rPr lang="en-US" dirty="0" err="1" smtClean="0"/>
              <a:t>Swagner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3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Development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Over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course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HL 3.3 </a:t>
            </a:r>
            <a:r>
              <a:rPr lang="de-DE" dirty="0" err="1" smtClean="0"/>
              <a:t>releases</a:t>
            </a:r>
            <a:endParaRPr lang="de-DE" dirty="0"/>
          </a:p>
          <a:p>
            <a:pPr lvl="1"/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„</a:t>
            </a:r>
            <a:r>
              <a:rPr lang="de-DE" dirty="0" err="1" smtClean="0"/>
              <a:t>problems</a:t>
            </a:r>
            <a:r>
              <a:rPr lang="de-DE" dirty="0" smtClean="0"/>
              <a:t>“ </a:t>
            </a:r>
            <a:r>
              <a:rPr lang="de-DE" dirty="0" err="1" smtClean="0"/>
              <a:t>emerged</a:t>
            </a:r>
            <a:endParaRPr lang="de-DE" dirty="0" smtClean="0"/>
          </a:p>
          <a:p>
            <a:pPr lvl="2"/>
            <a:r>
              <a:rPr lang="de-DE" dirty="0" smtClean="0"/>
              <a:t>(</a:t>
            </a:r>
            <a:r>
              <a:rPr lang="de-DE" dirty="0" err="1" smtClean="0"/>
              <a:t>Single|Multi</a:t>
            </a:r>
            <a:r>
              <a:rPr lang="de-DE" dirty="0" smtClean="0"/>
              <a:t>)</a:t>
            </a:r>
            <a:r>
              <a:rPr lang="de-DE" dirty="0" err="1" smtClean="0"/>
              <a:t>ObjectiveHeuristicOptimizationProblem</a:t>
            </a:r>
            <a:endParaRPr lang="de-DE" dirty="0" smtClean="0"/>
          </a:p>
          <a:p>
            <a:pPr lvl="3"/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discover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wire</a:t>
            </a:r>
            <a:r>
              <a:rPr lang="de-DE" dirty="0" smtClean="0"/>
              <a:t> all </a:t>
            </a:r>
            <a:r>
              <a:rPr lang="de-DE" dirty="0" err="1" smtClean="0"/>
              <a:t>operators</a:t>
            </a:r>
            <a:r>
              <a:rPr lang="de-DE" dirty="0" smtClean="0"/>
              <a:t>, </a:t>
            </a:r>
            <a:r>
              <a:rPr lang="de-DE" dirty="0" err="1" smtClean="0"/>
              <a:t>evaluators</a:t>
            </a:r>
            <a:r>
              <a:rPr lang="de-DE" dirty="0" smtClean="0"/>
              <a:t>, etc.</a:t>
            </a:r>
          </a:p>
          <a:p>
            <a:pPr lvl="2"/>
            <a:r>
              <a:rPr lang="de-DE" dirty="0" smtClean="0"/>
              <a:t>(</a:t>
            </a:r>
            <a:r>
              <a:rPr lang="de-DE" dirty="0" err="1" smtClean="0"/>
              <a:t>Single|Multi</a:t>
            </a:r>
            <a:r>
              <a:rPr lang="de-DE" dirty="0" smtClean="0"/>
              <a:t>)</a:t>
            </a:r>
            <a:r>
              <a:rPr lang="de-DE" dirty="0" err="1" smtClean="0"/>
              <a:t>ObjectiveBasicProblem</a:t>
            </a:r>
            <a:endParaRPr lang="de-DE" dirty="0" smtClean="0"/>
          </a:p>
          <a:p>
            <a:pPr lvl="3"/>
            <a:r>
              <a:rPr lang="de-DE" dirty="0" err="1"/>
              <a:t>U</a:t>
            </a:r>
            <a:r>
              <a:rPr lang="de-DE" dirty="0" err="1" smtClean="0"/>
              <a:t>ses</a:t>
            </a:r>
            <a:r>
              <a:rPr lang="de-DE" dirty="0" smtClean="0"/>
              <a:t> </a:t>
            </a:r>
            <a:r>
              <a:rPr lang="de-DE" dirty="0" err="1" smtClean="0"/>
              <a:t>encoding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do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discovery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wiring</a:t>
            </a:r>
            <a:endParaRPr lang="de-DE" dirty="0" smtClean="0"/>
          </a:p>
          <a:p>
            <a:pPr lvl="3"/>
            <a:r>
              <a:rPr lang="de-DE" dirty="0" err="1" smtClean="0"/>
              <a:t>Specifies</a:t>
            </a:r>
            <a:r>
              <a:rPr lang="de-DE" dirty="0" smtClean="0"/>
              <a:t> </a:t>
            </a:r>
            <a:r>
              <a:rPr lang="de-DE" dirty="0" err="1" smtClean="0"/>
              <a:t>basic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(</a:t>
            </a:r>
            <a:r>
              <a:rPr lang="de-DE" dirty="0" err="1" smtClean="0"/>
              <a:t>Evaluate</a:t>
            </a:r>
            <a:r>
              <a:rPr lang="de-DE" dirty="0" smtClean="0"/>
              <a:t>, </a:t>
            </a:r>
            <a:r>
              <a:rPr lang="de-DE" dirty="0" err="1" smtClean="0"/>
              <a:t>Analyze</a:t>
            </a:r>
            <a:r>
              <a:rPr lang="de-DE" dirty="0" smtClean="0"/>
              <a:t>) in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 smtClean="0"/>
              <a:t>writing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operators</a:t>
            </a:r>
            <a:endParaRPr lang="de-DE" dirty="0" smtClean="0"/>
          </a:p>
          <a:p>
            <a:pPr lvl="1"/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r>
              <a:rPr lang="de-DE" dirty="0" smtClean="0"/>
              <a:t> </a:t>
            </a:r>
            <a:r>
              <a:rPr lang="de-DE" dirty="0" err="1" smtClean="0"/>
              <a:t>emerged</a:t>
            </a:r>
            <a:endParaRPr lang="de-DE" dirty="0" smtClean="0"/>
          </a:p>
          <a:p>
            <a:pPr lvl="2"/>
            <a:r>
              <a:rPr lang="de-DE" dirty="0" err="1" smtClean="0"/>
              <a:t>EngineAlgorithm</a:t>
            </a:r>
            <a:endParaRPr lang="de-DE" dirty="0" smtClean="0"/>
          </a:p>
          <a:p>
            <a:pPr lvl="3"/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modeling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an </a:t>
            </a:r>
            <a:r>
              <a:rPr lang="de-DE" dirty="0" err="1" smtClean="0"/>
              <a:t>operator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endParaRPr lang="de-DE" dirty="0" smtClean="0"/>
          </a:p>
          <a:p>
            <a:pPr lvl="2"/>
            <a:r>
              <a:rPr lang="de-DE" dirty="0" err="1" smtClean="0"/>
              <a:t>BasicAlgorithm</a:t>
            </a:r>
            <a:endParaRPr lang="de-DE" dirty="0" smtClean="0"/>
          </a:p>
          <a:p>
            <a:pPr lvl="3"/>
            <a:r>
              <a:rPr lang="de-DE" dirty="0" err="1" smtClean="0"/>
              <a:t>Describes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r>
              <a:rPr lang="de-DE" dirty="0" smtClean="0"/>
              <a:t> in </a:t>
            </a:r>
            <a:r>
              <a:rPr lang="de-DE" dirty="0" err="1" smtClean="0"/>
              <a:t>terms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pure C# </a:t>
            </a:r>
            <a:r>
              <a:rPr lang="de-DE" dirty="0" err="1" smtClean="0"/>
              <a:t>code</a:t>
            </a:r>
            <a:endParaRPr lang="de-DE" dirty="0" smtClean="0"/>
          </a:p>
          <a:p>
            <a:pPr lvl="3"/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instance</a:t>
            </a:r>
            <a:r>
              <a:rPr lang="de-DE" dirty="0" smtClean="0"/>
              <a:t>, </a:t>
            </a:r>
            <a:r>
              <a:rPr lang="de-DE" dirty="0" err="1" smtClean="0"/>
              <a:t>Brian‘s</a:t>
            </a:r>
            <a:r>
              <a:rPr lang="de-DE" dirty="0" smtClean="0"/>
              <a:t> P3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such a </a:t>
            </a:r>
            <a:r>
              <a:rPr lang="de-DE" dirty="0" err="1" smtClean="0"/>
              <a:t>BasicAlgorithm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6821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Shortcomings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Not all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compatible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P3 on </a:t>
            </a:r>
            <a:r>
              <a:rPr lang="de-DE" dirty="0" err="1" smtClean="0"/>
              <a:t>HeuristicOptimizationProblems</a:t>
            </a:r>
            <a:endParaRPr lang="de-DE" dirty="0"/>
          </a:p>
          <a:p>
            <a:pPr lvl="1"/>
            <a:r>
              <a:rPr lang="de-DE" dirty="0" err="1"/>
              <a:t>We</a:t>
            </a:r>
            <a:r>
              <a:rPr lang="de-DE" dirty="0"/>
              <a:t> also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P3 on all </a:t>
            </a:r>
            <a:r>
              <a:rPr lang="de-DE" dirty="0" err="1" smtClean="0"/>
              <a:t>BasicProblems</a:t>
            </a:r>
            <a:r>
              <a:rPr lang="de-DE" dirty="0" smtClean="0"/>
              <a:t> </a:t>
            </a:r>
            <a:r>
              <a:rPr lang="de-DE" dirty="0"/>
              <a:t>(e.g. </a:t>
            </a:r>
            <a:r>
              <a:rPr lang="de-DE" dirty="0" err="1"/>
              <a:t>programmable</a:t>
            </a:r>
            <a:r>
              <a:rPr lang="de-DE" dirty="0"/>
              <a:t>/</a:t>
            </a:r>
            <a:r>
              <a:rPr lang="de-DE" dirty="0" err="1"/>
              <a:t>external</a:t>
            </a:r>
            <a:r>
              <a:rPr lang="de-DE" dirty="0"/>
              <a:t>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BinaryVectorEncoding</a:t>
            </a:r>
            <a:r>
              <a:rPr lang="de-DE" dirty="0" smtClean="0"/>
              <a:t>)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Multiple </a:t>
            </a:r>
            <a:r>
              <a:rPr lang="de-DE" dirty="0" err="1" smtClean="0"/>
              <a:t>ways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implementing</a:t>
            </a:r>
            <a:r>
              <a:rPr lang="de-DE" dirty="0" smtClean="0"/>
              <a:t> a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confusing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BasicProblem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user-</a:t>
            </a:r>
            <a:r>
              <a:rPr lang="de-DE" dirty="0" err="1" smtClean="0"/>
              <a:t>friendly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endParaRPr lang="de-DE" dirty="0" smtClean="0"/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do not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attachment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variables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considered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encode</a:t>
            </a:r>
            <a:r>
              <a:rPr lang="de-DE" dirty="0"/>
              <a:t> a </a:t>
            </a:r>
            <a:r>
              <a:rPr lang="de-DE" dirty="0" err="1"/>
              <a:t>solution</a:t>
            </a:r>
            <a:endParaRPr lang="de-DE" dirty="0"/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, </a:t>
            </a:r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operators</a:t>
            </a:r>
            <a:r>
              <a:rPr lang="de-DE" dirty="0"/>
              <a:t>,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DiversityAnalyzers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cumbersome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520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Individual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replaced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HeuristicLab</a:t>
            </a:r>
            <a:r>
              <a:rPr lang="de-DE" dirty="0" smtClean="0"/>
              <a:t> 3.3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402753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class</a:t>
            </a:r>
            <a:r>
              <a:rPr lang="de-DE" sz="1000" dirty="0" smtClean="0"/>
              <a:t> </a:t>
            </a:r>
            <a:r>
              <a:rPr lang="de-DE" sz="1000" dirty="0" err="1" smtClean="0"/>
              <a:t>CompiledSingleObjectiveProblemDefinition</a:t>
            </a:r>
            <a:r>
              <a:rPr lang="de-DE" sz="1000" dirty="0" smtClean="0"/>
              <a:t> : </a:t>
            </a:r>
            <a:r>
              <a:rPr lang="de-DE" sz="1000" dirty="0" err="1" smtClean="0"/>
              <a:t>CompiledProblemDefinition</a:t>
            </a:r>
            <a:r>
              <a:rPr lang="de-DE" sz="1000" dirty="0" smtClean="0"/>
              <a:t>, </a:t>
            </a:r>
            <a:r>
              <a:rPr lang="de-DE" sz="1000" dirty="0" err="1" smtClean="0"/>
              <a:t>ISingleObjectiveProblemDefinition</a:t>
            </a:r>
            <a:r>
              <a:rPr lang="de-DE" sz="1000" dirty="0" smtClean="0"/>
              <a:t> {</a:t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bool</a:t>
            </a:r>
            <a:r>
              <a:rPr lang="de-DE" sz="1000" dirty="0" smtClean="0"/>
              <a:t> </a:t>
            </a:r>
            <a:r>
              <a:rPr lang="de-DE" sz="1000" dirty="0" err="1" smtClean="0"/>
              <a:t>Maximization</a:t>
            </a:r>
            <a:r>
              <a:rPr lang="de-DE" sz="1000" dirty="0" smtClean="0"/>
              <a:t> { </a:t>
            </a:r>
            <a:r>
              <a:rPr lang="de-DE" sz="1000" dirty="0" err="1" smtClean="0">
                <a:solidFill>
                  <a:srgbClr val="8B4513"/>
                </a:solidFill>
                <a:effectLst/>
              </a:rPr>
              <a:t>get</a:t>
            </a:r>
            <a:r>
              <a:rPr lang="de-DE" sz="1000" dirty="0" smtClean="0"/>
              <a:t> { 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008B8B"/>
                </a:solidFill>
                <a:effectLst/>
              </a:rPr>
              <a:t>false</a:t>
            </a:r>
            <a:r>
              <a:rPr lang="de-DE" sz="1000" dirty="0" smtClean="0"/>
              <a:t>; } 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void</a:t>
            </a:r>
            <a:r>
              <a:rPr lang="de-DE" sz="1000" dirty="0" smtClean="0"/>
              <a:t> </a:t>
            </a:r>
            <a:r>
              <a:rPr lang="de-DE" sz="1000" dirty="0" smtClean="0">
                <a:solidFill>
                  <a:srgbClr val="191970"/>
                </a:solidFill>
                <a:effectLst/>
              </a:rPr>
              <a:t>Initialize</a:t>
            </a:r>
            <a:r>
              <a:rPr lang="de-DE" sz="1000" dirty="0" smtClean="0"/>
              <a:t>() {</a:t>
            </a:r>
            <a:br>
              <a:rPr lang="de-DE" sz="1000" dirty="0" smtClean="0"/>
            </a:br>
            <a:r>
              <a:rPr lang="de-DE" sz="1000" dirty="0" smtClean="0"/>
              <a:t>      Encoding = </a:t>
            </a:r>
            <a:r>
              <a:rPr lang="de-DE" sz="1000" dirty="0" err="1" smtClean="0">
                <a:solidFill>
                  <a:srgbClr val="008B8B"/>
                </a:solidFill>
                <a:effectLst/>
              </a:rPr>
              <a:t>new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RealVectorEncoding</a:t>
            </a:r>
            <a:r>
              <a:rPr lang="de-DE" sz="1000" dirty="0" smtClean="0"/>
              <a:t>(</a:t>
            </a:r>
            <a:r>
              <a:rPr lang="de-DE" sz="1000" dirty="0" smtClean="0">
                <a:solidFill>
                  <a:srgbClr val="0000FF"/>
                </a:solidFill>
                <a:effectLst/>
              </a:rPr>
              <a:t>"r"</a:t>
            </a:r>
            <a:r>
              <a:rPr lang="de-DE" sz="1000" dirty="0" smtClean="0"/>
              <a:t>, </a:t>
            </a:r>
            <a:r>
              <a:rPr lang="de-DE" sz="1000" dirty="0" err="1" smtClean="0"/>
              <a:t>length</a:t>
            </a:r>
            <a:r>
              <a:rPr lang="de-DE" sz="1000" dirty="0" smtClean="0"/>
              <a:t>: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5</a:t>
            </a:r>
            <a:r>
              <a:rPr lang="de-DE" sz="1000" dirty="0" smtClean="0"/>
              <a:t>, min: -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1.0</a:t>
            </a:r>
            <a:r>
              <a:rPr lang="de-DE" sz="1000" dirty="0" smtClean="0"/>
              <a:t>, </a:t>
            </a:r>
            <a:r>
              <a:rPr lang="de-DE" sz="1000" dirty="0" err="1" smtClean="0"/>
              <a:t>max</a:t>
            </a:r>
            <a:r>
              <a:rPr lang="de-DE" sz="1000" dirty="0" smtClean="0"/>
              <a:t>: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1.0</a:t>
            </a:r>
            <a:r>
              <a:rPr lang="de-DE" sz="1000" dirty="0" smtClean="0"/>
              <a:t>);</a:t>
            </a:r>
            <a:br>
              <a:rPr lang="de-DE" sz="1000" dirty="0" smtClean="0"/>
            </a:br>
            <a:r>
              <a:rPr lang="de-DE" sz="1000" dirty="0" smtClean="0"/>
              <a:t>    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smtClean="0">
                <a:solidFill>
                  <a:srgbClr val="FF0000"/>
                </a:solidFill>
                <a:effectLst/>
              </a:rPr>
              <a:t>double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Evaluate</a:t>
            </a:r>
            <a:r>
              <a:rPr lang="de-DE" sz="1000" dirty="0" smtClean="0"/>
              <a:t>(</a:t>
            </a:r>
            <a:r>
              <a:rPr lang="de-DE" sz="1000" b="1" dirty="0" smtClean="0"/>
              <a:t>Individual</a:t>
            </a:r>
            <a:r>
              <a:rPr lang="de-DE" sz="1000" dirty="0" smtClean="0"/>
              <a:t> </a:t>
            </a:r>
            <a:r>
              <a:rPr lang="de-DE" sz="1000" dirty="0" err="1" smtClean="0"/>
              <a:t>individual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quality</a:t>
            </a:r>
            <a:r>
              <a:rPr lang="de-DE" sz="1000" dirty="0" smtClean="0"/>
              <a:t> =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0.0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/>
              <a:t>quality</a:t>
            </a:r>
            <a:r>
              <a:rPr lang="de-DE" sz="1000" dirty="0" smtClean="0"/>
              <a:t> = </a:t>
            </a:r>
            <a:r>
              <a:rPr lang="de-DE" sz="1000" b="1" dirty="0" err="1" smtClean="0"/>
              <a:t>individual.</a:t>
            </a:r>
            <a:r>
              <a:rPr lang="de-DE" sz="1000" b="1" dirty="0" err="1" smtClean="0">
                <a:solidFill>
                  <a:srgbClr val="191970"/>
                </a:solidFill>
                <a:effectLst/>
              </a:rPr>
              <a:t>RealVector</a:t>
            </a:r>
            <a:r>
              <a:rPr lang="de-DE" sz="1000" b="1" dirty="0" smtClean="0"/>
              <a:t>(</a:t>
            </a:r>
            <a:r>
              <a:rPr lang="de-DE" sz="1000" b="1" dirty="0" smtClean="0">
                <a:solidFill>
                  <a:srgbClr val="0000FF"/>
                </a:solidFill>
                <a:effectLst/>
              </a:rPr>
              <a:t>"r"</a:t>
            </a:r>
            <a:r>
              <a:rPr lang="de-DE" sz="1000" b="1" dirty="0" smtClean="0"/>
              <a:t>)</a:t>
            </a:r>
            <a:r>
              <a:rPr lang="de-DE" sz="1000" dirty="0" smtClean="0"/>
              <a:t>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Sum</a:t>
            </a:r>
            <a:r>
              <a:rPr lang="de-DE" sz="1000" dirty="0" smtClean="0"/>
              <a:t>(x =&gt; x * x);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/>
              <a:t>quality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void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Analyze</a:t>
            </a:r>
            <a:r>
              <a:rPr lang="de-DE" sz="1000" dirty="0" smtClean="0"/>
              <a:t>(</a:t>
            </a:r>
            <a:r>
              <a:rPr lang="de-DE" sz="1000" b="1" dirty="0" smtClean="0"/>
              <a:t>Individual</a:t>
            </a:r>
            <a:r>
              <a:rPr lang="de-DE" sz="1000" dirty="0" smtClean="0"/>
              <a:t>[] </a:t>
            </a:r>
            <a:r>
              <a:rPr lang="de-DE" sz="1000" dirty="0" err="1" smtClean="0"/>
              <a:t>individuals</a:t>
            </a:r>
            <a:r>
              <a:rPr lang="de-DE" sz="1000" dirty="0" smtClean="0"/>
              <a:t>, </a:t>
            </a:r>
            <a:r>
              <a:rPr lang="de-DE" sz="1000" dirty="0" smtClean="0">
                <a:solidFill>
                  <a:srgbClr val="FF0000"/>
                </a:solidFill>
                <a:effectLst/>
              </a:rPr>
              <a:t>double</a:t>
            </a:r>
            <a:r>
              <a:rPr lang="de-DE" sz="1000" dirty="0" smtClean="0"/>
              <a:t>[] </a:t>
            </a:r>
            <a:r>
              <a:rPr lang="de-DE" sz="1000" dirty="0" err="1" smtClean="0"/>
              <a:t>qualities</a:t>
            </a:r>
            <a:r>
              <a:rPr lang="de-DE" sz="1000" dirty="0" smtClean="0"/>
              <a:t>, </a:t>
            </a:r>
            <a:r>
              <a:rPr lang="de-DE" sz="1000" dirty="0" err="1" smtClean="0"/>
              <a:t>ResultCollection</a:t>
            </a:r>
            <a:r>
              <a:rPr lang="de-DE" sz="1000" dirty="0" smtClean="0"/>
              <a:t> </a:t>
            </a:r>
            <a:r>
              <a:rPr lang="de-DE" sz="1000" dirty="0" err="1" smtClean="0"/>
              <a:t>results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 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/>
              <a:t>IEnumerable</a:t>
            </a:r>
            <a:r>
              <a:rPr lang="de-DE" sz="1000" dirty="0" smtClean="0"/>
              <a:t>&lt;</a:t>
            </a:r>
            <a:r>
              <a:rPr lang="de-DE" sz="1000" b="1" dirty="0" smtClean="0"/>
              <a:t>Individual</a:t>
            </a:r>
            <a:r>
              <a:rPr lang="de-DE" sz="1000" dirty="0" smtClean="0"/>
              <a:t>&gt;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GetNeighbors</a:t>
            </a:r>
            <a:r>
              <a:rPr lang="de-DE" sz="1000" dirty="0" smtClean="0"/>
              <a:t>(</a:t>
            </a:r>
            <a:r>
              <a:rPr lang="de-DE" sz="1000" b="1" dirty="0" smtClean="0"/>
              <a:t>Individual</a:t>
            </a:r>
            <a:r>
              <a:rPr lang="de-DE" sz="1000" dirty="0" smtClean="0"/>
              <a:t> </a:t>
            </a:r>
            <a:r>
              <a:rPr lang="de-DE" sz="1000" dirty="0" err="1" smtClean="0"/>
              <a:t>individual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while</a:t>
            </a:r>
            <a:r>
              <a:rPr lang="de-DE" sz="1000" dirty="0" smtClean="0"/>
              <a:t> (</a:t>
            </a:r>
            <a:r>
              <a:rPr lang="de-DE" sz="1000" dirty="0" err="1" smtClean="0">
                <a:solidFill>
                  <a:srgbClr val="008B8B"/>
                </a:solidFill>
                <a:effectLst/>
              </a:rPr>
              <a:t>true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neighbor</a:t>
            </a:r>
            <a:r>
              <a:rPr lang="de-DE" sz="1000" dirty="0" smtClean="0"/>
              <a:t> = </a:t>
            </a:r>
            <a:r>
              <a:rPr lang="de-DE" sz="1000" b="1" dirty="0" err="1" smtClean="0"/>
              <a:t>individual.</a:t>
            </a:r>
            <a:r>
              <a:rPr lang="de-DE" sz="1000" b="1" dirty="0" err="1" smtClean="0">
                <a:solidFill>
                  <a:srgbClr val="191970"/>
                </a:solidFill>
                <a:effectLst/>
              </a:rPr>
              <a:t>Copy</a:t>
            </a:r>
            <a:r>
              <a:rPr lang="de-DE" sz="1000" b="1" dirty="0" smtClean="0"/>
              <a:t>()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index</a:t>
            </a:r>
            <a:r>
              <a:rPr lang="de-DE" sz="1000" dirty="0" smtClean="0"/>
              <a:t> = </a:t>
            </a:r>
            <a:r>
              <a:rPr lang="de-DE" sz="1000" dirty="0" err="1" smtClean="0"/>
              <a:t>random.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Next</a:t>
            </a:r>
            <a:r>
              <a:rPr lang="de-DE" sz="1000" dirty="0" smtClean="0"/>
              <a:t>(</a:t>
            </a:r>
            <a:r>
              <a:rPr lang="de-DE" sz="1000" b="1" dirty="0" err="1" smtClean="0"/>
              <a:t>neighbor.</a:t>
            </a:r>
            <a:r>
              <a:rPr lang="de-DE" sz="1000" b="1" dirty="0" err="1" smtClean="0">
                <a:solidFill>
                  <a:srgbClr val="191970"/>
                </a:solidFill>
                <a:effectLst/>
              </a:rPr>
              <a:t>RealVector</a:t>
            </a:r>
            <a:r>
              <a:rPr lang="de-DE" sz="1000" b="1" dirty="0" smtClean="0"/>
              <a:t>(</a:t>
            </a:r>
            <a:r>
              <a:rPr lang="de-DE" sz="1000" b="1" dirty="0" smtClean="0">
                <a:solidFill>
                  <a:srgbClr val="0000FF"/>
                </a:solidFill>
                <a:effectLst/>
              </a:rPr>
              <a:t>"r"</a:t>
            </a:r>
            <a:r>
              <a:rPr lang="de-DE" sz="1000" b="1" dirty="0" smtClean="0"/>
              <a:t>)</a:t>
            </a:r>
            <a:r>
              <a:rPr lang="de-DE" sz="1000" dirty="0" smtClean="0"/>
              <a:t>.</a:t>
            </a:r>
            <a:r>
              <a:rPr lang="de-DE" sz="1000" dirty="0" err="1" smtClean="0"/>
              <a:t>Length</a:t>
            </a:r>
            <a:r>
              <a:rPr lang="de-DE" sz="1000" dirty="0" smtClean="0"/>
              <a:t>);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b="1" dirty="0" err="1" smtClean="0"/>
              <a:t>neighbor.</a:t>
            </a:r>
            <a:r>
              <a:rPr lang="de-DE" sz="1000" b="1" dirty="0" err="1" smtClean="0">
                <a:solidFill>
                  <a:srgbClr val="191970"/>
                </a:solidFill>
                <a:effectLst/>
              </a:rPr>
              <a:t>RealVector</a:t>
            </a:r>
            <a:r>
              <a:rPr lang="de-DE" sz="1000" b="1" dirty="0" smtClean="0"/>
              <a:t>(</a:t>
            </a:r>
            <a:r>
              <a:rPr lang="de-DE" sz="1000" b="1" dirty="0" smtClean="0">
                <a:solidFill>
                  <a:srgbClr val="0000FF"/>
                </a:solidFill>
                <a:effectLst/>
              </a:rPr>
              <a:t>"r"</a:t>
            </a:r>
            <a:r>
              <a:rPr lang="de-DE" sz="1000" b="1" dirty="0" smtClean="0"/>
              <a:t>)</a:t>
            </a:r>
            <a:r>
              <a:rPr lang="de-DE" sz="1000" dirty="0" smtClean="0"/>
              <a:t>[</a:t>
            </a:r>
            <a:r>
              <a:rPr lang="de-DE" sz="1000" dirty="0" err="1" smtClean="0"/>
              <a:t>index</a:t>
            </a:r>
            <a:r>
              <a:rPr lang="de-DE" sz="1000" dirty="0" smtClean="0"/>
              <a:t>] +=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2</a:t>
            </a:r>
            <a:r>
              <a:rPr lang="de-DE" sz="1000" dirty="0" smtClean="0"/>
              <a:t> * </a:t>
            </a:r>
            <a:r>
              <a:rPr lang="de-DE" sz="1000" dirty="0" err="1" smtClean="0"/>
              <a:t>random.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NextDouble</a:t>
            </a:r>
            <a:r>
              <a:rPr lang="de-DE" sz="1000" dirty="0" smtClean="0"/>
              <a:t>() -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1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yield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/>
              <a:t>neighbor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}</a:t>
            </a:r>
            <a:br>
              <a:rPr lang="de-DE" sz="1000" dirty="0" smtClean="0"/>
            </a:br>
            <a:r>
              <a:rPr lang="de-DE" sz="1000" dirty="0" smtClean="0"/>
              <a:t>    }</a:t>
            </a:r>
            <a:br>
              <a:rPr lang="de-DE" sz="1000" dirty="0" smtClean="0"/>
            </a:br>
            <a:r>
              <a:rPr lang="de-DE" sz="1000" dirty="0" smtClean="0"/>
              <a:t>  }</a:t>
            </a:r>
            <a:endParaRPr lang="de-DE" sz="100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 smtClean="0"/>
              <a:t>HeuristicLab</a:t>
            </a:r>
            <a:r>
              <a:rPr lang="de-DE" dirty="0" smtClean="0"/>
              <a:t> 4.0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402753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class</a:t>
            </a:r>
            <a:r>
              <a:rPr lang="de-DE" sz="1000" dirty="0" smtClean="0"/>
              <a:t> </a:t>
            </a:r>
            <a:r>
              <a:rPr lang="de-DE" sz="1000" dirty="0" err="1" smtClean="0"/>
              <a:t>CompiledSingleObjectiveProblemDefinition</a:t>
            </a:r>
            <a:r>
              <a:rPr lang="de-DE" sz="1000" dirty="0" smtClean="0"/>
              <a:t> : </a:t>
            </a:r>
            <a:r>
              <a:rPr lang="de-DE" sz="1000" dirty="0" err="1" smtClean="0"/>
              <a:t>CompiledSingleObjectiveProblemDefinition</a:t>
            </a:r>
            <a:r>
              <a:rPr lang="de-DE" sz="1000" b="1" dirty="0" smtClean="0"/>
              <a:t>&lt;</a:t>
            </a:r>
            <a:r>
              <a:rPr lang="de-DE" sz="1000" b="1" dirty="0" err="1" smtClean="0"/>
              <a:t>RealVectorEncoding</a:t>
            </a:r>
            <a:r>
              <a:rPr lang="de-DE" sz="1000" b="1" dirty="0" smtClean="0"/>
              <a:t>, </a:t>
            </a:r>
            <a:r>
              <a:rPr lang="de-DE" sz="1000" b="1" dirty="0" err="1" smtClean="0"/>
              <a:t>RealVector</a:t>
            </a:r>
            <a:r>
              <a:rPr lang="de-DE" sz="1000" b="1" dirty="0" smtClean="0"/>
              <a:t>&gt;</a:t>
            </a:r>
            <a:r>
              <a:rPr lang="de-DE" sz="1000" dirty="0" smtClean="0"/>
              <a:t> {</a:t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bool</a:t>
            </a:r>
            <a:r>
              <a:rPr lang="de-DE" sz="1000" dirty="0" smtClean="0"/>
              <a:t> </a:t>
            </a:r>
            <a:r>
              <a:rPr lang="de-DE" sz="1000" dirty="0" err="1" smtClean="0"/>
              <a:t>Maximization</a:t>
            </a:r>
            <a:r>
              <a:rPr lang="de-DE" sz="1000" dirty="0" smtClean="0"/>
              <a:t> { </a:t>
            </a:r>
            <a:r>
              <a:rPr lang="de-DE" sz="1000" dirty="0" err="1" smtClean="0">
                <a:solidFill>
                  <a:srgbClr val="8B4513"/>
                </a:solidFill>
                <a:effectLst/>
              </a:rPr>
              <a:t>get</a:t>
            </a:r>
            <a:r>
              <a:rPr lang="de-DE" sz="1000" dirty="0" smtClean="0"/>
              <a:t> { 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008B8B"/>
                </a:solidFill>
                <a:effectLst/>
              </a:rPr>
              <a:t>false</a:t>
            </a:r>
            <a:r>
              <a:rPr lang="de-DE" sz="1000" dirty="0" smtClean="0"/>
              <a:t>; } 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void</a:t>
            </a:r>
            <a:r>
              <a:rPr lang="de-DE" sz="1000" dirty="0" smtClean="0"/>
              <a:t> </a:t>
            </a:r>
            <a:r>
              <a:rPr lang="de-DE" sz="1000" dirty="0" smtClean="0">
                <a:solidFill>
                  <a:srgbClr val="191970"/>
                </a:solidFill>
                <a:effectLst/>
              </a:rPr>
              <a:t>Initialize</a:t>
            </a:r>
            <a:r>
              <a:rPr lang="de-DE" sz="1000" dirty="0" smtClean="0"/>
              <a:t>() { 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smtClean="0">
                <a:solidFill>
                  <a:srgbClr val="FF0000"/>
                </a:solidFill>
                <a:effectLst/>
              </a:rPr>
              <a:t>double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Evaluate</a:t>
            </a:r>
            <a:r>
              <a:rPr lang="de-DE" sz="1000" dirty="0" smtClean="0"/>
              <a:t>(</a:t>
            </a:r>
            <a:r>
              <a:rPr lang="de-DE" sz="1000" b="1" dirty="0" err="1" smtClean="0"/>
              <a:t>RealVector</a:t>
            </a:r>
            <a:r>
              <a:rPr lang="de-DE" sz="1000" dirty="0" smtClean="0"/>
              <a:t> </a:t>
            </a:r>
            <a:r>
              <a:rPr lang="de-DE" sz="1000" dirty="0" err="1" smtClean="0"/>
              <a:t>solution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quality</a:t>
            </a:r>
            <a:r>
              <a:rPr lang="de-DE" sz="1000" dirty="0" smtClean="0"/>
              <a:t> =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0.0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/>
              <a:t>quality</a:t>
            </a:r>
            <a:r>
              <a:rPr lang="de-DE" sz="1000" dirty="0" smtClean="0"/>
              <a:t> = </a:t>
            </a:r>
            <a:r>
              <a:rPr lang="de-DE" sz="1000" dirty="0" err="1" smtClean="0"/>
              <a:t>solution.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Sum</a:t>
            </a:r>
            <a:r>
              <a:rPr lang="de-DE" sz="1000" dirty="0" smtClean="0"/>
              <a:t>(x =&gt; x * x);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/>
              <a:t>quality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void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Analyze</a:t>
            </a:r>
            <a:r>
              <a:rPr lang="de-DE" sz="1000" dirty="0" smtClean="0"/>
              <a:t>(</a:t>
            </a:r>
            <a:r>
              <a:rPr lang="de-DE" sz="1000" b="1" dirty="0" err="1" smtClean="0"/>
              <a:t>RealVector</a:t>
            </a:r>
            <a:r>
              <a:rPr lang="de-DE" sz="1000" dirty="0" smtClean="0"/>
              <a:t>[] </a:t>
            </a:r>
            <a:r>
              <a:rPr lang="de-DE" sz="1000" dirty="0" err="1" smtClean="0"/>
              <a:t>solutions</a:t>
            </a:r>
            <a:r>
              <a:rPr lang="de-DE" sz="1000" dirty="0" smtClean="0"/>
              <a:t>, </a:t>
            </a:r>
            <a:r>
              <a:rPr lang="de-DE" sz="1000" dirty="0" smtClean="0">
                <a:solidFill>
                  <a:srgbClr val="FF0000"/>
                </a:solidFill>
                <a:effectLst/>
              </a:rPr>
              <a:t>double</a:t>
            </a:r>
            <a:r>
              <a:rPr lang="de-DE" sz="1000" dirty="0" smtClean="0"/>
              <a:t>[] </a:t>
            </a:r>
            <a:r>
              <a:rPr lang="de-DE" sz="1000" dirty="0" err="1" smtClean="0"/>
              <a:t>qualities</a:t>
            </a:r>
            <a:r>
              <a:rPr lang="de-DE" sz="1000" dirty="0" smtClean="0"/>
              <a:t>, </a:t>
            </a:r>
            <a:r>
              <a:rPr lang="de-DE" sz="1000" dirty="0" err="1" smtClean="0"/>
              <a:t>ResultCollection</a:t>
            </a:r>
            <a:r>
              <a:rPr lang="de-DE" sz="1000" dirty="0" smtClean="0"/>
              <a:t> </a:t>
            </a:r>
            <a:r>
              <a:rPr lang="de-DE" sz="1000" dirty="0" err="1" smtClean="0"/>
              <a:t>results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 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err="1" smtClean="0"/>
              <a:t>IEnumerable</a:t>
            </a:r>
            <a:r>
              <a:rPr lang="de-DE" sz="1000" dirty="0" smtClean="0"/>
              <a:t>&lt;</a:t>
            </a:r>
            <a:r>
              <a:rPr lang="de-DE" sz="1000" b="1" dirty="0" err="1" smtClean="0"/>
              <a:t>RealVector</a:t>
            </a:r>
            <a:r>
              <a:rPr lang="de-DE" sz="1000" dirty="0" smtClean="0"/>
              <a:t>&gt;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GetNeighbors</a:t>
            </a:r>
            <a:r>
              <a:rPr lang="de-DE" sz="1000" dirty="0" smtClean="0"/>
              <a:t>(</a:t>
            </a:r>
            <a:r>
              <a:rPr lang="de-DE" sz="1000" b="1" dirty="0" err="1" smtClean="0"/>
              <a:t>RealVector</a:t>
            </a:r>
            <a:r>
              <a:rPr lang="de-DE" sz="1000" dirty="0" smtClean="0"/>
              <a:t> </a:t>
            </a:r>
            <a:r>
              <a:rPr lang="de-DE" sz="1000" dirty="0" err="1" smtClean="0"/>
              <a:t>solution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while</a:t>
            </a:r>
            <a:r>
              <a:rPr lang="de-DE" sz="1000" dirty="0" smtClean="0"/>
              <a:t> (</a:t>
            </a:r>
            <a:r>
              <a:rPr lang="de-DE" sz="1000" dirty="0" err="1" smtClean="0">
                <a:solidFill>
                  <a:srgbClr val="008B8B"/>
                </a:solidFill>
                <a:effectLst/>
              </a:rPr>
              <a:t>true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neighbor</a:t>
            </a:r>
            <a:r>
              <a:rPr lang="de-DE" sz="1000" dirty="0" smtClean="0"/>
              <a:t> = </a:t>
            </a:r>
            <a:r>
              <a:rPr lang="de-DE" sz="1000" b="1" dirty="0" smtClean="0"/>
              <a:t>(</a:t>
            </a:r>
            <a:r>
              <a:rPr lang="de-DE" sz="1000" b="1" dirty="0" err="1" smtClean="0"/>
              <a:t>RealVector</a:t>
            </a:r>
            <a:r>
              <a:rPr lang="de-DE" sz="1000" b="1" dirty="0" smtClean="0"/>
              <a:t>)</a:t>
            </a:r>
            <a:r>
              <a:rPr lang="de-DE" sz="1000" b="1" dirty="0" err="1" smtClean="0"/>
              <a:t>solution.</a:t>
            </a:r>
            <a:r>
              <a:rPr lang="de-DE" sz="1000" b="1" dirty="0" err="1" smtClean="0">
                <a:solidFill>
                  <a:srgbClr val="191970"/>
                </a:solidFill>
                <a:effectLst/>
              </a:rPr>
              <a:t>Clone</a:t>
            </a:r>
            <a:r>
              <a:rPr lang="de-DE" sz="1000" b="1" dirty="0" smtClean="0"/>
              <a:t>()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index</a:t>
            </a:r>
            <a:r>
              <a:rPr lang="de-DE" sz="1000" dirty="0" smtClean="0"/>
              <a:t> = </a:t>
            </a:r>
            <a:r>
              <a:rPr lang="de-DE" sz="1000" dirty="0" err="1" smtClean="0"/>
              <a:t>random.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Next</a:t>
            </a:r>
            <a:r>
              <a:rPr lang="de-DE" sz="1000" dirty="0" smtClean="0"/>
              <a:t>(</a:t>
            </a:r>
            <a:r>
              <a:rPr lang="de-DE" sz="1000" dirty="0" err="1" smtClean="0"/>
              <a:t>neighbor.Length</a:t>
            </a:r>
            <a:r>
              <a:rPr lang="de-DE" sz="1000" dirty="0" smtClean="0"/>
              <a:t>);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/>
              <a:t>neighbor</a:t>
            </a:r>
            <a:r>
              <a:rPr lang="de-DE" sz="1000" dirty="0" smtClean="0"/>
              <a:t>[</a:t>
            </a:r>
            <a:r>
              <a:rPr lang="de-DE" sz="1000" dirty="0" err="1" smtClean="0"/>
              <a:t>index</a:t>
            </a:r>
            <a:r>
              <a:rPr lang="de-DE" sz="1000" dirty="0" smtClean="0"/>
              <a:t>] +=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2</a:t>
            </a:r>
            <a:r>
              <a:rPr lang="de-DE" sz="1000" dirty="0" smtClean="0"/>
              <a:t> * </a:t>
            </a:r>
            <a:r>
              <a:rPr lang="de-DE" sz="1000" dirty="0" err="1" smtClean="0"/>
              <a:t>random.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NextDouble</a:t>
            </a:r>
            <a:r>
              <a:rPr lang="de-DE" sz="1000" dirty="0" smtClean="0"/>
              <a:t>() -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1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yield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/>
              <a:t>neighbor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}</a:t>
            </a:r>
            <a:br>
              <a:rPr lang="de-DE" sz="1000" dirty="0" smtClean="0"/>
            </a:br>
            <a:r>
              <a:rPr lang="de-DE" sz="1000" dirty="0" smtClean="0"/>
              <a:t>    }</a:t>
            </a:r>
            <a:br>
              <a:rPr lang="de-DE" sz="1000" dirty="0" smtClean="0"/>
            </a:br>
            <a:r>
              <a:rPr lang="de-DE" sz="1000" dirty="0" smtClean="0"/>
              <a:t>  }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3047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 Points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Programmable Encodings?</a:t>
            </a:r>
          </a:p>
          <a:p>
            <a:pPr lvl="1"/>
            <a:r>
              <a:rPr lang="en-US" dirty="0" smtClean="0"/>
              <a:t>If you want to quickly test an idea for a new crossover you have to temporarily add the code to an existing plugin or create a new plugin</a:t>
            </a:r>
          </a:p>
          <a:p>
            <a:r>
              <a:rPr lang="en-US" dirty="0" smtClean="0"/>
              <a:t>Analyzers for </a:t>
            </a:r>
            <a:r>
              <a:rPr lang="en-US" dirty="0" err="1" smtClean="0"/>
              <a:t>BasicAlgorithms</a:t>
            </a:r>
            <a:endParaRPr lang="en-US" dirty="0" smtClean="0"/>
          </a:p>
          <a:p>
            <a:pPr lvl="1"/>
            <a:r>
              <a:rPr lang="en-US" dirty="0" err="1" smtClean="0"/>
              <a:t>BasicAlgorithms</a:t>
            </a:r>
            <a:r>
              <a:rPr lang="en-US" dirty="0" smtClean="0"/>
              <a:t> do not use Scopes for storing solutions, they cannot currently be studied using existing Analyzers</a:t>
            </a:r>
          </a:p>
          <a:p>
            <a:r>
              <a:rPr lang="en-US" dirty="0" smtClean="0"/>
              <a:t>Multiple Encodings per Solution</a:t>
            </a:r>
          </a:p>
          <a:p>
            <a:pPr lvl="1"/>
            <a:r>
              <a:rPr lang="en-US" dirty="0" smtClean="0"/>
              <a:t>For instance, Permutation + </a:t>
            </a:r>
            <a:r>
              <a:rPr lang="en-US" dirty="0" err="1" smtClean="0"/>
              <a:t>EdgeRepresentationEncoding</a:t>
            </a:r>
            <a:r>
              <a:rPr lang="en-US" dirty="0" smtClean="0"/>
              <a:t>, Permutation + </a:t>
            </a:r>
            <a:r>
              <a:rPr lang="en-US" dirty="0" err="1" smtClean="0"/>
              <a:t>PositionRepresentationEncoding</a:t>
            </a:r>
            <a:r>
              <a:rPr lang="en-US" dirty="0" smtClean="0"/>
              <a:t> with selected operators</a:t>
            </a:r>
          </a:p>
          <a:p>
            <a:pPr lvl="2"/>
            <a:r>
              <a:rPr lang="en-US" dirty="0" smtClean="0"/>
              <a:t>TSP would be implemented with </a:t>
            </a:r>
            <a:r>
              <a:rPr lang="en-US" dirty="0" err="1" smtClean="0"/>
              <a:t>EdgeRepresentationEncoding</a:t>
            </a:r>
            <a:r>
              <a:rPr lang="en-US" dirty="0" smtClean="0"/>
              <a:t> (-&gt; no CX, CX2 anymore)</a:t>
            </a:r>
          </a:p>
          <a:p>
            <a:pPr lvl="2"/>
            <a:r>
              <a:rPr lang="en-US" dirty="0" smtClean="0"/>
              <a:t>QAP would be implemented with </a:t>
            </a:r>
            <a:r>
              <a:rPr lang="en-US" dirty="0" err="1" smtClean="0"/>
              <a:t>PositionRepresentationEncoding</a:t>
            </a:r>
            <a:r>
              <a:rPr lang="en-US" dirty="0" smtClean="0"/>
              <a:t> (-&gt; no ERX anymore)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9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Pause for </a:t>
            </a:r>
            <a:r>
              <a:rPr lang="en-US" dirty="0" err="1" smtClean="0"/>
              <a:t>BasicAlgorithms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97487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BasicAlgorithms</a:t>
            </a:r>
            <a:r>
              <a:rPr lang="en-US" dirty="0"/>
              <a:t> allow to easily create new </a:t>
            </a:r>
            <a:r>
              <a:rPr lang="en-US" dirty="0" smtClean="0"/>
              <a:t>algorithms</a:t>
            </a:r>
          </a:p>
          <a:p>
            <a:pPr lvl="1"/>
            <a:r>
              <a:rPr lang="en-US" dirty="0"/>
              <a:t>P3 (Parameter-less Population Pyramid) was implemented within one week</a:t>
            </a:r>
          </a:p>
          <a:p>
            <a:pPr lvl="1"/>
            <a:r>
              <a:rPr lang="en-US" dirty="0"/>
              <a:t>Override </a:t>
            </a:r>
            <a:r>
              <a:rPr lang="en-US" dirty="0" smtClean="0"/>
              <a:t>Initialize(…) </a:t>
            </a:r>
            <a:r>
              <a:rPr lang="en-US" dirty="0"/>
              <a:t>to initialize the algorithm</a:t>
            </a:r>
          </a:p>
          <a:p>
            <a:pPr lvl="1"/>
            <a:r>
              <a:rPr lang="en-US" dirty="0"/>
              <a:t>Implement </a:t>
            </a:r>
            <a:r>
              <a:rPr lang="en-US" dirty="0" smtClean="0"/>
              <a:t>Run(…) so that it supports pause/resume</a:t>
            </a:r>
            <a:endParaRPr lang="en-US" dirty="0"/>
          </a:p>
          <a:p>
            <a:r>
              <a:rPr lang="en-US" dirty="0" smtClean="0"/>
              <a:t>Up to now, </a:t>
            </a:r>
            <a:r>
              <a:rPr lang="en-US" dirty="0" err="1" smtClean="0"/>
              <a:t>BasicAlgorithms</a:t>
            </a:r>
            <a:r>
              <a:rPr lang="en-US" dirty="0" smtClean="0"/>
              <a:t> could not be paused</a:t>
            </a:r>
          </a:p>
          <a:p>
            <a:r>
              <a:rPr lang="en-US" dirty="0" err="1" smtClean="0"/>
              <a:t>BasicAlgorithms.Pausable</a:t>
            </a:r>
            <a:r>
              <a:rPr lang="en-US" dirty="0" smtClean="0"/>
              <a:t> has been added</a:t>
            </a:r>
          </a:p>
          <a:p>
            <a:pPr lvl="1"/>
            <a:r>
              <a:rPr lang="en-US" dirty="0" smtClean="0"/>
              <a:t>If true, cancelling the </a:t>
            </a:r>
            <a:r>
              <a:rPr lang="en-US" dirty="0" err="1" smtClean="0"/>
              <a:t>CancellationToken</a:t>
            </a:r>
            <a:r>
              <a:rPr lang="en-US" dirty="0" smtClean="0"/>
              <a:t> can pause the algorithm</a:t>
            </a:r>
          </a:p>
          <a:p>
            <a:pPr lvl="1"/>
            <a:r>
              <a:rPr lang="en-US" dirty="0" smtClean="0"/>
              <a:t>Specific algorithm is responsible for supporting pause/resume</a:t>
            </a:r>
          </a:p>
        </p:txBody>
      </p:sp>
      <p:sp>
        <p:nvSpPr>
          <p:cNvPr id="5" name="Inhaltsplatzhalter 7"/>
          <p:cNvSpPr txBox="1">
            <a:spLocks/>
          </p:cNvSpPr>
          <p:nvPr/>
        </p:nvSpPr>
        <p:spPr>
          <a:xfrm>
            <a:off x="2122454" y="4139739"/>
            <a:ext cx="7947093" cy="236912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AT" sz="1000" dirty="0">
                <a:solidFill>
                  <a:srgbClr val="0000FF"/>
                </a:solidFill>
              </a:rPr>
              <a:t>protected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A52A2A"/>
                </a:solidFill>
              </a:rPr>
              <a:t>override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FF0000"/>
                </a:solidFill>
              </a:rPr>
              <a:t>void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191970"/>
                </a:solidFill>
              </a:rPr>
              <a:t>Initialize</a:t>
            </a:r>
            <a:r>
              <a:rPr lang="de-AT" sz="1000" dirty="0"/>
              <a:t>(CancellationToken cancellationToken) {</a:t>
            </a:r>
            <a:br>
              <a:rPr lang="de-AT" sz="1000" dirty="0"/>
            </a:br>
            <a:r>
              <a:rPr lang="de-AT" sz="1000" dirty="0"/>
              <a:t>  Results.</a:t>
            </a:r>
            <a:r>
              <a:rPr lang="de-AT" sz="1000" dirty="0">
                <a:solidFill>
                  <a:srgbClr val="191970"/>
                </a:solidFill>
              </a:rPr>
              <a:t>Add</a:t>
            </a:r>
            <a:r>
              <a:rPr lang="de-AT" sz="1000" dirty="0"/>
              <a:t>(</a:t>
            </a:r>
            <a:r>
              <a:rPr lang="de-AT" sz="1000" dirty="0">
                <a:solidFill>
                  <a:srgbClr val="008B8B"/>
                </a:solidFill>
              </a:rPr>
              <a:t>new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191970"/>
                </a:solidFill>
              </a:rPr>
              <a:t>Result</a:t>
            </a:r>
            <a:r>
              <a:rPr lang="de-AT" sz="1000" dirty="0"/>
              <a:t>(BestQualityResultName, </a:t>
            </a:r>
            <a:r>
              <a:rPr lang="de-AT" sz="1000" dirty="0">
                <a:solidFill>
                  <a:srgbClr val="008B8B"/>
                </a:solidFill>
              </a:rPr>
              <a:t>new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191970"/>
                </a:solidFill>
              </a:rPr>
              <a:t>DoubleValue</a:t>
            </a:r>
            <a:r>
              <a:rPr lang="de-AT" sz="1000" dirty="0"/>
              <a:t>(</a:t>
            </a:r>
            <a:r>
              <a:rPr lang="de-AT" sz="1000" dirty="0">
                <a:solidFill>
                  <a:srgbClr val="FF0000"/>
                </a:solidFill>
              </a:rPr>
              <a:t>double</a:t>
            </a:r>
            <a:r>
              <a:rPr lang="de-AT" sz="1000" dirty="0"/>
              <a:t>.NaN)));</a:t>
            </a:r>
            <a:br>
              <a:rPr lang="de-AT" sz="1000" dirty="0"/>
            </a:br>
            <a:r>
              <a:rPr lang="de-AT" sz="1000" dirty="0"/>
              <a:t>  Results.</a:t>
            </a:r>
            <a:r>
              <a:rPr lang="de-AT" sz="1000" dirty="0">
                <a:solidFill>
                  <a:srgbClr val="191970"/>
                </a:solidFill>
              </a:rPr>
              <a:t>Add</a:t>
            </a:r>
            <a:r>
              <a:rPr lang="de-AT" sz="1000" dirty="0"/>
              <a:t>(</a:t>
            </a:r>
            <a:r>
              <a:rPr lang="de-AT" sz="1000" dirty="0">
                <a:solidFill>
                  <a:srgbClr val="008B8B"/>
                </a:solidFill>
              </a:rPr>
              <a:t>new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191970"/>
                </a:solidFill>
              </a:rPr>
              <a:t>Result</a:t>
            </a:r>
            <a:r>
              <a:rPr lang="de-AT" sz="1000" dirty="0"/>
              <a:t>(IterationsResultName, </a:t>
            </a:r>
            <a:r>
              <a:rPr lang="de-AT" sz="1000" dirty="0">
                <a:solidFill>
                  <a:srgbClr val="008B8B"/>
                </a:solidFill>
              </a:rPr>
              <a:t>new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191970"/>
                </a:solidFill>
              </a:rPr>
              <a:t>IntValue</a:t>
            </a:r>
            <a:r>
              <a:rPr lang="de-AT" sz="1000" dirty="0"/>
              <a:t>(</a:t>
            </a:r>
            <a:r>
              <a:rPr lang="de-AT" sz="1000" dirty="0">
                <a:solidFill>
                  <a:srgbClr val="00008B"/>
                </a:solidFill>
              </a:rPr>
              <a:t>0</a:t>
            </a:r>
            <a:r>
              <a:rPr lang="de-AT" sz="1000" dirty="0"/>
              <a:t>)));</a:t>
            </a:r>
            <a:br>
              <a:rPr lang="de-AT" sz="1000" dirty="0"/>
            </a:br>
            <a:r>
              <a:rPr lang="de-AT" sz="1000" dirty="0"/>
              <a:t>  base.</a:t>
            </a:r>
            <a:r>
              <a:rPr lang="de-AT" sz="1000" dirty="0">
                <a:solidFill>
                  <a:srgbClr val="191970"/>
                </a:solidFill>
              </a:rPr>
              <a:t>Initialize</a:t>
            </a:r>
            <a:r>
              <a:rPr lang="de-AT" sz="1000" dirty="0"/>
              <a:t>(cancellationToken);</a:t>
            </a:r>
            <a:br>
              <a:rPr lang="de-AT" sz="1000" dirty="0"/>
            </a:br>
            <a:r>
              <a:rPr lang="de-AT" sz="1000" dirty="0"/>
              <a:t>}</a:t>
            </a:r>
            <a:br>
              <a:rPr lang="de-AT" sz="1000" dirty="0"/>
            </a:br>
            <a:r>
              <a:rPr lang="de-AT" sz="1000" dirty="0"/>
              <a:t/>
            </a:r>
            <a:br>
              <a:rPr lang="de-AT" sz="1000" dirty="0"/>
            </a:br>
            <a:r>
              <a:rPr lang="de-AT" sz="1000" dirty="0">
                <a:solidFill>
                  <a:srgbClr val="0000FF"/>
                </a:solidFill>
              </a:rPr>
              <a:t>protected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A52A2A"/>
                </a:solidFill>
              </a:rPr>
              <a:t>override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FF0000"/>
                </a:solidFill>
              </a:rPr>
              <a:t>void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191970"/>
                </a:solidFill>
              </a:rPr>
              <a:t>Run</a:t>
            </a:r>
            <a:r>
              <a:rPr lang="de-AT" sz="1000" dirty="0"/>
              <a:t>(CancellationToken cancellationToken) {</a:t>
            </a:r>
            <a:br>
              <a:rPr lang="de-AT" sz="1000" dirty="0"/>
            </a:br>
            <a:r>
              <a:rPr lang="de-AT" sz="1000" dirty="0"/>
              <a:t>  </a:t>
            </a:r>
            <a:r>
              <a:rPr lang="de-AT" sz="1000" dirty="0">
                <a:solidFill>
                  <a:srgbClr val="0000FF"/>
                </a:solidFill>
              </a:rPr>
              <a:t>while</a:t>
            </a:r>
            <a:r>
              <a:rPr lang="de-AT" sz="1000" dirty="0"/>
              <a:t> (ResultsIterations &lt; Iterations) {</a:t>
            </a:r>
            <a:br>
              <a:rPr lang="de-AT" sz="1000" dirty="0"/>
            </a:br>
            <a:r>
              <a:rPr lang="de-AT" sz="1000" dirty="0"/>
              <a:t>    cancellationToken.</a:t>
            </a:r>
            <a:r>
              <a:rPr lang="de-AT" sz="1000" dirty="0">
                <a:solidFill>
                  <a:srgbClr val="191970"/>
                </a:solidFill>
              </a:rPr>
              <a:t>ThrowIfCancellationRequested</a:t>
            </a:r>
            <a:r>
              <a:rPr lang="de-AT" sz="1000" dirty="0"/>
              <a:t>();</a:t>
            </a:r>
            <a:br>
              <a:rPr lang="de-AT" sz="1000" dirty="0"/>
            </a:br>
            <a:r>
              <a:rPr lang="de-AT" sz="1000" dirty="0"/>
              <a:t/>
            </a:r>
            <a:br>
              <a:rPr lang="de-AT" sz="1000" dirty="0"/>
            </a:br>
            <a:r>
              <a:rPr lang="de-AT" sz="1000" dirty="0"/>
              <a:t>    </a:t>
            </a:r>
            <a:r>
              <a:rPr lang="de-AT" sz="1000" dirty="0">
                <a:solidFill>
                  <a:srgbClr val="008000"/>
                </a:solidFill>
              </a:rPr>
              <a:t>// execute one iteration</a:t>
            </a:r>
            <a:r>
              <a:rPr lang="de-AT" sz="1000" dirty="0"/>
              <a:t/>
            </a:r>
            <a:br>
              <a:rPr lang="de-AT" sz="1000" dirty="0"/>
            </a:br>
            <a:r>
              <a:rPr lang="de-AT" sz="1000" dirty="0"/>
              <a:t/>
            </a:r>
            <a:br>
              <a:rPr lang="de-AT" sz="1000" dirty="0"/>
            </a:br>
            <a:r>
              <a:rPr lang="de-AT" sz="1000" dirty="0"/>
              <a:t>    ResultsIterations++;</a:t>
            </a:r>
            <a:br>
              <a:rPr lang="de-AT" sz="1000" dirty="0"/>
            </a:br>
            <a:r>
              <a:rPr lang="de-AT" sz="1000" dirty="0"/>
              <a:t>  }</a:t>
            </a:r>
            <a:br>
              <a:rPr lang="de-AT" sz="1000" dirty="0"/>
            </a:br>
            <a:r>
              <a:rPr lang="de-AT" sz="1000" dirty="0"/>
              <a:t>}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975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646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HeuristicLab 4.0</vt:lpstr>
      <vt:lpstr>Roadmap</vt:lpstr>
      <vt:lpstr>HL 4.0 - Overview</vt:lpstr>
      <vt:lpstr>New Persistence (Swagner)</vt:lpstr>
      <vt:lpstr>Problem Development</vt:lpstr>
      <vt:lpstr>Shortcomings</vt:lpstr>
      <vt:lpstr>Individual will be replaced</vt:lpstr>
      <vt:lpstr>Open Points</vt:lpstr>
      <vt:lpstr>Pause for BasicAlgorithms</vt:lpstr>
      <vt:lpstr>Async Start/Stop for Algorithms</vt:lpstr>
      <vt:lpstr>New Termination Criteria (JKarder/MKommend/PFleck)</vt:lpstr>
      <vt:lpstr>Plugin Infrastructure changes (GKronber)</vt:lpstr>
      <vt:lpstr>HeuristicLab Code Organization</vt:lpstr>
      <vt:lpstr>Minor Changes</vt:lpstr>
    </vt:vector>
  </TitlesOfParts>
  <Company>FH-Hagenberg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development</dc:title>
  <dc:creator>Beham Andreas</dc:creator>
  <cp:lastModifiedBy>Wagner Stefan</cp:lastModifiedBy>
  <cp:revision>33</cp:revision>
  <dcterms:created xsi:type="dcterms:W3CDTF">2016-01-27T08:35:59Z</dcterms:created>
  <dcterms:modified xsi:type="dcterms:W3CDTF">2016-02-08T09:28:58Z</dcterms:modified>
</cp:coreProperties>
</file>