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85" r:id="rId3"/>
    <p:sldId id="286" r:id="rId4"/>
    <p:sldId id="287" r:id="rId5"/>
    <p:sldId id="283" r:id="rId6"/>
    <p:sldId id="266" r:id="rId7"/>
    <p:sldId id="269" r:id="rId8"/>
    <p:sldId id="411" r:id="rId9"/>
    <p:sldId id="274" r:id="rId10"/>
    <p:sldId id="271" r:id="rId11"/>
    <p:sldId id="275" r:id="rId12"/>
    <p:sldId id="272" r:id="rId13"/>
    <p:sldId id="413" r:id="rId14"/>
    <p:sldId id="415" r:id="rId15"/>
    <p:sldId id="388" r:id="rId16"/>
    <p:sldId id="421" r:id="rId17"/>
    <p:sldId id="423" r:id="rId18"/>
    <p:sldId id="424" r:id="rId19"/>
    <p:sldId id="422" r:id="rId20"/>
    <p:sldId id="425" r:id="rId21"/>
    <p:sldId id="426" r:id="rId22"/>
    <p:sldId id="434" r:id="rId23"/>
    <p:sldId id="427" r:id="rId24"/>
    <p:sldId id="429" r:id="rId25"/>
    <p:sldId id="430" r:id="rId26"/>
    <p:sldId id="433" r:id="rId27"/>
    <p:sldId id="436" r:id="rId28"/>
    <p:sldId id="435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39" r:id="rId41"/>
    <p:sldId id="441" r:id="rId42"/>
    <p:sldId id="444" r:id="rId43"/>
    <p:sldId id="456" r:id="rId44"/>
    <p:sldId id="457" r:id="rId45"/>
    <p:sldId id="459" r:id="rId46"/>
    <p:sldId id="460" r:id="rId47"/>
    <p:sldId id="461" r:id="rId48"/>
    <p:sldId id="458" r:id="rId49"/>
    <p:sldId id="437" r:id="rId50"/>
    <p:sldId id="463" r:id="rId51"/>
    <p:sldId id="438" r:id="rId52"/>
    <p:sldId id="462" r:id="rId53"/>
    <p:sldId id="464" r:id="rId54"/>
    <p:sldId id="465" r:id="rId55"/>
    <p:sldId id="416" r:id="rId56"/>
    <p:sldId id="419" r:id="rId57"/>
    <p:sldId id="417" r:id="rId58"/>
    <p:sldId id="420" r:id="rId59"/>
    <p:sldId id="418" r:id="rId60"/>
    <p:sldId id="326" r:id="rId61"/>
    <p:sldId id="329" r:id="rId62"/>
    <p:sldId id="278" r:id="rId63"/>
    <p:sldId id="327" r:id="rId64"/>
    <p:sldId id="414" r:id="rId65"/>
    <p:sldId id="412" r:id="rId66"/>
    <p:sldId id="270" r:id="rId6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8" autoAdjust="0"/>
    <p:restoredTop sz="94660"/>
  </p:normalViewPr>
  <p:slideViewPr>
    <p:cSldViewPr>
      <p:cViewPr>
        <p:scale>
          <a:sx n="100" d="100"/>
          <a:sy n="100" d="100"/>
        </p:scale>
        <p:origin x="13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12.11.2014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ev.heuristiclab.com/trac.fcgi/wiki/Documentation/Howto/OptimizeExternalApplications#no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team/kommenda" TargetMode="External"/><Relationship Id="rId2" Type="http://schemas.openxmlformats.org/officeDocument/2006/relationships/hyperlink" Target="http://heal.heuristiclab.com/team/beh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downloa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vn.heuristiclab.com/svn/core/stable" TargetMode="External"/><Relationship Id="rId4" Type="http://schemas.openxmlformats.org/officeDocument/2006/relationships/hyperlink" Target="http://svn.heuristiclab.com/svn/core/tags/3.3.10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trac.fcgi/roa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heuristiclab.com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heal.heuristiclab.com/" TargetMode="External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fh-ooe.at/de/orgunit/356#showpublication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heuristiclab@googlegroups.com" TargetMode="External"/><Relationship Id="rId2" Type="http://schemas.openxmlformats.org/officeDocument/2006/relationships/hyperlink" Target="http://dev.heuristiclab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acebook.com/heuristiclab" TargetMode="External"/><Relationship Id="rId4" Type="http://schemas.openxmlformats.org/officeDocument/2006/relationships/hyperlink" Target="http://www.youtube.com/heuristiclab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Optimizing External Applications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HeuristicLab</a:t>
            </a:r>
            <a:endParaRPr lang="en-US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Beham, M. Kommenda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SVN\projects\HOPL\HOPL-HEAL\Logos\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0176" y="5589240"/>
            <a:ext cx="2304256" cy="10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08" y="1412776"/>
            <a:ext cx="6609184" cy="497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pieren 13"/>
          <p:cNvGrpSpPr/>
          <p:nvPr/>
        </p:nvGrpSpPr>
        <p:grpSpPr>
          <a:xfrm>
            <a:off x="1259632" y="1412776"/>
            <a:ext cx="6624736" cy="4968552"/>
            <a:chOff x="1259632" y="1412776"/>
            <a:chExt cx="6624736" cy="4968552"/>
          </a:xfrm>
        </p:grpSpPr>
        <p:sp>
          <p:nvSpPr>
            <p:cNvPr id="17" name="Rechteck 8"/>
            <p:cNvSpPr/>
            <p:nvPr/>
          </p:nvSpPr>
          <p:spPr>
            <a:xfrm>
              <a:off x="1259632" y="1412776"/>
              <a:ext cx="6624736" cy="496855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Abgerundetes Rechteck 7"/>
            <p:cNvSpPr/>
            <p:nvPr/>
          </p:nvSpPr>
          <p:spPr>
            <a:xfrm>
              <a:off x="1475656" y="2132856"/>
              <a:ext cx="6120680" cy="4032448"/>
            </a:xfrm>
            <a:prstGeom prst="roundRect">
              <a:avLst>
                <a:gd name="adj" fmla="val 5169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AT" sz="2800" b="1" dirty="0" err="1" smtClean="0">
                  <a:solidFill>
                    <a:srgbClr val="FF0000"/>
                  </a:solidFill>
                </a:rPr>
                <a:t>Algorithm</a:t>
              </a:r>
              <a:r>
                <a:rPr lang="de-AT" sz="2800" b="1" dirty="0" smtClean="0">
                  <a:solidFill>
                    <a:srgbClr val="FF0000"/>
                  </a:solidFill>
                </a:rPr>
                <a:t> View</a:t>
              </a:r>
              <a:endParaRPr lang="de-AT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Abgerundetes Rechteck 9"/>
          <p:cNvSpPr/>
          <p:nvPr/>
        </p:nvSpPr>
        <p:spPr>
          <a:xfrm>
            <a:off x="1584100" y="2726266"/>
            <a:ext cx="5796211" cy="3151005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Problem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0" name="Abgerundetes Rechteck 10"/>
          <p:cNvSpPr/>
          <p:nvPr/>
        </p:nvSpPr>
        <p:spPr>
          <a:xfrm>
            <a:off x="1691679" y="3251201"/>
            <a:ext cx="5584883" cy="2518534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AT" sz="2800" b="1" dirty="0" smtClean="0">
                <a:solidFill>
                  <a:srgbClr val="FF0000"/>
                </a:solidFill>
              </a:rPr>
              <a:t>Parameter</a:t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err="1" smtClean="0">
                <a:solidFill>
                  <a:srgbClr val="FF0000"/>
                </a:solidFill>
              </a:rPr>
              <a:t>Collection</a:t>
            </a:r>
            <a:r>
              <a:rPr lang="de-AT" sz="2800" b="1" dirty="0" smtClean="0">
                <a:solidFill>
                  <a:srgbClr val="FF0000"/>
                </a:solidFill>
              </a:rPr>
              <a:t/>
            </a:r>
            <a:br>
              <a:rPr lang="de-AT" sz="2800" b="1" dirty="0" smtClean="0">
                <a:solidFill>
                  <a:srgbClr val="FF0000"/>
                </a:solidFill>
              </a:rPr>
            </a:br>
            <a:r>
              <a:rPr lang="de-AT" sz="2800" b="1" dirty="0" smtClean="0">
                <a:solidFill>
                  <a:srgbClr val="FF0000"/>
                </a:solidFill>
              </a:rPr>
              <a:t>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1" name="Abgerundetes Rechteck 11"/>
          <p:cNvSpPr/>
          <p:nvPr/>
        </p:nvSpPr>
        <p:spPr>
          <a:xfrm>
            <a:off x="3419872" y="3640667"/>
            <a:ext cx="3600400" cy="2020581"/>
          </a:xfrm>
          <a:prstGeom prst="roundRect">
            <a:avLst>
              <a:gd name="adj" fmla="val 5169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Parameter View</a:t>
            </a:r>
            <a:endParaRPr lang="de-AT" sz="2800" b="1" dirty="0">
              <a:solidFill>
                <a:srgbClr val="FF0000"/>
              </a:solidFill>
            </a:endParaRPr>
          </a:p>
        </p:txBody>
      </p:sp>
      <p:sp>
        <p:nvSpPr>
          <p:cNvPr id="22" name="Abgerundetes Rechteck 12"/>
          <p:cNvSpPr/>
          <p:nvPr/>
        </p:nvSpPr>
        <p:spPr>
          <a:xfrm>
            <a:off x="3515932" y="4218909"/>
            <a:ext cx="3288316" cy="432048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AT" sz="2800" b="1" dirty="0" smtClean="0">
                <a:solidFill>
                  <a:srgbClr val="FF0000"/>
                </a:solidFill>
              </a:rPr>
              <a:t>Double Value View</a:t>
            </a:r>
            <a:endParaRPr lang="de-AT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ViewHost</a:t>
            </a:r>
            <a:endParaRPr lang="en-US" dirty="0" smtClean="0"/>
          </a:p>
          <a:p>
            <a:pPr lvl="1"/>
            <a:r>
              <a:rPr lang="en-US" dirty="0" smtClean="0"/>
              <a:t>control which hosts views</a:t>
            </a:r>
          </a:p>
          <a:p>
            <a:pPr lvl="1"/>
            <a:r>
              <a:rPr lang="en-US" dirty="0" smtClean="0"/>
              <a:t>right-click on windows icon to switch views</a:t>
            </a:r>
          </a:p>
          <a:p>
            <a:pPr lvl="1"/>
            <a:r>
              <a:rPr lang="en-US" dirty="0" smtClean="0"/>
              <a:t>double-click on windows icon to open another view</a:t>
            </a:r>
          </a:p>
          <a:p>
            <a:pPr lvl="1"/>
            <a:r>
              <a:rPr lang="en-US" dirty="0" smtClean="0"/>
              <a:t>drag &amp; drop windows icon to copy contents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1799692" y="4077072"/>
            <a:ext cx="5544616" cy="1800200"/>
            <a:chOff x="1835696" y="4509120"/>
            <a:chExt cx="5544616" cy="18002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4509120"/>
              <a:ext cx="5544616" cy="1800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  <a:softEdge rad="112500"/>
            </a:effectLst>
          </p:spPr>
        </p:pic>
        <p:sp>
          <p:nvSpPr>
            <p:cNvPr id="10" name="Abgerundetes Rechteck 9"/>
            <p:cNvSpPr/>
            <p:nvPr/>
          </p:nvSpPr>
          <p:spPr>
            <a:xfrm>
              <a:off x="1992591" y="4666015"/>
              <a:ext cx="432048" cy="432048"/>
            </a:xfrm>
            <a:prstGeom prst="roundRect">
              <a:avLst>
                <a:gd name="adj" fmla="val 26035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28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Algorithms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Population-based</a:t>
            </a:r>
          </a:p>
          <a:p>
            <a:r>
              <a:rPr lang="en-US" sz="1200" dirty="0" smtClean="0"/>
              <a:t>CMA-ES</a:t>
            </a:r>
          </a:p>
          <a:p>
            <a:r>
              <a:rPr lang="en-US" sz="1200" dirty="0" smtClean="0"/>
              <a:t>Evolution Strategy</a:t>
            </a:r>
          </a:p>
          <a:p>
            <a:r>
              <a:rPr lang="en-US" sz="1200" dirty="0" smtClean="0"/>
              <a:t>Genetic Algorithm</a:t>
            </a:r>
          </a:p>
          <a:p>
            <a:r>
              <a:rPr lang="en-US" sz="1200" dirty="0" smtClean="0"/>
              <a:t>Offspring </a:t>
            </a:r>
            <a:r>
              <a:rPr lang="en-US" sz="1200" dirty="0"/>
              <a:t>Selection Genetic Algorithm</a:t>
            </a:r>
          </a:p>
          <a:p>
            <a:r>
              <a:rPr lang="en-US" sz="1200" dirty="0" smtClean="0"/>
              <a:t>Island </a:t>
            </a:r>
            <a:r>
              <a:rPr lang="en-US" sz="1200" dirty="0"/>
              <a:t>Genetic Algorithm</a:t>
            </a:r>
          </a:p>
          <a:p>
            <a:r>
              <a:rPr lang="en-US" sz="1200" dirty="0"/>
              <a:t>Island Offspring Selection Genetic </a:t>
            </a:r>
            <a:r>
              <a:rPr lang="en-US" sz="1200" dirty="0" smtClean="0"/>
              <a:t>Algorithm</a:t>
            </a:r>
          </a:p>
          <a:p>
            <a:r>
              <a:rPr lang="en-US" sz="1200" dirty="0"/>
              <a:t>SASEGASA</a:t>
            </a:r>
          </a:p>
          <a:p>
            <a:r>
              <a:rPr lang="en-US" sz="1200" dirty="0" smtClean="0"/>
              <a:t>Relevant </a:t>
            </a:r>
            <a:r>
              <a:rPr lang="en-US" sz="1200" dirty="0"/>
              <a:t>Alleles Preserving GA (RAPGA)</a:t>
            </a:r>
          </a:p>
          <a:p>
            <a:r>
              <a:rPr lang="en-US" sz="1200" dirty="0"/>
              <a:t>Genetic Programming</a:t>
            </a:r>
          </a:p>
          <a:p>
            <a:r>
              <a:rPr lang="en-US" sz="1200" dirty="0" smtClean="0"/>
              <a:t>NSGA-II</a:t>
            </a:r>
          </a:p>
          <a:p>
            <a:r>
              <a:rPr lang="en-US" sz="1200" dirty="0"/>
              <a:t>Scatter </a:t>
            </a:r>
            <a:r>
              <a:rPr lang="en-US" sz="1200" dirty="0" smtClean="0"/>
              <a:t>Search</a:t>
            </a:r>
          </a:p>
          <a:p>
            <a:r>
              <a:rPr lang="en-US" sz="1200" dirty="0"/>
              <a:t>Particle Swarm Optimization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Trajectory-based</a:t>
            </a:r>
          </a:p>
          <a:p>
            <a:r>
              <a:rPr lang="en-US" sz="1200" dirty="0" smtClean="0"/>
              <a:t>Local Search</a:t>
            </a:r>
          </a:p>
          <a:p>
            <a:r>
              <a:rPr lang="en-US" sz="1200" dirty="0" err="1" smtClean="0"/>
              <a:t>Tabu</a:t>
            </a:r>
            <a:r>
              <a:rPr lang="en-US" sz="1200" dirty="0" smtClean="0"/>
              <a:t> Search</a:t>
            </a:r>
          </a:p>
          <a:p>
            <a:r>
              <a:rPr lang="en-US" sz="1200" dirty="0"/>
              <a:t>Robust Taboo Search</a:t>
            </a:r>
          </a:p>
          <a:p>
            <a:r>
              <a:rPr lang="en-US" sz="1200" dirty="0" smtClean="0"/>
              <a:t>Variable </a:t>
            </a:r>
            <a:r>
              <a:rPr lang="en-US" sz="1200" dirty="0"/>
              <a:t>Neighborhood Search</a:t>
            </a:r>
          </a:p>
          <a:p>
            <a:r>
              <a:rPr lang="en-US" sz="1200" dirty="0" smtClean="0"/>
              <a:t>Simulated </a:t>
            </a:r>
            <a:r>
              <a:rPr lang="en-US" sz="1200" dirty="0"/>
              <a:t>Annealing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Inhaltsplatzhalter 6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4040188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Data Analysis</a:t>
            </a:r>
          </a:p>
          <a:p>
            <a:r>
              <a:rPr lang="en-US" sz="1200" dirty="0"/>
              <a:t>Linear Discriminant Analysis</a:t>
            </a:r>
          </a:p>
          <a:p>
            <a:r>
              <a:rPr lang="en-US" sz="1200" dirty="0"/>
              <a:t>Linear Regression</a:t>
            </a:r>
          </a:p>
          <a:p>
            <a:r>
              <a:rPr lang="en-US" sz="1200" dirty="0"/>
              <a:t>Multinomial </a:t>
            </a:r>
            <a:r>
              <a:rPr lang="en-US" sz="1200" dirty="0" err="1"/>
              <a:t>Logit</a:t>
            </a:r>
            <a:r>
              <a:rPr lang="en-US" sz="1200" dirty="0"/>
              <a:t> Classification</a:t>
            </a:r>
          </a:p>
          <a:p>
            <a:r>
              <a:rPr lang="en-US" sz="1200" dirty="0"/>
              <a:t>k</a:t>
            </a:r>
            <a:r>
              <a:rPr lang="en-US" sz="1200" dirty="0" smtClean="0"/>
              <a:t>-Nearest Neighbor</a:t>
            </a:r>
            <a:endParaRPr lang="en-US" sz="1200" dirty="0"/>
          </a:p>
          <a:p>
            <a:r>
              <a:rPr lang="en-US" sz="1200" dirty="0" smtClean="0"/>
              <a:t>k-Means</a:t>
            </a:r>
          </a:p>
          <a:p>
            <a:r>
              <a:rPr lang="en-US" sz="1200" dirty="0" err="1" smtClean="0"/>
              <a:t>Neighbourhood</a:t>
            </a:r>
            <a:r>
              <a:rPr lang="en-US" sz="1200" dirty="0" smtClean="0"/>
              <a:t> Component Analysis</a:t>
            </a:r>
            <a:endParaRPr lang="en-US" sz="1200" dirty="0"/>
          </a:p>
          <a:p>
            <a:r>
              <a:rPr lang="en-US" sz="1200" dirty="0" smtClean="0"/>
              <a:t>Artificial Neural Networks</a:t>
            </a:r>
          </a:p>
          <a:p>
            <a:r>
              <a:rPr lang="en-US" sz="1200" dirty="0" smtClean="0"/>
              <a:t>Random Forests </a:t>
            </a:r>
          </a:p>
          <a:p>
            <a:r>
              <a:rPr lang="en-US" sz="1200" dirty="0" smtClean="0"/>
              <a:t>Support Vector Machines</a:t>
            </a:r>
          </a:p>
          <a:p>
            <a:r>
              <a:rPr lang="en-US" sz="1200" dirty="0"/>
              <a:t>Gaussian </a:t>
            </a:r>
            <a:r>
              <a:rPr lang="en-US" sz="1200" dirty="0" smtClean="0"/>
              <a:t>Processes 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Additional Algorithms</a:t>
            </a:r>
          </a:p>
          <a:p>
            <a:r>
              <a:rPr lang="en-US" sz="1200" dirty="0" smtClean="0"/>
              <a:t>User-defined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Performance Benchmarks</a:t>
            </a:r>
          </a:p>
          <a:p>
            <a:r>
              <a:rPr lang="en-US" sz="1200" dirty="0" smtClean="0"/>
              <a:t>Hungarian </a:t>
            </a:r>
            <a:r>
              <a:rPr lang="en-US" sz="1200" dirty="0"/>
              <a:t>Algorithm</a:t>
            </a:r>
          </a:p>
          <a:p>
            <a:r>
              <a:rPr lang="en-US" sz="1200" dirty="0"/>
              <a:t>Cross Validation</a:t>
            </a:r>
          </a:p>
          <a:p>
            <a:r>
              <a:rPr lang="en-US" sz="1200" dirty="0" smtClean="0"/>
              <a:t>LM-BFGS</a:t>
            </a: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Problems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Combinatorial Problems</a:t>
            </a:r>
          </a:p>
          <a:p>
            <a:r>
              <a:rPr lang="en-US" sz="1400" dirty="0"/>
              <a:t>Traveling Salesman</a:t>
            </a:r>
          </a:p>
          <a:p>
            <a:r>
              <a:rPr lang="en-US" sz="1400" dirty="0"/>
              <a:t>Vehicle Routing</a:t>
            </a:r>
            <a:endParaRPr lang="en-US" sz="1400" dirty="0" smtClean="0"/>
          </a:p>
          <a:p>
            <a:r>
              <a:rPr lang="en-US" sz="1400" dirty="0" smtClean="0"/>
              <a:t>Knapsack</a:t>
            </a:r>
            <a:endParaRPr lang="en-US" sz="1400" dirty="0"/>
          </a:p>
          <a:p>
            <a:r>
              <a:rPr lang="en-US" sz="1400" dirty="0" smtClean="0"/>
              <a:t>Job </a:t>
            </a:r>
            <a:r>
              <a:rPr lang="en-US" sz="1400" dirty="0"/>
              <a:t>Shop Scheduling</a:t>
            </a:r>
          </a:p>
          <a:p>
            <a:r>
              <a:rPr lang="en-US" sz="1400" dirty="0" smtClean="0"/>
              <a:t>Linear Assignment</a:t>
            </a:r>
          </a:p>
          <a:p>
            <a:r>
              <a:rPr lang="en-US" sz="1400" dirty="0" smtClean="0"/>
              <a:t>Quadratic </a:t>
            </a:r>
            <a:r>
              <a:rPr lang="en-US" sz="1400" dirty="0"/>
              <a:t>Assignment</a:t>
            </a:r>
          </a:p>
          <a:p>
            <a:r>
              <a:rPr lang="en-US" sz="1400" dirty="0" err="1"/>
              <a:t>OneMax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Genetic Programming Problems</a:t>
            </a:r>
          </a:p>
          <a:p>
            <a:r>
              <a:rPr lang="en-US" sz="1400" dirty="0" smtClean="0"/>
              <a:t>Symbolic </a:t>
            </a:r>
            <a:r>
              <a:rPr lang="en-US" sz="1400" dirty="0"/>
              <a:t>Classification</a:t>
            </a:r>
          </a:p>
          <a:p>
            <a:r>
              <a:rPr lang="en-US" sz="1400" dirty="0"/>
              <a:t>Symbolic Regression</a:t>
            </a:r>
          </a:p>
          <a:p>
            <a:r>
              <a:rPr lang="en-US" sz="1400" dirty="0"/>
              <a:t>Symbolic Time-Series Prognosis</a:t>
            </a:r>
          </a:p>
          <a:p>
            <a:r>
              <a:rPr lang="en-US" sz="1400" dirty="0"/>
              <a:t>Artificial Ant</a:t>
            </a:r>
          </a:p>
          <a:p>
            <a:r>
              <a:rPr lang="en-US" sz="1400" dirty="0"/>
              <a:t>Lawn Mower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32719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Additional Problems</a:t>
            </a:r>
          </a:p>
          <a:p>
            <a:r>
              <a:rPr lang="en-US" sz="1400" dirty="0"/>
              <a:t>Single-Objective Test Function</a:t>
            </a:r>
          </a:p>
          <a:p>
            <a:r>
              <a:rPr lang="en-US" sz="1400" dirty="0"/>
              <a:t>User-defined Problem</a:t>
            </a:r>
          </a:p>
          <a:p>
            <a:r>
              <a:rPr lang="en-US" sz="1400" dirty="0" smtClean="0"/>
              <a:t>External </a:t>
            </a:r>
            <a:r>
              <a:rPr lang="en-US" sz="1400" dirty="0"/>
              <a:t>Evaluation </a:t>
            </a:r>
            <a:r>
              <a:rPr lang="en-US" sz="1400" dirty="0" smtClean="0"/>
              <a:t>Problem 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Anylogic</a:t>
            </a:r>
            <a:r>
              <a:rPr lang="en-US" sz="1400" dirty="0" smtClean="0"/>
              <a:t>, Scilab, MATLAB)</a:t>
            </a:r>
            <a:endParaRPr lang="en-US" sz="1400" dirty="0"/>
          </a:p>
          <a:p>
            <a:r>
              <a:rPr lang="en-US" sz="1400" dirty="0" smtClean="0"/>
              <a:t>Regression, Classification, Clustering</a:t>
            </a:r>
          </a:p>
          <a:p>
            <a:r>
              <a:rPr lang="en-US" sz="1400" dirty="0" smtClean="0"/>
              <a:t>Trading</a:t>
            </a:r>
          </a:p>
          <a:p>
            <a:r>
              <a:rPr lang="en-US" sz="1400" dirty="0" smtClean="0"/>
              <a:t>Grammatical Evolution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External Evaluation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42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I:</a:t>
            </a:r>
            <a:br>
              <a:rPr lang="de-DE" dirty="0" smtClean="0"/>
            </a:br>
            <a:r>
              <a:rPr lang="de-DE" dirty="0" err="1"/>
              <a:t>External</a:t>
            </a:r>
            <a:r>
              <a:rPr lang="de-DE" dirty="0"/>
              <a:t> Evaluation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Supply Chain Simulation (</a:t>
            </a:r>
            <a:r>
              <a:rPr lang="de-AT" dirty="0" err="1" smtClean="0"/>
              <a:t>AnyLogic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r>
              <a:rPr lang="de-AT" dirty="0" smtClean="0"/>
              <a:t>Taxi Simulation (</a:t>
            </a:r>
            <a:r>
              <a:rPr lang="de-AT" dirty="0" err="1" smtClean="0"/>
              <a:t>AnyLogic</a:t>
            </a:r>
            <a:r>
              <a:rPr lang="de-AT" dirty="0" smtClean="0"/>
              <a:t>)</a:t>
            </a:r>
          </a:p>
          <a:p>
            <a:endParaRPr lang="de-AT" dirty="0"/>
          </a:p>
          <a:p>
            <a:r>
              <a:rPr lang="de-AT" dirty="0" err="1" smtClean="0"/>
              <a:t>Race</a:t>
            </a:r>
            <a:r>
              <a:rPr lang="de-AT" dirty="0" smtClean="0"/>
              <a:t> Car Setup (TORCS)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8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(s, S) Order </a:t>
            </a:r>
            <a:r>
              <a:rPr lang="de-DE" dirty="0" err="1" smtClean="0"/>
              <a:t>Policy</a:t>
            </a:r>
            <a:endParaRPr lang="de-DE" dirty="0" smtClean="0"/>
          </a:p>
          <a:p>
            <a:pPr lvl="1"/>
            <a:r>
              <a:rPr lang="de-DE" dirty="0" smtClean="0"/>
              <a:t>3 Echelons </a:t>
            </a:r>
            <a:r>
              <a:rPr lang="de-DE" dirty="0" err="1" smtClean="0"/>
              <a:t>and</a:t>
            </a:r>
            <a:r>
              <a:rPr lang="de-DE" dirty="0" smtClean="0"/>
              <a:t> 2 Parameters per Echelon</a:t>
            </a:r>
          </a:p>
          <a:p>
            <a:pPr lvl="1"/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Inventory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r>
              <a:rPr lang="de-DE" dirty="0" err="1" smtClean="0"/>
              <a:t>Maintain</a:t>
            </a:r>
            <a:r>
              <a:rPr lang="de-DE" dirty="0" smtClean="0"/>
              <a:t> a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Bound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r>
              <a:rPr lang="de-DE" dirty="0" smtClean="0"/>
              <a:t> time due </a:t>
            </a:r>
            <a:r>
              <a:rPr lang="de-DE" dirty="0" err="1" smtClean="0"/>
              <a:t>to</a:t>
            </a:r>
            <a:r>
              <a:rPr lang="de-DE" dirty="0" smtClean="0"/>
              <a:t> „out </a:t>
            </a:r>
            <a:r>
              <a:rPr lang="de-DE" dirty="0" err="1" smtClean="0"/>
              <a:t>of</a:t>
            </a:r>
            <a:r>
              <a:rPr lang="de-DE" dirty="0" smtClean="0"/>
              <a:t> stock“ </a:t>
            </a:r>
            <a:r>
              <a:rPr lang="de-DE" dirty="0" err="1" smtClean="0"/>
              <a:t>situations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4613275"/>
            <a:ext cx="6638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Optimize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helper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dev.heuristiclab.com/trac.fcgi/wiki/Documentation/Howto/OptimizeExternalApplications#no1</a:t>
            </a:r>
            <a:endParaRPr lang="de-DE" sz="1800" dirty="0"/>
          </a:p>
          <a:p>
            <a:r>
              <a:rPr lang="de-DE" dirty="0" smtClean="0"/>
              <a:t>Add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604837" y="3645024"/>
            <a:ext cx="7934325" cy="2323035"/>
            <a:chOff x="604836" y="3501008"/>
            <a:chExt cx="7934325" cy="2323035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36" y="3501008"/>
              <a:ext cx="7934325" cy="2295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Abgerundetes Rechteck 7"/>
            <p:cNvSpPr/>
            <p:nvPr/>
          </p:nvSpPr>
          <p:spPr>
            <a:xfrm>
              <a:off x="1907704" y="4890172"/>
              <a:ext cx="6631457" cy="933871"/>
            </a:xfrm>
            <a:prstGeom prst="roundRect">
              <a:avLst>
                <a:gd name="adj" fmla="val 3967"/>
              </a:avLst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1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sample in </a:t>
            </a:r>
            <a:r>
              <a:rPr lang="de-DE" dirty="0" err="1" smtClean="0"/>
              <a:t>AnyLogic</a:t>
            </a:r>
            <a:endParaRPr lang="de-DE" dirty="0"/>
          </a:p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„Parameters Variation“</a:t>
            </a:r>
          </a:p>
          <a:p>
            <a:pPr lvl="1"/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67750"/>
            <a:ext cx="4038600" cy="419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Instructor</a:t>
            </a:r>
            <a:r>
              <a:rPr lang="de-AT" dirty="0"/>
              <a:t> </a:t>
            </a:r>
            <a:r>
              <a:rPr lang="de-AT" dirty="0" err="1"/>
              <a:t>Biographies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Andreas Beham</a:t>
            </a:r>
            <a:endParaRPr lang="en-US" sz="1600" dirty="0"/>
          </a:p>
          <a:p>
            <a:pPr lvl="1"/>
            <a:r>
              <a:rPr lang="en-US" sz="1400" dirty="0" smtClean="0"/>
              <a:t>Research Associate (since 2007)</a:t>
            </a:r>
          </a:p>
          <a:p>
            <a:pPr lvl="1"/>
            <a:r>
              <a:rPr lang="en-US" sz="1400" dirty="0" smtClean="0"/>
              <a:t>Team: Combinatorial and Simulation-based Optimization</a:t>
            </a:r>
            <a:endParaRPr lang="en-US" sz="1400" dirty="0" smtClean="0"/>
          </a:p>
          <a:p>
            <a:pPr lvl="1"/>
            <a:r>
              <a:rPr lang="en-US" sz="1400" dirty="0"/>
              <a:t>Graduate of Johannes Kepler University</a:t>
            </a:r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 smtClean="0"/>
              <a:t>Member </a:t>
            </a:r>
            <a:r>
              <a:rPr lang="en-US" sz="1400" dirty="0"/>
              <a:t>of the HEAL research group</a:t>
            </a:r>
          </a:p>
          <a:p>
            <a:pPr lvl="1"/>
            <a:r>
              <a:rPr lang="en-US" sz="1400" dirty="0" smtClean="0"/>
              <a:t>Architect </a:t>
            </a:r>
            <a:r>
              <a:rPr lang="en-US" sz="1400" dirty="0"/>
              <a:t>of HeuristicLab</a:t>
            </a:r>
          </a:p>
          <a:p>
            <a:pPr lvl="1"/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heal.heuristiclab.com/team/beham</a:t>
            </a:r>
            <a:endParaRPr lang="en-US" sz="1400" dirty="0" smtClean="0"/>
          </a:p>
          <a:p>
            <a:pPr lvl="3"/>
            <a:endParaRPr lang="en-US" sz="1100" dirty="0"/>
          </a:p>
          <a:p>
            <a:r>
              <a:rPr lang="en-US" sz="1600" dirty="0" smtClean="0"/>
              <a:t>Michael Kommenda</a:t>
            </a:r>
            <a:endParaRPr lang="en-US" sz="1400" dirty="0" smtClean="0"/>
          </a:p>
          <a:p>
            <a:pPr lvl="1"/>
            <a:r>
              <a:rPr lang="en-US" sz="1400" dirty="0" smtClean="0"/>
              <a:t>Research Associate (since 2008)</a:t>
            </a:r>
          </a:p>
          <a:p>
            <a:pPr lvl="1"/>
            <a:r>
              <a:rPr lang="en-US" sz="1400" dirty="0" smtClean="0"/>
              <a:t>Team: System Identification and Data Analysis</a:t>
            </a:r>
            <a:endParaRPr lang="en-US" sz="1400" dirty="0" smtClean="0"/>
          </a:p>
          <a:p>
            <a:pPr lvl="1"/>
            <a:r>
              <a:rPr lang="en-US" sz="1400" dirty="0"/>
              <a:t>Graduate of University of Applied Sciences Upper Austria</a:t>
            </a:r>
            <a:endParaRPr lang="en-US" sz="1400" dirty="0" smtClean="0"/>
          </a:p>
          <a:p>
            <a:pPr lvl="1"/>
            <a:r>
              <a:rPr lang="en-US" sz="1400" dirty="0" smtClean="0"/>
              <a:t>PhD in progress</a:t>
            </a:r>
            <a:endParaRPr lang="en-US" sz="1400" dirty="0"/>
          </a:p>
          <a:p>
            <a:pPr lvl="1"/>
            <a:r>
              <a:rPr lang="en-US" sz="1400" dirty="0"/>
              <a:t>Member of the HEAL research group</a:t>
            </a:r>
          </a:p>
          <a:p>
            <a:pPr lvl="1"/>
            <a:r>
              <a:rPr lang="en-US" sz="1400" dirty="0"/>
              <a:t>Architect of HeuristicLab</a:t>
            </a:r>
          </a:p>
          <a:p>
            <a:pPr lvl="1"/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heal.heuristiclab.com/team/kommenda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860" y="1628800"/>
            <a:ext cx="1135802" cy="1707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739" y="4005064"/>
            <a:ext cx="1230043" cy="1713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78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one</a:t>
            </a:r>
            <a:r>
              <a:rPr lang="de-DE" dirty="0" smtClean="0"/>
              <a:t> variable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multiple </a:t>
            </a:r>
            <a:r>
              <a:rPr lang="de-DE" dirty="0" err="1" smtClean="0"/>
              <a:t>replications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Select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vary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Freeform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arbitrary</a:t>
            </a:r>
            <a:r>
              <a:rPr lang="de-DE" dirty="0" smtClean="0"/>
              <a:t>, but high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marL="354013" lvl="1" indent="-263525">
              <a:buFont typeface="+mj-lt"/>
              <a:buAutoNum type="arabicPeriod"/>
            </a:pPr>
            <a:r>
              <a:rPr lang="de-DE" dirty="0" smtClean="0"/>
              <a:t>Optional: </a:t>
            </a:r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 smtClean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157380"/>
            <a:ext cx="4038600" cy="3411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9" name="Abgerundetes Rechteck 7"/>
          <p:cNvSpPr/>
          <p:nvPr/>
        </p:nvSpPr>
        <p:spPr>
          <a:xfrm>
            <a:off x="8138060" y="4005064"/>
            <a:ext cx="586408" cy="283951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667500" y="2205007"/>
            <a:ext cx="1470560" cy="79194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292080" y="4725144"/>
            <a:ext cx="2232248" cy="89146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971898" y="383685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3" name="Ellipse 12"/>
          <p:cNvSpPr/>
          <p:nvPr/>
        </p:nvSpPr>
        <p:spPr>
          <a:xfrm>
            <a:off x="7971898" y="283311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</a:t>
            </a:r>
          </a:p>
        </p:txBody>
      </p:sp>
      <p:sp>
        <p:nvSpPr>
          <p:cNvPr id="14" name="Ellipse 13"/>
          <p:cNvSpPr/>
          <p:nvPr/>
        </p:nvSpPr>
        <p:spPr>
          <a:xfrm>
            <a:off x="7359412" y="456648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199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endParaRPr lang="de-DE" dirty="0"/>
          </a:p>
          <a:p>
            <a:r>
              <a:rPr lang="de-DE" dirty="0" smtClean="0"/>
              <a:t>Check </a:t>
            </a:r>
            <a:r>
              <a:rPr lang="de-DE" dirty="0" err="1" smtClean="0"/>
              <a:t>the</a:t>
            </a:r>
            <a:r>
              <a:rPr lang="de-DE" dirty="0" smtClean="0"/>
              <a:t> box „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replications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 </a:t>
            </a:r>
            <a:r>
              <a:rPr lang="de-DE" dirty="0" err="1" smtClean="0"/>
              <a:t>replications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600200"/>
            <a:ext cx="37623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5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AnyLogic</a:t>
            </a:r>
            <a:r>
              <a:rPr lang="de-DE" dirty="0" smtClean="0"/>
              <a:t>?</a:t>
            </a:r>
          </a:p>
          <a:p>
            <a:r>
              <a:rPr lang="de-DE" dirty="0" smtClean="0"/>
              <a:t>In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 </a:t>
            </a:r>
            <a:r>
              <a:rPr lang="de-DE" dirty="0" err="1" smtClean="0"/>
              <a:t>iterations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R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 = „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General </a:t>
            </a:r>
            <a:r>
              <a:rPr lang="de-DE" dirty="0" err="1" smtClean="0"/>
              <a:t>tab</a:t>
            </a:r>
            <a:endParaRPr lang="de-DE" dirty="0" smtClean="0"/>
          </a:p>
          <a:p>
            <a:r>
              <a:rPr lang="de-DE" dirty="0" smtClean="0"/>
              <a:t>R = „</a:t>
            </a:r>
            <a:r>
              <a:rPr lang="de-DE" dirty="0" err="1" smtClean="0"/>
              <a:t>Replications</a:t>
            </a:r>
            <a:r>
              <a:rPr lang="de-DE" dirty="0" smtClean="0"/>
              <a:t> per </a:t>
            </a:r>
            <a:r>
              <a:rPr lang="de-DE" dirty="0" err="1" smtClean="0"/>
              <a:t>iteration</a:t>
            </a:r>
            <a:r>
              <a:rPr lang="de-DE" dirty="0" smtClean="0"/>
              <a:t>“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9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,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Initialize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communication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HeuristicLab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err="1" smtClean="0"/>
              <a:t>Collect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 after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endParaRPr lang="de-DE" sz="2000" dirty="0" smtClean="0"/>
          </a:p>
          <a:p>
            <a:pPr marL="354013" lvl="1" indent="-261938">
              <a:buFont typeface="+mj-lt"/>
              <a:buAutoNum type="arabicPeriod"/>
            </a:pPr>
            <a:r>
              <a:rPr lang="de-DE" sz="2000" dirty="0" smtClean="0"/>
              <a:t>Send back </a:t>
            </a:r>
            <a:r>
              <a:rPr lang="de-DE" sz="2000" dirty="0" err="1" smtClean="0"/>
              <a:t>the</a:t>
            </a:r>
            <a:r>
              <a:rPr lang="de-DE" sz="2000" dirty="0"/>
              <a:t> </a:t>
            </a:r>
            <a:r>
              <a:rPr lang="de-DE" sz="2000" dirty="0" err="1" smtClean="0"/>
              <a:t>averaged</a:t>
            </a:r>
            <a:r>
              <a:rPr lang="de-DE" sz="2000" dirty="0" smtClean="0"/>
              <a:t> </a:t>
            </a:r>
            <a:r>
              <a:rPr lang="de-DE" sz="2000" dirty="0" err="1" smtClean="0"/>
              <a:t>results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continue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step</a:t>
            </a:r>
            <a:r>
              <a:rPr lang="de-DE" sz="2000" dirty="0" smtClean="0"/>
              <a:t> 2</a:t>
            </a:r>
            <a:endParaRPr lang="de-DE" sz="2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55410"/>
            <a:ext cx="4038600" cy="3015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Imports </a:t>
            </a:r>
            <a:r>
              <a:rPr lang="de-DE" dirty="0" err="1" smtClean="0"/>
              <a:t>section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sz="1800" dirty="0" smtClean="0"/>
          </a:p>
          <a:p>
            <a:r>
              <a:rPr lang="de-DE" dirty="0" smtClean="0"/>
              <a:t>Additional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83568" y="366302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commDriver.getSolution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currentSolution.getIntegerArrayVarsCount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SolutionMessage.IntegerArrayVariable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currentSolution.getIntegerArrayVars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sRetailer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sWholesaler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sFactory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vector.getData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683568" y="222065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java.io.*;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com.heuristiclab.problems.externalevaluation.ExternalEvaluationMessages.*;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181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Initial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After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43608" y="2338955"/>
            <a:ext cx="78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com.heuristiclab.problems.externalevaluation.PollService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ServerSocketListenerFactory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(2112),1);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commDriver.start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743608" y="4077072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743608" y="5229200"/>
            <a:ext cx="4851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meanDailyCosts.add</a:t>
            </a:r>
            <a:r>
              <a:rPr lang="de-DE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root.meanDailyCost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maxWaitingTime.add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root.histWaitingTime.max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sz="1400" dirty="0"/>
          </a:p>
        </p:txBody>
      </p:sp>
      <p:sp>
        <p:nvSpPr>
          <p:cNvPr id="10" name="Abgerundetes Rechteck 7"/>
          <p:cNvSpPr/>
          <p:nvPr/>
        </p:nvSpPr>
        <p:spPr>
          <a:xfrm>
            <a:off x="3419872" y="2492895"/>
            <a:ext cx="720080" cy="43204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After </a:t>
            </a:r>
            <a:r>
              <a:rPr lang="de-DE" dirty="0" err="1" smtClean="0"/>
              <a:t>iteration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55576" y="2276872"/>
            <a:ext cx="45273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0.001;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isFeasible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bestMeanDailyCost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meanDailyCosts.mean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2000 +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maxWaitingTime.max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commDriver.sendQuality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currentSolution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fitness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 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/* handle </a:t>
            </a:r>
            <a:r>
              <a:rPr lang="de-D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de-D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meanDailyCosts.reset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maxWaitingTime.reset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200" dirty="0"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1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problem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definition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in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6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354013" indent="-354013"/>
            <a:r>
              <a:rPr lang="de-DE" b="1" dirty="0" smtClean="0"/>
              <a:t>Cache</a:t>
            </a:r>
            <a:r>
              <a:rPr lang="de-DE" dirty="0" smtClean="0"/>
              <a:t>: optional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conjunction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cached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Clients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Evaluator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extract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transmit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Maximization</a:t>
            </a:r>
            <a:r>
              <a:rPr lang="de-DE" dirty="0" smtClean="0"/>
              <a:t>: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returned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maximized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smtClean="0"/>
              <a:t>Operators</a:t>
            </a:r>
            <a:r>
              <a:rPr lang="de-DE" dirty="0" smtClean="0"/>
              <a:t>: The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manipulation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marL="354013" indent="-354013"/>
            <a:endParaRPr lang="de-DE" dirty="0" smtClean="0"/>
          </a:p>
          <a:p>
            <a:pPr marL="354013" indent="-354013"/>
            <a:r>
              <a:rPr lang="de-DE" b="1" dirty="0" err="1" smtClean="0"/>
              <a:t>SolutionCreator</a:t>
            </a:r>
            <a:r>
              <a:rPr lang="de-DE" dirty="0" smtClean="0"/>
              <a:t>: The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initial </a:t>
            </a:r>
            <a:r>
              <a:rPr lang="de-DE" dirty="0" err="1" smtClean="0"/>
              <a:t>solutions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Inhaltsplatzhalt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1600200"/>
            <a:ext cx="3238500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SolutionCreator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232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7"/>
          <p:cNvSpPr/>
          <p:nvPr/>
        </p:nvSpPr>
        <p:spPr>
          <a:xfrm>
            <a:off x="6553200" y="2547257"/>
            <a:ext cx="286139" cy="261040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Objectives </a:t>
            </a:r>
            <a:r>
              <a:rPr lang="en-US" dirty="0"/>
              <a:t>of the Tutorial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Where to get </a:t>
            </a:r>
            <a:r>
              <a:rPr lang="en-US" dirty="0" err="1"/>
              <a:t>HeuristicLab</a:t>
            </a:r>
            <a:r>
              <a:rPr lang="en-US" dirty="0"/>
              <a:t>?</a:t>
            </a:r>
          </a:p>
          <a:p>
            <a:r>
              <a:rPr lang="en-US" dirty="0"/>
              <a:t>Plugin Infrastructure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Available Algorithms &amp; </a:t>
            </a:r>
            <a:r>
              <a:rPr lang="en-US" dirty="0" smtClean="0"/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</a:t>
            </a:r>
            <a:r>
              <a:rPr lang="en-US" b="1" dirty="0" smtClean="0"/>
              <a:t>External Evaluation Problem</a:t>
            </a:r>
            <a:endParaRPr lang="en-US" b="1" dirty="0" smtClean="0"/>
          </a:p>
          <a:p>
            <a:r>
              <a:rPr lang="en-US" b="1" dirty="0" smtClean="0"/>
              <a:t>Demonstration Part II: </a:t>
            </a:r>
            <a:r>
              <a:rPr lang="en-US" b="1" dirty="0" smtClean="0"/>
              <a:t>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/>
              <a:t>Some Additional Features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Suggested Readings</a:t>
            </a:r>
          </a:p>
          <a:p>
            <a:r>
              <a:rPr lang="en-US" dirty="0"/>
              <a:t>Bibliography</a:t>
            </a:r>
          </a:p>
          <a:p>
            <a:r>
              <a:rPr lang="en-US" dirty="0"/>
              <a:t>Questions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32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UniformRandomIntegerVectorCreator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4812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7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smtClean="0"/>
              <a:t>This </a:t>
            </a:r>
            <a:r>
              <a:rPr lang="de-DE" dirty="0" err="1" smtClean="0"/>
              <a:t>creator</a:t>
            </a:r>
            <a:r>
              <a:rPr lang="de-DE" dirty="0" smtClean="0"/>
              <a:t> </a:t>
            </a:r>
            <a:r>
              <a:rPr lang="de-DE" dirty="0" err="1" smtClean="0"/>
              <a:t>exposes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pPr lvl="1"/>
            <a:r>
              <a:rPr lang="de-DE" dirty="0" err="1" smtClean="0"/>
              <a:t>Bounds</a:t>
            </a:r>
            <a:r>
              <a:rPr lang="de-DE" dirty="0" smtClean="0"/>
              <a:t>: An </a:t>
            </a:r>
            <a:r>
              <a:rPr lang="de-DE" dirty="0" err="1" smtClean="0"/>
              <a:t>IntMatrix</a:t>
            </a:r>
            <a:endParaRPr lang="de-DE" dirty="0" smtClean="0"/>
          </a:p>
          <a:p>
            <a:pPr lvl="1"/>
            <a:r>
              <a:rPr lang="de-DE" dirty="0" err="1" smtClean="0"/>
              <a:t>Length</a:t>
            </a:r>
            <a:r>
              <a:rPr lang="de-DE" dirty="0" smtClean="0"/>
              <a:t>: An </a:t>
            </a:r>
            <a:r>
              <a:rPr lang="de-DE" dirty="0" err="1" smtClean="0"/>
              <a:t>IntValue</a:t>
            </a:r>
            <a:endParaRPr lang="de-DE" dirty="0" smtClean="0"/>
          </a:p>
          <a:p>
            <a:pPr lvl="1"/>
            <a:r>
              <a:rPr lang="de-DE" dirty="0" err="1" smtClean="0"/>
              <a:t>IntegerVector</a:t>
            </a:r>
            <a:r>
              <a:rPr lang="de-DE" dirty="0" smtClean="0"/>
              <a:t>: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344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6084168" y="2164702"/>
            <a:ext cx="469032" cy="32411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388284" y="2009442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4731229" y="2491273"/>
            <a:ext cx="2322714" cy="267788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895286" y="500266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136970" y="2612609"/>
            <a:ext cx="1504427" cy="69509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8488211" y="3149044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00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Other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also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615413"/>
            <a:ext cx="255270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5338142" y="1729091"/>
            <a:ext cx="469032" cy="32411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85742" y="157383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822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182" y="1600200"/>
            <a:ext cx="333857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(</a:t>
            </a:r>
            <a:r>
              <a:rPr lang="de-DE" dirty="0" err="1" smtClean="0"/>
              <a:t>ValueParameter</a:t>
            </a:r>
            <a:r>
              <a:rPr lang="de-DE" dirty="0" smtClean="0"/>
              <a:t>, </a:t>
            </a:r>
            <a:r>
              <a:rPr lang="de-DE" dirty="0" err="1" smtClean="0"/>
              <a:t>LookupParameter</a:t>
            </a:r>
            <a:r>
              <a:rPr lang="de-DE" dirty="0" smtClean="0"/>
              <a:t>, etc.)</a:t>
            </a:r>
          </a:p>
          <a:p>
            <a:pPr lvl="1"/>
            <a:r>
              <a:rPr lang="de-DE" dirty="0" smtClean="0"/>
              <a:t>Set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(e.g. </a:t>
            </a:r>
            <a:r>
              <a:rPr lang="de-DE" dirty="0" err="1" smtClean="0"/>
              <a:t>IntMatrix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a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optionally</a:t>
            </a:r>
            <a:r>
              <a:rPr lang="de-DE" dirty="0" smtClean="0"/>
              <a:t> a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0" name="Abgerundetes Rechteck 7"/>
          <p:cNvSpPr/>
          <p:nvPr/>
        </p:nvSpPr>
        <p:spPr>
          <a:xfrm>
            <a:off x="5450110" y="3480318"/>
            <a:ext cx="1249270" cy="20574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534464" y="332518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5220072" y="3916247"/>
            <a:ext cx="736211" cy="23283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791367" y="3976469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668344" y="3881535"/>
            <a:ext cx="482537" cy="30790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03428" y="3732224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  <p:sp>
        <p:nvSpPr>
          <p:cNvPr id="16" name="Abgerundetes Rechteck 7"/>
          <p:cNvSpPr/>
          <p:nvPr/>
        </p:nvSpPr>
        <p:spPr>
          <a:xfrm>
            <a:off x="5038530" y="4677502"/>
            <a:ext cx="3205877" cy="98374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079491" y="4504068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4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004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box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type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592289"/>
            <a:ext cx="276225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0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Rows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1, </a:t>
            </a:r>
            <a:r>
              <a:rPr lang="de-DE" dirty="0" err="1" smtClean="0"/>
              <a:t>set</a:t>
            </a:r>
            <a:r>
              <a:rPr lang="de-DE" dirty="0" smtClean="0"/>
              <a:t> Columns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200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endParaRPr lang="de-DE" dirty="0" smtClean="0"/>
          </a:p>
          <a:p>
            <a:r>
              <a:rPr lang="de-DE" dirty="0" smtClean="0"/>
              <a:t>This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bound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cycled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1091"/>
          <a:stretch/>
        </p:blipFill>
        <p:spPr>
          <a:xfrm>
            <a:off x="4648200" y="1600200"/>
            <a:ext cx="4033888" cy="2592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ValueParameter</a:t>
            </a:r>
            <a:r>
              <a:rPr lang="de-DE" dirty="0" smtClean="0"/>
              <a:t>&lt;T&gt;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IntValue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14" y="1600200"/>
            <a:ext cx="333857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9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6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597969"/>
            <a:ext cx="4038600" cy="317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CachedExternalEvaluationValuesCollector</a:t>
            </a:r>
            <a:endParaRPr lang="de-DE" i="1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230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6763274" y="2612571"/>
            <a:ext cx="290669" cy="27991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1939422"/>
            <a:ext cx="334327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6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Values </a:t>
            </a:r>
            <a:r>
              <a:rPr lang="de-DE" dirty="0" err="1" smtClean="0"/>
              <a:t>tab</a:t>
            </a:r>
            <a:r>
              <a:rPr lang="de-DE" dirty="0" smtClean="0"/>
              <a:t>,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LookupParameter</a:t>
            </a:r>
            <a:r>
              <a:rPr lang="de-DE" dirty="0" smtClean="0"/>
              <a:t>&lt;T&gt;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being</a:t>
            </a:r>
            <a:r>
              <a:rPr lang="de-DE" dirty="0" smtClean="0"/>
              <a:t> an </a:t>
            </a:r>
            <a:r>
              <a:rPr lang="de-DE" dirty="0" err="1" smtClean="0"/>
              <a:t>IntegerVector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„</a:t>
            </a:r>
            <a:r>
              <a:rPr lang="de-DE" dirty="0" err="1" smtClean="0"/>
              <a:t>IntegerVector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evaluator</a:t>
            </a:r>
            <a:r>
              <a:rPr lang="de-DE" dirty="0" smtClean="0"/>
              <a:t> will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transmit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69" y="1600199"/>
            <a:ext cx="383146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856179" y="2302051"/>
            <a:ext cx="275658" cy="273198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177898" y="2864498"/>
            <a:ext cx="1249270" cy="20574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262252" y="270936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Abgerundetes Rechteck 7"/>
          <p:cNvSpPr/>
          <p:nvPr/>
        </p:nvSpPr>
        <p:spPr>
          <a:xfrm>
            <a:off x="5966521" y="3645659"/>
            <a:ext cx="981743" cy="23283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796016" y="369343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4" name="Abgerundetes Rechteck 7"/>
          <p:cNvSpPr/>
          <p:nvPr/>
        </p:nvSpPr>
        <p:spPr>
          <a:xfrm>
            <a:off x="7770981" y="3610948"/>
            <a:ext cx="482537" cy="30790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606065" y="3461637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  <p:sp>
        <p:nvSpPr>
          <p:cNvPr id="16" name="Abgerundetes Rechteck 7"/>
          <p:cNvSpPr/>
          <p:nvPr/>
        </p:nvSpPr>
        <p:spPr>
          <a:xfrm>
            <a:off x="5747656" y="4506686"/>
            <a:ext cx="2575249" cy="9890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8164247" y="4348028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4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73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Objectives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Tutorial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Introduce general motivation and design principles of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Show where to get </a:t>
            </a:r>
            <a:r>
              <a:rPr lang="en-US" dirty="0" err="1" smtClean="0"/>
              <a:t>HeuristicLab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Explain basic GUI usability </a:t>
            </a:r>
            <a:r>
              <a:rPr lang="en-US" dirty="0" smtClean="0"/>
              <a:t>concepts</a:t>
            </a:r>
          </a:p>
          <a:p>
            <a:pPr lvl="3"/>
            <a:endParaRPr lang="en-US" dirty="0"/>
          </a:p>
          <a:p>
            <a:r>
              <a:rPr lang="en-US" dirty="0"/>
              <a:t>Demonstrate basic </a:t>
            </a:r>
            <a:r>
              <a:rPr lang="en-US" dirty="0" smtClean="0"/>
              <a:t>features</a:t>
            </a:r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externa</a:t>
            </a:r>
            <a:r>
              <a:rPr lang="en-US" dirty="0" smtClean="0"/>
              <a:t>l applications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parameters in MATLAB and </a:t>
            </a:r>
            <a:r>
              <a:rPr lang="en-US" dirty="0" err="1" smtClean="0"/>
              <a:t>Scilab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Demonstrate </a:t>
            </a:r>
            <a:r>
              <a:rPr lang="en-US" dirty="0" smtClean="0"/>
              <a:t>optimization of custom problem definitions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Outline some additional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78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Supply Chain 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Cache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assign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dialog</a:t>
            </a:r>
            <a:r>
              <a:rPr lang="de-DE" dirty="0" smtClean="0"/>
              <a:t> will </a:t>
            </a:r>
            <a:r>
              <a:rPr lang="de-DE" dirty="0" err="1" smtClean="0"/>
              <a:t>pop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EvaluationCache</a:t>
            </a:r>
            <a:endParaRPr lang="de-DE" dirty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4015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6709725" y="2249084"/>
            <a:ext cx="428193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6288799" y="3284984"/>
            <a:ext cx="1089552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Abgerundetes Rechteck 7"/>
          <p:cNvSpPr/>
          <p:nvPr/>
        </p:nvSpPr>
        <p:spPr>
          <a:xfrm>
            <a:off x="4682479" y="1844824"/>
            <a:ext cx="75361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84365" y="168616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979298" y="2090426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  <p:sp>
        <p:nvSpPr>
          <p:cNvPr id="15" name="Ellipse 14"/>
          <p:cNvSpPr/>
          <p:nvPr/>
        </p:nvSpPr>
        <p:spPr>
          <a:xfrm>
            <a:off x="7248594" y="312057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3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150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cache</a:t>
            </a:r>
            <a:r>
              <a:rPr lang="de-DE" dirty="0"/>
              <a:t> will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returned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r>
              <a:rPr lang="de-DE" dirty="0"/>
              <a:t>New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cache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capacity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endParaRPr lang="de-DE" dirty="0"/>
          </a:p>
          <a:p>
            <a:r>
              <a:rPr lang="de-DE" dirty="0" err="1" smtClean="0"/>
              <a:t>PersistentCache</a:t>
            </a:r>
            <a:r>
              <a:rPr lang="de-DE" dirty="0" smtClean="0"/>
              <a:t> </a:t>
            </a:r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7" y="1600200"/>
            <a:ext cx="30194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9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Operators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+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600200"/>
            <a:ext cx="4038600" cy="337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6569766" y="2957803"/>
            <a:ext cx="428193" cy="242597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4718719" y="2696783"/>
            <a:ext cx="130885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861142" y="2538125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2" name="Ellipse 11"/>
          <p:cNvSpPr/>
          <p:nvPr/>
        </p:nvSpPr>
        <p:spPr>
          <a:xfrm>
            <a:off x="6411107" y="3041743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80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Valid </a:t>
            </a:r>
            <a:r>
              <a:rPr lang="de-DE" sz="2400" dirty="0" err="1" smtClean="0"/>
              <a:t>operators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those</a:t>
            </a:r>
            <a:r>
              <a:rPr lang="de-DE" sz="2400" dirty="0" smtClean="0"/>
              <a:t> </a:t>
            </a:r>
            <a:r>
              <a:rPr lang="de-DE" sz="2400" dirty="0" err="1" smtClean="0"/>
              <a:t>inside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plugin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HeuristicLab.Encodings.IntegerVectorEncoding</a:t>
            </a:r>
            <a:endParaRPr lang="de-DE" sz="2400" i="1" dirty="0" smtClean="0"/>
          </a:p>
          <a:p>
            <a:r>
              <a:rPr lang="de-DE" sz="2400" dirty="0" smtClean="0"/>
              <a:t>Create a </a:t>
            </a:r>
            <a:r>
              <a:rPr lang="de-DE" sz="2400" i="1" dirty="0" err="1" smtClean="0"/>
              <a:t>RoundedBlendAlphaBetaCrossover</a:t>
            </a:r>
            <a:endParaRPr lang="de-DE" sz="2400" i="1" dirty="0" smtClean="0"/>
          </a:p>
          <a:p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add</a:t>
            </a:r>
            <a:r>
              <a:rPr lang="de-DE" sz="2400" dirty="0" smtClean="0"/>
              <a:t> a </a:t>
            </a:r>
            <a:r>
              <a:rPr lang="de-DE" sz="2400" i="1" dirty="0" err="1" smtClean="0"/>
              <a:t>UniformSomePositionsManipulator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list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operators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86" y="1600200"/>
            <a:ext cx="340002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Gerade Verbindung mit Pfeil 9"/>
          <p:cNvCxnSpPr/>
          <p:nvPr/>
        </p:nvCxnSpPr>
        <p:spPr>
          <a:xfrm>
            <a:off x="5220072" y="3140968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220072" y="4680519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9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Check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names</a:t>
            </a:r>
            <a:r>
              <a:rPr lang="de-DE" dirty="0" smtClean="0"/>
              <a:t> must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do not </a:t>
            </a:r>
            <a:r>
              <a:rPr lang="de-DE" dirty="0" err="1" smtClean="0"/>
              <a:t>match</a:t>
            </a:r>
            <a:r>
              <a:rPr lang="de-DE" dirty="0" smtClean="0"/>
              <a:t>, </a:t>
            </a:r>
            <a:r>
              <a:rPr lang="de-DE" dirty="0" err="1" smtClean="0"/>
              <a:t>adjust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1"/>
            <a:ext cx="4038600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/>
          <p:cNvCxnSpPr/>
          <p:nvPr/>
        </p:nvCxnSpPr>
        <p:spPr>
          <a:xfrm>
            <a:off x="6069158" y="3896748"/>
            <a:ext cx="288032" cy="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4639279" y="3573582"/>
            <a:ext cx="142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Provided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by</a:t>
            </a:r>
            <a:endParaRPr lang="de-DE" dirty="0">
              <a:solidFill>
                <a:srgbClr val="FF0000"/>
              </a:solidFill>
            </a:endParaRPr>
          </a:p>
          <a:p>
            <a:pPr algn="r"/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Evaluator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Client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EvaluationServiceClient</a:t>
            </a:r>
            <a:endParaRPr lang="de-DE" dirty="0" smtClean="0"/>
          </a:p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Channel </a:t>
            </a:r>
            <a:r>
              <a:rPr lang="de-DE" dirty="0" err="1" smtClean="0"/>
              <a:t>parameter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pencil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channel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1595175"/>
            <a:ext cx="4038600" cy="375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793363" y="2790089"/>
            <a:ext cx="1131575" cy="223699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6066453" y="3418135"/>
            <a:ext cx="726233" cy="19281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7449243" y="4005063"/>
            <a:ext cx="229851" cy="221703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EvaluationTCPChannel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TCP/IP </a:t>
            </a:r>
            <a:r>
              <a:rPr lang="de-DE" dirty="0" err="1" smtClean="0"/>
              <a:t>connection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600200"/>
            <a:ext cx="306705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8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Enter </a:t>
            </a:r>
            <a:r>
              <a:rPr lang="de-DE" dirty="0" err="1" smtClean="0"/>
              <a:t>the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on, </a:t>
            </a:r>
            <a:r>
              <a:rPr lang="de-DE" dirty="0" err="1" smtClean="0"/>
              <a:t>use</a:t>
            </a:r>
            <a:r>
              <a:rPr lang="de-DE" dirty="0" smtClean="0"/>
              <a:t> 127.0.0.1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listen on </a:t>
            </a:r>
            <a:r>
              <a:rPr lang="de-DE" dirty="0" err="1" smtClean="0"/>
              <a:t>port</a:t>
            </a:r>
            <a:r>
              <a:rPr lang="de-DE" dirty="0" smtClean="0"/>
              <a:t> 2112 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Port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17" y="1600200"/>
            <a:ext cx="4037383" cy="3037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9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endParaRPr lang="de-DE" dirty="0" smtClean="0"/>
          </a:p>
          <a:p>
            <a:r>
              <a:rPr lang="de-DE" dirty="0" smtClean="0"/>
              <a:t>Click </a:t>
            </a:r>
            <a:r>
              <a:rPr lang="de-DE" dirty="0" err="1" smtClean="0"/>
              <a:t>the</a:t>
            </a:r>
            <a:r>
              <a:rPr lang="de-DE" dirty="0" smtClean="0"/>
              <a:t> save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file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97" y="1600200"/>
            <a:ext cx="3620005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5343870" y="2015648"/>
            <a:ext cx="291820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95" y="3092797"/>
            <a:ext cx="4452007" cy="314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bgerundetes Rechteck 7"/>
          <p:cNvSpPr/>
          <p:nvPr/>
        </p:nvSpPr>
        <p:spPr>
          <a:xfrm>
            <a:off x="7328179" y="5855981"/>
            <a:ext cx="705477" cy="270182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Create a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new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simulation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experiment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evaluating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parameters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HeuristicLab</a:t>
            </a:r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in </a:t>
            </a:r>
            <a:r>
              <a:rPr lang="de-DE" dirty="0" err="1" smtClean="0"/>
              <a:t>HeuristicLab</a:t>
            </a:r>
            <a:endParaRPr lang="de-DE" dirty="0" smtClean="0"/>
          </a:p>
          <a:p>
            <a:endParaRPr lang="de-DE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alpha val="25000"/>
                  </a:schemeClr>
                </a:solidFill>
              </a:rPr>
              <a:t>Optimize</a:t>
            </a:r>
            <a:endParaRPr lang="de-DE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3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SVN\heal\documents\Publications\2011\GECCO\Wagner\HeuristicLab Tutorial\Screenshot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68960"/>
            <a:ext cx="2616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Motivation and Goals</a:t>
            </a:r>
          </a:p>
          <a:p>
            <a:pPr lvl="1"/>
            <a:r>
              <a:rPr lang="en-US" dirty="0" smtClean="0"/>
              <a:t>graphical user interface</a:t>
            </a:r>
          </a:p>
          <a:p>
            <a:pPr lvl="1"/>
            <a:r>
              <a:rPr lang="en-US" dirty="0" smtClean="0"/>
              <a:t>paradigm independence</a:t>
            </a:r>
          </a:p>
          <a:p>
            <a:pPr lvl="1"/>
            <a:r>
              <a:rPr lang="en-US" dirty="0" smtClean="0"/>
              <a:t>multiple algorithms and problems</a:t>
            </a:r>
          </a:p>
          <a:p>
            <a:pPr lvl="1"/>
            <a:r>
              <a:rPr lang="en-US" dirty="0" smtClean="0"/>
              <a:t>large scale experiments and analyses</a:t>
            </a:r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extensibility, flexibility and reusability</a:t>
            </a:r>
          </a:p>
          <a:p>
            <a:pPr lvl="1"/>
            <a:r>
              <a:rPr lang="en-US" dirty="0" smtClean="0"/>
              <a:t>visual and interactive algorithm development</a:t>
            </a:r>
          </a:p>
          <a:p>
            <a:pPr lvl="1"/>
            <a:r>
              <a:rPr lang="en-US" dirty="0" smtClean="0"/>
              <a:t>multiple layers of abstraction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HeuristicLab</a:t>
            </a:r>
            <a:r>
              <a:rPr lang="en-US" dirty="0" smtClean="0"/>
              <a:t> started in 2002</a:t>
            </a:r>
          </a:p>
          <a:p>
            <a:pPr lvl="1"/>
            <a:r>
              <a:rPr lang="en-US" dirty="0" smtClean="0"/>
              <a:t>based on Microsoft .NET and C#</a:t>
            </a:r>
          </a:p>
          <a:p>
            <a:pPr lvl="1"/>
            <a:r>
              <a:rPr lang="en-US" dirty="0" smtClean="0"/>
              <a:t>used in research and education</a:t>
            </a:r>
          </a:p>
          <a:p>
            <a:pPr lvl="1"/>
            <a:r>
              <a:rPr lang="en-US" dirty="0" smtClean="0"/>
              <a:t>second place at the </a:t>
            </a:r>
            <a:r>
              <a:rPr lang="en-US" i="1" dirty="0" smtClean="0"/>
              <a:t>Microsoft Innovation Award 2009</a:t>
            </a:r>
          </a:p>
          <a:p>
            <a:pPr lvl="1"/>
            <a:r>
              <a:rPr lang="en-US" dirty="0" smtClean="0"/>
              <a:t>open source (GNU General Public License)</a:t>
            </a:r>
          </a:p>
          <a:p>
            <a:pPr lvl="1"/>
            <a:r>
              <a:rPr lang="en-US" dirty="0" smtClean="0"/>
              <a:t>version 3.3.0 released on May 18th, 2010</a:t>
            </a:r>
          </a:p>
          <a:p>
            <a:pPr lvl="1"/>
            <a:r>
              <a:rPr lang="en-US" dirty="0" smtClean="0"/>
              <a:t>latest version 3.3.10 "Vancouver" released on July 10th, 2014</a:t>
            </a:r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0181" y="5013176"/>
            <a:ext cx="2236788" cy="1049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C:\SVN\heal\documents\Publications\2011\GECCO\Wagner\HeuristicLab Tutorial\Screenshot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12776"/>
            <a:ext cx="26479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AnyLogic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arrow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green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</a:p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at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will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receive</a:t>
            </a:r>
            <a:r>
              <a:rPr lang="de-DE" dirty="0" smtClean="0"/>
              <a:t> a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08" y="1600200"/>
            <a:ext cx="3105583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5327873" y="2373879"/>
            <a:ext cx="282552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b="14297"/>
          <a:stretch/>
        </p:blipFill>
        <p:spPr>
          <a:xfrm>
            <a:off x="4648199" y="2992599"/>
            <a:ext cx="4038600" cy="301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bgerundetes Rechteck 7"/>
          <p:cNvSpPr/>
          <p:nvPr/>
        </p:nvSpPr>
        <p:spPr>
          <a:xfrm>
            <a:off x="4737323" y="3993129"/>
            <a:ext cx="1676687" cy="302645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986177" y="2215221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4" name="Ellipse 13"/>
          <p:cNvSpPr/>
          <p:nvPr/>
        </p:nvSpPr>
        <p:spPr>
          <a:xfrm>
            <a:off x="6249094" y="3858220"/>
            <a:ext cx="317316" cy="3173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2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34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HeuristicLab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„New Item“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creatable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endParaRPr lang="de-DE" dirty="0" smtClean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Genetic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r>
              <a:rPr lang="de-DE" dirty="0" smtClean="0"/>
              <a:t>Click OK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00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bgerundetes Rechteck 7"/>
          <p:cNvSpPr/>
          <p:nvPr/>
        </p:nvSpPr>
        <p:spPr>
          <a:xfrm>
            <a:off x="4662735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Abgerundetes Rechteck 7"/>
          <p:cNvSpPr/>
          <p:nvPr/>
        </p:nvSpPr>
        <p:spPr>
          <a:xfrm>
            <a:off x="5119935" y="3135086"/>
            <a:ext cx="964233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Open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previously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r>
              <a:rPr lang="de-DE" dirty="0" smtClean="0"/>
              <a:t>Click Open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dialog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96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bgerundetes Rechteck 7"/>
          <p:cNvSpPr/>
          <p:nvPr/>
        </p:nvSpPr>
        <p:spPr>
          <a:xfrm>
            <a:off x="4923992" y="19127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Abgerundetes Rechteck 7"/>
          <p:cNvSpPr/>
          <p:nvPr/>
        </p:nvSpPr>
        <p:spPr>
          <a:xfrm>
            <a:off x="7172670" y="4627984"/>
            <a:ext cx="614970" cy="218336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Mutator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/>
          </a:p>
          <a:p>
            <a:r>
              <a:rPr lang="de-DE" dirty="0" smtClean="0"/>
              <a:t>Select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manipulator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Switch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tab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bottom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88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5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82" y="1600200"/>
            <a:ext cx="7192836" cy="45259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Supply Chain Simulation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13" name="Abgerundetes Rechteck 7"/>
          <p:cNvSpPr/>
          <p:nvPr/>
        </p:nvSpPr>
        <p:spPr>
          <a:xfrm>
            <a:off x="1187624" y="5684676"/>
            <a:ext cx="231607" cy="214434"/>
          </a:xfrm>
          <a:prstGeom prst="roundRect">
            <a:avLst>
              <a:gd name="adj" fmla="val 396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/>
          </a:p>
          <a:p>
            <a:r>
              <a:rPr lang="en-US" b="1" dirty="0" smtClean="0"/>
              <a:t>Demonstration Part I: </a:t>
            </a:r>
            <a:r>
              <a:rPr lang="en-US" b="1" dirty="0" smtClean="0"/>
              <a:t>External Evaluation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Questions &amp; 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06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</a:t>
            </a:r>
            <a:r>
              <a:rPr lang="de-DE" dirty="0" smtClean="0"/>
              <a:t>II: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Parameter </a:t>
            </a:r>
            <a:r>
              <a:rPr lang="de-DE" dirty="0" err="1" smtClean="0"/>
              <a:t>Optimization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smtClean="0"/>
              <a:t>Parameter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Scilab</a:t>
            </a:r>
            <a:r>
              <a:rPr lang="de-AT" dirty="0" smtClean="0"/>
              <a:t>)</a:t>
            </a:r>
          </a:p>
          <a:p>
            <a:endParaRPr lang="de-AT" dirty="0"/>
          </a:p>
          <a:p>
            <a:r>
              <a:rPr lang="de-AT" dirty="0" smtClean="0"/>
              <a:t>Differential </a:t>
            </a:r>
            <a:r>
              <a:rPr lang="de-AT" dirty="0" err="1" smtClean="0"/>
              <a:t>Equation</a:t>
            </a:r>
            <a:r>
              <a:rPr lang="de-AT" dirty="0" smtClean="0"/>
              <a:t> Systems (</a:t>
            </a:r>
            <a:r>
              <a:rPr lang="de-AT" dirty="0" err="1" smtClean="0"/>
              <a:t>Scilab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1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External Evaluation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/>
              <a:t>Demonstration Part II: </a:t>
            </a:r>
            <a:r>
              <a:rPr lang="en-US" b="1" dirty="0" smtClean="0"/>
              <a:t>MATLAB and </a:t>
            </a:r>
            <a:r>
              <a:rPr lang="en-US" b="1" dirty="0" err="1" smtClean="0"/>
              <a:t>Scilab</a:t>
            </a:r>
            <a:r>
              <a:rPr lang="en-US" b="1" dirty="0" smtClean="0"/>
              <a:t> Parameter Optimization Problem</a:t>
            </a: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III: Programmable Problem</a:t>
            </a:r>
            <a:endParaRPr lang="en-US" b="1" dirty="0">
              <a:solidFill>
                <a:schemeClr val="tx1">
                  <a:alpha val="25000"/>
                </a:schemeClr>
              </a:solidFill>
            </a:endParaRP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9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 Part </a:t>
            </a:r>
            <a:r>
              <a:rPr lang="de-DE" dirty="0" smtClean="0"/>
              <a:t>III: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Programmable</a:t>
            </a:r>
            <a:r>
              <a:rPr lang="de-DE" dirty="0" smtClean="0"/>
              <a:t>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de-AT" dirty="0" smtClean="0"/>
          </a:p>
          <a:p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(HL)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Permutation </a:t>
            </a:r>
            <a:r>
              <a:rPr lang="de-AT" dirty="0" err="1" smtClean="0"/>
              <a:t>Flowshop</a:t>
            </a:r>
            <a:r>
              <a:rPr lang="de-AT" dirty="0" smtClean="0"/>
              <a:t> (Sim#)</a:t>
            </a:r>
          </a:p>
          <a:p>
            <a:endParaRPr lang="de-AT" dirty="0" smtClean="0"/>
          </a:p>
          <a:p>
            <a:r>
              <a:rPr lang="de-AT" dirty="0" smtClean="0"/>
              <a:t>Beer Game Simulation (Sim#)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482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Objectives 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of the Tutorial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Where to get </a:t>
            </a:r>
            <a:r>
              <a:rPr lang="en-US" dirty="0" err="1">
                <a:solidFill>
                  <a:schemeClr val="tx1">
                    <a:alpha val="25000"/>
                  </a:schemeClr>
                </a:solidFill>
              </a:rPr>
              <a:t>HeuristicLab</a:t>
            </a:r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Plugin Infrastructure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Graphical User Interface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Available Algorithms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Problems</a:t>
            </a:r>
          </a:p>
          <a:p>
            <a:pPr lvl="3"/>
            <a:endParaRPr lang="en-US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External Evaluation Problem</a:t>
            </a:r>
            <a:endParaRPr lang="en-US" b="1" dirty="0" smtClean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Demonstration Part II: 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MATLAB and </a:t>
            </a:r>
            <a:r>
              <a:rPr lang="en-US" b="1" dirty="0" err="1" smtClean="0">
                <a:solidFill>
                  <a:schemeClr val="tx1">
                    <a:alpha val="25000"/>
                  </a:schemeClr>
                </a:solidFill>
              </a:rPr>
              <a:t>Scilab</a:t>
            </a:r>
            <a:r>
              <a:rPr lang="en-US" b="1" dirty="0" smtClean="0">
                <a:solidFill>
                  <a:schemeClr val="tx1">
                    <a:alpha val="25000"/>
                  </a:schemeClr>
                </a:solidFill>
              </a:rPr>
              <a:t> Parameter Optimization Problem</a:t>
            </a:r>
          </a:p>
          <a:p>
            <a:r>
              <a:rPr lang="en-US" b="1" dirty="0" smtClean="0"/>
              <a:t>Demonstration Part III: Programmable Problem</a:t>
            </a:r>
            <a:endParaRPr lang="en-US" b="1" dirty="0"/>
          </a:p>
          <a:p>
            <a:pPr lvl="3"/>
            <a:endParaRPr lang="en-US" dirty="0"/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Some Additional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Planned Features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Team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Suggested Readings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Bibliography</a:t>
            </a:r>
          </a:p>
          <a:p>
            <a:r>
              <a:rPr lang="en-US" dirty="0">
                <a:solidFill>
                  <a:schemeClr val="tx1">
                    <a:alpha val="25000"/>
                  </a:schemeClr>
                </a:solidFill>
              </a:rPr>
              <a:t>Questions &amp; </a:t>
            </a:r>
            <a:r>
              <a:rPr lang="en-US" dirty="0" smtClean="0">
                <a:solidFill>
                  <a:schemeClr val="tx1">
                    <a:alpha val="25000"/>
                  </a:schemeClr>
                </a:solidFill>
              </a:rPr>
              <a:t>Answers</a:t>
            </a:r>
            <a:endParaRPr lang="en-US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5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55" y="1628800"/>
            <a:ext cx="3785925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get HeuristicLab?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456510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Download binaries</a:t>
            </a:r>
          </a:p>
          <a:p>
            <a:pPr lvl="1"/>
            <a:r>
              <a:rPr lang="en-US" dirty="0" smtClean="0"/>
              <a:t>deployed as ZIP archives</a:t>
            </a:r>
          </a:p>
          <a:p>
            <a:pPr lvl="1"/>
            <a:r>
              <a:rPr lang="en-US" dirty="0" smtClean="0"/>
              <a:t>latest stable version 3.3.10 "Vancouver"</a:t>
            </a:r>
          </a:p>
          <a:p>
            <a:pPr lvl="2"/>
            <a:r>
              <a:rPr lang="en-US" dirty="0" smtClean="0"/>
              <a:t>released on July 10th, 2014</a:t>
            </a:r>
          </a:p>
          <a:p>
            <a:pPr lvl="1"/>
            <a:r>
              <a:rPr lang="en-US" dirty="0" smtClean="0"/>
              <a:t>daily trunk builds</a:t>
            </a:r>
          </a:p>
          <a:p>
            <a:pPr lvl="1"/>
            <a:r>
              <a:rPr lang="en-US" dirty="0" smtClean="0">
                <a:hlinkClick r:id="rId3"/>
              </a:rPr>
              <a:t>http://dev.heuristiclab.com/download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Check out sources</a:t>
            </a:r>
          </a:p>
          <a:p>
            <a:pPr lvl="1"/>
            <a:r>
              <a:rPr lang="en-US" dirty="0" smtClean="0"/>
              <a:t>SVN repository</a:t>
            </a:r>
          </a:p>
          <a:p>
            <a:pPr lvl="1"/>
            <a:r>
              <a:rPr lang="en-US" dirty="0" smtClean="0"/>
              <a:t>HeuristicLab 3.3.10 tag</a:t>
            </a:r>
          </a:p>
          <a:p>
            <a:pPr lvl="2"/>
            <a:r>
              <a:rPr lang="en-US" dirty="0" smtClean="0">
                <a:hlinkClick r:id="rId4"/>
              </a:rPr>
              <a:t>http://svn.heuristiclab.com/svn/core/tags/3.3.10</a:t>
            </a:r>
            <a:endParaRPr lang="en-US" dirty="0" smtClean="0"/>
          </a:p>
          <a:p>
            <a:pPr lvl="1"/>
            <a:r>
              <a:rPr lang="en-US" dirty="0" smtClean="0"/>
              <a:t>Stable development version</a:t>
            </a:r>
          </a:p>
          <a:p>
            <a:pPr lvl="2"/>
            <a:r>
              <a:rPr lang="en-US" dirty="0" smtClean="0">
                <a:hlinkClick r:id="rId5"/>
              </a:rPr>
              <a:t>http://svn.heuristiclab.com/svn/core/stable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GNU General Public License (Version 3)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Microsoft .NET Framework 4.0 Full Version</a:t>
            </a:r>
          </a:p>
          <a:p>
            <a:pPr lvl="1"/>
            <a:r>
              <a:rPr lang="en-US" dirty="0" smtClean="0"/>
              <a:t>enough RAM and CPU power ;-)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Some</a:t>
            </a:r>
            <a:r>
              <a:rPr lang="de-AT" dirty="0"/>
              <a:t> 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HeuristicLab</a:t>
            </a:r>
            <a:r>
              <a:rPr lang="en-US" dirty="0"/>
              <a:t> Hive</a:t>
            </a:r>
          </a:p>
          <a:p>
            <a:pPr lvl="1"/>
            <a:r>
              <a:rPr lang="en-US" dirty="0"/>
              <a:t>parallel and distributed execution of algorithms</a:t>
            </a:r>
            <a:br>
              <a:rPr lang="en-US" dirty="0"/>
            </a:br>
            <a:r>
              <a:rPr lang="en-US" dirty="0"/>
              <a:t>and experiments on many computers in a network</a:t>
            </a:r>
          </a:p>
          <a:p>
            <a:pPr lvl="3"/>
            <a:endParaRPr lang="en-US" dirty="0"/>
          </a:p>
          <a:p>
            <a:r>
              <a:rPr lang="en-US" dirty="0"/>
              <a:t>Optimization Knowledge Base (OKB)</a:t>
            </a:r>
          </a:p>
          <a:p>
            <a:pPr lvl="1"/>
            <a:r>
              <a:rPr lang="en-US" dirty="0"/>
              <a:t>database to store algorithms, problems, parameters and results</a:t>
            </a:r>
          </a:p>
          <a:p>
            <a:pPr lvl="1"/>
            <a:r>
              <a:rPr lang="en-US" dirty="0"/>
              <a:t>open to the public</a:t>
            </a:r>
          </a:p>
          <a:p>
            <a:pPr lvl="1"/>
            <a:r>
              <a:rPr lang="en-US" dirty="0"/>
              <a:t>open for other frameworks</a:t>
            </a:r>
          </a:p>
          <a:p>
            <a:pPr lvl="1"/>
            <a:r>
              <a:rPr lang="en-US" dirty="0"/>
              <a:t>analyze and store characteristics of problem instances and problem classes</a:t>
            </a:r>
          </a:p>
          <a:p>
            <a:pPr lvl="3"/>
            <a:endParaRPr lang="en-US" dirty="0"/>
          </a:p>
          <a:p>
            <a:r>
              <a:rPr lang="en-US" dirty="0"/>
              <a:t>External solution evaluation and simulation-based optimization</a:t>
            </a:r>
          </a:p>
          <a:p>
            <a:pPr lvl="1"/>
            <a:r>
              <a:rPr lang="en-US" dirty="0"/>
              <a:t>interface to couple HeuristicLab with other applications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(MATLAB, Simulink, </a:t>
            </a:r>
            <a:r>
              <a:rPr lang="en-US" dirty="0" err="1" smtClean="0"/>
              <a:t>SciLab</a:t>
            </a:r>
            <a:r>
              <a:rPr lang="en-US" dirty="0" smtClean="0"/>
              <a:t>, </a:t>
            </a:r>
            <a:r>
              <a:rPr lang="en-US" dirty="0" err="1" smtClean="0"/>
              <a:t>AnyLogic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supports different protocols (command line parameters, TCP, …)</a:t>
            </a:r>
          </a:p>
          <a:p>
            <a:pPr lvl="3"/>
            <a:endParaRPr lang="en-US" dirty="0"/>
          </a:p>
          <a:p>
            <a:r>
              <a:rPr lang="en-US" dirty="0"/>
              <a:t>Parameter grid tests and meta-optimization</a:t>
            </a:r>
          </a:p>
          <a:p>
            <a:pPr lvl="1"/>
            <a:r>
              <a:rPr lang="en-US" dirty="0"/>
              <a:t>automatically create experiments to test large ranges of parameters</a:t>
            </a:r>
          </a:p>
          <a:p>
            <a:pPr lvl="1"/>
            <a:r>
              <a:rPr lang="en-US" dirty="0"/>
              <a:t>apply heuristic optimization algorithms to find optimal parameter settings for heuristic optimization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  <p:pic>
        <p:nvPicPr>
          <p:cNvPr id="7" name="Grafik 4" descr="pedge_m1000e_overview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56792"/>
            <a:ext cx="21732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37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55000" lnSpcReduction="20000"/>
          </a:bodyPr>
          <a:lstStyle/>
          <a:p>
            <a:r>
              <a:rPr lang="de-AT" dirty="0" err="1"/>
              <a:t>Algorithms</a:t>
            </a:r>
            <a:r>
              <a:rPr lang="de-AT" dirty="0"/>
              <a:t> &amp; Problems</a:t>
            </a:r>
          </a:p>
          <a:p>
            <a:pPr lvl="1"/>
            <a:r>
              <a:rPr lang="de-AT" dirty="0" err="1"/>
              <a:t>steady-state</a:t>
            </a:r>
            <a:r>
              <a:rPr lang="de-AT" dirty="0"/>
              <a:t> </a:t>
            </a:r>
            <a:r>
              <a:rPr lang="de-AT" dirty="0" err="1"/>
              <a:t>genetic</a:t>
            </a:r>
            <a:r>
              <a:rPr lang="de-AT" dirty="0"/>
              <a:t> </a:t>
            </a:r>
            <a:r>
              <a:rPr lang="de-AT" dirty="0" err="1"/>
              <a:t>algorithm</a:t>
            </a:r>
            <a:endParaRPr lang="de-AT" dirty="0"/>
          </a:p>
          <a:p>
            <a:pPr lvl="1"/>
            <a:r>
              <a:rPr lang="de-AT" dirty="0" err="1"/>
              <a:t>unified</a:t>
            </a:r>
            <a:r>
              <a:rPr lang="de-AT" dirty="0"/>
              <a:t> tabu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</a:t>
            </a:r>
            <a:r>
              <a:rPr lang="de-AT" dirty="0" err="1"/>
              <a:t>routing</a:t>
            </a:r>
            <a:endParaRPr lang="de-AT" dirty="0"/>
          </a:p>
          <a:p>
            <a:pPr lvl="1"/>
            <a:r>
              <a:rPr lang="de-AT" dirty="0" err="1" smtClean="0"/>
              <a:t>estimation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pPr lvl="1"/>
            <a:r>
              <a:rPr lang="de-AT" dirty="0" err="1" smtClean="0"/>
              <a:t>evolution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arbitrary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r>
              <a:rPr lang="de-AT" dirty="0" smtClean="0"/>
              <a:t> (</a:t>
            </a:r>
            <a:r>
              <a:rPr lang="de-AT" dirty="0" err="1" smtClean="0"/>
              <a:t>Robocode</a:t>
            </a:r>
            <a:r>
              <a:rPr lang="de-AT" dirty="0" smtClean="0"/>
              <a:t>, </a:t>
            </a:r>
            <a:r>
              <a:rPr lang="de-AT" dirty="0" err="1" smtClean="0"/>
              <a:t>controller</a:t>
            </a:r>
            <a:r>
              <a:rPr lang="de-AT" dirty="0" smtClean="0"/>
              <a:t>, etc.)</a:t>
            </a:r>
            <a:endParaRPr lang="de-AT" dirty="0"/>
          </a:p>
          <a:p>
            <a:pPr lvl="1"/>
            <a:r>
              <a:rPr lang="de-AT" dirty="0" smtClean="0"/>
              <a:t>…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Cloud</a:t>
            </a:r>
            <a:r>
              <a:rPr lang="de-AT" dirty="0"/>
              <a:t> Computing</a:t>
            </a:r>
          </a:p>
          <a:p>
            <a:pPr lvl="1"/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Hive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Windows </a:t>
            </a:r>
            <a:r>
              <a:rPr lang="de-AT" dirty="0" err="1"/>
              <a:t>Azure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 smtClean="0"/>
              <a:t>Statistics</a:t>
            </a:r>
            <a:endParaRPr lang="de-AT" dirty="0"/>
          </a:p>
          <a:p>
            <a:pPr lvl="1"/>
            <a:r>
              <a:rPr lang="en-US" dirty="0" smtClean="0"/>
              <a:t>implement statistical tests and automated statistical analysis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HeuristicLab</a:t>
            </a:r>
            <a:r>
              <a:rPr lang="de-AT" dirty="0"/>
              <a:t> </a:t>
            </a:r>
            <a:r>
              <a:rPr lang="de-AT" dirty="0" err="1"/>
              <a:t>roadmap</a:t>
            </a:r>
            <a:endParaRPr lang="de-AT" dirty="0"/>
          </a:p>
          <a:p>
            <a:pPr lvl="1"/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dev.heuristiclab.com/trac.fcgi/roadmap</a:t>
            </a:r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ideas</a:t>
            </a:r>
            <a:r>
              <a:rPr lang="de-AT" dirty="0"/>
              <a:t>, </a:t>
            </a:r>
            <a:r>
              <a:rPr lang="de-AT" dirty="0" err="1"/>
              <a:t>requests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 smtClean="0"/>
              <a:t>?</a:t>
            </a:r>
          </a:p>
          <a:p>
            <a:pPr lvl="1"/>
            <a:r>
              <a:rPr lang="de-AT" dirty="0" err="1" smtClean="0"/>
              <a:t>join</a:t>
            </a:r>
            <a:r>
              <a:rPr lang="de-AT" dirty="0" smtClean="0"/>
              <a:t> </a:t>
            </a:r>
            <a:r>
              <a:rPr lang="de-AT" dirty="0" err="1" smtClean="0"/>
              <a:t>our</a:t>
            </a:r>
            <a:r>
              <a:rPr lang="de-AT" dirty="0" smtClean="0"/>
              <a:t> </a:t>
            </a:r>
            <a:r>
              <a:rPr lang="de-AT" dirty="0" err="1" smtClean="0"/>
              <a:t>HeuristicLab</a:t>
            </a:r>
            <a:r>
              <a:rPr lang="de-AT" dirty="0" smtClean="0"/>
              <a:t> Google </a:t>
            </a:r>
            <a:r>
              <a:rPr lang="de-AT" dirty="0" err="1" smtClean="0"/>
              <a:t>group</a:t>
            </a:r>
            <a:r>
              <a:rPr lang="de-AT" dirty="0" smtClean="0"/>
              <a:t> </a:t>
            </a:r>
            <a:r>
              <a:rPr lang="de-AT" dirty="0" smtClean="0">
                <a:hlinkClick r:id="rId3"/>
              </a:rPr>
              <a:t>heuristiclab@googlegroups.com</a:t>
            </a:r>
            <a:endParaRPr lang="de-AT" dirty="0"/>
          </a:p>
          <a:p>
            <a:pPr lvl="1"/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/>
              <a:t>an e-</a:t>
            </a:r>
            <a:r>
              <a:rPr lang="de-AT" dirty="0" err="1"/>
              <a:t>mail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smtClean="0">
                <a:hlinkClick r:id="rId4"/>
              </a:rPr>
              <a:t>support@heuristiclab.com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2" descr="D:\HEAL Documents\trunk\Research Group\Photos\2010-10-10 Research Group\DSC_67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6924"/>
            <a:ext cx="3798290" cy="331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4247456" y="2060848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Heuristic and Evolutionary Algorithms Laboratory (HEAL)</a:t>
            </a:r>
          </a:p>
          <a:p>
            <a:r>
              <a:rPr lang="en-US" sz="1600" dirty="0" smtClean="0"/>
              <a:t>School of Informatics, Communications and Media</a:t>
            </a:r>
          </a:p>
          <a:p>
            <a:r>
              <a:rPr lang="en-US" sz="1600" dirty="0" smtClean="0"/>
              <a:t>University of Applied </a:t>
            </a:r>
            <a:r>
              <a:rPr lang="en-US" sz="1600" dirty="0"/>
              <a:t>Sciences Upper Austria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Softwarepark</a:t>
            </a:r>
            <a:r>
              <a:rPr lang="en-US" sz="1600" dirty="0" smtClean="0"/>
              <a:t> 11</a:t>
            </a:r>
          </a:p>
          <a:p>
            <a:r>
              <a:rPr lang="en-US" sz="1600" dirty="0" smtClean="0"/>
              <a:t>A-4232 </a:t>
            </a:r>
            <a:r>
              <a:rPr lang="en-US" sz="1600" dirty="0" err="1" smtClean="0"/>
              <a:t>Hagenberg</a:t>
            </a:r>
            <a:endParaRPr lang="en-US" sz="1600" dirty="0" smtClean="0"/>
          </a:p>
          <a:p>
            <a:r>
              <a:rPr lang="en-US" sz="1600" dirty="0" smtClean="0"/>
              <a:t>AUSTRIA</a:t>
            </a:r>
          </a:p>
          <a:p>
            <a:endParaRPr lang="en-US" sz="1600" dirty="0" smtClean="0"/>
          </a:p>
          <a:p>
            <a:r>
              <a:rPr lang="en-US" sz="1600" dirty="0" smtClean="0"/>
              <a:t>WWW: </a:t>
            </a:r>
            <a:r>
              <a:rPr lang="en-US" sz="1600" dirty="0" smtClean="0">
                <a:hlinkClick r:id="rId3"/>
              </a:rPr>
              <a:t>http://heal.heuristiclab.com</a:t>
            </a:r>
            <a:endParaRPr lang="en-US" sz="1600" dirty="0" smtClean="0"/>
          </a:p>
        </p:txBody>
      </p:sp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302" y="4511154"/>
            <a:ext cx="1534170" cy="936104"/>
          </a:xfrm>
          <a:prstGeom prst="rect">
            <a:avLst/>
          </a:prstGeom>
          <a:noFill/>
        </p:spPr>
      </p:pic>
      <p:pic>
        <p:nvPicPr>
          <p:cNvPr id="11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43086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Suggested</a:t>
            </a:r>
            <a:r>
              <a:rPr lang="de-AT" dirty="0"/>
              <a:t>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S. Voß, D. </a:t>
            </a:r>
            <a:r>
              <a:rPr lang="de-AT" dirty="0" err="1"/>
              <a:t>Woodruff</a:t>
            </a:r>
            <a:r>
              <a:rPr lang="de-AT" dirty="0"/>
              <a:t> (</a:t>
            </a:r>
            <a:r>
              <a:rPr lang="de-AT" dirty="0" err="1"/>
              <a:t>Edts</a:t>
            </a:r>
            <a:r>
              <a:rPr lang="de-AT" dirty="0"/>
              <a:t>.)</a:t>
            </a:r>
            <a:br>
              <a:rPr lang="de-AT" dirty="0"/>
            </a:br>
            <a:r>
              <a:rPr lang="de-AT" b="1" dirty="0" err="1"/>
              <a:t>Optimization</a:t>
            </a:r>
            <a:r>
              <a:rPr lang="de-AT" b="1" dirty="0"/>
              <a:t> Software Class Libraries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Kluwer Academic Publishers, 2002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M. Affenzeller, S. Winkler, S. Wagner, A. Beham</a:t>
            </a:r>
            <a:br>
              <a:rPr lang="de-AT" dirty="0"/>
            </a:b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Genetic</a:t>
            </a:r>
            <a:r>
              <a:rPr lang="de-AT" b="1" dirty="0"/>
              <a:t> </a:t>
            </a:r>
            <a:r>
              <a:rPr lang="de-AT" b="1" dirty="0" err="1"/>
              <a:t>Programming</a:t>
            </a:r>
            <a:r>
              <a:rPr lang="de-AT" b="1" dirty="0"/>
              <a:t/>
            </a:r>
            <a:br>
              <a:rPr lang="de-AT" b="1" dirty="0"/>
            </a:br>
            <a:r>
              <a:rPr lang="de-AT" b="1" dirty="0"/>
              <a:t>Modern </a:t>
            </a:r>
            <a:r>
              <a:rPr lang="de-AT" b="1" dirty="0" err="1"/>
              <a:t>Concepts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</a:t>
            </a:r>
            <a:r>
              <a:rPr lang="de-AT" b="1" dirty="0" err="1"/>
              <a:t>Practical</a:t>
            </a:r>
            <a:r>
              <a:rPr lang="de-AT" b="1" dirty="0"/>
              <a:t> </a:t>
            </a:r>
            <a:r>
              <a:rPr lang="de-AT" b="1" dirty="0" err="1"/>
              <a:t>Applications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CRC Press, </a:t>
            </a:r>
            <a:r>
              <a:rPr lang="de-AT" dirty="0" smtClean="0"/>
              <a:t>2009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88" y="1844824"/>
            <a:ext cx="1095771" cy="175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1093579" cy="172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810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25000" lnSpcReduction="20000"/>
          </a:bodyPr>
          <a:lstStyle/>
          <a:p>
            <a:r>
              <a:rPr lang="de-AT" dirty="0" smtClean="0"/>
              <a:t>S</a:t>
            </a:r>
            <a:r>
              <a:rPr lang="de-AT" dirty="0"/>
              <a:t>. Wagner, M. Affenzeller</a:t>
            </a:r>
            <a:br>
              <a:rPr lang="de-AT" dirty="0"/>
            </a:br>
            <a:r>
              <a:rPr lang="de-AT" b="1" dirty="0" err="1"/>
              <a:t>HeuristicLab</a:t>
            </a:r>
            <a:r>
              <a:rPr lang="de-AT" b="1" dirty="0"/>
              <a:t>: A </a:t>
            </a:r>
            <a:r>
              <a:rPr lang="de-AT" b="1" dirty="0" err="1"/>
              <a:t>generic</a:t>
            </a:r>
            <a:r>
              <a:rPr lang="de-AT" b="1" dirty="0"/>
              <a:t> </a:t>
            </a:r>
            <a:r>
              <a:rPr lang="de-AT" b="1" dirty="0" err="1"/>
              <a:t>and</a:t>
            </a:r>
            <a:r>
              <a:rPr lang="de-AT" b="1" dirty="0"/>
              <a:t> extensible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Adaptive </a:t>
            </a:r>
            <a:r>
              <a:rPr lang="de-AT" dirty="0" err="1"/>
              <a:t>and</a:t>
            </a:r>
            <a:r>
              <a:rPr lang="de-AT" dirty="0"/>
              <a:t> Natural Computing </a:t>
            </a:r>
            <a:r>
              <a:rPr lang="de-AT" dirty="0" err="1"/>
              <a:t>Algorithms</a:t>
            </a:r>
            <a:r>
              <a:rPr lang="de-AT" dirty="0"/>
              <a:t>, pp. 538-541</a:t>
            </a:r>
            <a:br>
              <a:rPr lang="de-AT" dirty="0"/>
            </a:br>
            <a:r>
              <a:rPr lang="de-AT" dirty="0"/>
              <a:t>Springer, 2005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S. Winkler, R. Braune, G. Kronberger, A. Beham, M. Affenzeller</a:t>
            </a:r>
            <a:br>
              <a:rPr lang="de-AT" dirty="0"/>
            </a:br>
            <a:r>
              <a:rPr lang="de-AT" b="1" dirty="0" err="1"/>
              <a:t>Benefits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plugin-based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2007, </a:t>
            </a:r>
            <a:r>
              <a:rPr lang="de-AT" dirty="0" err="1"/>
              <a:t>Lecture</a:t>
            </a:r>
            <a:r>
              <a:rPr lang="de-AT" dirty="0"/>
              <a:t> Notes in Computer Science, vol. 4739, pp. 747-754</a:t>
            </a:r>
            <a:br>
              <a:rPr lang="de-AT" dirty="0"/>
            </a:br>
            <a:r>
              <a:rPr lang="de-AT" dirty="0"/>
              <a:t>Springer, 2007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Proceedings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20th European Modeling </a:t>
            </a:r>
            <a:r>
              <a:rPr lang="de-AT" dirty="0" err="1"/>
              <a:t>and</a:t>
            </a:r>
            <a:r>
              <a:rPr lang="de-AT" dirty="0"/>
              <a:t> Simulation Symposium, pp. 106-111</a:t>
            </a:r>
            <a:br>
              <a:rPr lang="de-AT" dirty="0"/>
            </a:br>
            <a:r>
              <a:rPr lang="de-AT" dirty="0"/>
              <a:t>DIPTEM University </a:t>
            </a:r>
            <a:r>
              <a:rPr lang="de-AT" dirty="0" err="1"/>
              <a:t>of</a:t>
            </a:r>
            <a:r>
              <a:rPr lang="de-AT" dirty="0"/>
              <a:t> Genova, 2008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G. Kronberger, A. Beham, S. Winkler, M. Affenzeller</a:t>
            </a:r>
            <a:br>
              <a:rPr lang="de-AT" dirty="0"/>
            </a:br>
            <a:r>
              <a:rPr lang="de-AT" b="1" dirty="0"/>
              <a:t>Model </a:t>
            </a:r>
            <a:r>
              <a:rPr lang="de-AT" b="1" dirty="0" err="1"/>
              <a:t>driven</a:t>
            </a:r>
            <a:r>
              <a:rPr lang="de-AT" b="1" dirty="0"/>
              <a:t> rapid </a:t>
            </a:r>
            <a:r>
              <a:rPr lang="de-AT" b="1" dirty="0" err="1"/>
              <a:t>prototyping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Computer </a:t>
            </a:r>
            <a:r>
              <a:rPr lang="de-AT" dirty="0" err="1"/>
              <a:t>Aided</a:t>
            </a:r>
            <a:r>
              <a:rPr lang="de-AT" dirty="0"/>
              <a:t> Systems </a:t>
            </a:r>
            <a:r>
              <a:rPr lang="de-AT" dirty="0" err="1"/>
              <a:t>Theory</a:t>
            </a:r>
            <a:r>
              <a:rPr lang="de-AT" dirty="0"/>
              <a:t> - EUROCAST 2009, </a:t>
            </a:r>
            <a:r>
              <a:rPr lang="de-AT" dirty="0" err="1"/>
              <a:t>Lecture</a:t>
            </a:r>
            <a:r>
              <a:rPr lang="de-AT" dirty="0"/>
              <a:t> Notes in Computer Science, vol. 5717, pp. 729-736</a:t>
            </a:r>
            <a:br>
              <a:rPr lang="de-AT" dirty="0"/>
            </a:br>
            <a:r>
              <a:rPr lang="de-AT" dirty="0"/>
              <a:t>Springer, 2009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</a:t>
            </a:r>
            <a:br>
              <a:rPr lang="de-AT" dirty="0"/>
            </a:b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systems</a:t>
            </a:r>
            <a:r>
              <a:rPr lang="de-AT" b="1" dirty="0"/>
              <a:t> - Modeling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> </a:t>
            </a:r>
            <a:r>
              <a:rPr lang="de-AT" b="1" dirty="0" err="1"/>
              <a:t>algorithms</a:t>
            </a:r>
            <a:r>
              <a:rPr lang="de-AT" b="1" dirty="0"/>
              <a:t> in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/>
              <a:t>HeuristicLab</a:t>
            </a:r>
            <a:r>
              <a:rPr lang="de-AT" b="1" dirty="0"/>
              <a:t> </a:t>
            </a:r>
            <a:r>
              <a:rPr lang="de-AT" b="1" dirty="0" err="1"/>
              <a:t>software</a:t>
            </a:r>
            <a:r>
              <a:rPr lang="de-AT" b="1" dirty="0"/>
              <a:t> </a:t>
            </a:r>
            <a:r>
              <a:rPr lang="de-AT" b="1" dirty="0" err="1"/>
              <a:t>environment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Ph.D</a:t>
            </a:r>
            <a:r>
              <a:rPr lang="de-AT" dirty="0"/>
              <a:t>. </a:t>
            </a:r>
            <a:r>
              <a:rPr lang="de-AT" dirty="0" err="1"/>
              <a:t>thesis</a:t>
            </a:r>
            <a:r>
              <a:rPr lang="de-AT" dirty="0"/>
              <a:t>, Johannes Kepler University Linz, Austria, 2009.</a:t>
            </a:r>
          </a:p>
          <a:p>
            <a:pPr lvl="3"/>
            <a:endParaRPr lang="de-DE" dirty="0" smtClean="0"/>
          </a:p>
          <a:p>
            <a:pPr lvl="3"/>
            <a:endParaRPr lang="de-AT" dirty="0"/>
          </a:p>
          <a:p>
            <a:r>
              <a:rPr lang="de-AT" dirty="0"/>
              <a:t>S. Wagner, A. Beham, G. Kronberger, M. </a:t>
            </a:r>
            <a:r>
              <a:rPr lang="de-AT" dirty="0" err="1"/>
              <a:t>Kommenda</a:t>
            </a:r>
            <a:r>
              <a:rPr lang="de-AT" dirty="0"/>
              <a:t>, E. Pitzer, M. Kofler, S. </a:t>
            </a:r>
            <a:r>
              <a:rPr lang="de-AT" dirty="0" err="1"/>
              <a:t>Vonolfen</a:t>
            </a:r>
            <a:r>
              <a:rPr lang="de-AT" dirty="0"/>
              <a:t>, S. Winkler, V. Dorfer, M. Affenzeller</a:t>
            </a:r>
            <a:br>
              <a:rPr lang="de-AT" dirty="0"/>
            </a:br>
            <a:r>
              <a:rPr lang="de-AT" b="1" dirty="0"/>
              <a:t>HeuristicLab 3.3: A </a:t>
            </a:r>
            <a:r>
              <a:rPr lang="de-AT" b="1" dirty="0" err="1"/>
              <a:t>unified</a:t>
            </a:r>
            <a:r>
              <a:rPr lang="de-AT" b="1" dirty="0"/>
              <a:t> </a:t>
            </a:r>
            <a:r>
              <a:rPr lang="de-AT" b="1" dirty="0" err="1"/>
              <a:t>approach</a:t>
            </a:r>
            <a:r>
              <a:rPr lang="de-AT" b="1" dirty="0"/>
              <a:t>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metaheuristic</a:t>
            </a:r>
            <a:r>
              <a:rPr lang="de-AT" b="1" dirty="0"/>
              <a:t> </a:t>
            </a:r>
            <a:r>
              <a:rPr lang="de-AT" b="1" dirty="0" err="1"/>
              <a:t>optimization</a:t>
            </a:r>
            <a:r>
              <a:rPr lang="de-AT" b="1" dirty="0"/>
              <a:t/>
            </a:r>
            <a:br>
              <a:rPr lang="de-AT" b="1" dirty="0"/>
            </a:br>
            <a:r>
              <a:rPr lang="de-AT" dirty="0" err="1"/>
              <a:t>Actas</a:t>
            </a:r>
            <a:r>
              <a:rPr lang="de-AT" dirty="0"/>
              <a:t> del </a:t>
            </a:r>
            <a:r>
              <a:rPr lang="de-AT" dirty="0" err="1"/>
              <a:t>séptimo</a:t>
            </a:r>
            <a:r>
              <a:rPr lang="de-AT" dirty="0"/>
              <a:t> </a:t>
            </a:r>
            <a:r>
              <a:rPr lang="de-AT" dirty="0" err="1"/>
              <a:t>congreso</a:t>
            </a:r>
            <a:r>
              <a:rPr lang="de-AT" dirty="0"/>
              <a:t> </a:t>
            </a:r>
            <a:r>
              <a:rPr lang="de-AT" dirty="0" err="1"/>
              <a:t>español</a:t>
            </a:r>
            <a:r>
              <a:rPr lang="de-AT" dirty="0"/>
              <a:t> </a:t>
            </a:r>
            <a:r>
              <a:rPr lang="de-AT" dirty="0" err="1"/>
              <a:t>sobre</a:t>
            </a:r>
            <a:r>
              <a:rPr lang="de-AT" dirty="0"/>
              <a:t> </a:t>
            </a:r>
            <a:r>
              <a:rPr lang="de-AT" dirty="0" err="1"/>
              <a:t>Metaheurísticas</a:t>
            </a:r>
            <a:r>
              <a:rPr lang="de-AT" dirty="0"/>
              <a:t>, </a:t>
            </a:r>
            <a:r>
              <a:rPr lang="de-AT" dirty="0" err="1"/>
              <a:t>Algoritmos</a:t>
            </a:r>
            <a:r>
              <a:rPr lang="de-AT" dirty="0"/>
              <a:t> </a:t>
            </a:r>
            <a:r>
              <a:rPr lang="de-AT" dirty="0" err="1"/>
              <a:t>Evolutivos</a:t>
            </a:r>
            <a:r>
              <a:rPr lang="de-AT" dirty="0"/>
              <a:t> y </a:t>
            </a:r>
            <a:r>
              <a:rPr lang="de-AT" dirty="0" err="1"/>
              <a:t>Bioinspirados</a:t>
            </a:r>
            <a:r>
              <a:rPr lang="de-AT" dirty="0"/>
              <a:t> (MAEB'2010), </a:t>
            </a:r>
            <a:r>
              <a:rPr lang="de-AT" dirty="0" smtClean="0"/>
              <a:t>2010</a:t>
            </a:r>
          </a:p>
          <a:p>
            <a:endParaRPr lang="de-AT" sz="2000" dirty="0"/>
          </a:p>
          <a:p>
            <a:endParaRPr lang="de-AT" sz="2000" dirty="0" smtClean="0"/>
          </a:p>
          <a:p>
            <a:r>
              <a:rPr lang="de-AT" dirty="0" smtClean="0"/>
              <a:t>S. Wagner, G. Kronberger, A. </a:t>
            </a:r>
            <a:r>
              <a:rPr lang="de-AT" dirty="0"/>
              <a:t>Beham, </a:t>
            </a:r>
            <a:r>
              <a:rPr lang="de-AT" dirty="0" smtClean="0"/>
              <a:t>M. Kommenda, A. Scheibenpflug, E. Pitzer, S. Vonolfen, M. Kofler</a:t>
            </a:r>
            <a:r>
              <a:rPr lang="de-AT" dirty="0"/>
              <a:t>, </a:t>
            </a:r>
            <a:r>
              <a:rPr lang="de-AT" dirty="0" smtClean="0"/>
              <a:t>S. Winkler</a:t>
            </a:r>
            <a:r>
              <a:rPr lang="de-AT" dirty="0"/>
              <a:t>, </a:t>
            </a:r>
            <a:r>
              <a:rPr lang="de-AT" dirty="0" smtClean="0"/>
              <a:t>V. Dorfer</a:t>
            </a:r>
            <a:r>
              <a:rPr lang="de-AT" dirty="0"/>
              <a:t>, </a:t>
            </a:r>
            <a:r>
              <a:rPr lang="de-AT" dirty="0" smtClean="0"/>
              <a:t>M. Affenzeller</a:t>
            </a:r>
          </a:p>
          <a:p>
            <a:pPr marL="346075" lvl="1" indent="0">
              <a:buNone/>
            </a:pPr>
            <a:r>
              <a:rPr lang="en-US" sz="3200" b="1" dirty="0"/>
              <a:t>Architecture and Design of the HeuristicLab Optimization Environment</a:t>
            </a:r>
          </a:p>
          <a:p>
            <a:pPr marL="346075" lvl="1" indent="0">
              <a:buNone/>
            </a:pPr>
            <a:r>
              <a:rPr lang="en-US" sz="3200" dirty="0"/>
              <a:t>Advanced Methods and Applications in Computational Intelligence, vol. 6, pp. </a:t>
            </a:r>
            <a:r>
              <a:rPr lang="de-AT" sz="3200" dirty="0"/>
              <a:t>197-261, Springer, 2014</a:t>
            </a:r>
            <a:endParaRPr lang="de-DE" sz="3200" dirty="0"/>
          </a:p>
          <a:p>
            <a:pPr lvl="3"/>
            <a:endParaRPr lang="de-DE" dirty="0"/>
          </a:p>
          <a:p>
            <a:pPr lvl="3"/>
            <a:endParaRPr lang="de-AT" dirty="0" smtClean="0"/>
          </a:p>
          <a:p>
            <a:pPr lvl="3"/>
            <a:endParaRPr lang="de-AT" dirty="0"/>
          </a:p>
          <a:p>
            <a:pPr lvl="3"/>
            <a:endParaRPr lang="de-AT" dirty="0"/>
          </a:p>
          <a:p>
            <a:r>
              <a:rPr lang="de-AT" dirty="0" err="1"/>
              <a:t>Detailed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publications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HEAL </a:t>
            </a:r>
            <a:r>
              <a:rPr lang="de-AT" dirty="0" err="1"/>
              <a:t>research</a:t>
            </a:r>
            <a:r>
              <a:rPr lang="de-AT" dirty="0"/>
              <a:t> </a:t>
            </a:r>
            <a:r>
              <a:rPr lang="de-AT" dirty="0" err="1" smtClean="0"/>
              <a:t>group</a:t>
            </a:r>
            <a:r>
              <a:rPr lang="de-AT" dirty="0" smtClean="0"/>
              <a:t>: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research.fh-ooe.at/de/orgunit/356#showpublications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73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&amp; Answers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06084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http://dev.heuristiclab.com</a:t>
            </a:r>
            <a:endParaRPr lang="en-US" sz="36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3600" dirty="0" smtClean="0">
                <a:hlinkClick r:id="rId3"/>
              </a:rPr>
              <a:t>heuristiclab@googlegroups.com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4"/>
              </a:rPr>
              <a:t>http://www.youtube.com/heuristiclab</a:t>
            </a:r>
            <a:endParaRPr lang="en-US" sz="3600" dirty="0" smtClean="0"/>
          </a:p>
          <a:p>
            <a:pPr algn="ctr"/>
            <a:endParaRPr lang="en-US" sz="2400" dirty="0"/>
          </a:p>
          <a:p>
            <a:pPr algn="ctr"/>
            <a:r>
              <a:rPr lang="en-US" sz="3600" dirty="0" smtClean="0">
                <a:hlinkClick r:id="rId5"/>
              </a:rPr>
              <a:t>http://www.facebook.com/heuristiclab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HeuristicLab Optimizer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30" y="1412775"/>
            <a:ext cx="6526940" cy="4908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7"/>
          <p:cNvSpPr/>
          <p:nvPr/>
        </p:nvSpPr>
        <p:spPr>
          <a:xfrm>
            <a:off x="4868333" y="2133600"/>
            <a:ext cx="2861733" cy="3936999"/>
          </a:xfrm>
          <a:prstGeom prst="roundRect">
            <a:avLst>
              <a:gd name="adj" fmla="val 3967"/>
            </a:avLst>
          </a:prstGeom>
          <a:solidFill>
            <a:schemeClr val="bg1">
              <a:alpha val="6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double-click to open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sample algorithms and problems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20" y="4077072"/>
            <a:ext cx="2539079" cy="214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 Infrastructure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consists of many assemblies</a:t>
            </a:r>
          </a:p>
          <a:p>
            <a:pPr lvl="1"/>
            <a:r>
              <a:rPr lang="en-US" dirty="0" smtClean="0"/>
              <a:t>142 plugins in HeuristicLab 3.3.10</a:t>
            </a:r>
          </a:p>
          <a:p>
            <a:pPr lvl="1"/>
            <a:r>
              <a:rPr lang="en-US" dirty="0" smtClean="0"/>
              <a:t>plugins can be loaded or unloaded at runtime</a:t>
            </a:r>
          </a:p>
          <a:p>
            <a:pPr lvl="1"/>
            <a:r>
              <a:rPr lang="en-US" dirty="0" smtClean="0"/>
              <a:t>plugins can be updated via internet</a:t>
            </a:r>
          </a:p>
          <a:p>
            <a:pPr lvl="1"/>
            <a:r>
              <a:rPr lang="en-US" dirty="0" smtClean="0"/>
              <a:t>application plugins provide GUI frontends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developing and deploying new plugins is easy</a:t>
            </a:r>
          </a:p>
          <a:p>
            <a:pPr lvl="1"/>
            <a:r>
              <a:rPr lang="en-US" dirty="0" smtClean="0"/>
              <a:t>dependencies are explicitly defined, automatically checked and resolved</a:t>
            </a:r>
          </a:p>
          <a:p>
            <a:pPr lvl="1"/>
            <a:r>
              <a:rPr lang="en-US" dirty="0" smtClean="0"/>
              <a:t>automatic discovery of interface implementations (service locator pattern)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Plugin Manager</a:t>
            </a:r>
          </a:p>
          <a:p>
            <a:pPr lvl="1"/>
            <a:r>
              <a:rPr lang="en-US" dirty="0" smtClean="0"/>
              <a:t>GUI to check, install, update or delete plugins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7" y="1844824"/>
            <a:ext cx="1702403" cy="177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</a:t>
            </a:r>
            <a:r>
              <a:rPr lang="de-AT" dirty="0" smtClean="0"/>
              <a:t> </a:t>
            </a:r>
            <a:r>
              <a:rPr lang="de-AT" dirty="0" err="1" smtClean="0"/>
              <a:t>Architecture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HeuristicLab</a:t>
            </a:r>
            <a:r>
              <a:rPr lang="en-US" dirty="0" smtClean="0"/>
              <a:t> GUI is made up of views</a:t>
            </a:r>
          </a:p>
          <a:p>
            <a:pPr lvl="1"/>
            <a:r>
              <a:rPr lang="en-US" dirty="0" smtClean="0"/>
              <a:t>views are visual representations of content objects</a:t>
            </a:r>
          </a:p>
          <a:p>
            <a:pPr lvl="1"/>
            <a:r>
              <a:rPr lang="en-US" dirty="0" smtClean="0"/>
              <a:t>views are composed in the same way as their content</a:t>
            </a:r>
          </a:p>
          <a:p>
            <a:pPr lvl="1"/>
            <a:r>
              <a:rPr lang="en-US" dirty="0" smtClean="0"/>
              <a:t>views and content objects are loosely coupled</a:t>
            </a:r>
          </a:p>
          <a:p>
            <a:pPr lvl="1"/>
            <a:r>
              <a:rPr lang="en-US" dirty="0" smtClean="0"/>
              <a:t>multiple different views may exist for the same content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Drag &amp; Drop</a:t>
            </a:r>
          </a:p>
          <a:p>
            <a:pPr lvl="1"/>
            <a:r>
              <a:rPr lang="en-US" dirty="0" smtClean="0"/>
              <a:t>views support drag &amp; drop operations</a:t>
            </a:r>
          </a:p>
          <a:p>
            <a:pPr lvl="1"/>
            <a:r>
              <a:rPr lang="en-US" dirty="0" smtClean="0"/>
              <a:t>content objects can be copied or moved (shift key)</a:t>
            </a:r>
          </a:p>
          <a:p>
            <a:pPr lvl="1"/>
            <a:r>
              <a:rPr lang="en-US" dirty="0" smtClean="0"/>
              <a:t>enabled for collection items and content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Microsoft Office PowerPoint</Application>
  <PresentationFormat>Bildschirmpräsentation (4:3)</PresentationFormat>
  <Paragraphs>820</Paragraphs>
  <Slides>66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0" baseType="lpstr">
      <vt:lpstr>Arial</vt:lpstr>
      <vt:lpstr>Calibri</vt:lpstr>
      <vt:lpstr>Consolas</vt:lpstr>
      <vt:lpstr>Larissa-Design</vt:lpstr>
      <vt:lpstr>Optimizing External Applications with HeuristicLab</vt:lpstr>
      <vt:lpstr>Instructor Biographies</vt:lpstr>
      <vt:lpstr>Agenda</vt:lpstr>
      <vt:lpstr>Objectives of the Tutorial</vt:lpstr>
      <vt:lpstr>Introduction</vt:lpstr>
      <vt:lpstr>Where to get HeuristicLab?</vt:lpstr>
      <vt:lpstr>Plugin Infrastructure</vt:lpstr>
      <vt:lpstr>Plugin Architecture</vt:lpstr>
      <vt:lpstr>Graphical User Interface</vt:lpstr>
      <vt:lpstr>Graphical User Interface</vt:lpstr>
      <vt:lpstr>Graphical User Interface</vt:lpstr>
      <vt:lpstr>Available Algorithms</vt:lpstr>
      <vt:lpstr>Available Problems</vt:lpstr>
      <vt:lpstr>Agenda</vt:lpstr>
      <vt:lpstr>Demonstration Part I: External Evaluation Problem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Supply Chain Simulation</vt:lpstr>
      <vt:lpstr>Agenda</vt:lpstr>
      <vt:lpstr>Demonstration Part II: Parameter Optimization Problem</vt:lpstr>
      <vt:lpstr>Agenda</vt:lpstr>
      <vt:lpstr>Demonstration Part III: Programmable Problem</vt:lpstr>
      <vt:lpstr>Agenda</vt:lpstr>
      <vt:lpstr>Some Additional Features</vt:lpstr>
      <vt:lpstr>Planned Features</vt:lpstr>
      <vt:lpstr>HeuristicLab Team</vt:lpstr>
      <vt:lpstr>Suggested Readings</vt:lpstr>
      <vt:lpstr>Bibliography</vt:lpstr>
      <vt:lpstr>Questions &amp; Answers</vt:lpstr>
      <vt:lpstr>HeuristicLab Optimizer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Beham Andreas</cp:lastModifiedBy>
  <cp:revision>231</cp:revision>
  <dcterms:created xsi:type="dcterms:W3CDTF">2011-02-08T10:23:16Z</dcterms:created>
  <dcterms:modified xsi:type="dcterms:W3CDTF">2014-11-13T16:14:37Z</dcterms:modified>
</cp:coreProperties>
</file>