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433" r:id="rId3"/>
    <p:sldId id="434" r:id="rId4"/>
    <p:sldId id="413" r:id="rId5"/>
    <p:sldId id="427" r:id="rId6"/>
    <p:sldId id="414" r:id="rId7"/>
    <p:sldId id="415" r:id="rId8"/>
    <p:sldId id="431" r:id="rId9"/>
    <p:sldId id="432" r:id="rId10"/>
    <p:sldId id="416" r:id="rId11"/>
    <p:sldId id="417" r:id="rId12"/>
    <p:sldId id="419" r:id="rId13"/>
    <p:sldId id="418" r:id="rId14"/>
    <p:sldId id="421" r:id="rId15"/>
    <p:sldId id="420" r:id="rId16"/>
    <p:sldId id="422" r:id="rId17"/>
    <p:sldId id="423" r:id="rId18"/>
    <p:sldId id="435" r:id="rId19"/>
    <p:sldId id="424" r:id="rId20"/>
    <p:sldId id="428" r:id="rId21"/>
    <p:sldId id="430" r:id="rId22"/>
    <p:sldId id="429" r:id="rId23"/>
    <p:sldId id="412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4660"/>
  </p:normalViewPr>
  <p:slideViewPr>
    <p:cSldViewPr>
      <p:cViewPr varScale="1">
        <p:scale>
          <a:sx n="111" d="100"/>
          <a:sy n="111" d="100"/>
        </p:scale>
        <p:origin x="42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8095B-826C-4D0E-ACE1-419E2A1A3ECD}" type="datetimeFigureOut">
              <a:rPr lang="de-AT" smtClean="0"/>
              <a:pPr/>
              <a:t>02.10.2015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5D646-3296-4749-B007-1905E4BDEDBC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437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 smtClean="0"/>
              <a:t>Programming</a:t>
            </a:r>
            <a:r>
              <a:rPr lang="de-DE" dirty="0" smtClean="0"/>
              <a:t>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 smtClean="0"/>
              <a:t>Programming</a:t>
            </a:r>
            <a:r>
              <a:rPr lang="de-DE" dirty="0" smtClean="0"/>
              <a:t>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err="1" smtClean="0"/>
              <a:t>Programming</a:t>
            </a:r>
            <a:r>
              <a:rPr lang="de-DE" dirty="0" smtClean="0"/>
              <a:t>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ev.heuristiclab.com/trac.fcgi/wiki/Research" TargetMode="External"/><Relationship Id="rId2" Type="http://schemas.openxmlformats.org/officeDocument/2006/relationships/hyperlink" Target="http://dev.heuristiclab.com/trac.fcgi/wiki/Documentation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youtube.com/heuristiclab" TargetMode="External"/><Relationship Id="rId4" Type="http://schemas.openxmlformats.org/officeDocument/2006/relationships/hyperlink" Target="mailto:heuristiclab@googlegroups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814959"/>
            <a:ext cx="9144000" cy="1470025"/>
          </a:xfrm>
        </p:spPr>
        <p:txBody>
          <a:bodyPr/>
          <a:lstStyle/>
          <a:p>
            <a:r>
              <a:rPr lang="en-US" dirty="0" smtClean="0"/>
              <a:t>Programming HeuristicLab</a:t>
            </a:r>
            <a:br>
              <a:rPr lang="en-US" dirty="0" smtClean="0"/>
            </a:br>
            <a:endParaRPr lang="en-US" sz="27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2901516"/>
            <a:ext cx="9144000" cy="766936"/>
          </a:xfrm>
        </p:spPr>
        <p:txBody>
          <a:bodyPr>
            <a:normAutofit/>
          </a:bodyPr>
          <a:lstStyle/>
          <a:p>
            <a:r>
              <a:rPr lang="en-US" dirty="0"/>
              <a:t>Basics</a:t>
            </a:r>
            <a:endParaRPr lang="en-US" dirty="0" smtClean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0" y="4437112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A. Scheibenpflug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Heuristic and Evolutionary Algorithms Laboratory (HEAL)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School of Informatics/Communications/Media, Campus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</a:rPr>
              <a:t>Hagenberg</a:t>
            </a:r>
            <a:endParaRPr lang="en-US" sz="3200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 algn="ctr">
              <a:spcBef>
                <a:spcPct val="20000"/>
              </a:spcBef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University of Applied Sciences </a:t>
            </a: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Upper 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Austria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C:\01_SVN\hl\trunk\documentation\Logo\hl_logo_large_600x120_tra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37592"/>
            <a:ext cx="6096000" cy="1219200"/>
          </a:xfrm>
          <a:prstGeom prst="rect">
            <a:avLst/>
          </a:prstGeom>
          <a:noFill/>
        </p:spPr>
      </p:pic>
      <p:pic>
        <p:nvPicPr>
          <p:cNvPr id="10" name="Picture 2" descr="C:\FH\Ressel\documents\Partners\Logos\FH-Logo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71586" y="5589240"/>
            <a:ext cx="1760854" cy="1074420"/>
          </a:xfrm>
          <a:prstGeom prst="rect">
            <a:avLst/>
          </a:prstGeom>
          <a:noFill/>
        </p:spPr>
      </p:pic>
      <p:pic>
        <p:nvPicPr>
          <p:cNvPr id="1026" name="Picture 2" descr="D:\SVN\heal\documents\Research Group\HEAL Logo\HE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676464"/>
            <a:ext cx="2664296" cy="87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Deep</a:t>
            </a:r>
            <a:r>
              <a:rPr lang="de-AT" dirty="0"/>
              <a:t> </a:t>
            </a:r>
            <a:r>
              <a:rPr lang="de-AT" dirty="0" err="1" smtClean="0"/>
              <a:t>Cloning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Objects in HeuristicLab that store data and may be displayed in views/collection views should be deep </a:t>
            </a:r>
            <a:r>
              <a:rPr lang="en-US" dirty="0" err="1" smtClean="0"/>
              <a:t>cloneable</a:t>
            </a:r>
            <a:endParaRPr lang="en-US" dirty="0" smtClean="0"/>
          </a:p>
          <a:p>
            <a:r>
              <a:rPr lang="en-US" dirty="0" smtClean="0"/>
              <a:t>UI allows “copying” of these objects</a:t>
            </a:r>
          </a:p>
          <a:p>
            <a:r>
              <a:rPr lang="en-US" dirty="0" smtClean="0"/>
              <a:t>Inherit from either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IDeepCloneable</a:t>
            </a:r>
            <a:r>
              <a:rPr lang="en-US" dirty="0" smtClean="0"/>
              <a:t> or Item</a:t>
            </a:r>
          </a:p>
          <a:p>
            <a:r>
              <a:rPr lang="en-US" dirty="0" smtClean="0"/>
              <a:t>Implement interface and cloning constructor</a:t>
            </a:r>
          </a:p>
          <a:p>
            <a:r>
              <a:rPr lang="en-US" dirty="0" smtClean="0"/>
              <a:t>Actual cloning happens in the cloning constructor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00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Deep</a:t>
            </a:r>
            <a:r>
              <a:rPr lang="de-AT" dirty="0"/>
              <a:t> </a:t>
            </a:r>
            <a:r>
              <a:rPr lang="de-AT" dirty="0" err="1" smtClean="0"/>
              <a:t>Cloning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96" y="1736812"/>
            <a:ext cx="7649809" cy="3384376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403648" y="3706974"/>
            <a:ext cx="6768752" cy="874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1259631" y="2132856"/>
            <a:ext cx="7137273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3321937" y="1772816"/>
            <a:ext cx="601991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Legende mit Linie 2 9"/>
          <p:cNvSpPr/>
          <p:nvPr/>
        </p:nvSpPr>
        <p:spPr>
          <a:xfrm>
            <a:off x="4539830" y="717482"/>
            <a:ext cx="2160240" cy="72494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5262"/>
              <a:gd name="adj6" fmla="val -407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dirty="0" smtClean="0"/>
              <a:t> implements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IDeepCloneable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Legende mit Linie 2 10"/>
          <p:cNvSpPr/>
          <p:nvPr/>
        </p:nvSpPr>
        <p:spPr>
          <a:xfrm>
            <a:off x="4752020" y="5047725"/>
            <a:ext cx="2808312" cy="93901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5024"/>
              <a:gd name="adj6" fmla="val -435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Call cloning constructor </a:t>
            </a:r>
            <a:r>
              <a:rPr lang="en-US" dirty="0" smtClean="0"/>
              <a:t>which implements the cloning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2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Persistence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HL provides it‘s own serialization mechanism</a:t>
            </a:r>
          </a:p>
          <a:p>
            <a:r>
              <a:rPr lang="en-US" dirty="0" smtClean="0"/>
              <a:t>A class that should be serializable has to be marked with the </a:t>
            </a:r>
            <a:r>
              <a:rPr lang="de-A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StorableClass</a:t>
            </a:r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de-AT" dirty="0" smtClean="0"/>
              <a:t> </a:t>
            </a:r>
            <a:r>
              <a:rPr lang="en-US" dirty="0" smtClean="0"/>
              <a:t>attribute</a:t>
            </a:r>
          </a:p>
          <a:p>
            <a:r>
              <a:rPr lang="en-US" dirty="0" smtClean="0"/>
              <a:t>Properties that should be serialized have to be marked with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Storable[]</a:t>
            </a:r>
            <a:r>
              <a:rPr lang="en-US" dirty="0" smtClean="0"/>
              <a:t> attribute</a:t>
            </a:r>
          </a:p>
          <a:p>
            <a:r>
              <a:rPr lang="en-US" dirty="0" smtClean="0"/>
              <a:t>Storable constructor has to be implemented</a:t>
            </a:r>
          </a:p>
          <a:p>
            <a:r>
              <a:rPr lang="en-US" dirty="0" smtClean="0"/>
              <a:t>Optional: Define hooks with attribute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StorableHook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to react on loading/saving events</a:t>
            </a:r>
          </a:p>
          <a:p>
            <a:r>
              <a:rPr lang="en-US" dirty="0" smtClean="0"/>
              <a:t>Implement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IStorableContent</a:t>
            </a:r>
            <a:r>
              <a:rPr lang="en-US" dirty="0" smtClean="0"/>
              <a:t> to signal that this is a root object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06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Persistence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1" y="1417638"/>
            <a:ext cx="7068797" cy="4313361"/>
          </a:xfrm>
          <a:prstGeom prst="rect">
            <a:avLst/>
          </a:prstGeom>
        </p:spPr>
      </p:pic>
      <p:sp>
        <p:nvSpPr>
          <p:cNvPr id="3" name="Legende mit Linie 2 2"/>
          <p:cNvSpPr/>
          <p:nvPr/>
        </p:nvSpPr>
        <p:spPr>
          <a:xfrm>
            <a:off x="6161347" y="1691680"/>
            <a:ext cx="2917305" cy="86895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5602"/>
              <a:gd name="adj6" fmla="val -1276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Properties that should be stored in a file have to be marked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Storable[]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037600" y="1427079"/>
            <a:ext cx="1806207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1331639" y="2204864"/>
            <a:ext cx="1259161" cy="290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/>
          <p:cNvSpPr/>
          <p:nvPr/>
        </p:nvSpPr>
        <p:spPr>
          <a:xfrm>
            <a:off x="1241138" y="5085183"/>
            <a:ext cx="6787245" cy="645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Legende mit Linie 2 10"/>
          <p:cNvSpPr/>
          <p:nvPr/>
        </p:nvSpPr>
        <p:spPr>
          <a:xfrm>
            <a:off x="6161346" y="3395114"/>
            <a:ext cx="2803141" cy="122413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1517"/>
              <a:gd name="adj6" fmla="val -11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Mandatory storable constructor. Used by the persistence when </a:t>
            </a:r>
            <a:r>
              <a:rPr lang="en-US" dirty="0" err="1" smtClean="0"/>
              <a:t>deserializing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9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Items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dirty="0" smtClean="0"/>
              <a:t>Items </a:t>
            </a:r>
            <a:r>
              <a:rPr lang="de-AT" dirty="0" err="1" smtClean="0"/>
              <a:t>have</a:t>
            </a:r>
            <a:endParaRPr lang="de-AT" dirty="0" smtClean="0"/>
          </a:p>
          <a:p>
            <a:pPr lvl="1"/>
            <a:r>
              <a:rPr lang="de-AT" dirty="0" smtClean="0"/>
              <a:t>A </a:t>
            </a:r>
            <a:r>
              <a:rPr lang="de-AT" dirty="0" err="1"/>
              <a:t>n</a:t>
            </a:r>
            <a:r>
              <a:rPr lang="de-AT" dirty="0" err="1" smtClean="0"/>
              <a:t>ame</a:t>
            </a:r>
            <a:endParaRPr lang="de-AT" dirty="0" smtClean="0"/>
          </a:p>
          <a:p>
            <a:pPr lvl="1"/>
            <a:r>
              <a:rPr lang="de-AT" dirty="0" smtClean="0"/>
              <a:t>A </a:t>
            </a:r>
            <a:r>
              <a:rPr lang="de-AT" dirty="0" err="1" smtClean="0"/>
              <a:t>description</a:t>
            </a:r>
            <a:endParaRPr lang="de-AT" dirty="0" smtClean="0"/>
          </a:p>
          <a:p>
            <a:pPr lvl="1"/>
            <a:r>
              <a:rPr lang="de-AT" dirty="0" smtClean="0"/>
              <a:t>An </a:t>
            </a:r>
            <a:r>
              <a:rPr lang="de-AT" dirty="0" err="1" smtClean="0"/>
              <a:t>icon</a:t>
            </a:r>
            <a:endParaRPr lang="de-AT" dirty="0" smtClean="0"/>
          </a:p>
          <a:p>
            <a:pPr lvl="1"/>
            <a:r>
              <a:rPr lang="de-A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ToStringChanged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ItemImageChanged</a:t>
            </a:r>
            <a:r>
              <a:rPr lang="de-AT" dirty="0" smtClean="0"/>
              <a:t> </a:t>
            </a:r>
            <a:r>
              <a:rPr lang="de-AT" dirty="0" err="1" smtClean="0"/>
              <a:t>events</a:t>
            </a:r>
            <a:endParaRPr lang="de-AT" dirty="0" smtClean="0"/>
          </a:p>
          <a:p>
            <a:r>
              <a:rPr lang="de-AT" dirty="0" smtClean="0"/>
              <a:t>All Items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DeepCloneables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Storable</a:t>
            </a:r>
            <a:endParaRPr lang="de-AT" dirty="0" smtClean="0"/>
          </a:p>
          <a:p>
            <a:r>
              <a:rPr lang="de-AT" dirty="0" smtClean="0"/>
              <a:t>Most Items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marked</a:t>
            </a:r>
            <a:r>
              <a:rPr lang="de-AT" dirty="0" smtClean="0"/>
              <a:t> </a:t>
            </a:r>
            <a:r>
              <a:rPr lang="de-AT" dirty="0" err="1" smtClean="0"/>
              <a:t>as</a:t>
            </a:r>
            <a:r>
              <a:rPr lang="de-AT" dirty="0" smtClean="0"/>
              <a:t> </a:t>
            </a:r>
            <a:r>
              <a:rPr lang="de-A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IContent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allow</a:t>
            </a:r>
            <a:r>
              <a:rPr lang="de-AT" dirty="0" smtClean="0"/>
              <a:t> </a:t>
            </a:r>
            <a:r>
              <a:rPr lang="de-AT" dirty="0" err="1" smtClean="0"/>
              <a:t>displaying</a:t>
            </a:r>
            <a:r>
              <a:rPr lang="de-AT" dirty="0" smtClean="0"/>
              <a:t> in </a:t>
            </a:r>
            <a:r>
              <a:rPr lang="de-AT" dirty="0" err="1" smtClean="0"/>
              <a:t>views</a:t>
            </a:r>
            <a:endParaRPr lang="de-AT" dirty="0" smtClean="0"/>
          </a:p>
          <a:p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Item[]</a:t>
            </a:r>
            <a:r>
              <a:rPr lang="de-AT" dirty="0" smtClean="0"/>
              <a:t> </a:t>
            </a:r>
            <a:r>
              <a:rPr lang="de-AT" dirty="0" err="1" smtClean="0"/>
              <a:t>attribute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set</a:t>
            </a:r>
            <a:r>
              <a:rPr lang="de-AT" dirty="0" smtClean="0"/>
              <a:t> </a:t>
            </a:r>
            <a:r>
              <a:rPr lang="de-AT" dirty="0" err="1" smtClean="0"/>
              <a:t>name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description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13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Items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32856"/>
            <a:ext cx="6912656" cy="1882771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1172970" y="2132855"/>
            <a:ext cx="4983206" cy="2751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1172970" y="3218299"/>
            <a:ext cx="6639390" cy="79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586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HL Data </a:t>
            </a:r>
            <a:r>
              <a:rPr lang="de-AT" dirty="0" err="1" smtClean="0"/>
              <a:t>Types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Located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HeuristicLab.Data</a:t>
            </a:r>
            <a:r>
              <a:rPr lang="en-US" dirty="0" smtClean="0"/>
              <a:t> (and corresponding views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Data.Views</a:t>
            </a:r>
            <a:r>
              <a:rPr lang="en-US" dirty="0" smtClean="0"/>
              <a:t>)</a:t>
            </a:r>
          </a:p>
          <a:p>
            <a:r>
              <a:rPr lang="en-US" dirty="0" smtClean="0"/>
              <a:t>Wrap standard .NET data types and provide functionality necessary for UIs: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ValueChanged</a:t>
            </a:r>
            <a:r>
              <a:rPr lang="en-US" dirty="0" smtClean="0"/>
              <a:t> event</a:t>
            </a:r>
          </a:p>
          <a:p>
            <a:pPr lvl="1"/>
            <a:r>
              <a:rPr lang="en-US" dirty="0" smtClean="0"/>
              <a:t>Parsing of strings</a:t>
            </a:r>
          </a:p>
          <a:p>
            <a:pPr lvl="1"/>
            <a:r>
              <a:rPr lang="en-US" dirty="0" smtClean="0"/>
              <a:t>Validation</a:t>
            </a:r>
          </a:p>
          <a:p>
            <a:r>
              <a:rPr lang="en-US" dirty="0" smtClean="0"/>
              <a:t>Data types include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PercentValue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StringValue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/>
              <a:t>Ranges, Arrays, Matrices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33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Collections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Located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HeuristicLab.Collections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/Core</a:t>
            </a:r>
            <a:r>
              <a:rPr lang="en-US" dirty="0" smtClean="0"/>
              <a:t> (and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Core.Views</a:t>
            </a:r>
            <a:r>
              <a:rPr lang="en-US" dirty="0" smtClean="0"/>
              <a:t> for the corresponding views)</a:t>
            </a:r>
          </a:p>
          <a:p>
            <a:r>
              <a:rPr lang="en-US" dirty="0" smtClean="0"/>
              <a:t>Same as with data types, provide UI friendly wrappers for .NET collections (e.g., additional events)</a:t>
            </a:r>
          </a:p>
          <a:p>
            <a:r>
              <a:rPr lang="en-US" dirty="0" smtClean="0"/>
              <a:t>There are Lists, Arrays, Sets, Dictionaries and read-only collections</a:t>
            </a:r>
          </a:p>
          <a:p>
            <a:r>
              <a:rPr lang="en-US" dirty="0" smtClean="0"/>
              <a:t>Most are designed for Items</a:t>
            </a:r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80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 and Collections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57200" y="1755324"/>
            <a:ext cx="822960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results.Add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"MWIPS"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intRating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/ 1000))); </a:t>
            </a:r>
            <a:endParaRPr kumimoji="0" lang="de-DE" altLang="de-DE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57200" y="2544267"/>
            <a:ext cx="6673945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DoubleValue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doubleValue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= 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DoubleValue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doubleValue.Value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resultValue.Value.Average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de-DE" altLang="de-DE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57200" y="3527137"/>
            <a:ext cx="8229600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Storable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ItemList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ICovarianceFunction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terms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CovarianceSum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{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.terms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ItemList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ICovarianceFunction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terms.Select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 =&gt;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t.GetNumberOfParameters</a:t>
            </a:r>
            <a:r>
              <a:rPr lang="de-DE" altLang="de-DE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numberOfVariables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5150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Content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smtClean="0"/>
              <a:t>Views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HL provides views for all data types, collections and much more (including input validation and updates)</a:t>
            </a:r>
          </a:p>
          <a:p>
            <a:r>
              <a:rPr lang="en-US" dirty="0" smtClean="0"/>
              <a:t>Views display (and manipulate)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Content[]</a:t>
            </a:r>
            <a:r>
              <a:rPr lang="en-US" dirty="0" smtClean="0"/>
              <a:t> attribute to define the type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dirty="0" smtClean="0"/>
              <a:t>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n-US" dirty="0" smtClean="0"/>
              <a:t> can display</a:t>
            </a:r>
            <a:endParaRPr lang="en-US" dirty="0"/>
          </a:p>
          <a:p>
            <a:r>
              <a:rPr lang="en-US" dirty="0" smtClean="0"/>
              <a:t>Inherit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UserControl</a:t>
            </a:r>
            <a:r>
              <a:rPr lang="en-US" dirty="0" smtClean="0"/>
              <a:t> 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AsynchronousContentView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ItemView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dirty="0" smtClean="0"/>
              <a:t> is set by HeuristicLab or manually</a:t>
            </a:r>
          </a:p>
          <a:p>
            <a:r>
              <a:rPr lang="en-US" dirty="0" smtClean="0"/>
              <a:t>React on events (</a:t>
            </a:r>
            <a:r>
              <a:rPr lang="en-US" smtClean="0"/>
              <a:t>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OnContentChanged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(De)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RegisterContentEvents</a:t>
            </a:r>
            <a:r>
              <a:rPr lang="en-US" dirty="0" smtClean="0"/>
              <a:t>, …)</a:t>
            </a:r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2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HeuristicLab (HL) is quite a big project</a:t>
            </a:r>
          </a:p>
          <a:p>
            <a:r>
              <a:rPr lang="en-GB" dirty="0" smtClean="0"/>
              <a:t>As of </a:t>
            </a:r>
            <a:r>
              <a:rPr lang="en-GB" dirty="0" smtClean="0"/>
              <a:t>3.3.12:</a:t>
            </a:r>
            <a:endParaRPr lang="en-GB" dirty="0" smtClean="0"/>
          </a:p>
          <a:p>
            <a:pPr lvl="1"/>
            <a:r>
              <a:rPr lang="en-GB" dirty="0" smtClean="0"/>
              <a:t>5 VS solutions containing </a:t>
            </a:r>
            <a:r>
              <a:rPr lang="en-GB" dirty="0" smtClean="0"/>
              <a:t>173 </a:t>
            </a:r>
            <a:r>
              <a:rPr lang="en-GB" dirty="0" smtClean="0"/>
              <a:t>projects</a:t>
            </a:r>
          </a:p>
          <a:p>
            <a:pPr lvl="1"/>
            <a:r>
              <a:rPr lang="en-GB" dirty="0" smtClean="0"/>
              <a:t>Lines of code: </a:t>
            </a:r>
            <a:r>
              <a:rPr lang="en-GB" smtClean="0"/>
              <a:t>670.526 </a:t>
            </a:r>
            <a:r>
              <a:rPr lang="en-GB" smtClean="0"/>
              <a:t>+ </a:t>
            </a:r>
            <a:r>
              <a:rPr lang="en-GB" dirty="0" smtClean="0"/>
              <a:t>890.638 </a:t>
            </a:r>
            <a:r>
              <a:rPr lang="en-GB" dirty="0" smtClean="0"/>
              <a:t>(</a:t>
            </a:r>
            <a:r>
              <a:rPr lang="en-GB" dirty="0"/>
              <a:t>EXT) = </a:t>
            </a:r>
            <a:r>
              <a:rPr lang="en-GB" dirty="0" smtClean="0"/>
              <a:t>1.561.164 </a:t>
            </a:r>
            <a:r>
              <a:rPr lang="en-GB" dirty="0" smtClean="0"/>
              <a:t>LOC</a:t>
            </a:r>
          </a:p>
          <a:p>
            <a:pPr lvl="1"/>
            <a:r>
              <a:rPr lang="en-GB" dirty="0" smtClean="0"/>
              <a:t>368 unit tests</a:t>
            </a:r>
          </a:p>
          <a:p>
            <a:pPr lvl="1"/>
            <a:r>
              <a:rPr lang="en-GB" dirty="0" smtClean="0"/>
              <a:t>Quite a lot of feature branches in the SVN repository</a:t>
            </a:r>
          </a:p>
          <a:p>
            <a:r>
              <a:rPr lang="en-GB" dirty="0" smtClean="0"/>
              <a:t>There are certain patterns/concepts that are used throughout all that code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2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Content </a:t>
            </a:r>
            <a:r>
              <a:rPr lang="de-AT" dirty="0" err="1"/>
              <a:t>and</a:t>
            </a:r>
            <a:r>
              <a:rPr lang="de-AT" dirty="0"/>
              <a:t> Views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72" y="1195387"/>
            <a:ext cx="6877616" cy="5160963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683432" y="1404084"/>
            <a:ext cx="2440768" cy="368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Legende mit Linie 2 2"/>
          <p:cNvSpPr/>
          <p:nvPr/>
        </p:nvSpPr>
        <p:spPr>
          <a:xfrm>
            <a:off x="5106963" y="1417638"/>
            <a:ext cx="2736304" cy="85923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252"/>
              <a:gd name="adj6" fmla="val -72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Defines what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dirty="0" smtClean="0"/>
              <a:t> can be displayed with this view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3034744" y="1783639"/>
            <a:ext cx="709100" cy="1331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/>
          <p:cNvSpPr/>
          <p:nvPr/>
        </p:nvSpPr>
        <p:spPr>
          <a:xfrm>
            <a:off x="803920" y="1916832"/>
            <a:ext cx="2831976" cy="565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2654058" y="2626419"/>
            <a:ext cx="2061957" cy="208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2694712" y="3508334"/>
            <a:ext cx="1877288" cy="208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2702046" y="4390399"/>
            <a:ext cx="1440160" cy="204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554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Content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Manually:</a:t>
            </a:r>
          </a:p>
          <a:p>
            <a:pPr lvl="1"/>
            <a:r>
              <a:rPr lang="en-US" dirty="0" smtClean="0"/>
              <a:t>Log </a:t>
            </a:r>
            <a:r>
              <a:rPr lang="en-US" dirty="0" err="1" smtClean="0"/>
              <a:t>log</a:t>
            </a:r>
            <a:r>
              <a:rPr lang="en-US" dirty="0" smtClean="0"/>
              <a:t> = new Log();</a:t>
            </a:r>
          </a:p>
          <a:p>
            <a:pPr lvl="1"/>
            <a:r>
              <a:rPr lang="en-US" dirty="0" err="1" smtClean="0"/>
              <a:t>LogView</a:t>
            </a:r>
            <a:r>
              <a:rPr lang="en-US" dirty="0" smtClean="0"/>
              <a:t> </a:t>
            </a:r>
            <a:r>
              <a:rPr lang="en-US" dirty="0" err="1" smtClean="0"/>
              <a:t>logview</a:t>
            </a:r>
            <a:r>
              <a:rPr lang="en-US" dirty="0" smtClean="0"/>
              <a:t> = new </a:t>
            </a:r>
            <a:r>
              <a:rPr lang="en-US" dirty="0" err="1" smtClean="0"/>
              <a:t>LogView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logview.Content</a:t>
            </a:r>
            <a:r>
              <a:rPr lang="en-US" dirty="0" smtClean="0"/>
              <a:t> = log;</a:t>
            </a:r>
          </a:p>
          <a:p>
            <a:endParaRPr lang="en-US" dirty="0" smtClean="0"/>
          </a:p>
          <a:p>
            <a:r>
              <a:rPr lang="en-US" dirty="0" smtClean="0"/>
              <a:t>In an own tab using discovery:</a:t>
            </a:r>
          </a:p>
          <a:p>
            <a:pPr lvl="1"/>
            <a:r>
              <a:rPr lang="en-US" dirty="0" err="1" smtClean="0"/>
              <a:t>MainFormManager.MainForm.ShowContent</a:t>
            </a:r>
            <a:r>
              <a:rPr lang="en-US" dirty="0" smtClean="0"/>
              <a:t>(log);</a:t>
            </a:r>
          </a:p>
          <a:p>
            <a:endParaRPr lang="en-US" dirty="0" smtClean="0"/>
          </a:p>
          <a:p>
            <a:r>
              <a:rPr lang="en-US" dirty="0" smtClean="0"/>
              <a:t>Using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ViewHost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27584" y="2132856"/>
            <a:ext cx="6471643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LogView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logview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LogView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logview.Content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log;</a:t>
            </a:r>
            <a:endParaRPr kumimoji="0" lang="de-DE" altLang="de-DE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27584" y="4365104"/>
            <a:ext cx="741682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MainFormManager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.MainForm.ShowContent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(log); </a:t>
            </a:r>
            <a:endParaRPr kumimoji="0" lang="de-DE" altLang="de-DE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558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ViewHost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290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ViewHost</a:t>
            </a:r>
            <a:r>
              <a:rPr lang="en-US" dirty="0" smtClean="0"/>
              <a:t> is a special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ContentView</a:t>
            </a:r>
            <a:r>
              <a:rPr lang="en-US" dirty="0" smtClean="0"/>
              <a:t> that changes it‘s appearance based on the type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Content[]</a:t>
            </a:r>
            <a:r>
              <a:rPr lang="en-US" dirty="0" smtClean="0"/>
              <a:t> attribute marks a view for a certain content type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ViewHost</a:t>
            </a:r>
            <a:r>
              <a:rPr lang="en-US" dirty="0" smtClean="0"/>
              <a:t> looks up the view based on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dirty="0" smtClean="0"/>
              <a:t> type and uses it to display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</a:p>
          <a:p>
            <a:r>
              <a:rPr lang="en-US" dirty="0" smtClean="0"/>
              <a:t>Useful for views that can contain different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dirty="0" smtClean="0"/>
              <a:t> types or collection views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5060206"/>
            <a:ext cx="3992124" cy="1296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prstClr val="black">
                <a:alpha val="65000"/>
              </a:prstClr>
            </a:outerShdw>
            <a:softEdge rad="112500"/>
          </a:effectLst>
        </p:spPr>
      </p:pic>
      <p:sp>
        <p:nvSpPr>
          <p:cNvPr id="8" name="Abgerundetes Rechteck 7"/>
          <p:cNvSpPr/>
          <p:nvPr/>
        </p:nvSpPr>
        <p:spPr>
          <a:xfrm>
            <a:off x="4932040" y="5157192"/>
            <a:ext cx="305800" cy="311075"/>
          </a:xfrm>
          <a:prstGeom prst="roundRect">
            <a:avLst>
              <a:gd name="adj" fmla="val 26035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27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http://dev.heuristiclab.com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0" y="2204864"/>
            <a:ext cx="91440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dev.heuristiclab.com/trac.fcgi/wiki/Documentation</a:t>
            </a:r>
            <a:r>
              <a:rPr lang="en-US" sz="2800" dirty="0" smtClean="0"/>
              <a:t> 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dev.heuristiclab.com/trac.fcgi/wiki/Research</a:t>
            </a:r>
            <a:r>
              <a:rPr lang="en-US" sz="2800" dirty="0" smtClean="0"/>
              <a:t> 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>
                <a:hlinkClick r:id="rId4"/>
              </a:rPr>
              <a:t>heuristiclab@googlegroups.com</a:t>
            </a:r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>
                <a:hlinkClick r:id="rId5"/>
              </a:rPr>
              <a:t>http://www.youtube.com/heuristiclab</a:t>
            </a:r>
            <a:endParaRPr lang="en-US" sz="2800" dirty="0" smtClean="0"/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0598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Extension Points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HL can be extended in multiple ways</a:t>
            </a:r>
          </a:p>
          <a:p>
            <a:pPr lvl="1"/>
            <a:r>
              <a:rPr lang="en-GB" dirty="0" smtClean="0"/>
              <a:t>Plugins</a:t>
            </a:r>
          </a:p>
          <a:p>
            <a:pPr lvl="1"/>
            <a:r>
              <a:rPr lang="en-GB" dirty="0" smtClean="0"/>
              <a:t>User-Defined algorithm</a:t>
            </a:r>
          </a:p>
          <a:p>
            <a:pPr lvl="1"/>
            <a:r>
              <a:rPr lang="en-GB" dirty="0" smtClean="0"/>
              <a:t>User-Defined problem</a:t>
            </a:r>
          </a:p>
          <a:p>
            <a:pPr lvl="1"/>
            <a:r>
              <a:rPr lang="en-GB" dirty="0" smtClean="0"/>
              <a:t>Programmable operators</a:t>
            </a:r>
          </a:p>
          <a:p>
            <a:pPr lvl="1"/>
            <a:r>
              <a:rPr lang="en-GB" dirty="0" smtClean="0"/>
              <a:t>C# Script</a:t>
            </a:r>
          </a:p>
          <a:p>
            <a:pPr lvl="1"/>
            <a:r>
              <a:rPr lang="en-GB" dirty="0" smtClean="0"/>
              <a:t>Programmable Problem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09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Overview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Plugins</a:t>
            </a:r>
          </a:p>
          <a:p>
            <a:r>
              <a:rPr lang="en-US" dirty="0" smtClean="0"/>
              <a:t>HL Object Model</a:t>
            </a:r>
          </a:p>
          <a:p>
            <a:r>
              <a:rPr lang="en-US" dirty="0"/>
              <a:t>Deep Cloning</a:t>
            </a:r>
          </a:p>
          <a:p>
            <a:r>
              <a:rPr lang="en-US" dirty="0" smtClean="0"/>
              <a:t>Persistence</a:t>
            </a:r>
          </a:p>
          <a:p>
            <a:r>
              <a:rPr lang="en-US" dirty="0" smtClean="0"/>
              <a:t>Items</a:t>
            </a:r>
          </a:p>
          <a:p>
            <a:r>
              <a:rPr lang="en-US" dirty="0" smtClean="0"/>
              <a:t>HL Data Types</a:t>
            </a:r>
          </a:p>
          <a:p>
            <a:r>
              <a:rPr lang="en-US" dirty="0" smtClean="0"/>
              <a:t>HL Collections</a:t>
            </a:r>
          </a:p>
          <a:p>
            <a:r>
              <a:rPr lang="en-US" dirty="0" smtClean="0"/>
              <a:t>Content and Views</a:t>
            </a:r>
          </a:p>
          <a:p>
            <a:r>
              <a:rPr lang="en-US" dirty="0" err="1" smtClean="0"/>
              <a:t>ViewHost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6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Where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we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1753"/>
            <a:ext cx="9144000" cy="426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Plugins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plugin needs to contain a class that inherits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PluginBase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If an assembly contains such a class, it is a plugin and loaded by HeuristicLab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16" y="3863181"/>
            <a:ext cx="7427168" cy="210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5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Plugins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PluginDependency</a:t>
            </a:r>
            <a:r>
              <a:rPr lang="en-US" sz="2800" dirty="0" smtClean="0"/>
              <a:t> must reflect references</a:t>
            </a:r>
          </a:p>
          <a:p>
            <a:r>
              <a:rPr lang="en-US" sz="2800" dirty="0" smtClean="0"/>
              <a:t>Plugin Infrastructure does not have to be included as it is always needed</a:t>
            </a:r>
          </a:p>
          <a:p>
            <a:r>
              <a:rPr lang="en-US" sz="2800" dirty="0" smtClean="0"/>
              <a:t>We normally use </a:t>
            </a:r>
            <a:r>
              <a:rPr lang="en-US" sz="2800" dirty="0" err="1" smtClean="0"/>
              <a:t>SubWCRev</a:t>
            </a:r>
            <a:r>
              <a:rPr lang="en-US" sz="2800" dirty="0" smtClean="0"/>
              <a:t> for version information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15" y="3863181"/>
            <a:ext cx="5560785" cy="156543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0" y="4293096"/>
            <a:ext cx="30861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8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additional remarks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Plugins are signed with the HeuristicLab key</a:t>
            </a:r>
          </a:p>
          <a:p>
            <a:r>
              <a:rPr lang="en-US" dirty="0" smtClean="0"/>
              <a:t>Every plugin builds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sources\bin</a:t>
            </a:r>
            <a:r>
              <a:rPr lang="en-US" dirty="0" smtClean="0"/>
              <a:t> (output path of project should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“..\..\bin\“</a:t>
            </a:r>
            <a:r>
              <a:rPr lang="en-US" dirty="0" smtClean="0"/>
              <a:t> for all configurations adhering to standard HL folder structure)</a:t>
            </a:r>
          </a:p>
          <a:p>
            <a:r>
              <a:rPr lang="en-US" dirty="0" smtClean="0"/>
              <a:t>Default namespace and assembly name should/must match plugin description</a:t>
            </a:r>
          </a:p>
          <a:p>
            <a:r>
              <a:rPr lang="en-US" dirty="0" smtClean="0"/>
              <a:t>There should be x86, x64, Any CPU Debug and Release configurations</a:t>
            </a:r>
          </a:p>
          <a:p>
            <a:r>
              <a:rPr lang="en-US" dirty="0" smtClean="0"/>
              <a:t>“Copy Local“ should be false for all Project/File references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789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 Object Model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50" y="2158466"/>
            <a:ext cx="7873700" cy="340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8872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860</Words>
  <Application>Microsoft Office PowerPoint</Application>
  <PresentationFormat>Bildschirmpräsentation (4:3)</PresentationFormat>
  <Paragraphs>205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Courier New</vt:lpstr>
      <vt:lpstr>Larissa-Design</vt:lpstr>
      <vt:lpstr>Programming HeuristicLab </vt:lpstr>
      <vt:lpstr>Introduction</vt:lpstr>
      <vt:lpstr>Extension Points</vt:lpstr>
      <vt:lpstr>Overview</vt:lpstr>
      <vt:lpstr>Where are we?</vt:lpstr>
      <vt:lpstr>Plugins</vt:lpstr>
      <vt:lpstr>Plugins</vt:lpstr>
      <vt:lpstr>Some additional remarks</vt:lpstr>
      <vt:lpstr>HL Object Model</vt:lpstr>
      <vt:lpstr>Deep Cloning</vt:lpstr>
      <vt:lpstr>Deep Cloning</vt:lpstr>
      <vt:lpstr>Persistence</vt:lpstr>
      <vt:lpstr>Persistence</vt:lpstr>
      <vt:lpstr>Items</vt:lpstr>
      <vt:lpstr>Items</vt:lpstr>
      <vt:lpstr>HL Data Types</vt:lpstr>
      <vt:lpstr>Collections</vt:lpstr>
      <vt:lpstr>Data Types and Collections</vt:lpstr>
      <vt:lpstr>Content and Views</vt:lpstr>
      <vt:lpstr>Content and Views</vt:lpstr>
      <vt:lpstr>Displaying Content</vt:lpstr>
      <vt:lpstr>ViewHost</vt:lpstr>
      <vt:lpstr>Useful 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and Experiment Design with HeuristicLab</dc:title>
  <dc:creator>Stefan Wagner</dc:creator>
  <cp:lastModifiedBy>Scheibenpflug Andreas</cp:lastModifiedBy>
  <cp:revision>330</cp:revision>
  <dcterms:created xsi:type="dcterms:W3CDTF">2011-02-08T10:23:16Z</dcterms:created>
  <dcterms:modified xsi:type="dcterms:W3CDTF">2015-10-02T08:18:04Z</dcterms:modified>
</cp:coreProperties>
</file>