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85" r:id="rId3"/>
    <p:sldId id="478" r:id="rId4"/>
    <p:sldId id="286" r:id="rId5"/>
    <p:sldId id="287" r:id="rId6"/>
    <p:sldId id="514" r:id="rId7"/>
    <p:sldId id="515" r:id="rId8"/>
    <p:sldId id="516" r:id="rId9"/>
    <p:sldId id="411" r:id="rId10"/>
    <p:sldId id="274" r:id="rId11"/>
    <p:sldId id="271" r:id="rId12"/>
    <p:sldId id="275" r:id="rId13"/>
    <p:sldId id="272" r:id="rId14"/>
    <p:sldId id="413" r:id="rId15"/>
    <p:sldId id="415" r:id="rId16"/>
    <p:sldId id="388" r:id="rId17"/>
    <p:sldId id="421" r:id="rId18"/>
    <p:sldId id="423" r:id="rId19"/>
    <p:sldId id="424" r:id="rId20"/>
    <p:sldId id="422" r:id="rId21"/>
    <p:sldId id="425" r:id="rId22"/>
    <p:sldId id="426" r:id="rId23"/>
    <p:sldId id="434" r:id="rId24"/>
    <p:sldId id="427" r:id="rId25"/>
    <p:sldId id="429" r:id="rId26"/>
    <p:sldId id="430" r:id="rId27"/>
    <p:sldId id="433" r:id="rId28"/>
    <p:sldId id="436" r:id="rId29"/>
    <p:sldId id="435" r:id="rId30"/>
    <p:sldId id="504" r:id="rId31"/>
    <p:sldId id="506" r:id="rId32"/>
    <p:sldId id="505" r:id="rId33"/>
    <p:sldId id="508" r:id="rId34"/>
    <p:sldId id="509" r:id="rId35"/>
    <p:sldId id="510" r:id="rId36"/>
    <p:sldId id="511" r:id="rId37"/>
    <p:sldId id="512" r:id="rId38"/>
    <p:sldId id="513" r:id="rId39"/>
    <p:sldId id="437" r:id="rId40"/>
    <p:sldId id="463" r:id="rId41"/>
    <p:sldId id="438" r:id="rId42"/>
    <p:sldId id="462" r:id="rId43"/>
    <p:sldId id="464" r:id="rId44"/>
    <p:sldId id="465" r:id="rId45"/>
    <p:sldId id="416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417" r:id="rId62"/>
    <p:sldId id="420" r:id="rId63"/>
    <p:sldId id="466" r:id="rId64"/>
    <p:sldId id="468" r:id="rId65"/>
    <p:sldId id="470" r:id="rId66"/>
    <p:sldId id="469" r:id="rId67"/>
    <p:sldId id="472" r:id="rId68"/>
    <p:sldId id="473" r:id="rId69"/>
    <p:sldId id="474" r:id="rId70"/>
    <p:sldId id="475" r:id="rId71"/>
    <p:sldId id="471" r:id="rId72"/>
    <p:sldId id="477" r:id="rId73"/>
    <p:sldId id="476" r:id="rId74"/>
    <p:sldId id="479" r:id="rId75"/>
    <p:sldId id="480" r:id="rId76"/>
    <p:sldId id="481" r:id="rId77"/>
    <p:sldId id="482" r:id="rId78"/>
    <p:sldId id="483" r:id="rId79"/>
    <p:sldId id="484" r:id="rId80"/>
    <p:sldId id="485" r:id="rId81"/>
    <p:sldId id="486" r:id="rId82"/>
    <p:sldId id="487" r:id="rId83"/>
    <p:sldId id="418" r:id="rId84"/>
    <p:sldId id="326" r:id="rId85"/>
    <p:sldId id="329" r:id="rId86"/>
    <p:sldId id="278" r:id="rId87"/>
    <p:sldId id="327" r:id="rId88"/>
    <p:sldId id="414" r:id="rId89"/>
    <p:sldId id="412" r:id="rId9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4660"/>
  </p:normalViewPr>
  <p:slideViewPr>
    <p:cSldViewPr>
      <p:cViewPr varScale="1">
        <p:scale>
          <a:sx n="84" d="100"/>
          <a:sy n="84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25.03.2015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.heuristiclab.com/trac.fcgi/wiki/Documentation/Howto/OptimizeExternalApplications#n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team/kommenda" TargetMode="External"/><Relationship Id="rId2" Type="http://schemas.openxmlformats.org/officeDocument/2006/relationships/hyperlink" Target="http://heal.heuristiclab.com/team/beh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heuristiclab.com/trac.fcgi/browser/trunk/documentation/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downloa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n.heuristiclab.com/svn/core/stable" TargetMode="External"/><Relationship Id="rId4" Type="http://schemas.openxmlformats.org/officeDocument/2006/relationships/hyperlink" Target="http://svn.heuristiclab.com/svn/core/tags/3.3.11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trac.fcgi/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heuristiclab.com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" TargetMode="External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fh-ooe.at/de/orgunit/356#showpublications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acebook.com/heuristiclab" TargetMode="External"/><Relationship Id="rId4" Type="http://schemas.openxmlformats.org/officeDocument/2006/relationships/hyperlink" Target="http://www.youtube.com/heuristicla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Optimizing External Applications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HeuristicLab</a:t>
            </a:r>
            <a:endParaRPr lang="en-US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Beham, M. Kommenda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VN\projects\HOPL\HOPL-HEAL\Logos\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0176" y="5589240"/>
            <a:ext cx="2304256" cy="10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GUI is made up of views</a:t>
            </a:r>
          </a:p>
          <a:p>
            <a:pPr lvl="1"/>
            <a:r>
              <a:rPr lang="en-US" dirty="0" smtClean="0"/>
              <a:t>views are visual representations of content objects</a:t>
            </a:r>
          </a:p>
          <a:p>
            <a:pPr lvl="1"/>
            <a:r>
              <a:rPr lang="en-US" dirty="0" smtClean="0"/>
              <a:t>views are composed in the same way as their content</a:t>
            </a:r>
          </a:p>
          <a:p>
            <a:pPr lvl="1"/>
            <a:r>
              <a:rPr lang="en-US" dirty="0" smtClean="0"/>
              <a:t>views and content objects are loosely coupled</a:t>
            </a:r>
          </a:p>
          <a:p>
            <a:pPr lvl="1"/>
            <a:r>
              <a:rPr lang="en-US" dirty="0" smtClean="0"/>
              <a:t>multiple different views may exist for the same content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Drag &amp; Drop</a:t>
            </a:r>
          </a:p>
          <a:p>
            <a:pPr lvl="1"/>
            <a:r>
              <a:rPr lang="en-US" dirty="0" smtClean="0"/>
              <a:t>views support drag &amp; drop operations</a:t>
            </a:r>
          </a:p>
          <a:p>
            <a:pPr lvl="1"/>
            <a:r>
              <a:rPr lang="en-US" dirty="0" smtClean="0"/>
              <a:t>content objects can be copied or moved (shift key)</a:t>
            </a:r>
          </a:p>
          <a:p>
            <a:pPr lvl="1"/>
            <a:r>
              <a:rPr lang="en-US" dirty="0" smtClean="0"/>
              <a:t>enabled for collection items and content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8" y="1412776"/>
            <a:ext cx="6609184" cy="497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pieren 13"/>
          <p:cNvGrpSpPr/>
          <p:nvPr/>
        </p:nvGrpSpPr>
        <p:grpSpPr>
          <a:xfrm>
            <a:off x="1259632" y="1412776"/>
            <a:ext cx="6624736" cy="4968552"/>
            <a:chOff x="1259632" y="1412776"/>
            <a:chExt cx="6624736" cy="4968552"/>
          </a:xfrm>
        </p:grpSpPr>
        <p:sp>
          <p:nvSpPr>
            <p:cNvPr id="17" name="Rechteck 8"/>
            <p:cNvSpPr/>
            <p:nvPr/>
          </p:nvSpPr>
          <p:spPr>
            <a:xfrm>
              <a:off x="1259632" y="1412776"/>
              <a:ext cx="6624736" cy="496855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Abgerundetes Rechteck 7"/>
            <p:cNvSpPr/>
            <p:nvPr/>
          </p:nvSpPr>
          <p:spPr>
            <a:xfrm>
              <a:off x="1475656" y="2132856"/>
              <a:ext cx="6120680" cy="4032448"/>
            </a:xfrm>
            <a:prstGeom prst="roundRect">
              <a:avLst>
                <a:gd name="adj" fmla="val 5169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800" b="1" dirty="0" err="1" smtClean="0">
                  <a:solidFill>
                    <a:srgbClr val="FF0000"/>
                  </a:solidFill>
                </a:rPr>
                <a:t>Algorithm</a:t>
              </a:r>
              <a:r>
                <a:rPr lang="de-AT" sz="2800" b="1" dirty="0" smtClean="0">
                  <a:solidFill>
                    <a:srgbClr val="FF0000"/>
                  </a:solidFill>
                </a:rPr>
                <a:t> View</a:t>
              </a:r>
              <a:endParaRPr lang="de-AT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Abgerundetes Rechteck 9"/>
          <p:cNvSpPr/>
          <p:nvPr/>
        </p:nvSpPr>
        <p:spPr>
          <a:xfrm>
            <a:off x="1584100" y="2726266"/>
            <a:ext cx="5796211" cy="3151005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Problem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0" name="Abgerundetes Rechteck 10"/>
          <p:cNvSpPr/>
          <p:nvPr/>
        </p:nvSpPr>
        <p:spPr>
          <a:xfrm>
            <a:off x="1691679" y="3251201"/>
            <a:ext cx="5584883" cy="2518534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AT" sz="2800" b="1" dirty="0" smtClean="0">
                <a:solidFill>
                  <a:srgbClr val="FF0000"/>
                </a:solidFill>
              </a:rPr>
              <a:t>Parameter</a:t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err="1" smtClean="0">
                <a:solidFill>
                  <a:srgbClr val="FF0000"/>
                </a:solidFill>
              </a:rPr>
              <a:t>Collection</a:t>
            </a:r>
            <a:r>
              <a:rPr lang="de-AT" sz="2800" b="1" dirty="0" smtClean="0">
                <a:solidFill>
                  <a:srgbClr val="FF0000"/>
                </a:solidFill>
              </a:rPr>
              <a:t/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smtClean="0">
                <a:solidFill>
                  <a:srgbClr val="FF0000"/>
                </a:solidFill>
              </a:rPr>
              <a:t>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1" name="Abgerundetes Rechteck 11"/>
          <p:cNvSpPr/>
          <p:nvPr/>
        </p:nvSpPr>
        <p:spPr>
          <a:xfrm>
            <a:off x="3419872" y="3640667"/>
            <a:ext cx="3600400" cy="2020581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Parameter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2" name="Abgerundetes Rechteck 12"/>
          <p:cNvSpPr/>
          <p:nvPr/>
        </p:nvSpPr>
        <p:spPr>
          <a:xfrm>
            <a:off x="3515932" y="4218909"/>
            <a:ext cx="3288316" cy="432048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Double Value View</a:t>
            </a:r>
            <a:endParaRPr lang="de-AT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ViewHost</a:t>
            </a:r>
            <a:endParaRPr lang="en-US" dirty="0" smtClean="0"/>
          </a:p>
          <a:p>
            <a:pPr lvl="1"/>
            <a:r>
              <a:rPr lang="en-US" dirty="0" smtClean="0"/>
              <a:t>control which hosts views</a:t>
            </a:r>
          </a:p>
          <a:p>
            <a:pPr lvl="1"/>
            <a:r>
              <a:rPr lang="en-US" dirty="0" smtClean="0"/>
              <a:t>right-click on windows icon to switch views</a:t>
            </a:r>
          </a:p>
          <a:p>
            <a:pPr lvl="1"/>
            <a:r>
              <a:rPr lang="en-US" dirty="0" smtClean="0"/>
              <a:t>double-click on windows icon to open another view</a:t>
            </a:r>
          </a:p>
          <a:p>
            <a:pPr lvl="1"/>
            <a:r>
              <a:rPr lang="en-US" dirty="0" smtClean="0"/>
              <a:t>drag &amp; drop windows icon to copy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1799692" y="4077072"/>
            <a:ext cx="5544616" cy="1800200"/>
            <a:chOff x="1835696" y="4509120"/>
            <a:chExt cx="5544616" cy="18002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509120"/>
              <a:ext cx="5544616" cy="1800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  <a:softEdge rad="112500"/>
            </a:effectLst>
          </p:spPr>
        </p:pic>
        <p:sp>
          <p:nvSpPr>
            <p:cNvPr id="10" name="Abgerundetes Rechteck 9"/>
            <p:cNvSpPr/>
            <p:nvPr/>
          </p:nvSpPr>
          <p:spPr>
            <a:xfrm>
              <a:off x="1992591" y="4666015"/>
              <a:ext cx="432048" cy="432048"/>
            </a:xfrm>
            <a:prstGeom prst="roundRect">
              <a:avLst>
                <a:gd name="adj" fmla="val 2603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Population-based</a:t>
            </a:r>
          </a:p>
          <a:p>
            <a:r>
              <a:rPr lang="en-US" sz="1200" dirty="0" smtClean="0"/>
              <a:t>CMA-ES</a:t>
            </a:r>
          </a:p>
          <a:p>
            <a:r>
              <a:rPr lang="en-US" sz="1200" dirty="0" smtClean="0"/>
              <a:t>Evolution Strategy</a:t>
            </a:r>
          </a:p>
          <a:p>
            <a:r>
              <a:rPr lang="en-US" sz="1200" dirty="0" smtClean="0"/>
              <a:t>Genetic Algorithm</a:t>
            </a:r>
          </a:p>
          <a:p>
            <a:r>
              <a:rPr lang="en-US" sz="1200" dirty="0" smtClean="0"/>
              <a:t>Offspring </a:t>
            </a:r>
            <a:r>
              <a:rPr lang="en-US" sz="1200" dirty="0"/>
              <a:t>Selection Genetic Algorithm</a:t>
            </a:r>
          </a:p>
          <a:p>
            <a:r>
              <a:rPr lang="en-US" sz="1200" dirty="0" smtClean="0"/>
              <a:t>Island </a:t>
            </a:r>
            <a:r>
              <a:rPr lang="en-US" sz="1200" dirty="0"/>
              <a:t>Genetic Algorithm</a:t>
            </a:r>
          </a:p>
          <a:p>
            <a:r>
              <a:rPr lang="en-US" sz="1200" dirty="0"/>
              <a:t>Island Offspring Selection Genetic </a:t>
            </a:r>
            <a:r>
              <a:rPr lang="en-US" sz="1200" dirty="0" smtClean="0"/>
              <a:t>Algorithm</a:t>
            </a:r>
          </a:p>
          <a:p>
            <a:r>
              <a:rPr lang="en-US" sz="1200" dirty="0"/>
              <a:t>SASEGASA</a:t>
            </a:r>
          </a:p>
          <a:p>
            <a:r>
              <a:rPr lang="en-US" sz="1200" dirty="0" smtClean="0"/>
              <a:t>Relevant </a:t>
            </a:r>
            <a:r>
              <a:rPr lang="en-US" sz="1200" dirty="0"/>
              <a:t>Alleles Preserving GA (RAPGA)</a:t>
            </a:r>
          </a:p>
          <a:p>
            <a:r>
              <a:rPr lang="en-US" sz="1200" dirty="0"/>
              <a:t>Genetic Programming</a:t>
            </a:r>
          </a:p>
          <a:p>
            <a:r>
              <a:rPr lang="en-US" sz="1200" dirty="0" smtClean="0"/>
              <a:t>NSGA-II</a:t>
            </a:r>
          </a:p>
          <a:p>
            <a:r>
              <a:rPr lang="en-US" sz="1200" dirty="0"/>
              <a:t>Scatter </a:t>
            </a:r>
            <a:r>
              <a:rPr lang="en-US" sz="1200" dirty="0" smtClean="0"/>
              <a:t>Search</a:t>
            </a:r>
          </a:p>
          <a:p>
            <a:r>
              <a:rPr lang="en-US" sz="1200" dirty="0"/>
              <a:t>Particle Swarm Optimization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Trajectory-based</a:t>
            </a:r>
          </a:p>
          <a:p>
            <a:r>
              <a:rPr lang="en-US" sz="1200" dirty="0" smtClean="0"/>
              <a:t>Local Search</a:t>
            </a:r>
          </a:p>
          <a:p>
            <a:r>
              <a:rPr lang="en-US" sz="1200" dirty="0" err="1" smtClean="0"/>
              <a:t>Tabu</a:t>
            </a:r>
            <a:r>
              <a:rPr lang="en-US" sz="1200" dirty="0" smtClean="0"/>
              <a:t> Search</a:t>
            </a:r>
          </a:p>
          <a:p>
            <a:r>
              <a:rPr lang="en-US" sz="1200" dirty="0"/>
              <a:t>Robust Taboo Search</a:t>
            </a:r>
          </a:p>
          <a:p>
            <a:r>
              <a:rPr lang="en-US" sz="1200" dirty="0" smtClean="0"/>
              <a:t>Variable </a:t>
            </a:r>
            <a:r>
              <a:rPr lang="en-US" sz="1200" dirty="0"/>
              <a:t>Neighborhood Search</a:t>
            </a:r>
          </a:p>
          <a:p>
            <a:r>
              <a:rPr lang="en-US" sz="1200" dirty="0" smtClean="0"/>
              <a:t>Simulated </a:t>
            </a:r>
            <a:r>
              <a:rPr lang="en-US" sz="1200" dirty="0"/>
              <a:t>Annealing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Inhaltsplatzhalter 6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Data Analysis</a:t>
            </a:r>
          </a:p>
          <a:p>
            <a:r>
              <a:rPr lang="en-US" sz="1200" dirty="0"/>
              <a:t>Linear Discriminant Analysis</a:t>
            </a:r>
          </a:p>
          <a:p>
            <a:r>
              <a:rPr lang="en-US" sz="1200" dirty="0"/>
              <a:t>Linear Regression</a:t>
            </a:r>
          </a:p>
          <a:p>
            <a:r>
              <a:rPr lang="en-US" sz="1200" dirty="0"/>
              <a:t>Multinomial </a:t>
            </a:r>
            <a:r>
              <a:rPr lang="en-US" sz="1200" dirty="0" err="1"/>
              <a:t>Logit</a:t>
            </a:r>
            <a:r>
              <a:rPr lang="en-US" sz="1200" dirty="0"/>
              <a:t> Classification</a:t>
            </a:r>
          </a:p>
          <a:p>
            <a:r>
              <a:rPr lang="en-US" sz="1200" dirty="0"/>
              <a:t>k</a:t>
            </a:r>
            <a:r>
              <a:rPr lang="en-US" sz="1200" dirty="0" smtClean="0"/>
              <a:t>-Nearest Neighbor</a:t>
            </a:r>
            <a:endParaRPr lang="en-US" sz="1200" dirty="0"/>
          </a:p>
          <a:p>
            <a:r>
              <a:rPr lang="en-US" sz="1200" dirty="0" smtClean="0"/>
              <a:t>k-Means</a:t>
            </a:r>
          </a:p>
          <a:p>
            <a:r>
              <a:rPr lang="en-US" sz="1200" dirty="0" err="1" smtClean="0"/>
              <a:t>Neighbourhood</a:t>
            </a:r>
            <a:r>
              <a:rPr lang="en-US" sz="1200" dirty="0" smtClean="0"/>
              <a:t> Component Analysis</a:t>
            </a:r>
            <a:endParaRPr lang="en-US" sz="1200" dirty="0"/>
          </a:p>
          <a:p>
            <a:r>
              <a:rPr lang="en-US" sz="1200" dirty="0" smtClean="0"/>
              <a:t>Artificial Neural Networks</a:t>
            </a:r>
          </a:p>
          <a:p>
            <a:r>
              <a:rPr lang="en-US" sz="1200" dirty="0" smtClean="0"/>
              <a:t>Random Forests </a:t>
            </a:r>
          </a:p>
          <a:p>
            <a:r>
              <a:rPr lang="en-US" sz="1200" dirty="0" smtClean="0"/>
              <a:t>Support Vector Machines</a:t>
            </a:r>
          </a:p>
          <a:p>
            <a:r>
              <a:rPr lang="en-US" sz="1200" dirty="0"/>
              <a:t>Gaussian </a:t>
            </a:r>
            <a:r>
              <a:rPr lang="en-US" sz="1200" dirty="0" smtClean="0"/>
              <a:t>Processes 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Additional Algorithms</a:t>
            </a:r>
          </a:p>
          <a:p>
            <a:r>
              <a:rPr lang="en-US" sz="1200" dirty="0" smtClean="0"/>
              <a:t>User-defined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Performance Benchmarks</a:t>
            </a:r>
          </a:p>
          <a:p>
            <a:r>
              <a:rPr lang="en-US" sz="1200" dirty="0" smtClean="0"/>
              <a:t>Hungarian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Cross Validation</a:t>
            </a:r>
          </a:p>
          <a:p>
            <a:r>
              <a:rPr lang="en-US" sz="1200" dirty="0" smtClean="0"/>
              <a:t>LM-BFGS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Problems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Combinatorial Problems</a:t>
            </a:r>
          </a:p>
          <a:p>
            <a:r>
              <a:rPr lang="en-US" sz="1400" dirty="0"/>
              <a:t>Traveling Salesman</a:t>
            </a:r>
          </a:p>
          <a:p>
            <a:r>
              <a:rPr lang="en-US" sz="1400" dirty="0"/>
              <a:t>Vehicle Routing</a:t>
            </a:r>
            <a:endParaRPr lang="en-US" sz="1400" dirty="0" smtClean="0"/>
          </a:p>
          <a:p>
            <a:r>
              <a:rPr lang="en-US" sz="1400" dirty="0" smtClean="0"/>
              <a:t>Knapsack</a:t>
            </a:r>
            <a:endParaRPr lang="en-US" sz="1400" dirty="0"/>
          </a:p>
          <a:p>
            <a:r>
              <a:rPr lang="en-US" sz="1400" dirty="0" smtClean="0"/>
              <a:t>Job </a:t>
            </a:r>
            <a:r>
              <a:rPr lang="en-US" sz="1400" dirty="0"/>
              <a:t>Shop Scheduling</a:t>
            </a:r>
          </a:p>
          <a:p>
            <a:r>
              <a:rPr lang="en-US" sz="1400" dirty="0" smtClean="0"/>
              <a:t>Linear Assignment</a:t>
            </a:r>
          </a:p>
          <a:p>
            <a:r>
              <a:rPr lang="en-US" sz="1400" dirty="0" smtClean="0"/>
              <a:t>Quadratic </a:t>
            </a:r>
            <a:r>
              <a:rPr lang="en-US" sz="1400" dirty="0"/>
              <a:t>Assignment</a:t>
            </a:r>
          </a:p>
          <a:p>
            <a:r>
              <a:rPr lang="en-US" sz="1400" dirty="0" err="1"/>
              <a:t>OneMax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Genetic Programming Problems</a:t>
            </a:r>
          </a:p>
          <a:p>
            <a:r>
              <a:rPr lang="en-US" sz="1400" dirty="0" smtClean="0"/>
              <a:t>Symbolic </a:t>
            </a:r>
            <a:r>
              <a:rPr lang="en-US" sz="1400" dirty="0"/>
              <a:t>Classification</a:t>
            </a:r>
          </a:p>
          <a:p>
            <a:r>
              <a:rPr lang="en-US" sz="1400" dirty="0"/>
              <a:t>Symbolic Regression</a:t>
            </a:r>
          </a:p>
          <a:p>
            <a:r>
              <a:rPr lang="en-US" sz="1400" dirty="0"/>
              <a:t>Symbolic Time-Series Prognosis</a:t>
            </a:r>
          </a:p>
          <a:p>
            <a:r>
              <a:rPr lang="en-US" sz="1400" dirty="0"/>
              <a:t>Artificial Ant</a:t>
            </a:r>
          </a:p>
          <a:p>
            <a:r>
              <a:rPr lang="en-US" sz="1400" dirty="0"/>
              <a:t>Lawn Mower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32719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Additional Problems</a:t>
            </a:r>
          </a:p>
          <a:p>
            <a:r>
              <a:rPr lang="en-US" sz="1400" dirty="0"/>
              <a:t>Single-Objective Test Function</a:t>
            </a:r>
          </a:p>
          <a:p>
            <a:r>
              <a:rPr lang="en-US" sz="1400" dirty="0"/>
              <a:t>User-defined Problem</a:t>
            </a:r>
          </a:p>
          <a:p>
            <a:r>
              <a:rPr lang="en-US" sz="1400" dirty="0" smtClean="0"/>
              <a:t>External </a:t>
            </a:r>
            <a:r>
              <a:rPr lang="en-US" sz="1400" dirty="0"/>
              <a:t>Evaluation </a:t>
            </a:r>
            <a:r>
              <a:rPr lang="en-US" sz="1400" dirty="0" smtClean="0"/>
              <a:t>Problem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Anylogic</a:t>
            </a:r>
            <a:r>
              <a:rPr lang="en-US" sz="1400" dirty="0" smtClean="0"/>
              <a:t>, Scilab, MATLAB)</a:t>
            </a:r>
            <a:endParaRPr lang="en-US" sz="1400" dirty="0"/>
          </a:p>
          <a:p>
            <a:r>
              <a:rPr lang="en-US" sz="1400" dirty="0" smtClean="0"/>
              <a:t>Regression, Classification, Clustering</a:t>
            </a:r>
          </a:p>
          <a:p>
            <a:r>
              <a:rPr lang="en-US" sz="1400" dirty="0" smtClean="0"/>
              <a:t>Trading</a:t>
            </a:r>
          </a:p>
          <a:p>
            <a:r>
              <a:rPr lang="en-US" sz="1400" dirty="0" smtClean="0"/>
              <a:t>Grammatical Evolution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4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I:</a:t>
            </a:r>
            <a:br>
              <a:rPr lang="de-DE" dirty="0" smtClean="0"/>
            </a:br>
            <a:r>
              <a:rPr lang="de-DE" dirty="0" err="1"/>
              <a:t>External</a:t>
            </a:r>
            <a:r>
              <a:rPr lang="de-DE" dirty="0"/>
              <a:t> Evaluation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AT" dirty="0" smtClean="0"/>
          </a:p>
          <a:p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an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necessary</a:t>
            </a:r>
            <a:r>
              <a:rPr lang="de-AT" dirty="0" smtClean="0"/>
              <a:t> </a:t>
            </a:r>
            <a:r>
              <a:rPr lang="de-AT" dirty="0" err="1" smtClean="0"/>
              <a:t>steps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talk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8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(s, S) Order </a:t>
            </a:r>
            <a:r>
              <a:rPr lang="de-DE" dirty="0" err="1" smtClean="0"/>
              <a:t>Policy</a:t>
            </a:r>
            <a:endParaRPr lang="de-DE" dirty="0" smtClean="0"/>
          </a:p>
          <a:p>
            <a:pPr lvl="1"/>
            <a:r>
              <a:rPr lang="de-DE" dirty="0" smtClean="0"/>
              <a:t>3 Echelons </a:t>
            </a:r>
            <a:r>
              <a:rPr lang="de-DE" dirty="0" err="1" smtClean="0"/>
              <a:t>and</a:t>
            </a:r>
            <a:r>
              <a:rPr lang="de-DE" dirty="0" smtClean="0"/>
              <a:t> 2 Parameters per Echelon</a:t>
            </a:r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Bound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time due </a:t>
            </a:r>
            <a:r>
              <a:rPr lang="de-DE" dirty="0" err="1" smtClean="0"/>
              <a:t>to</a:t>
            </a:r>
            <a:r>
              <a:rPr lang="de-DE" dirty="0" smtClean="0"/>
              <a:t> „out </a:t>
            </a:r>
            <a:r>
              <a:rPr lang="de-DE" dirty="0" err="1" smtClean="0"/>
              <a:t>of</a:t>
            </a:r>
            <a:r>
              <a:rPr lang="de-DE" dirty="0" smtClean="0"/>
              <a:t> stock“ </a:t>
            </a:r>
            <a:r>
              <a:rPr lang="de-DE" dirty="0" err="1" smtClean="0"/>
              <a:t>situations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613275"/>
            <a:ext cx="663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Optimize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helper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dev.heuristiclab.com/trac.fcgi/wiki/Documentation/Howto/OptimizeExternalApplications#no1</a:t>
            </a:r>
            <a:endParaRPr lang="de-DE" sz="1800" dirty="0"/>
          </a:p>
          <a:p>
            <a:r>
              <a:rPr lang="de-DE" dirty="0" smtClean="0"/>
              <a:t>Add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604837" y="3645024"/>
            <a:ext cx="7934325" cy="2323035"/>
            <a:chOff x="604836" y="3501008"/>
            <a:chExt cx="7934325" cy="232303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36" y="3501008"/>
              <a:ext cx="7934325" cy="2295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Abgerundetes Rechteck 7"/>
            <p:cNvSpPr/>
            <p:nvPr/>
          </p:nvSpPr>
          <p:spPr>
            <a:xfrm>
              <a:off x="1907704" y="4890172"/>
              <a:ext cx="6631457" cy="933871"/>
            </a:xfrm>
            <a:prstGeom prst="roundRect">
              <a:avLst>
                <a:gd name="adj" fmla="val 3967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1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Instructor</a:t>
            </a:r>
            <a:r>
              <a:rPr lang="de-AT" dirty="0"/>
              <a:t> </a:t>
            </a:r>
            <a:r>
              <a:rPr lang="de-AT" dirty="0" err="1"/>
              <a:t>Biographies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Andreas Beham</a:t>
            </a:r>
            <a:endParaRPr lang="en-US" sz="1600" dirty="0"/>
          </a:p>
          <a:p>
            <a:pPr lvl="1"/>
            <a:r>
              <a:rPr lang="en-US" sz="1400" dirty="0" smtClean="0"/>
              <a:t>Research Associate (since 2007)</a:t>
            </a:r>
          </a:p>
          <a:p>
            <a:pPr lvl="1"/>
            <a:r>
              <a:rPr lang="en-US" sz="1400" dirty="0" smtClean="0"/>
              <a:t>Team: Combinatorial and Simulation-based Optimization</a:t>
            </a:r>
          </a:p>
          <a:p>
            <a:pPr lvl="1"/>
            <a:r>
              <a:rPr lang="en-US" sz="1400" dirty="0"/>
              <a:t>Graduate of Johannes Kepler University</a:t>
            </a:r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 smtClean="0"/>
              <a:t>Member </a:t>
            </a:r>
            <a:r>
              <a:rPr lang="en-US" sz="1400" dirty="0"/>
              <a:t>of the HEAL research group</a:t>
            </a:r>
          </a:p>
          <a:p>
            <a:pPr lvl="1"/>
            <a:r>
              <a:rPr lang="en-US" sz="1400" dirty="0" smtClean="0"/>
              <a:t>Architect </a:t>
            </a:r>
            <a:r>
              <a:rPr lang="en-US" sz="1400" dirty="0"/>
              <a:t>of HeuristicLab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heal.heuristiclab.com/team/beham</a:t>
            </a:r>
            <a:endParaRPr lang="en-US" sz="1400" dirty="0" smtClean="0"/>
          </a:p>
          <a:p>
            <a:pPr lvl="3"/>
            <a:endParaRPr lang="en-US" sz="1100" dirty="0"/>
          </a:p>
          <a:p>
            <a:r>
              <a:rPr lang="en-US" sz="1600" dirty="0" smtClean="0"/>
              <a:t>Michael Kommenda</a:t>
            </a:r>
            <a:endParaRPr lang="en-US" sz="1400" dirty="0" smtClean="0"/>
          </a:p>
          <a:p>
            <a:pPr lvl="1"/>
            <a:r>
              <a:rPr lang="en-US" sz="1400" dirty="0" smtClean="0"/>
              <a:t>Research Associate (since 2008)</a:t>
            </a:r>
          </a:p>
          <a:p>
            <a:pPr lvl="1"/>
            <a:r>
              <a:rPr lang="en-US" sz="1400" dirty="0" smtClean="0"/>
              <a:t>Team: System Identification and Data Analysis</a:t>
            </a:r>
          </a:p>
          <a:p>
            <a:pPr lvl="1"/>
            <a:r>
              <a:rPr lang="en-US" sz="1400" dirty="0"/>
              <a:t>Graduate of University of Applied Sciences Upper Austria</a:t>
            </a:r>
            <a:endParaRPr lang="en-US" sz="1400" dirty="0" smtClean="0"/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/>
              <a:t>Member of the HEAL research group</a:t>
            </a:r>
          </a:p>
          <a:p>
            <a:pPr lvl="1"/>
            <a:r>
              <a:rPr lang="en-US" sz="1400" dirty="0"/>
              <a:t>Architect of HeuristicLab</a:t>
            </a:r>
          </a:p>
          <a:p>
            <a:pPr lvl="1"/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heal.heuristiclab.com/team/kommenda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860" y="1628800"/>
            <a:ext cx="1135802" cy="170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739" y="4005064"/>
            <a:ext cx="1230043" cy="1713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8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sample in </a:t>
            </a:r>
            <a:r>
              <a:rPr lang="de-DE" dirty="0" err="1" smtClean="0"/>
              <a:t>AnyLogic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„Parameters Variation“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7750"/>
            <a:ext cx="4038600" cy="419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one</a:t>
            </a:r>
            <a:r>
              <a:rPr lang="de-DE" dirty="0" smtClean="0"/>
              <a:t> variable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multiple </a:t>
            </a:r>
            <a:r>
              <a:rPr lang="de-DE" dirty="0" err="1" smtClean="0"/>
              <a:t>replications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Select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Freeform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arbitrary</a:t>
            </a:r>
            <a:r>
              <a:rPr lang="de-DE" dirty="0" smtClean="0"/>
              <a:t>, but high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Optional: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57380"/>
            <a:ext cx="4038600" cy="341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Abgerundetes Rechteck 7"/>
          <p:cNvSpPr/>
          <p:nvPr/>
        </p:nvSpPr>
        <p:spPr>
          <a:xfrm>
            <a:off x="8138060" y="4005064"/>
            <a:ext cx="586408" cy="28395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667500" y="2205007"/>
            <a:ext cx="1470560" cy="7919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292080" y="4725144"/>
            <a:ext cx="2232248" cy="89146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971898" y="383685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7971898" y="283311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14" name="Ellipse 13"/>
          <p:cNvSpPr/>
          <p:nvPr/>
        </p:nvSpPr>
        <p:spPr>
          <a:xfrm>
            <a:off x="7359412" y="456648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9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box „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replications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600200"/>
            <a:ext cx="37623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AnyLogic</a:t>
            </a:r>
            <a:r>
              <a:rPr lang="de-DE" dirty="0" smtClean="0"/>
              <a:t>?</a:t>
            </a:r>
          </a:p>
          <a:p>
            <a:r>
              <a:rPr lang="de-DE" dirty="0" smtClean="0"/>
              <a:t>In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R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 = „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General </a:t>
            </a:r>
            <a:r>
              <a:rPr lang="de-DE" dirty="0" err="1" smtClean="0"/>
              <a:t>tab</a:t>
            </a:r>
            <a:endParaRPr lang="de-DE" dirty="0" smtClean="0"/>
          </a:p>
          <a:p>
            <a:r>
              <a:rPr lang="de-DE" dirty="0" smtClean="0"/>
              <a:t>R = „</a:t>
            </a:r>
            <a:r>
              <a:rPr lang="de-DE" dirty="0" err="1" smtClean="0"/>
              <a:t>Replications</a:t>
            </a:r>
            <a:r>
              <a:rPr lang="de-DE" dirty="0" smtClean="0"/>
              <a:t> per </a:t>
            </a:r>
            <a:r>
              <a:rPr lang="de-DE" dirty="0" err="1" smtClean="0"/>
              <a:t>iteration</a:t>
            </a:r>
            <a:r>
              <a:rPr lang="de-DE" dirty="0" smtClean="0"/>
              <a:t>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Initialize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communication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HeuristicLab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after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Send back </a:t>
            </a:r>
            <a:r>
              <a:rPr lang="de-DE" sz="2000" dirty="0" err="1" smtClean="0"/>
              <a:t>the</a:t>
            </a:r>
            <a:r>
              <a:rPr lang="de-DE" sz="2000" dirty="0"/>
              <a:t> </a:t>
            </a:r>
            <a:r>
              <a:rPr lang="de-DE" sz="2000" dirty="0" err="1" smtClean="0"/>
              <a:t>averaged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continue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step</a:t>
            </a:r>
            <a:r>
              <a:rPr lang="de-DE" sz="2000" dirty="0" smtClean="0"/>
              <a:t> 2</a:t>
            </a:r>
            <a:endParaRPr lang="de-DE" sz="2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5410"/>
            <a:ext cx="4038600" cy="301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Imports </a:t>
            </a:r>
            <a:r>
              <a:rPr lang="de-DE" dirty="0" err="1" smtClean="0"/>
              <a:t>section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sz="1800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3568" y="36630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commDriver.getSolution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SolutionMessage.IntegerArrayVariable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683568" y="222065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java.io.*;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com.heuristiclab.problems.externalevaluation.ExternalEvaluationMessages.*;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181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Initial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43608" y="2338955"/>
            <a:ext cx="78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ServerSocketListenerFactory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(2112),1);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43608" y="4077072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743608" y="5229200"/>
            <a:ext cx="4851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meanDailyCosts.add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root.meanDailyCost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root.histWaitingTime.max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/>
          </a:p>
        </p:txBody>
      </p:sp>
      <p:sp>
        <p:nvSpPr>
          <p:cNvPr id="10" name="Abgerundetes Rechteck 7"/>
          <p:cNvSpPr/>
          <p:nvPr/>
        </p:nvSpPr>
        <p:spPr>
          <a:xfrm>
            <a:off x="3419872" y="2492895"/>
            <a:ext cx="720080" cy="43204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iteration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55576" y="2276872"/>
            <a:ext cx="4527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0.001;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commDriver.sendQuality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/* handle </a:t>
            </a:r>
            <a:r>
              <a:rPr lang="de-D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1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problem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definition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354013" indent="-354013"/>
            <a:r>
              <a:rPr lang="de-DE" b="1" dirty="0" smtClean="0"/>
              <a:t>Cache</a:t>
            </a:r>
            <a:r>
              <a:rPr lang="de-DE" dirty="0" smtClean="0"/>
              <a:t>: optional </a:t>
            </a:r>
            <a:r>
              <a:rPr lang="de-DE" dirty="0" err="1" smtClean="0"/>
              <a:t>parameter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caches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Clients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Encoding</a:t>
            </a:r>
            <a:r>
              <a:rPr lang="de-DE" dirty="0" smtClean="0"/>
              <a:t>: The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, e.g.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integer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Evaluator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Maximization</a:t>
            </a:r>
            <a:r>
              <a:rPr lang="de-DE" dirty="0" smtClean="0"/>
              <a:t>: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maximized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SolutionCreator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initial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354013" indent="-354013"/>
            <a:endParaRPr lang="de-DE" dirty="0"/>
          </a:p>
          <a:p>
            <a:pPr marL="354013" indent="-354013"/>
            <a:r>
              <a:rPr lang="de-DE" b="1" dirty="0" err="1" smtClean="0"/>
              <a:t>SupportScript</a:t>
            </a:r>
            <a:r>
              <a:rPr lang="de-DE" dirty="0" smtClean="0"/>
              <a:t>: Additional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analyzing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candidates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611312"/>
            <a:ext cx="306705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up</a:t>
            </a:r>
            <a:r>
              <a:rPr lang="de-DE" dirty="0" smtClean="0"/>
              <a:t>-</a:t>
            </a:r>
            <a:r>
              <a:rPr lang="de-DE" dirty="0" err="1" smtClean="0"/>
              <a:t>to</a:t>
            </a:r>
            <a:r>
              <a:rPr lang="de-DE" dirty="0" smtClean="0"/>
              <a:t>-date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downloaded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dev.heuristiclab.com/trac.fcgi/browser/trunk/documentation/Tutorials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600200"/>
            <a:ext cx="413385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Encoding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an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1" name="Abgerundetes Rechteck 7"/>
          <p:cNvSpPr/>
          <p:nvPr/>
        </p:nvSpPr>
        <p:spPr>
          <a:xfrm>
            <a:off x="7152858" y="2841506"/>
            <a:ext cx="360040" cy="32460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IntegerVectorEncoding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617340"/>
            <a:ext cx="3657600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0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Encoding</a:t>
            </a:r>
          </a:p>
          <a:p>
            <a:pPr lvl="1"/>
            <a:r>
              <a:rPr lang="de-DE" dirty="0" smtClean="0"/>
              <a:t>Change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6</a:t>
            </a:r>
          </a:p>
          <a:p>
            <a:pPr lvl="1"/>
            <a:r>
              <a:rPr lang="de-DE" dirty="0" smtClean="0"/>
              <a:t>Change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200 </a:t>
            </a:r>
            <a:r>
              <a:rPr lang="de-DE" dirty="0" err="1" smtClean="0"/>
              <a:t>for</a:t>
            </a:r>
            <a:r>
              <a:rPr lang="de-DE" dirty="0" smtClean="0"/>
              <a:t> all 6 </a:t>
            </a:r>
            <a:r>
              <a:rPr lang="de-DE" dirty="0" err="1" smtClean="0"/>
              <a:t>dimensions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columns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 smtClean="0"/>
              <a:t>respectively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cycled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00" y="1608026"/>
            <a:ext cx="3676600" cy="191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3749077"/>
            <a:ext cx="3676625" cy="213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556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5877"/>
            <a:ext cx="4038601" cy="38985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Supply Chain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Cache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dialog</a:t>
            </a:r>
            <a:r>
              <a:rPr lang="de-DE" dirty="0" smtClean="0"/>
              <a:t> will </a:t>
            </a:r>
            <a:r>
              <a:rPr lang="de-DE" dirty="0" err="1" smtClean="0"/>
              <a:t>pop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EvaluationCache</a:t>
            </a:r>
            <a:endParaRPr lang="de-DE" dirty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9" name="Abgerundetes Rechteck 7"/>
          <p:cNvSpPr/>
          <p:nvPr/>
        </p:nvSpPr>
        <p:spPr>
          <a:xfrm>
            <a:off x="6649407" y="2768221"/>
            <a:ext cx="428193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6146744" y="3697324"/>
            <a:ext cx="1089552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7"/>
          <p:cNvSpPr/>
          <p:nvPr/>
        </p:nvSpPr>
        <p:spPr>
          <a:xfrm>
            <a:off x="4730146" y="2272651"/>
            <a:ext cx="75361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332032" y="211399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918980" y="260956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7106539" y="353291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266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cache</a:t>
            </a:r>
            <a:r>
              <a:rPr lang="de-DE" dirty="0"/>
              <a:t> will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cache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/>
          </a:p>
          <a:p>
            <a:r>
              <a:rPr lang="de-DE" dirty="0" err="1" smtClean="0"/>
              <a:t>PersistentCache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600200"/>
            <a:ext cx="3019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0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Client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EvaluationServiceClient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Channel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5175"/>
            <a:ext cx="4038600" cy="375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793363" y="2790089"/>
            <a:ext cx="1131575" cy="22369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066453" y="3418135"/>
            <a:ext cx="726233" cy="19281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7449243" y="4005063"/>
            <a:ext cx="229851" cy="22170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EvaluationTCPChannel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TCP/IP </a:t>
            </a:r>
            <a:r>
              <a:rPr lang="de-DE" dirty="0" err="1" smtClean="0"/>
              <a:t>connection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600200"/>
            <a:ext cx="306705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3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Enter </a:t>
            </a:r>
            <a:r>
              <a:rPr lang="de-DE" dirty="0" err="1" smtClean="0"/>
              <a:t>the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on, </a:t>
            </a:r>
            <a:r>
              <a:rPr lang="de-DE" dirty="0" err="1" smtClean="0"/>
              <a:t>use</a:t>
            </a:r>
            <a:r>
              <a:rPr lang="de-DE" dirty="0" smtClean="0"/>
              <a:t> 127.0.0.1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listen on </a:t>
            </a:r>
            <a:r>
              <a:rPr lang="de-DE" dirty="0" err="1" smtClean="0"/>
              <a:t>port</a:t>
            </a:r>
            <a:r>
              <a:rPr lang="de-DE" dirty="0" smtClean="0"/>
              <a:t> 2112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17" y="1600200"/>
            <a:ext cx="4037383" cy="3037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7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save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97" y="1600200"/>
            <a:ext cx="3620005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43870" y="2015648"/>
            <a:ext cx="291820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95" y="3092797"/>
            <a:ext cx="4452007" cy="314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7328179" y="5855981"/>
            <a:ext cx="70547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a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new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simulation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experiment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evaluating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parameters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External Evaluation Problem</a:t>
            </a:r>
          </a:p>
          <a:p>
            <a:r>
              <a:rPr lang="en-US" b="1" dirty="0" smtClean="0"/>
              <a:t>Demonstration Part II: 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/>
              <a:t>Some Additional Features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Suggested Readings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Questions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32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AnyLogic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arrow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will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08" y="1600200"/>
            <a:ext cx="3105583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5327873" y="2373879"/>
            <a:ext cx="282552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4297"/>
          <a:stretch/>
        </p:blipFill>
        <p:spPr>
          <a:xfrm>
            <a:off x="4648199" y="2992599"/>
            <a:ext cx="4038600" cy="301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bgerundetes Rechteck 7"/>
          <p:cNvSpPr/>
          <p:nvPr/>
        </p:nvSpPr>
        <p:spPr>
          <a:xfrm>
            <a:off x="4737323" y="3993129"/>
            <a:ext cx="167668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986177" y="221522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249094" y="385822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4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„New Item“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0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62735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119935" y="3135086"/>
            <a:ext cx="964233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Open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previously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dirty="0" smtClean="0"/>
              <a:t>Click Open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96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923992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7172670" y="4627984"/>
            <a:ext cx="614970" cy="21833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Mutator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manipulator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bottom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88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82" y="1600200"/>
            <a:ext cx="719283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13" name="Abgerundetes Rechteck 7"/>
          <p:cNvSpPr/>
          <p:nvPr/>
        </p:nvSpPr>
        <p:spPr>
          <a:xfrm>
            <a:off x="1187624" y="56846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</a:p>
          <a:p>
            <a:pPr lvl="3"/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Questions &amp; 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0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II:</a:t>
            </a:r>
            <a:br>
              <a:rPr lang="de-DE" dirty="0" smtClean="0"/>
            </a:br>
            <a:r>
              <a:rPr lang="de-DE" dirty="0" smtClean="0"/>
              <a:t>Parameter </a:t>
            </a:r>
            <a:r>
              <a:rPr lang="de-DE" dirty="0" err="1" smtClean="0"/>
              <a:t>Optimization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smtClean="0"/>
              <a:t>Parameter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Differential </a:t>
            </a:r>
            <a:r>
              <a:rPr lang="de-AT" dirty="0" err="1" smtClean="0"/>
              <a:t>Equation</a:t>
            </a:r>
            <a:r>
              <a:rPr lang="de-AT" dirty="0" smtClean="0"/>
              <a:t> Systems (Scilab)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16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550232"/>
            <a:ext cx="3249881" cy="1543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cart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unknown parameter values of a simulation model </a:t>
            </a:r>
          </a:p>
          <a:p>
            <a:r>
              <a:rPr lang="en-US" dirty="0" smtClean="0"/>
              <a:t>Measure movements of an electric cart with known power</a:t>
            </a:r>
          </a:p>
          <a:p>
            <a:r>
              <a:rPr lang="en-US" dirty="0" smtClean="0"/>
              <a:t>Adapt parameters of an simulation model to match those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friction coefficients 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F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and mass m</a:t>
            </a:r>
          </a:p>
          <a:p>
            <a:r>
              <a:rPr lang="en-US" sz="2800" dirty="0" smtClean="0"/>
              <a:t>Voltage </a:t>
            </a:r>
            <a:r>
              <a:rPr lang="en-US" sz="2800" dirty="0" err="1" smtClean="0"/>
              <a:t>u</a:t>
            </a:r>
            <a:r>
              <a:rPr lang="en-US" sz="2800" baseline="-25000" dirty="0" err="1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and initial values for position x, velocity v and amperage </a:t>
            </a:r>
            <a:r>
              <a:rPr lang="en-US" sz="2800" dirty="0" err="1" smtClean="0"/>
              <a:t>i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 are known</a:t>
            </a:r>
          </a:p>
          <a:p>
            <a:r>
              <a:rPr lang="en-US" sz="2800" dirty="0" smtClean="0"/>
              <a:t>Simulate changes according to differential equations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cart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83" y="3811888"/>
            <a:ext cx="3891210" cy="228140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23528" y="3861048"/>
            <a:ext cx="4884248" cy="1944216"/>
            <a:chOff x="483231" y="1600200"/>
            <a:chExt cx="4884248" cy="19442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231" y="1600200"/>
              <a:ext cx="4884248" cy="194421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328012" y="2100540"/>
              <a:ext cx="365212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31640" y="2515148"/>
              <a:ext cx="365212" cy="302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94266" y="2492161"/>
              <a:ext cx="395418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90230" y="2269426"/>
              <a:ext cx="463252" cy="3801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15433" y="2492161"/>
              <a:ext cx="395418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4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96" r="-161"/>
          <a:stretch/>
        </p:blipFill>
        <p:spPr>
          <a:xfrm>
            <a:off x="2208473" y="1826383"/>
            <a:ext cx="4727054" cy="40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Introduce general motivation and design principles of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Show where to get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Explain basic GUI usability </a:t>
            </a:r>
            <a:r>
              <a:rPr lang="en-US" dirty="0" smtClean="0"/>
              <a:t>concepts</a:t>
            </a:r>
          </a:p>
          <a:p>
            <a:pPr lvl="3"/>
            <a:endParaRPr lang="en-US" dirty="0"/>
          </a:p>
          <a:p>
            <a:r>
              <a:rPr lang="en-US" dirty="0"/>
              <a:t>Demonstrate basic </a:t>
            </a:r>
            <a:r>
              <a:rPr lang="en-US" dirty="0" smtClean="0"/>
              <a:t>features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external applications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MATLAB and </a:t>
            </a:r>
            <a:r>
              <a:rPr lang="en-US" dirty="0" err="1" smtClean="0"/>
              <a:t>Scilab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custom problem definitions</a:t>
            </a:r>
          </a:p>
          <a:p>
            <a:pPr lvl="3"/>
            <a:endParaRPr lang="en-US" dirty="0"/>
          </a:p>
          <a:p>
            <a:r>
              <a:rPr lang="en-US" dirty="0"/>
              <a:t>Outline some additional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8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3" y="1364397"/>
            <a:ext cx="7623871" cy="3204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in Scilab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92" y="4477934"/>
            <a:ext cx="6646015" cy="18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Scilab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in HeuristicLab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in </a:t>
            </a:r>
            <a:r>
              <a:rPr lang="de-DE" dirty="0"/>
              <a:t>HeuristicLab</a:t>
            </a:r>
          </a:p>
          <a:p>
            <a:endParaRPr lang="de-DE" dirty="0"/>
          </a:p>
          <a:p>
            <a:r>
              <a:rPr lang="de-DE" dirty="0" err="1"/>
              <a:t>Optimize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211" y="1600200"/>
            <a:ext cx="600957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path</a:t>
            </a:r>
            <a:br>
              <a:rPr lang="en-US" dirty="0" smtClean="0"/>
            </a:br>
            <a:r>
              <a:rPr lang="en-US" dirty="0" smtClean="0"/>
              <a:t>to Scilab scripts</a:t>
            </a:r>
          </a:p>
          <a:p>
            <a:r>
              <a:rPr lang="en-US" dirty="0" smtClean="0"/>
              <a:t>Initialization script</a:t>
            </a:r>
          </a:p>
          <a:p>
            <a:r>
              <a:rPr lang="en-US" dirty="0" smtClean="0"/>
              <a:t>Evaluation script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5590" b="26244"/>
          <a:stretch/>
        </p:blipFill>
        <p:spPr>
          <a:xfrm>
            <a:off x="4620242" y="1647825"/>
            <a:ext cx="4059662" cy="42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bgerundetes Rechteck 7"/>
          <p:cNvSpPr/>
          <p:nvPr/>
        </p:nvSpPr>
        <p:spPr>
          <a:xfrm>
            <a:off x="5201072" y="4749800"/>
            <a:ext cx="1390228" cy="41910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constants and time intervals</a:t>
            </a:r>
          </a:p>
          <a:p>
            <a:r>
              <a:rPr lang="en-US" dirty="0" smtClean="0"/>
              <a:t>Loads the simulation model</a:t>
            </a:r>
          </a:p>
          <a:p>
            <a:r>
              <a:rPr lang="en-US" dirty="0" smtClean="0"/>
              <a:t>Reads the measured values from a csv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42"/>
          <a:stretch/>
        </p:blipFill>
        <p:spPr>
          <a:xfrm>
            <a:off x="2051720" y="3604380"/>
            <a:ext cx="5406752" cy="25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Configures and runs the simulation with values from HeuristicLab</a:t>
            </a:r>
            <a:endParaRPr lang="en-US" dirty="0"/>
          </a:p>
          <a:p>
            <a:r>
              <a:rPr lang="en-US" dirty="0" smtClean="0"/>
              <a:t>Calculates quality as sum of absolute errors between simulated and measured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902322"/>
            <a:ext cx="5192735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346475"/>
            <a:ext cx="4680520" cy="281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problem size</a:t>
            </a:r>
          </a:p>
          <a:p>
            <a:r>
              <a:rPr lang="en-US" dirty="0" smtClean="0"/>
              <a:t>Configure parameter names</a:t>
            </a:r>
          </a:p>
          <a:p>
            <a:r>
              <a:rPr lang="en-US" dirty="0" smtClean="0"/>
              <a:t>Parameter names are created as variables in Scilab</a:t>
            </a:r>
          </a:p>
          <a:p>
            <a:r>
              <a:rPr lang="en-US" dirty="0" smtClean="0"/>
              <a:t>Adapt bounds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149067" y="4589635"/>
            <a:ext cx="1723096" cy="39918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4149067" y="4074477"/>
            <a:ext cx="1723096" cy="22606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CMA-ES</a:t>
            </a:r>
          </a:p>
          <a:p>
            <a:r>
              <a:rPr lang="en-US" dirty="0" smtClean="0"/>
              <a:t>Drop problem </a:t>
            </a:r>
            <a:br>
              <a:rPr lang="en-US" dirty="0" smtClean="0"/>
            </a:br>
            <a:r>
              <a:rPr lang="en-US" dirty="0" smtClean="0"/>
              <a:t>on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HeuristicLab Tutorial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29" y="1625667"/>
            <a:ext cx="5127743" cy="450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1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algorithm</a:t>
            </a:r>
          </a:p>
          <a:p>
            <a:pPr lvl="1"/>
            <a:r>
              <a:rPr lang="en-US" dirty="0"/>
              <a:t>Initial Sigma 1.0</a:t>
            </a:r>
          </a:p>
          <a:p>
            <a:pPr lvl="1"/>
            <a:r>
              <a:rPr lang="en-US" dirty="0"/>
              <a:t>Maximum Generations </a:t>
            </a:r>
            <a:r>
              <a:rPr lang="en-US" dirty="0" smtClean="0"/>
              <a:t>50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CMAAnalzer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62"/>
          <a:stretch/>
        </p:blipFill>
        <p:spPr>
          <a:xfrm>
            <a:off x="5476050" y="1916832"/>
            <a:ext cx="3210750" cy="372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5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values (m = 1.5, d1 = 1, FC = 0.5)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0" y="2303921"/>
            <a:ext cx="5611439" cy="3795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SVN\heal\documents\Publications\2011\GECCO\Wagner\HeuristicLab Tutorial\Screenshot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68960"/>
            <a:ext cx="261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Motivation and Goals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paradigm independence</a:t>
            </a:r>
          </a:p>
          <a:p>
            <a:pPr lvl="1"/>
            <a:r>
              <a:rPr lang="en-US" dirty="0" smtClean="0"/>
              <a:t>multiple algorithms and problems</a:t>
            </a:r>
          </a:p>
          <a:p>
            <a:pPr lvl="1"/>
            <a:r>
              <a:rPr lang="en-US" dirty="0" smtClean="0"/>
              <a:t>large scale experiments and analyses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extensibility, flexibility and reusability</a:t>
            </a:r>
          </a:p>
          <a:p>
            <a:pPr lvl="1"/>
            <a:r>
              <a:rPr lang="en-US" dirty="0" smtClean="0"/>
              <a:t>visual and interactive algorithm development</a:t>
            </a:r>
          </a:p>
          <a:p>
            <a:pPr lvl="1"/>
            <a:r>
              <a:rPr lang="en-US" dirty="0" smtClean="0"/>
              <a:t>multiple layers of abstraction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HeuristicLab</a:t>
            </a:r>
            <a:r>
              <a:rPr lang="en-US" dirty="0" smtClean="0"/>
              <a:t> started in 2002</a:t>
            </a:r>
          </a:p>
          <a:p>
            <a:pPr lvl="1"/>
            <a:r>
              <a:rPr lang="en-US" dirty="0" smtClean="0"/>
              <a:t>based on Microsoft .NET and C#</a:t>
            </a:r>
          </a:p>
          <a:p>
            <a:pPr lvl="1"/>
            <a:r>
              <a:rPr lang="en-US" dirty="0" smtClean="0"/>
              <a:t>used in research and education</a:t>
            </a:r>
          </a:p>
          <a:p>
            <a:pPr lvl="1"/>
            <a:r>
              <a:rPr lang="en-US" dirty="0" smtClean="0"/>
              <a:t>second place at the </a:t>
            </a:r>
            <a:r>
              <a:rPr lang="en-US" i="1" dirty="0" smtClean="0"/>
              <a:t>Microsoft Innovation Award 2009</a:t>
            </a:r>
          </a:p>
          <a:p>
            <a:pPr lvl="1"/>
            <a:r>
              <a:rPr lang="en-US" dirty="0" smtClean="0"/>
              <a:t>open source (GNU General Public License)</a:t>
            </a:r>
          </a:p>
          <a:p>
            <a:pPr lvl="1"/>
            <a:r>
              <a:rPr lang="en-US" dirty="0" smtClean="0"/>
              <a:t>version 3.3.0 released on May 18th, 2010</a:t>
            </a:r>
          </a:p>
          <a:p>
            <a:pPr lvl="1"/>
            <a:r>
              <a:rPr lang="en-US" dirty="0" smtClean="0"/>
              <a:t>latest version 3.3.11 “Beach Bar" released on February 13th, 2015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181" y="5013176"/>
            <a:ext cx="2236788" cy="104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SVN\heal\documents\Publications\2011\GECCO\Wagner\HeuristicLab Tutorial\Screenshot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12776"/>
            <a:ext cx="2647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44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4402832" cy="3680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92" y="1988204"/>
            <a:ext cx="4403593" cy="36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/>
              <a:t>Demonstration Part II: 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III:</a:t>
            </a:r>
            <a:br>
              <a:rPr lang="de-DE" dirty="0" smtClean="0"/>
            </a:br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err="1" smtClean="0"/>
              <a:t>Singleobjective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Multiobjective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82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(single-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636912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63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12" name="Abgerundetes Rechteck 7"/>
          <p:cNvSpPr/>
          <p:nvPr/>
        </p:nvSpPr>
        <p:spPr>
          <a:xfrm>
            <a:off x="1043609" y="2348881"/>
            <a:ext cx="6264695" cy="2952328"/>
          </a:xfrm>
          <a:prstGeom prst="roundRect">
            <a:avLst>
              <a:gd name="adj" fmla="val 3967"/>
            </a:avLst>
          </a:prstGeom>
          <a:solidFill>
            <a:schemeClr val="bg1">
              <a:alpha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C# Editor for Writing the Problem Definition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Styblinski-Tang function.pd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50" y="2924944"/>
            <a:ext cx="4268293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Styblinski-Tang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an </a:t>
            </a:r>
            <a:r>
              <a:rPr lang="de-DE" dirty="0" err="1" smtClean="0"/>
              <a:t>appropriate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20-dimensional real-</a:t>
            </a:r>
            <a:r>
              <a:rPr lang="de-DE" dirty="0" err="1" smtClean="0"/>
              <a:t>valued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79748" y="3263841"/>
            <a:ext cx="8217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Maximization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de-DE" sz="1200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7200" y="263691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400" b="1" dirty="0" err="1" smtClean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708920"/>
            <a:ext cx="61626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785937" y="2924944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CMA Evolution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53691" cy="30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7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55" y="1628800"/>
            <a:ext cx="3785925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get HeuristicLab?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5651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Download binaries</a:t>
            </a:r>
          </a:p>
          <a:p>
            <a:pPr lvl="1"/>
            <a:r>
              <a:rPr lang="en-US" dirty="0" smtClean="0"/>
              <a:t>deployed as ZIP archives</a:t>
            </a:r>
          </a:p>
          <a:p>
            <a:pPr lvl="1"/>
            <a:r>
              <a:rPr lang="en-US" dirty="0" smtClean="0"/>
              <a:t>latest stable version 3.3.11 “Beach Bar"</a:t>
            </a:r>
          </a:p>
          <a:p>
            <a:pPr lvl="2"/>
            <a:r>
              <a:rPr lang="en-US" dirty="0" smtClean="0"/>
              <a:t>released on February 13th, 2015</a:t>
            </a:r>
          </a:p>
          <a:p>
            <a:pPr lvl="1"/>
            <a:r>
              <a:rPr lang="en-US" dirty="0" smtClean="0"/>
              <a:t>daily trunk builds</a:t>
            </a:r>
          </a:p>
          <a:p>
            <a:pPr lvl="1"/>
            <a:r>
              <a:rPr lang="en-US" dirty="0" smtClean="0">
                <a:hlinkClick r:id="rId3"/>
              </a:rPr>
              <a:t>http://dev.heuristiclab.com/download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Check out sources</a:t>
            </a:r>
          </a:p>
          <a:p>
            <a:pPr lvl="1"/>
            <a:r>
              <a:rPr lang="en-US" dirty="0" smtClean="0"/>
              <a:t>SVN repository</a:t>
            </a:r>
          </a:p>
          <a:p>
            <a:pPr lvl="1"/>
            <a:r>
              <a:rPr lang="en-US" dirty="0" err="1" smtClean="0"/>
              <a:t>HeuristicLab</a:t>
            </a:r>
            <a:r>
              <a:rPr lang="en-US" dirty="0" smtClean="0"/>
              <a:t> 3.3.11 tag</a:t>
            </a:r>
          </a:p>
          <a:p>
            <a:pPr lvl="2"/>
            <a:r>
              <a:rPr lang="en-US" dirty="0" smtClean="0">
                <a:hlinkClick r:id="rId4"/>
              </a:rPr>
              <a:t>http://svn.heuristiclab.com/svn/core/tags/3.3.11</a:t>
            </a:r>
            <a:endParaRPr lang="en-US" dirty="0" smtClean="0"/>
          </a:p>
          <a:p>
            <a:pPr lvl="1"/>
            <a:r>
              <a:rPr lang="en-US" dirty="0" smtClean="0"/>
              <a:t>Stable development version</a:t>
            </a:r>
          </a:p>
          <a:p>
            <a:pPr lvl="2"/>
            <a:r>
              <a:rPr lang="en-US" dirty="0" smtClean="0">
                <a:hlinkClick r:id="rId5"/>
              </a:rPr>
              <a:t>http://svn.heuristiclab.com/svn/core/stable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GNU General Public License (Version 3)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Microsoft .NET Framework 4.5</a:t>
            </a:r>
          </a:p>
          <a:p>
            <a:pPr lvl="1"/>
            <a:r>
              <a:rPr lang="en-US" dirty="0" smtClean="0"/>
              <a:t>enough RAM and CPU power ;-)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07" y="1600200"/>
            <a:ext cx="7102386" cy="4525963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71900" y="2492896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36096" y="2924944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Parameters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Analyzer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CMAAnalyzer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2880"/>
            <a:ext cx="4038600" cy="402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9"/>
          <p:cNvSpPr/>
          <p:nvPr/>
        </p:nvSpPr>
        <p:spPr>
          <a:xfrm>
            <a:off x="6981825" y="4762501"/>
            <a:ext cx="314325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17021" y="2457451"/>
            <a:ext cx="1202779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871304" y="230232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6820177" y="46038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22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61950" lvl="1" indent="-361950"/>
            <a:r>
              <a:rPr lang="de-DE" dirty="0" err="1" smtClean="0"/>
              <a:t>InitialSigma</a:t>
            </a:r>
            <a:r>
              <a:rPr lang="de-DE" dirty="0" smtClean="0"/>
              <a:t>: 2</a:t>
            </a:r>
          </a:p>
          <a:p>
            <a:pPr marL="361950" lvl="1" indent="-361950"/>
            <a:r>
              <a:rPr lang="de-DE" dirty="0" err="1" smtClean="0"/>
              <a:t>MaximumGenerations</a:t>
            </a:r>
            <a:r>
              <a:rPr lang="de-DE" dirty="0" smtClean="0"/>
              <a:t>: 200</a:t>
            </a:r>
          </a:p>
          <a:p>
            <a:pPr marL="361950" lvl="1" indent="-361950"/>
            <a:r>
              <a:rPr lang="de-DE" dirty="0" err="1" smtClean="0"/>
              <a:t>PopulationSize</a:t>
            </a:r>
            <a:r>
              <a:rPr lang="de-DE" dirty="0" smtClean="0"/>
              <a:t>: 50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14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8"/>
          <p:cNvSpPr/>
          <p:nvPr/>
        </p:nvSpPr>
        <p:spPr>
          <a:xfrm>
            <a:off x="4740821" y="30194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740821" y="334327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740821" y="42767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Fonseca and Fleming function.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38716"/>
            <a:ext cx="3034680" cy="22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Fonseca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Fleming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+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(multi-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543606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49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encoding</a:t>
            </a:r>
            <a:endParaRPr lang="de-DE" dirty="0"/>
          </a:p>
          <a:p>
            <a:pPr lvl="1"/>
            <a:r>
              <a:rPr lang="de-DE" dirty="0" smtClean="0"/>
              <a:t>10-dimensional </a:t>
            </a:r>
            <a:r>
              <a:rPr lang="de-DE" dirty="0"/>
              <a:t>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smtClean="0"/>
              <a:t>all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57200" y="3263841"/>
            <a:ext cx="8229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Maximization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} }</a:t>
            </a:r>
          </a:p>
          <a:p>
            <a:endParaRPr lang="de-DE" sz="1200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de-DE" sz="1200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7200" y="258590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1200" b="1" dirty="0" err="1" smtClean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77" y="2498190"/>
            <a:ext cx="61055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427684" y="2780928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NSGA-II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79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04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3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0" y="4077072"/>
            <a:ext cx="2539079" cy="214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 Infrastructure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consists of many assemblies</a:t>
            </a:r>
          </a:p>
          <a:p>
            <a:pPr lvl="1"/>
            <a:r>
              <a:rPr lang="en-US" dirty="0" smtClean="0"/>
              <a:t>151 plugins in </a:t>
            </a:r>
            <a:r>
              <a:rPr lang="en-US" dirty="0" err="1" smtClean="0"/>
              <a:t>HeuristicLab</a:t>
            </a:r>
            <a:r>
              <a:rPr lang="en-US" dirty="0" smtClean="0"/>
              <a:t> 3.3.11</a:t>
            </a:r>
          </a:p>
          <a:p>
            <a:pPr lvl="1"/>
            <a:r>
              <a:rPr lang="en-US" dirty="0" smtClean="0"/>
              <a:t>plugins can be loaded or unloaded at runtime</a:t>
            </a:r>
          </a:p>
          <a:p>
            <a:pPr lvl="1"/>
            <a:r>
              <a:rPr lang="en-US" dirty="0" smtClean="0"/>
              <a:t>plugins can be updated via internet</a:t>
            </a:r>
          </a:p>
          <a:p>
            <a:pPr lvl="1"/>
            <a:r>
              <a:rPr lang="en-US" dirty="0" smtClean="0"/>
              <a:t>application plugins provide GUI frontends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developing and deploying new plugins is easy</a:t>
            </a:r>
          </a:p>
          <a:p>
            <a:pPr lvl="1"/>
            <a:r>
              <a:rPr lang="en-US" dirty="0" smtClean="0"/>
              <a:t>dependencies are explicitly defined, automatically checked and resolved</a:t>
            </a:r>
          </a:p>
          <a:p>
            <a:pPr lvl="1"/>
            <a:r>
              <a:rPr lang="en-US" dirty="0" smtClean="0"/>
              <a:t>automatic discovery of interface implementations (service locator pattern)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Plugin Manager</a:t>
            </a:r>
          </a:p>
          <a:p>
            <a:pPr lvl="1"/>
            <a:r>
              <a:rPr lang="en-US" dirty="0" smtClean="0"/>
              <a:t>GUI to check, install, update or delete plugins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7" y="1844824"/>
            <a:ext cx="1702403" cy="1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64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1476"/>
            <a:ext cx="8229600" cy="4423410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80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35896" y="2276872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23309" y="2708920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Set Crossover: SBX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Mutator</a:t>
            </a:r>
            <a:r>
              <a:rPr lang="de-DE" dirty="0" smtClean="0"/>
              <a:t>: </a:t>
            </a:r>
            <a:r>
              <a:rPr lang="de-DE" dirty="0" err="1" smtClean="0"/>
              <a:t>Polynomial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69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10"/>
          <p:cNvSpPr/>
          <p:nvPr/>
        </p:nvSpPr>
        <p:spPr>
          <a:xfrm>
            <a:off x="4740821" y="2105026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40821" y="2634150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82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2485365"/>
            <a:ext cx="4584589" cy="275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6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HeuristicLab</a:t>
            </a:r>
            <a:r>
              <a:rPr lang="en-US" dirty="0"/>
              <a:t> Hive</a:t>
            </a:r>
          </a:p>
          <a:p>
            <a:pPr lvl="1"/>
            <a:r>
              <a:rPr lang="en-US" dirty="0"/>
              <a:t>parallel and distributed execution of algorithms</a:t>
            </a:r>
            <a:br>
              <a:rPr lang="en-US" dirty="0"/>
            </a:br>
            <a:r>
              <a:rPr lang="en-US" dirty="0"/>
              <a:t>and experiments on many computers in a network</a:t>
            </a:r>
          </a:p>
          <a:p>
            <a:pPr lvl="3"/>
            <a:endParaRPr lang="en-US" dirty="0"/>
          </a:p>
          <a:p>
            <a:r>
              <a:rPr lang="en-US" dirty="0"/>
              <a:t>Optimization Knowledge Base (OKB)</a:t>
            </a:r>
          </a:p>
          <a:p>
            <a:pPr lvl="1"/>
            <a:r>
              <a:rPr lang="en-US" dirty="0"/>
              <a:t>database to store algorithms, problems, parameters and results</a:t>
            </a:r>
          </a:p>
          <a:p>
            <a:pPr lvl="1"/>
            <a:r>
              <a:rPr lang="en-US" dirty="0"/>
              <a:t>open to the public</a:t>
            </a:r>
          </a:p>
          <a:p>
            <a:pPr lvl="1"/>
            <a:r>
              <a:rPr lang="en-US" dirty="0"/>
              <a:t>open for other frameworks</a:t>
            </a:r>
          </a:p>
          <a:p>
            <a:pPr lvl="1"/>
            <a:r>
              <a:rPr lang="en-US" dirty="0"/>
              <a:t>analyze and store characteristics of problem instances and problem classes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Parameter grid tests and meta-optimization</a:t>
            </a:r>
          </a:p>
          <a:p>
            <a:pPr lvl="1"/>
            <a:r>
              <a:rPr lang="en-US" dirty="0"/>
              <a:t>automatically create experiments to test large ranges of parameters</a:t>
            </a:r>
          </a:p>
          <a:p>
            <a:pPr lvl="1"/>
            <a:r>
              <a:rPr lang="en-US" dirty="0"/>
              <a:t>apply heuristic optimization algorithms to find optimal parameter settings for heuristic optimization </a:t>
            </a:r>
            <a:r>
              <a:rPr lang="en-US" dirty="0" smtClean="0"/>
              <a:t>algorithms</a:t>
            </a:r>
          </a:p>
          <a:p>
            <a:pPr lvl="1"/>
            <a:endParaRPr lang="en-US" dirty="0"/>
          </a:p>
          <a:p>
            <a:r>
              <a:rPr lang="de-AT" dirty="0" err="1"/>
              <a:t>Statistics</a:t>
            </a:r>
            <a:endParaRPr lang="de-AT" dirty="0"/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tests and automated statistical </a:t>
            </a:r>
            <a:r>
              <a:rPr lang="en-US" dirty="0" smtClean="0"/>
              <a:t>analysis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84</a:t>
            </a:fld>
            <a:endParaRPr lang="de-DE"/>
          </a:p>
        </p:txBody>
      </p:sp>
      <p:pic>
        <p:nvPicPr>
          <p:cNvPr id="7" name="Grafik 4" descr="pedge_m1000e_overview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792"/>
            <a:ext cx="21732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7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62500" lnSpcReduction="20000"/>
          </a:bodyPr>
          <a:lstStyle/>
          <a:p>
            <a:r>
              <a:rPr lang="de-AT" dirty="0" err="1"/>
              <a:t>Algorithms</a:t>
            </a:r>
            <a:r>
              <a:rPr lang="de-AT" dirty="0"/>
              <a:t> &amp; Problems</a:t>
            </a:r>
          </a:p>
          <a:p>
            <a:pPr lvl="1"/>
            <a:r>
              <a:rPr lang="de-AT" dirty="0" err="1"/>
              <a:t>steady-state</a:t>
            </a:r>
            <a:r>
              <a:rPr lang="de-AT" dirty="0"/>
              <a:t> </a:t>
            </a:r>
            <a:r>
              <a:rPr lang="de-AT" dirty="0" err="1"/>
              <a:t>genetic</a:t>
            </a:r>
            <a:r>
              <a:rPr lang="de-AT" dirty="0"/>
              <a:t> </a:t>
            </a:r>
            <a:r>
              <a:rPr lang="de-AT" dirty="0" err="1"/>
              <a:t>algorithm</a:t>
            </a:r>
            <a:endParaRPr lang="de-AT" dirty="0"/>
          </a:p>
          <a:p>
            <a:pPr lvl="1"/>
            <a:r>
              <a:rPr lang="de-AT" dirty="0" err="1"/>
              <a:t>unified</a:t>
            </a:r>
            <a:r>
              <a:rPr lang="de-AT" dirty="0"/>
              <a:t> tabu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</a:t>
            </a:r>
            <a:r>
              <a:rPr lang="de-AT" dirty="0" err="1"/>
              <a:t>routing</a:t>
            </a:r>
            <a:endParaRPr lang="de-AT" dirty="0"/>
          </a:p>
          <a:p>
            <a:pPr lvl="1"/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lvl="1"/>
            <a:r>
              <a:rPr lang="de-AT" dirty="0" err="1" smtClean="0"/>
              <a:t>evolution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arbitrary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(</a:t>
            </a:r>
            <a:r>
              <a:rPr lang="de-AT" dirty="0" err="1" smtClean="0"/>
              <a:t>Robocode</a:t>
            </a:r>
            <a:r>
              <a:rPr lang="de-AT" dirty="0" smtClean="0"/>
              <a:t>, </a:t>
            </a:r>
            <a:r>
              <a:rPr lang="de-AT" dirty="0" err="1" smtClean="0"/>
              <a:t>controller</a:t>
            </a:r>
            <a:r>
              <a:rPr lang="de-AT" dirty="0" smtClean="0"/>
              <a:t>, etc.)</a:t>
            </a:r>
            <a:endParaRPr lang="de-AT" dirty="0"/>
          </a:p>
          <a:p>
            <a:pPr lvl="1"/>
            <a:r>
              <a:rPr lang="de-AT" dirty="0" smtClean="0"/>
              <a:t>…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Cloud</a:t>
            </a:r>
            <a:r>
              <a:rPr lang="de-AT" dirty="0"/>
              <a:t> Computing</a:t>
            </a:r>
          </a:p>
          <a:p>
            <a:pPr lvl="1"/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Hive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Windows </a:t>
            </a:r>
            <a:r>
              <a:rPr lang="de-AT" dirty="0" err="1"/>
              <a:t>Azure</a:t>
            </a:r>
            <a:endParaRPr lang="de-AT" dirty="0"/>
          </a:p>
          <a:p>
            <a:pPr marL="914400" lvl="2" indent="0">
              <a:buNone/>
            </a:pPr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roadmap</a:t>
            </a:r>
            <a:endParaRPr lang="de-AT" dirty="0"/>
          </a:p>
          <a:p>
            <a:pPr lvl="1"/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dev.heuristiclab.com/trac.fcgi/roadmap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ideas</a:t>
            </a:r>
            <a:r>
              <a:rPr lang="de-AT" dirty="0"/>
              <a:t>, </a:t>
            </a:r>
            <a:r>
              <a:rPr lang="de-AT" dirty="0" err="1"/>
              <a:t>requests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 smtClean="0"/>
              <a:t>?</a:t>
            </a:r>
          </a:p>
          <a:p>
            <a:pPr lvl="1"/>
            <a:r>
              <a:rPr lang="de-AT" dirty="0" err="1" smtClean="0"/>
              <a:t>join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r>
              <a:rPr lang="de-AT" dirty="0" smtClean="0"/>
              <a:t> Google </a:t>
            </a:r>
            <a:r>
              <a:rPr lang="de-AT" dirty="0" err="1" smtClean="0"/>
              <a:t>group</a:t>
            </a:r>
            <a:r>
              <a:rPr lang="de-AT" dirty="0" smtClean="0"/>
              <a:t> </a:t>
            </a:r>
            <a:r>
              <a:rPr lang="de-AT" dirty="0" smtClean="0">
                <a:hlinkClick r:id="rId3"/>
              </a:rPr>
              <a:t>heuristiclab@googlegroups.com</a:t>
            </a:r>
            <a:endParaRPr lang="de-AT" dirty="0"/>
          </a:p>
          <a:p>
            <a:pPr lvl="1"/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/>
              <a:t>an e-</a:t>
            </a:r>
            <a:r>
              <a:rPr lang="de-AT" dirty="0" err="1"/>
              <a:t>mail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smtClean="0">
                <a:hlinkClick r:id="rId4"/>
              </a:rPr>
              <a:t>support@heuristiclab.com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7" name="Picture 2" descr="D:\HEAL Documents\trunk\Research Group\Photos\2010-10-10 Research Group\DSC_67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6924"/>
            <a:ext cx="3798290" cy="331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4247456" y="2060848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Heuristic and Evolutionary Algorithms Laboratory (HEAL)</a:t>
            </a:r>
          </a:p>
          <a:p>
            <a:r>
              <a:rPr lang="en-US" sz="1600" dirty="0" smtClean="0"/>
              <a:t>School of Informatics, Communications and Media</a:t>
            </a:r>
          </a:p>
          <a:p>
            <a:r>
              <a:rPr lang="en-US" sz="1600" dirty="0" smtClean="0"/>
              <a:t>University of Applied </a:t>
            </a:r>
            <a:r>
              <a:rPr lang="en-US" sz="1600" dirty="0"/>
              <a:t>Sciences Upper Austria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Softwarepark</a:t>
            </a:r>
            <a:r>
              <a:rPr lang="en-US" sz="1600" dirty="0" smtClean="0"/>
              <a:t> 11</a:t>
            </a:r>
          </a:p>
          <a:p>
            <a:r>
              <a:rPr lang="en-US" sz="1600" dirty="0" smtClean="0"/>
              <a:t>A-4232 </a:t>
            </a:r>
            <a:r>
              <a:rPr lang="en-US" sz="1600" dirty="0" err="1" smtClean="0"/>
              <a:t>Hagenberg</a:t>
            </a:r>
            <a:endParaRPr lang="en-US" sz="1600" dirty="0" smtClean="0"/>
          </a:p>
          <a:p>
            <a:r>
              <a:rPr lang="en-US" sz="1600" dirty="0" smtClean="0"/>
              <a:t>AUSTRIA</a:t>
            </a:r>
          </a:p>
          <a:p>
            <a:endParaRPr lang="en-US" sz="1600" dirty="0" smtClean="0"/>
          </a:p>
          <a:p>
            <a:r>
              <a:rPr lang="en-US" sz="1600" dirty="0" smtClean="0"/>
              <a:t>WWW: </a:t>
            </a:r>
            <a:r>
              <a:rPr lang="en-US" sz="1600" dirty="0" smtClean="0">
                <a:hlinkClick r:id="rId3"/>
              </a:rPr>
              <a:t>http://heal.heuristiclab.com</a:t>
            </a:r>
            <a:endParaRPr lang="en-US" sz="1600" dirty="0" smtClean="0"/>
          </a:p>
        </p:txBody>
      </p:sp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302" y="4511154"/>
            <a:ext cx="1534170" cy="936104"/>
          </a:xfrm>
          <a:prstGeom prst="rect">
            <a:avLst/>
          </a:prstGeom>
          <a:noFill/>
        </p:spPr>
      </p:pic>
      <p:pic>
        <p:nvPicPr>
          <p:cNvPr id="11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43086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Suggested</a:t>
            </a:r>
            <a:r>
              <a:rPr lang="de-AT" dirty="0"/>
              <a:t>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S. Voß, D. </a:t>
            </a:r>
            <a:r>
              <a:rPr lang="de-AT" dirty="0" err="1"/>
              <a:t>Woodruff</a:t>
            </a:r>
            <a:r>
              <a:rPr lang="de-AT" dirty="0"/>
              <a:t> (</a:t>
            </a:r>
            <a:r>
              <a:rPr lang="de-AT" dirty="0" err="1"/>
              <a:t>Edts</a:t>
            </a:r>
            <a:r>
              <a:rPr lang="de-AT" dirty="0"/>
              <a:t>.)</a:t>
            </a:r>
            <a:br>
              <a:rPr lang="de-AT" dirty="0"/>
            </a:br>
            <a:r>
              <a:rPr lang="de-AT" b="1" dirty="0" err="1"/>
              <a:t>Optimization</a:t>
            </a:r>
            <a:r>
              <a:rPr lang="de-AT" b="1" dirty="0"/>
              <a:t> Software Class Libraries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Kluwer Academic Publishers, 2002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M. Affenzeller, S. Winkler, S. Wagner, A. Beham</a:t>
            </a:r>
            <a:br>
              <a:rPr lang="de-AT" dirty="0"/>
            </a:b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Programming</a:t>
            </a:r>
            <a:r>
              <a:rPr lang="de-AT" b="1" dirty="0"/>
              <a:t/>
            </a:r>
            <a:br>
              <a:rPr lang="de-AT" b="1" dirty="0"/>
            </a:br>
            <a:r>
              <a:rPr lang="de-AT" b="1" dirty="0"/>
              <a:t>Modern </a:t>
            </a:r>
            <a:r>
              <a:rPr lang="de-AT" b="1" dirty="0" err="1"/>
              <a:t>Concepts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Practical</a:t>
            </a:r>
            <a:r>
              <a:rPr lang="de-AT" b="1" dirty="0"/>
              <a:t> </a:t>
            </a:r>
            <a:r>
              <a:rPr lang="de-AT" b="1" dirty="0" err="1"/>
              <a:t>Applications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CRC Press, </a:t>
            </a:r>
            <a:r>
              <a:rPr lang="de-AT" dirty="0" smtClean="0"/>
              <a:t>2009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87</a:t>
            </a:fld>
            <a:endParaRPr lang="de-DE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8" y="1844824"/>
            <a:ext cx="1095771" cy="175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1093579" cy="172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81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25000" lnSpcReduction="20000"/>
          </a:bodyPr>
          <a:lstStyle/>
          <a:p>
            <a:r>
              <a:rPr lang="de-AT" dirty="0" smtClean="0"/>
              <a:t>S</a:t>
            </a:r>
            <a:r>
              <a:rPr lang="de-AT" dirty="0"/>
              <a:t>. Wagner, M. Affenzeller</a:t>
            </a:r>
            <a:br>
              <a:rPr lang="de-AT" dirty="0"/>
            </a:br>
            <a:r>
              <a:rPr lang="de-AT" b="1" dirty="0" err="1"/>
              <a:t>HeuristicLab</a:t>
            </a:r>
            <a:r>
              <a:rPr lang="de-AT" b="1" dirty="0"/>
              <a:t>: A </a:t>
            </a:r>
            <a:r>
              <a:rPr lang="de-AT" b="1" dirty="0" err="1"/>
              <a:t>generic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extensible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Adaptive </a:t>
            </a:r>
            <a:r>
              <a:rPr lang="de-AT" dirty="0" err="1"/>
              <a:t>and</a:t>
            </a:r>
            <a:r>
              <a:rPr lang="de-AT" dirty="0"/>
              <a:t> Natural Computing </a:t>
            </a:r>
            <a:r>
              <a:rPr lang="de-AT" dirty="0" err="1"/>
              <a:t>Algorithms</a:t>
            </a:r>
            <a:r>
              <a:rPr lang="de-AT" dirty="0"/>
              <a:t>, pp. 538-541</a:t>
            </a:r>
            <a:br>
              <a:rPr lang="de-AT" dirty="0"/>
            </a:br>
            <a:r>
              <a:rPr lang="de-AT" dirty="0"/>
              <a:t>Springer, 2005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S. Winkler, R. Braune, G. Kronberger, A. Beham, M. Affenzeller</a:t>
            </a:r>
            <a:br>
              <a:rPr lang="de-AT" dirty="0"/>
            </a:br>
            <a:r>
              <a:rPr lang="de-AT" b="1" dirty="0" err="1"/>
              <a:t>Benefits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plugin-based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2007, </a:t>
            </a:r>
            <a:r>
              <a:rPr lang="de-AT" dirty="0" err="1"/>
              <a:t>Lecture</a:t>
            </a:r>
            <a:r>
              <a:rPr lang="de-AT" dirty="0"/>
              <a:t> Notes in Computer Science, vol. 4739, pp. 747-754</a:t>
            </a:r>
            <a:br>
              <a:rPr lang="de-AT" dirty="0"/>
            </a:br>
            <a:r>
              <a:rPr lang="de-AT" dirty="0"/>
              <a:t>Springer, 2007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Proceedings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20th European Modeling </a:t>
            </a:r>
            <a:r>
              <a:rPr lang="de-AT" dirty="0" err="1"/>
              <a:t>and</a:t>
            </a:r>
            <a:r>
              <a:rPr lang="de-AT" dirty="0"/>
              <a:t> Simulation Symposium, pp. 106-111</a:t>
            </a:r>
            <a:br>
              <a:rPr lang="de-AT" dirty="0"/>
            </a:br>
            <a:r>
              <a:rPr lang="de-AT" dirty="0"/>
              <a:t>DIPTEM University </a:t>
            </a:r>
            <a:r>
              <a:rPr lang="de-AT" dirty="0" err="1"/>
              <a:t>of</a:t>
            </a:r>
            <a:r>
              <a:rPr lang="de-AT" dirty="0"/>
              <a:t> Genova, 2008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 </a:t>
            </a:r>
            <a:r>
              <a:rPr lang="de-AT" b="1" dirty="0" err="1"/>
              <a:t>driven</a:t>
            </a:r>
            <a:r>
              <a:rPr lang="de-AT" b="1" dirty="0"/>
              <a:t> rapid </a:t>
            </a:r>
            <a:r>
              <a:rPr lang="de-AT" b="1" dirty="0" err="1"/>
              <a:t>prototyping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2009, </a:t>
            </a:r>
            <a:r>
              <a:rPr lang="de-AT" dirty="0" err="1"/>
              <a:t>Lecture</a:t>
            </a:r>
            <a:r>
              <a:rPr lang="de-AT" dirty="0"/>
              <a:t> Notes in Computer Science, vol. 5717, pp. 729-736</a:t>
            </a:r>
            <a:br>
              <a:rPr lang="de-AT" dirty="0"/>
            </a:br>
            <a:r>
              <a:rPr lang="de-AT" dirty="0"/>
              <a:t>Springer, 2009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</a:t>
            </a:r>
            <a:br>
              <a:rPr lang="de-AT" dirty="0"/>
            </a:b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> - 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in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HeuristicLab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Ph.D</a:t>
            </a:r>
            <a:r>
              <a:rPr lang="de-AT" dirty="0"/>
              <a:t>. </a:t>
            </a:r>
            <a:r>
              <a:rPr lang="de-AT" dirty="0" err="1"/>
              <a:t>thesis</a:t>
            </a:r>
            <a:r>
              <a:rPr lang="de-AT" dirty="0"/>
              <a:t>, Johannes Kepler University Linz, Austria, 2009.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A. Beham, G. Kronberger, M. </a:t>
            </a:r>
            <a:r>
              <a:rPr lang="de-AT" dirty="0" err="1"/>
              <a:t>Kommenda</a:t>
            </a:r>
            <a:r>
              <a:rPr lang="de-AT" dirty="0"/>
              <a:t>, E. Pitzer, M. Kofler, S. </a:t>
            </a:r>
            <a:r>
              <a:rPr lang="de-AT" dirty="0" err="1"/>
              <a:t>Vonolfen</a:t>
            </a:r>
            <a:r>
              <a:rPr lang="de-AT" dirty="0"/>
              <a:t>, S. Winkler, V. Dorfer, M. Affenzeller</a:t>
            </a:r>
            <a:br>
              <a:rPr lang="de-AT" dirty="0"/>
            </a:br>
            <a:r>
              <a:rPr lang="de-AT" b="1" dirty="0"/>
              <a:t>HeuristicLab 3.3: A </a:t>
            </a:r>
            <a:r>
              <a:rPr lang="de-AT" b="1" dirty="0" err="1"/>
              <a:t>unified</a:t>
            </a:r>
            <a:r>
              <a:rPr lang="de-AT" b="1" dirty="0"/>
              <a:t> </a:t>
            </a:r>
            <a:r>
              <a:rPr lang="de-AT" b="1" dirty="0" err="1"/>
              <a:t>approach</a:t>
            </a:r>
            <a:r>
              <a:rPr lang="de-AT" b="1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metaheuristic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Actas</a:t>
            </a:r>
            <a:r>
              <a:rPr lang="de-AT" dirty="0"/>
              <a:t> del </a:t>
            </a:r>
            <a:r>
              <a:rPr lang="de-AT" dirty="0" err="1"/>
              <a:t>séptimo</a:t>
            </a:r>
            <a:r>
              <a:rPr lang="de-AT" dirty="0"/>
              <a:t> </a:t>
            </a:r>
            <a:r>
              <a:rPr lang="de-AT" dirty="0" err="1"/>
              <a:t>congreso</a:t>
            </a:r>
            <a:r>
              <a:rPr lang="de-AT" dirty="0"/>
              <a:t> </a:t>
            </a:r>
            <a:r>
              <a:rPr lang="de-AT" dirty="0" err="1"/>
              <a:t>español</a:t>
            </a:r>
            <a:r>
              <a:rPr lang="de-AT" dirty="0"/>
              <a:t> </a:t>
            </a:r>
            <a:r>
              <a:rPr lang="de-AT" dirty="0" err="1"/>
              <a:t>sobre</a:t>
            </a:r>
            <a:r>
              <a:rPr lang="de-AT" dirty="0"/>
              <a:t> </a:t>
            </a:r>
            <a:r>
              <a:rPr lang="de-AT" dirty="0" err="1"/>
              <a:t>Metaheurísticas</a:t>
            </a:r>
            <a:r>
              <a:rPr lang="de-AT" dirty="0"/>
              <a:t>, </a:t>
            </a:r>
            <a:r>
              <a:rPr lang="de-AT" dirty="0" err="1"/>
              <a:t>Algoritmos</a:t>
            </a:r>
            <a:r>
              <a:rPr lang="de-AT" dirty="0"/>
              <a:t> </a:t>
            </a:r>
            <a:r>
              <a:rPr lang="de-AT" dirty="0" err="1"/>
              <a:t>Evolutivos</a:t>
            </a:r>
            <a:r>
              <a:rPr lang="de-AT" dirty="0"/>
              <a:t> y </a:t>
            </a:r>
            <a:r>
              <a:rPr lang="de-AT" dirty="0" err="1"/>
              <a:t>Bioinspirados</a:t>
            </a:r>
            <a:r>
              <a:rPr lang="de-AT" dirty="0"/>
              <a:t> (MAEB'2010), </a:t>
            </a:r>
            <a:r>
              <a:rPr lang="de-AT" dirty="0" smtClean="0"/>
              <a:t>2010</a:t>
            </a:r>
          </a:p>
          <a:p>
            <a:endParaRPr lang="de-AT" sz="2000" dirty="0"/>
          </a:p>
          <a:p>
            <a:endParaRPr lang="de-AT" sz="2000" dirty="0" smtClean="0"/>
          </a:p>
          <a:p>
            <a:r>
              <a:rPr lang="de-AT" dirty="0" smtClean="0"/>
              <a:t>S. Wagner, G. Kronberger, A. </a:t>
            </a:r>
            <a:r>
              <a:rPr lang="de-AT" dirty="0"/>
              <a:t>Beham, </a:t>
            </a:r>
            <a:r>
              <a:rPr lang="de-AT" dirty="0" smtClean="0"/>
              <a:t>M. Kommenda, A. Scheibenpflug, E. Pitzer, S. Vonolfen, M. Kofler</a:t>
            </a:r>
            <a:r>
              <a:rPr lang="de-AT" dirty="0"/>
              <a:t>, </a:t>
            </a:r>
            <a:r>
              <a:rPr lang="de-AT" dirty="0" smtClean="0"/>
              <a:t>S. Winkler</a:t>
            </a:r>
            <a:r>
              <a:rPr lang="de-AT" dirty="0"/>
              <a:t>, </a:t>
            </a:r>
            <a:r>
              <a:rPr lang="de-AT" dirty="0" smtClean="0"/>
              <a:t>V. Dorfer</a:t>
            </a:r>
            <a:r>
              <a:rPr lang="de-AT" dirty="0"/>
              <a:t>, </a:t>
            </a:r>
            <a:r>
              <a:rPr lang="de-AT" dirty="0" smtClean="0"/>
              <a:t>M. Affenzeller</a:t>
            </a:r>
          </a:p>
          <a:p>
            <a:pPr marL="346075" lvl="1" indent="0">
              <a:buNone/>
            </a:pPr>
            <a:r>
              <a:rPr lang="en-US" sz="3200" b="1" dirty="0"/>
              <a:t>Architecture and Design of the HeuristicLab Optimization Environment</a:t>
            </a:r>
          </a:p>
          <a:p>
            <a:pPr marL="346075" lvl="1" indent="0">
              <a:buNone/>
            </a:pPr>
            <a:r>
              <a:rPr lang="en-US" sz="3200" dirty="0"/>
              <a:t>Advanced Methods and Applications in Computational Intelligence, vol. 6, pp. </a:t>
            </a:r>
            <a:r>
              <a:rPr lang="de-AT" sz="3200" dirty="0"/>
              <a:t>197-261, Springer, 2014</a:t>
            </a:r>
            <a:endParaRPr lang="de-DE" sz="3200" dirty="0"/>
          </a:p>
          <a:p>
            <a:pPr lvl="3"/>
            <a:endParaRPr lang="de-DE" dirty="0"/>
          </a:p>
          <a:p>
            <a:pPr lvl="3"/>
            <a:endParaRPr lang="de-AT" dirty="0" smtClean="0"/>
          </a:p>
          <a:p>
            <a:pPr lvl="3"/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Detailed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publications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HEAL </a:t>
            </a:r>
            <a:r>
              <a:rPr lang="de-AT" dirty="0" err="1"/>
              <a:t>research</a:t>
            </a:r>
            <a:r>
              <a:rPr lang="de-AT" dirty="0"/>
              <a:t> </a:t>
            </a:r>
            <a:r>
              <a:rPr lang="de-AT" dirty="0" err="1" smtClean="0"/>
              <a:t>group</a:t>
            </a:r>
            <a:r>
              <a:rPr lang="de-AT" dirty="0" smtClean="0"/>
              <a:t>: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research.fh-ooe.at/de/orgunit/356#showpublications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3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Answers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06084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http://dev.heuristiclab.com</a:t>
            </a:r>
            <a:endParaRPr lang="en-US" sz="36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3600" dirty="0" smtClean="0">
                <a:hlinkClick r:id="rId3"/>
              </a:rPr>
              <a:t>heuristiclab@googlegroups.com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4"/>
              </a:rPr>
              <a:t>http://www.youtube.com/heuristiclab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5"/>
              </a:rPr>
              <a:t>http://www.facebook.com/heuristiclab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Microsoft Office PowerPoint</Application>
  <PresentationFormat>Bildschirmpräsentation (4:3)</PresentationFormat>
  <Paragraphs>974</Paragraphs>
  <Slides>89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89</vt:i4>
      </vt:variant>
    </vt:vector>
  </HeadingPairs>
  <TitlesOfParts>
    <vt:vector size="94" baseType="lpstr">
      <vt:lpstr>Arial</vt:lpstr>
      <vt:lpstr>Calibri</vt:lpstr>
      <vt:lpstr>Cambria Math</vt:lpstr>
      <vt:lpstr>Consolas</vt:lpstr>
      <vt:lpstr>Larissa-Design</vt:lpstr>
      <vt:lpstr>Optimizing External Applications with HeuristicLab</vt:lpstr>
      <vt:lpstr>Instructor Biographies</vt:lpstr>
      <vt:lpstr>Latest Version of this Tutorial</vt:lpstr>
      <vt:lpstr>Agenda</vt:lpstr>
      <vt:lpstr>Objectives of the Tutorial</vt:lpstr>
      <vt:lpstr>Introduction</vt:lpstr>
      <vt:lpstr>Where to get HeuristicLab?</vt:lpstr>
      <vt:lpstr>Plugin Infrastructure</vt:lpstr>
      <vt:lpstr>Plugin Architecture</vt:lpstr>
      <vt:lpstr>Graphical User Interface</vt:lpstr>
      <vt:lpstr>Graphical User Interface</vt:lpstr>
      <vt:lpstr>Graphical User Interface</vt:lpstr>
      <vt:lpstr>Available Algorithms</vt:lpstr>
      <vt:lpstr>Available Problems</vt:lpstr>
      <vt:lpstr>Agenda</vt:lpstr>
      <vt:lpstr>Demonstration Part I: External Evaluation Problem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Agenda</vt:lpstr>
      <vt:lpstr>Demonstration Part II: Parameter Optimization Problem</vt:lpstr>
      <vt:lpstr>Electric cart simulation</vt:lpstr>
      <vt:lpstr>Electric cart simulation</vt:lpstr>
      <vt:lpstr>Measurements</vt:lpstr>
      <vt:lpstr>Simulation in Scilab</vt:lpstr>
      <vt:lpstr>Parameter Optimization</vt:lpstr>
      <vt:lpstr>Parameter Optimization</vt:lpstr>
      <vt:lpstr>Parameter Optimization</vt:lpstr>
      <vt:lpstr>Initialization Script</vt:lpstr>
      <vt:lpstr>Evaluation Script</vt:lpstr>
      <vt:lpstr>Parameter Optimization</vt:lpstr>
      <vt:lpstr>Parameter Optimization</vt:lpstr>
      <vt:lpstr>Parameter Optimization</vt:lpstr>
      <vt:lpstr>Parameter Optimization</vt:lpstr>
      <vt:lpstr>Parameter Optimization</vt:lpstr>
      <vt:lpstr>Agenda</vt:lpstr>
      <vt:lpstr>Demonstration Part III: Programmable Problem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Agenda</vt:lpstr>
      <vt:lpstr>Some Additional Features</vt:lpstr>
      <vt:lpstr>Planned Features</vt:lpstr>
      <vt:lpstr>HeuristicLab Team</vt:lpstr>
      <vt:lpstr>Suggested Readings</vt:lpstr>
      <vt:lpstr>Bibliography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Beham Andreas</cp:lastModifiedBy>
  <cp:revision>255</cp:revision>
  <dcterms:created xsi:type="dcterms:W3CDTF">2011-02-08T10:23:16Z</dcterms:created>
  <dcterms:modified xsi:type="dcterms:W3CDTF">2015-03-25T13:08:53Z</dcterms:modified>
</cp:coreProperties>
</file>