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442" r:id="rId3"/>
    <p:sldId id="433" r:id="rId4"/>
    <p:sldId id="434" r:id="rId5"/>
    <p:sldId id="436" r:id="rId6"/>
    <p:sldId id="437" r:id="rId7"/>
    <p:sldId id="438" r:id="rId8"/>
    <p:sldId id="439" r:id="rId9"/>
    <p:sldId id="440" r:id="rId10"/>
    <p:sldId id="441" r:id="rId11"/>
    <p:sldId id="413" r:id="rId12"/>
    <p:sldId id="427" r:id="rId13"/>
    <p:sldId id="414" r:id="rId14"/>
    <p:sldId id="415" r:id="rId15"/>
    <p:sldId id="431" r:id="rId16"/>
    <p:sldId id="432" r:id="rId17"/>
    <p:sldId id="416" r:id="rId18"/>
    <p:sldId id="417" r:id="rId19"/>
    <p:sldId id="419" r:id="rId20"/>
    <p:sldId id="418" r:id="rId21"/>
    <p:sldId id="421" r:id="rId22"/>
    <p:sldId id="420" r:id="rId23"/>
    <p:sldId id="422" r:id="rId24"/>
    <p:sldId id="423" r:id="rId25"/>
    <p:sldId id="435" r:id="rId26"/>
    <p:sldId id="424" r:id="rId27"/>
    <p:sldId id="428" r:id="rId28"/>
    <p:sldId id="430" r:id="rId29"/>
    <p:sldId id="429" r:id="rId30"/>
    <p:sldId id="412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>
      <p:cViewPr varScale="1">
        <p:scale>
          <a:sx n="111" d="100"/>
          <a:sy n="111" d="100"/>
        </p:scale>
        <p:origin x="4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07.10.2015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901516"/>
            <a:ext cx="9144000" cy="766936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  <a:endParaRPr lang="en-US" dirty="0" smtClean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158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Plugins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4277072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Are loaded into HL on </a:t>
            </a:r>
            <a:r>
              <a:rPr lang="en-GB" dirty="0" err="1" smtClean="0"/>
              <a:t>startup</a:t>
            </a:r>
            <a:endParaRPr lang="en-GB" dirty="0" smtClean="0"/>
          </a:p>
          <a:p>
            <a:r>
              <a:rPr lang="en-GB" dirty="0" smtClean="0"/>
              <a:t>Allow to add </a:t>
            </a:r>
          </a:p>
          <a:p>
            <a:pPr lvl="1"/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operators</a:t>
            </a:r>
          </a:p>
          <a:p>
            <a:r>
              <a:rPr lang="en-GB" dirty="0" smtClean="0"/>
              <a:t>Some features can only be added by creating plugins</a:t>
            </a:r>
          </a:p>
          <a:p>
            <a:pPr lvl="1"/>
            <a:r>
              <a:rPr lang="en-GB" dirty="0" smtClean="0"/>
              <a:t>Data types</a:t>
            </a:r>
          </a:p>
          <a:p>
            <a:pPr lvl="1"/>
            <a:r>
              <a:rPr lang="en-GB" dirty="0" smtClean="0"/>
              <a:t>items</a:t>
            </a:r>
          </a:p>
          <a:p>
            <a:pPr lvl="1"/>
            <a:r>
              <a:rPr lang="en-GB" dirty="0" smtClean="0"/>
              <a:t>encodings</a:t>
            </a:r>
          </a:p>
          <a:p>
            <a:pPr lvl="1"/>
            <a:r>
              <a:rPr lang="en-GB" dirty="0" smtClean="0"/>
              <a:t>views </a:t>
            </a:r>
          </a:p>
          <a:p>
            <a:pPr lvl="1"/>
            <a:r>
              <a:rPr lang="en-GB" dirty="0" smtClean="0"/>
              <a:t>…</a:t>
            </a:r>
          </a:p>
          <a:p>
            <a:r>
              <a:rPr lang="en-GB" dirty="0" smtClean="0"/>
              <a:t>Most universal way of adding functionality to HL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227937"/>
            <a:ext cx="3986777" cy="27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0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</a:t>
            </a:r>
          </a:p>
          <a:p>
            <a:r>
              <a:rPr lang="en-US" dirty="0" smtClean="0"/>
              <a:t>HL Object Model</a:t>
            </a:r>
          </a:p>
          <a:p>
            <a:r>
              <a:rPr lang="en-US" dirty="0"/>
              <a:t>Deep Cloning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Items</a:t>
            </a:r>
          </a:p>
          <a:p>
            <a:r>
              <a:rPr lang="en-US" dirty="0" smtClean="0"/>
              <a:t>HL Data Types</a:t>
            </a:r>
          </a:p>
          <a:p>
            <a:r>
              <a:rPr lang="en-US" dirty="0" smtClean="0"/>
              <a:t>HL Collections</a:t>
            </a:r>
          </a:p>
          <a:p>
            <a:r>
              <a:rPr lang="en-US" dirty="0" smtClean="0"/>
              <a:t>Content and Views</a:t>
            </a:r>
          </a:p>
          <a:p>
            <a:r>
              <a:rPr lang="en-US" dirty="0" err="1" smtClean="0"/>
              <a:t>ViewHost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we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753"/>
            <a:ext cx="9144000" cy="4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plugin needs to contain a class that inherits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PluginBase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an assembly contains such a class, it is a plugin and loaded by HeuristicLab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3863181"/>
            <a:ext cx="7427168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Plugins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PluginDependency</a:t>
            </a:r>
            <a:r>
              <a:rPr lang="en-US" sz="2800" dirty="0" smtClean="0"/>
              <a:t> must reflect references</a:t>
            </a:r>
          </a:p>
          <a:p>
            <a:r>
              <a:rPr lang="en-US" sz="2800" dirty="0" smtClean="0"/>
              <a:t>Plugin Infrastructure does not have to be included as it is always needed</a:t>
            </a:r>
          </a:p>
          <a:p>
            <a:r>
              <a:rPr lang="en-US" sz="2800" dirty="0" smtClean="0"/>
              <a:t>We normally use </a:t>
            </a:r>
            <a:r>
              <a:rPr lang="en-US" sz="2800" dirty="0" err="1" smtClean="0"/>
              <a:t>SubWCRev</a:t>
            </a:r>
            <a:r>
              <a:rPr lang="en-US" sz="2800" dirty="0" smtClean="0"/>
              <a:t> for version information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" y="3863181"/>
            <a:ext cx="5560785" cy="156543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93096"/>
            <a:ext cx="3086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remarks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Plugins are signed with the HeuristicLab key</a:t>
            </a:r>
          </a:p>
          <a:p>
            <a:r>
              <a:rPr lang="en-US" dirty="0" smtClean="0"/>
              <a:t>Every plugin builds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sources\bin</a:t>
            </a:r>
            <a:r>
              <a:rPr lang="en-US" dirty="0" smtClean="0"/>
              <a:t> (output path of project should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“..\..\bin\“</a:t>
            </a:r>
            <a:r>
              <a:rPr lang="en-US" dirty="0" smtClean="0"/>
              <a:t> for all configurations adhering to standard HL folder structure)</a:t>
            </a:r>
          </a:p>
          <a:p>
            <a:r>
              <a:rPr lang="en-US" dirty="0" smtClean="0"/>
              <a:t>Default namespace and assembly name should/must match plugin description</a:t>
            </a:r>
          </a:p>
          <a:p>
            <a:r>
              <a:rPr lang="en-US" dirty="0" smtClean="0"/>
              <a:t>There should be x86, x64, Any CPU Debug and Release configurations</a:t>
            </a:r>
          </a:p>
          <a:p>
            <a:r>
              <a:rPr lang="en-US" dirty="0" smtClean="0"/>
              <a:t>“Copy Local“ should be false for all Project/File references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8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Object Model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0" y="2158466"/>
            <a:ext cx="7873700" cy="34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in HeuristicLab that store data and may be displayed in views/collection views should be deep </a:t>
            </a:r>
            <a:r>
              <a:rPr lang="en-US" dirty="0" err="1" smtClean="0"/>
              <a:t>cloneable</a:t>
            </a:r>
            <a:endParaRPr lang="en-US" dirty="0" smtClean="0"/>
          </a:p>
          <a:p>
            <a:r>
              <a:rPr lang="en-US" dirty="0" smtClean="0"/>
              <a:t>UI allows “copying” of these objects</a:t>
            </a:r>
          </a:p>
          <a:p>
            <a:r>
              <a:rPr lang="en-US" dirty="0" smtClean="0"/>
              <a:t>Inherit from either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r>
              <a:rPr lang="en-US" dirty="0" smtClean="0"/>
              <a:t> or Item</a:t>
            </a:r>
          </a:p>
          <a:p>
            <a:r>
              <a:rPr lang="en-US" dirty="0" smtClean="0"/>
              <a:t>Implement interface and cloning constructor</a:t>
            </a:r>
          </a:p>
          <a:p>
            <a:r>
              <a:rPr lang="en-US" dirty="0" smtClean="0"/>
              <a:t>Actual cloning happens in the cloning constructor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 smtClean="0"/>
              <a:t>Cloning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6" y="1736812"/>
            <a:ext cx="7649809" cy="338437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403648" y="3706974"/>
            <a:ext cx="6768752" cy="8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1259631" y="2132856"/>
            <a:ext cx="7137273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3321937" y="1772816"/>
            <a:ext cx="601991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Legende mit Linie 2 9"/>
          <p:cNvSpPr/>
          <p:nvPr/>
        </p:nvSpPr>
        <p:spPr>
          <a:xfrm>
            <a:off x="4539830" y="717482"/>
            <a:ext cx="2160240" cy="7249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262"/>
              <a:gd name="adj6" fmla="val -4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dirty="0" smtClean="0"/>
              <a:t>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IDeepCloneable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4752020" y="5047725"/>
            <a:ext cx="2808312" cy="93901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024"/>
              <a:gd name="adj6" fmla="val -43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Call cloning constructor </a:t>
            </a:r>
            <a:r>
              <a:rPr lang="en-US" dirty="0" smtClean="0"/>
              <a:t>which implements the cloning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it‘s own serialization mechanism</a:t>
            </a:r>
          </a:p>
          <a:p>
            <a:r>
              <a:rPr lang="en-US" dirty="0" smtClean="0"/>
              <a:t>A class that should be serializable has to be marked with the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StorableClass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de-AT" dirty="0" smtClean="0"/>
              <a:t> </a:t>
            </a:r>
            <a:r>
              <a:rPr lang="en-US" dirty="0" smtClean="0"/>
              <a:t>attribute</a:t>
            </a:r>
          </a:p>
          <a:p>
            <a:r>
              <a:rPr lang="en-US" dirty="0" smtClean="0"/>
              <a:t>Properties that should be serialized have to be marked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Storable constructor has to be implemented</a:t>
            </a:r>
          </a:p>
          <a:p>
            <a:r>
              <a:rPr lang="en-US" dirty="0" smtClean="0"/>
              <a:t>Optional: Define hooks with attribute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StorableHook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to react on loading/saving events</a:t>
            </a:r>
          </a:p>
          <a:p>
            <a:r>
              <a:rPr lang="en-US" dirty="0" smtClean="0"/>
              <a:t>Implement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IStorableContent</a:t>
            </a:r>
            <a:r>
              <a:rPr lang="en-US" dirty="0" smtClean="0"/>
              <a:t> to signal that this is a root object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0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should</a:t>
            </a:r>
          </a:p>
          <a:p>
            <a:pPr lvl="1"/>
            <a:r>
              <a:rPr lang="en-GB" dirty="0"/>
              <a:t>k</a:t>
            </a:r>
            <a:r>
              <a:rPr lang="en-GB" dirty="0" smtClean="0"/>
              <a:t>now how to use HeuristicLab</a:t>
            </a:r>
          </a:p>
          <a:p>
            <a:pPr lvl="1"/>
            <a:r>
              <a:rPr lang="en-GB" dirty="0" smtClean="0"/>
              <a:t>have a basic understanding of what metaheuristics are</a:t>
            </a:r>
          </a:p>
          <a:p>
            <a:pPr lvl="1"/>
            <a:r>
              <a:rPr lang="en-GB" dirty="0" smtClean="0"/>
              <a:t>know how to write code</a:t>
            </a:r>
          </a:p>
          <a:p>
            <a:pPr lvl="1"/>
            <a:r>
              <a:rPr lang="en-GB" dirty="0" smtClean="0"/>
              <a:t>know C# or Java or similar languages</a:t>
            </a:r>
          </a:p>
          <a:p>
            <a:r>
              <a:rPr lang="en-GB" dirty="0" smtClean="0"/>
              <a:t>This is not a user guide</a:t>
            </a:r>
          </a:p>
          <a:p>
            <a:r>
              <a:rPr lang="en-GB" dirty="0" smtClean="0"/>
              <a:t>This is an overview</a:t>
            </a:r>
          </a:p>
          <a:p>
            <a:pPr lvl="1"/>
            <a:r>
              <a:rPr lang="en-GB" dirty="0" smtClean="0"/>
              <a:t>For details have a look at the source code</a:t>
            </a: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2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Persistence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01" y="1417638"/>
            <a:ext cx="7068797" cy="4313361"/>
          </a:xfrm>
          <a:prstGeom prst="rect">
            <a:avLst/>
          </a:prstGeom>
        </p:spPr>
      </p:pic>
      <p:sp>
        <p:nvSpPr>
          <p:cNvPr id="3" name="Legende mit Linie 2 2"/>
          <p:cNvSpPr/>
          <p:nvPr/>
        </p:nvSpPr>
        <p:spPr>
          <a:xfrm>
            <a:off x="6161347" y="1691680"/>
            <a:ext cx="2917305" cy="8689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602"/>
              <a:gd name="adj6" fmla="val -12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Properties that should be stored in a file have to be marked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Storable[]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037600" y="1427079"/>
            <a:ext cx="180620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331639" y="2204864"/>
            <a:ext cx="1259161" cy="29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1241138" y="5085183"/>
            <a:ext cx="6787245" cy="64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Legende mit Linie 2 10"/>
          <p:cNvSpPr/>
          <p:nvPr/>
        </p:nvSpPr>
        <p:spPr>
          <a:xfrm>
            <a:off x="6161346" y="3395114"/>
            <a:ext cx="2803141" cy="12241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517"/>
              <a:gd name="adj6" fmla="val -11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 storable constructor. Used by the persistence when </a:t>
            </a:r>
            <a:r>
              <a:rPr lang="en-US" dirty="0" err="1" smtClean="0"/>
              <a:t>deserializing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smtClean="0"/>
              <a:t>Items </a:t>
            </a:r>
            <a:r>
              <a:rPr lang="de-AT" dirty="0" err="1" smtClean="0"/>
              <a:t>have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/>
              <a:t>n</a:t>
            </a:r>
            <a:r>
              <a:rPr lang="de-AT" dirty="0" err="1" smtClean="0"/>
              <a:t>ame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description</a:t>
            </a:r>
            <a:endParaRPr lang="de-AT" dirty="0" smtClean="0"/>
          </a:p>
          <a:p>
            <a:pPr lvl="1"/>
            <a:r>
              <a:rPr lang="de-AT" dirty="0" smtClean="0"/>
              <a:t>An </a:t>
            </a:r>
            <a:r>
              <a:rPr lang="de-AT" dirty="0" err="1" smtClean="0"/>
              <a:t>icon</a:t>
            </a:r>
            <a:endParaRPr lang="de-AT" dirty="0" smtClean="0"/>
          </a:p>
          <a:p>
            <a:pPr lvl="1"/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ToStringChanged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ItemImageChanged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r>
              <a:rPr lang="de-AT" dirty="0" smtClean="0"/>
              <a:t>All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DeepCloneables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Storable</a:t>
            </a:r>
            <a:endParaRPr lang="de-AT" dirty="0" smtClean="0"/>
          </a:p>
          <a:p>
            <a:r>
              <a:rPr lang="de-AT" dirty="0" smtClean="0"/>
              <a:t>Most Items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marked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IContent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allow</a:t>
            </a:r>
            <a:r>
              <a:rPr lang="de-AT" dirty="0" smtClean="0"/>
              <a:t> </a:t>
            </a:r>
            <a:r>
              <a:rPr lang="de-AT" dirty="0" err="1" smtClean="0"/>
              <a:t>displaying</a:t>
            </a:r>
            <a:r>
              <a:rPr lang="de-AT" dirty="0" smtClean="0"/>
              <a:t> in </a:t>
            </a:r>
            <a:r>
              <a:rPr lang="de-AT" dirty="0" err="1" smtClean="0"/>
              <a:t>views</a:t>
            </a:r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Item[]</a:t>
            </a:r>
            <a:r>
              <a:rPr lang="de-AT" dirty="0" smtClean="0"/>
              <a:t> </a:t>
            </a:r>
            <a:r>
              <a:rPr lang="de-AT" dirty="0" err="1" smtClean="0"/>
              <a:t>attribute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name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description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Items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6912656" cy="188277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72970" y="2132855"/>
            <a:ext cx="4983206" cy="275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172970" y="3218299"/>
            <a:ext cx="6639390" cy="79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5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HL Data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HeuristicLab.Data</a:t>
            </a:r>
            <a:r>
              <a:rPr lang="en-US" dirty="0" smtClean="0"/>
              <a:t> (and corresponding views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Data.Views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Wrap standard .NET data types and provide functionality necessary for UIs: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ValueChanged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Parsing of strings</a:t>
            </a:r>
          </a:p>
          <a:p>
            <a:pPr lvl="1"/>
            <a:r>
              <a:rPr lang="en-US" dirty="0" smtClean="0"/>
              <a:t>Validation</a:t>
            </a:r>
          </a:p>
          <a:p>
            <a:r>
              <a:rPr lang="en-US" dirty="0" smtClean="0"/>
              <a:t>Data types include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PercentValue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StringValue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Ranges, Arrays, Matrices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3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Collections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Located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HeuristicLab.Collections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/Core</a:t>
            </a:r>
            <a:r>
              <a:rPr lang="en-US" dirty="0" smtClean="0"/>
              <a:t> (and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Core.Views</a:t>
            </a:r>
            <a:r>
              <a:rPr lang="en-US" dirty="0" smtClean="0"/>
              <a:t> for the corresponding views)</a:t>
            </a:r>
          </a:p>
          <a:p>
            <a:r>
              <a:rPr lang="en-US" dirty="0" smtClean="0"/>
              <a:t>Same as with data types, provide UI friendly wrappers for .NET collections (e.g., additional events)</a:t>
            </a:r>
          </a:p>
          <a:p>
            <a:r>
              <a:rPr lang="en-US" dirty="0" smtClean="0"/>
              <a:t>There are Lists, Arrays, Sets, Dictionaries and read-only collections</a:t>
            </a:r>
          </a:p>
          <a:p>
            <a:r>
              <a:rPr lang="en-US" dirty="0" smtClean="0"/>
              <a:t>Most are designed for Items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8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 and Collections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755324"/>
            <a:ext cx="82296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results.Add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"MWIPS"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intRating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 1000))); 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2544267"/>
            <a:ext cx="667394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doubleValue.Value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resultValue.Value.Average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57200" y="3527137"/>
            <a:ext cx="822960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Storable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CovarianceSum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.terms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ICovarianceFunction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terms.Select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=&gt;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t.GetNumberOfParameters</a:t>
            </a:r>
            <a:r>
              <a:rPr lang="de-DE" altLang="de-DE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numberOfVariables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smtClean="0"/>
              <a:t>Views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HL provides views for all data types, collections and much more (including input validation and updates)</a:t>
            </a:r>
          </a:p>
          <a:p>
            <a:r>
              <a:rPr lang="en-US" dirty="0" smtClean="0"/>
              <a:t>Views display (and manipulate)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to define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 smtClean="0"/>
              <a:t> can display</a:t>
            </a:r>
            <a:endParaRPr lang="en-US" dirty="0"/>
          </a:p>
          <a:p>
            <a:r>
              <a:rPr lang="en-US" dirty="0" smtClean="0"/>
              <a:t>Inherit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UserControl</a:t>
            </a:r>
            <a:r>
              <a:rPr lang="en-US" dirty="0" smtClean="0"/>
              <a:t>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AsynchronousContentView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is set by HeuristicLab or manually</a:t>
            </a:r>
          </a:p>
          <a:p>
            <a:r>
              <a:rPr lang="en-US" dirty="0" smtClean="0"/>
              <a:t>React on events (</a:t>
            </a:r>
            <a:r>
              <a:rPr lang="en-US" smtClean="0"/>
              <a:t>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OnContentChanged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RegisterContentEvents</a:t>
            </a:r>
            <a:r>
              <a:rPr lang="en-US" dirty="0" smtClean="0"/>
              <a:t>, …)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 </a:t>
            </a:r>
            <a:r>
              <a:rPr lang="de-AT" dirty="0" err="1"/>
              <a:t>and</a:t>
            </a:r>
            <a:r>
              <a:rPr lang="de-AT" dirty="0"/>
              <a:t> Views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72" y="1195387"/>
            <a:ext cx="6877616" cy="516096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432" y="1404084"/>
            <a:ext cx="2440768" cy="368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Legende mit Linie 2 2"/>
          <p:cNvSpPr/>
          <p:nvPr/>
        </p:nvSpPr>
        <p:spPr>
          <a:xfrm>
            <a:off x="5106963" y="1417638"/>
            <a:ext cx="2736304" cy="8592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252"/>
              <a:gd name="adj6" fmla="val -72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what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can be displayed with this view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3034744" y="1783639"/>
            <a:ext cx="709100" cy="1331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/>
          <p:cNvSpPr/>
          <p:nvPr/>
        </p:nvSpPr>
        <p:spPr>
          <a:xfrm>
            <a:off x="803920" y="1916832"/>
            <a:ext cx="2831976" cy="56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2654058" y="2626419"/>
            <a:ext cx="2061957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2694712" y="3508334"/>
            <a:ext cx="1877288" cy="208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/>
          <p:cNvSpPr/>
          <p:nvPr/>
        </p:nvSpPr>
        <p:spPr>
          <a:xfrm>
            <a:off x="2702046" y="4390399"/>
            <a:ext cx="1440160" cy="20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55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Manually:</a:t>
            </a:r>
          </a:p>
          <a:p>
            <a:pPr lvl="1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= new Log();</a:t>
            </a:r>
          </a:p>
          <a:p>
            <a:pPr lvl="1"/>
            <a:r>
              <a:rPr lang="en-US" dirty="0" err="1" smtClean="0"/>
              <a:t>LogView</a:t>
            </a:r>
            <a:r>
              <a:rPr lang="en-US" dirty="0" smtClean="0"/>
              <a:t> </a:t>
            </a:r>
            <a:r>
              <a:rPr lang="en-US" dirty="0" err="1" smtClean="0"/>
              <a:t>logview</a:t>
            </a:r>
            <a:r>
              <a:rPr lang="en-US" dirty="0" smtClean="0"/>
              <a:t> = new </a:t>
            </a:r>
            <a:r>
              <a:rPr lang="en-US" dirty="0" err="1" smtClean="0"/>
              <a:t>LogView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logview.Content</a:t>
            </a:r>
            <a:r>
              <a:rPr lang="en-US" dirty="0" smtClean="0"/>
              <a:t> = log;</a:t>
            </a:r>
          </a:p>
          <a:p>
            <a:endParaRPr lang="en-US" dirty="0" smtClean="0"/>
          </a:p>
          <a:p>
            <a:r>
              <a:rPr lang="en-US" dirty="0" smtClean="0"/>
              <a:t>In an own tab using discovery:</a:t>
            </a:r>
          </a:p>
          <a:p>
            <a:pPr lvl="1"/>
            <a:r>
              <a:rPr lang="en-US" dirty="0" err="1" smtClean="0"/>
              <a:t>MainFormManager.MainForm.ShowContent</a:t>
            </a:r>
            <a:r>
              <a:rPr lang="en-US" dirty="0" smtClean="0"/>
              <a:t>(log);</a:t>
            </a:r>
          </a:p>
          <a:p>
            <a:endParaRPr lang="en-US" dirty="0" smtClean="0"/>
          </a:p>
          <a:p>
            <a:r>
              <a:rPr lang="en-US" dirty="0" smtClean="0"/>
              <a:t>Using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132856"/>
            <a:ext cx="647164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logview.Content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log;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365104"/>
            <a:ext cx="741682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MainFormManager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.MainForm.ShowContent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(log); </a:t>
            </a:r>
            <a:endParaRPr kumimoji="0" lang="de-DE" altLang="de-DE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ViewHost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is a special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ContentView</a:t>
            </a:r>
            <a:r>
              <a:rPr lang="en-US" dirty="0" smtClean="0"/>
              <a:t> that changes it‘s appearance based on the type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Content[]</a:t>
            </a:r>
            <a:r>
              <a:rPr lang="en-US" dirty="0" smtClean="0"/>
              <a:t> attribute marks a view for a certain content type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ViewHost</a:t>
            </a:r>
            <a:r>
              <a:rPr lang="en-US" dirty="0" smtClean="0"/>
              <a:t> looks up the view based on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 and uses it to display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r>
              <a:rPr lang="en-US" dirty="0" smtClean="0"/>
              <a:t>Useful for views that can contain different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 smtClean="0"/>
              <a:t> types or collection views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5060206"/>
            <a:ext cx="3992124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  <a:softEdge rad="112500"/>
          </a:effectLst>
        </p:spPr>
      </p:pic>
      <p:sp>
        <p:nvSpPr>
          <p:cNvPr id="8" name="Abgerundetes Rechteck 7"/>
          <p:cNvSpPr/>
          <p:nvPr/>
        </p:nvSpPr>
        <p:spPr>
          <a:xfrm>
            <a:off x="4932040" y="5157192"/>
            <a:ext cx="305800" cy="311075"/>
          </a:xfrm>
          <a:prstGeom prst="roundRect">
            <a:avLst>
              <a:gd name="adj" fmla="val 26035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HeuristicLab (HL) is quite a big project</a:t>
            </a:r>
          </a:p>
          <a:p>
            <a:r>
              <a:rPr lang="en-GB" dirty="0" smtClean="0"/>
              <a:t>As of 3.3.12:</a:t>
            </a:r>
          </a:p>
          <a:p>
            <a:pPr lvl="1"/>
            <a:r>
              <a:rPr lang="en-GB" dirty="0" smtClean="0"/>
              <a:t>5 VS solutions containing 173 projects</a:t>
            </a:r>
          </a:p>
          <a:p>
            <a:pPr lvl="1"/>
            <a:r>
              <a:rPr lang="en-GB" dirty="0" smtClean="0"/>
              <a:t>Lines of code: </a:t>
            </a:r>
            <a:r>
              <a:rPr lang="en-GB" smtClean="0"/>
              <a:t>670.526 + </a:t>
            </a:r>
            <a:r>
              <a:rPr lang="en-GB" dirty="0" smtClean="0"/>
              <a:t>890.638 (</a:t>
            </a:r>
            <a:r>
              <a:rPr lang="en-GB" dirty="0"/>
              <a:t>EXT) = </a:t>
            </a:r>
            <a:r>
              <a:rPr lang="en-GB" dirty="0" smtClean="0"/>
              <a:t>1.561.164 LOC</a:t>
            </a:r>
          </a:p>
          <a:p>
            <a:pPr lvl="1"/>
            <a:r>
              <a:rPr lang="en-GB" dirty="0" smtClean="0"/>
              <a:t>368 unit tests</a:t>
            </a:r>
          </a:p>
          <a:p>
            <a:pPr lvl="1"/>
            <a:r>
              <a:rPr lang="en-GB" dirty="0" smtClean="0"/>
              <a:t>Quite a lot of feature branches in the SVN repository</a:t>
            </a:r>
          </a:p>
          <a:p>
            <a:r>
              <a:rPr lang="en-GB" dirty="0" smtClean="0"/>
              <a:t>There are certain patterns/concepts that are used throughout all that code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 Points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HL can be extended in multiple ways</a:t>
            </a:r>
          </a:p>
          <a:p>
            <a:pPr lvl="1"/>
            <a:r>
              <a:rPr lang="en-GB" dirty="0" smtClean="0"/>
              <a:t>User-defined </a:t>
            </a:r>
            <a:r>
              <a:rPr lang="en-GB" dirty="0" smtClean="0"/>
              <a:t>algorithm</a:t>
            </a:r>
          </a:p>
          <a:p>
            <a:pPr lvl="1"/>
            <a:r>
              <a:rPr lang="en-GB" dirty="0" smtClean="0"/>
              <a:t>User-defined </a:t>
            </a:r>
            <a:r>
              <a:rPr lang="en-GB" dirty="0" smtClean="0"/>
              <a:t>problem</a:t>
            </a:r>
          </a:p>
          <a:p>
            <a:pPr lvl="1"/>
            <a:r>
              <a:rPr lang="en-GB" dirty="0" smtClean="0"/>
              <a:t>Programmable </a:t>
            </a:r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Programmable problem</a:t>
            </a:r>
          </a:p>
          <a:p>
            <a:pPr lvl="1"/>
            <a:r>
              <a:rPr lang="en-GB" dirty="0"/>
              <a:t>C# Script</a:t>
            </a:r>
          </a:p>
          <a:p>
            <a:pPr lvl="1"/>
            <a:r>
              <a:rPr lang="en-GB" dirty="0" smtClean="0"/>
              <a:t>Plugins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User-defined </a:t>
            </a:r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Start from an existing algorithm</a:t>
            </a:r>
          </a:p>
          <a:p>
            <a:r>
              <a:rPr lang="en-GB" dirty="0" smtClean="0"/>
              <a:t>No programming skills required</a:t>
            </a:r>
          </a:p>
          <a:p>
            <a:r>
              <a:rPr lang="en-GB" dirty="0" smtClean="0"/>
              <a:t>Useful for smaller modifications and prototyping</a:t>
            </a:r>
          </a:p>
          <a:p>
            <a:r>
              <a:rPr lang="en-GB" dirty="0" smtClean="0"/>
              <a:t>Caution: Wiring is not active</a:t>
            </a:r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98" y="1584730"/>
            <a:ext cx="3671132" cy="18073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698" y="3789040"/>
            <a:ext cx="3671132" cy="23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2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User-defined </a:t>
            </a:r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Define a problem in the UI</a:t>
            </a:r>
          </a:p>
          <a:p>
            <a:r>
              <a:rPr lang="en-GB" dirty="0" smtClean="0"/>
              <a:t>Use user-defined operators to fill the problems operator collection</a:t>
            </a:r>
          </a:p>
          <a:p>
            <a:r>
              <a:rPr lang="en-GB" dirty="0" smtClean="0"/>
              <a:t>Usage of programmable operators also possible (e.g. programmable </a:t>
            </a:r>
            <a:r>
              <a:rPr lang="en-GB" dirty="0" err="1" smtClean="0"/>
              <a:t>analyzer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 </a:t>
            </a:r>
            <a:r>
              <a:rPr lang="en-GB" dirty="0"/>
              <a:t>programming skills required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420888"/>
            <a:ext cx="3489962" cy="247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Programmable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Used in user-defined algorithms and problems</a:t>
            </a:r>
          </a:p>
          <a:p>
            <a:r>
              <a:rPr lang="en-GB" dirty="0" smtClean="0"/>
              <a:t>Used if there is </a:t>
            </a:r>
          </a:p>
          <a:p>
            <a:pPr lvl="1"/>
            <a:r>
              <a:rPr lang="en-GB" dirty="0" smtClean="0"/>
              <a:t>no appropriate operator available </a:t>
            </a:r>
          </a:p>
          <a:p>
            <a:pPr lvl="1"/>
            <a:r>
              <a:rPr lang="en-GB" dirty="0" smtClean="0"/>
              <a:t>creating a </a:t>
            </a:r>
            <a:r>
              <a:rPr lang="en-GB" dirty="0" err="1" smtClean="0"/>
              <a:t>CombinedOperator</a:t>
            </a:r>
            <a:r>
              <a:rPr lang="en-GB" dirty="0" smtClean="0"/>
              <a:t> is not desired</a:t>
            </a:r>
          </a:p>
          <a:p>
            <a:r>
              <a:rPr lang="en-GB" dirty="0" smtClean="0"/>
              <a:t>Programming skills required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348880"/>
            <a:ext cx="3816424" cy="24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Programmable</a:t>
            </a:r>
            <a:r>
              <a:rPr lang="en-GB" dirty="0" smtClean="0"/>
              <a:t> </a:t>
            </a:r>
            <a:r>
              <a: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en-GB" dirty="0" smtClean="0"/>
              <a:t>Allows to define a problem in code in HeuristicLab</a:t>
            </a:r>
          </a:p>
          <a:p>
            <a:r>
              <a:rPr lang="en-GB" dirty="0" smtClean="0"/>
              <a:t>Similar to user-defined problem, but with C#</a:t>
            </a:r>
          </a:p>
          <a:p>
            <a:r>
              <a:rPr lang="en-GB" dirty="0" smtClean="0"/>
              <a:t>Only works if the encoding already exists</a:t>
            </a:r>
          </a:p>
          <a:p>
            <a:r>
              <a:rPr lang="en-GB" dirty="0" smtClean="0"/>
              <a:t>Multi-encodings are possible</a:t>
            </a:r>
          </a:p>
          <a:p>
            <a:r>
              <a:rPr lang="en-GB" dirty="0" smtClean="0"/>
              <a:t>Prototyping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85298"/>
            <a:ext cx="3673062" cy="213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C# </a:t>
            </a:r>
            <a:r>
              <a:rPr lang="en-GB" dirty="0" smtClean="0"/>
              <a:t>Script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Write programs from within HeuristicLab</a:t>
            </a:r>
          </a:p>
          <a:p>
            <a:r>
              <a:rPr lang="en-GB" dirty="0" smtClean="0"/>
              <a:t>Access to </a:t>
            </a:r>
          </a:p>
          <a:p>
            <a:pPr lvl="1"/>
            <a:r>
              <a:rPr lang="en-GB" dirty="0" smtClean="0"/>
              <a:t>HeuristicLab APIs</a:t>
            </a:r>
          </a:p>
          <a:p>
            <a:pPr lvl="1"/>
            <a:r>
              <a:rPr lang="en-GB" dirty="0" smtClean="0"/>
              <a:t>data types</a:t>
            </a:r>
          </a:p>
          <a:p>
            <a:pPr lvl="1"/>
            <a:r>
              <a:rPr lang="en-GB" dirty="0" smtClean="0"/>
              <a:t>views</a:t>
            </a:r>
          </a:p>
          <a:p>
            <a:r>
              <a:rPr lang="en-GB" dirty="0" smtClean="0"/>
              <a:t>Mainly used for </a:t>
            </a:r>
          </a:p>
          <a:p>
            <a:pPr lvl="1"/>
            <a:r>
              <a:rPr lang="en-GB" dirty="0" smtClean="0"/>
              <a:t>creating complex experiments </a:t>
            </a:r>
          </a:p>
          <a:p>
            <a:pPr lvl="1"/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pre- and post processing</a:t>
            </a:r>
          </a:p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276872"/>
            <a:ext cx="3817422" cy="2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1125</Words>
  <Application>Microsoft Office PowerPoint</Application>
  <PresentationFormat>Bildschirmpräsentation (4:3)</PresentationFormat>
  <Paragraphs>281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Larissa-Design</vt:lpstr>
      <vt:lpstr>Programming HeuristicLab </vt:lpstr>
      <vt:lpstr>Prerequisites</vt:lpstr>
      <vt:lpstr>Introduction</vt:lpstr>
      <vt:lpstr>Extension Points</vt:lpstr>
      <vt:lpstr>User-defined algorithm</vt:lpstr>
      <vt:lpstr>User-defined problem</vt:lpstr>
      <vt:lpstr>Programmable operators</vt:lpstr>
      <vt:lpstr>Programmable problem </vt:lpstr>
      <vt:lpstr>C# Script</vt:lpstr>
      <vt:lpstr>Plugins</vt:lpstr>
      <vt:lpstr>Overview</vt:lpstr>
      <vt:lpstr>Where are we?</vt:lpstr>
      <vt:lpstr>Plugins</vt:lpstr>
      <vt:lpstr>Plugins</vt:lpstr>
      <vt:lpstr>Some additional remarks</vt:lpstr>
      <vt:lpstr>HL Object Model</vt:lpstr>
      <vt:lpstr>Deep Cloning</vt:lpstr>
      <vt:lpstr>Deep Cloning</vt:lpstr>
      <vt:lpstr>Persistence</vt:lpstr>
      <vt:lpstr>Persistence</vt:lpstr>
      <vt:lpstr>Items</vt:lpstr>
      <vt:lpstr>Items</vt:lpstr>
      <vt:lpstr>HL Data Types</vt:lpstr>
      <vt:lpstr>Collections</vt:lpstr>
      <vt:lpstr>Data Types and Collections</vt:lpstr>
      <vt:lpstr>Content and Views</vt:lpstr>
      <vt:lpstr>Content and Views</vt:lpstr>
      <vt:lpstr>Displaying Content</vt:lpstr>
      <vt:lpstr>ViewHost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372</cp:revision>
  <dcterms:created xsi:type="dcterms:W3CDTF">2011-02-08T10:23:16Z</dcterms:created>
  <dcterms:modified xsi:type="dcterms:W3CDTF">2015-10-07T10:12:38Z</dcterms:modified>
</cp:coreProperties>
</file>