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5" r:id="rId1"/>
  </p:sldMasterIdLst>
  <p:notesMasterIdLst>
    <p:notesMasterId r:id="rId14"/>
  </p:notesMasterIdLst>
  <p:sldIdLst>
    <p:sldId id="256" r:id="rId2"/>
    <p:sldId id="257" r:id="rId3"/>
    <p:sldId id="258" r:id="rId4"/>
    <p:sldId id="259" r:id="rId5"/>
    <p:sldId id="266" r:id="rId6"/>
    <p:sldId id="260" r:id="rId7"/>
    <p:sldId id="261" r:id="rId8"/>
    <p:sldId id="262" r:id="rId9"/>
    <p:sldId id="267" r:id="rId10"/>
    <p:sldId id="263" r:id="rId11"/>
    <p:sldId id="264"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fa-I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3454ADA6-51E7-4442-9739-D8D76F3BA776}" type="datetimeFigureOut">
              <a:rPr lang="fa-IR" smtClean="0"/>
              <a:t>02/12/1445</a:t>
            </a:fld>
            <a:endParaRPr lang="fa-I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a-I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fa-I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D0E5ED1C-9966-4193-AC27-7DCA2CA5928E}" type="slidenum">
              <a:rPr lang="fa-IR" smtClean="0"/>
              <a:t>‹#›</a:t>
            </a:fld>
            <a:endParaRPr lang="fa-IR"/>
          </a:p>
        </p:txBody>
      </p:sp>
    </p:spTree>
    <p:extLst>
      <p:ext uri="{BB962C8B-B14F-4D97-AF65-F5344CB8AC3E}">
        <p14:creationId xmlns:p14="http://schemas.microsoft.com/office/powerpoint/2010/main" val="11127358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a-IR" dirty="0"/>
          </a:p>
        </p:txBody>
      </p:sp>
      <p:sp>
        <p:nvSpPr>
          <p:cNvPr id="4" name="Slide Number Placeholder 3"/>
          <p:cNvSpPr>
            <a:spLocks noGrp="1"/>
          </p:cNvSpPr>
          <p:nvPr>
            <p:ph type="sldNum" sz="quarter" idx="5"/>
          </p:nvPr>
        </p:nvSpPr>
        <p:spPr/>
        <p:txBody>
          <a:bodyPr/>
          <a:lstStyle/>
          <a:p>
            <a:fld id="{D0E5ED1C-9966-4193-AC27-7DCA2CA5928E}" type="slidenum">
              <a:rPr lang="fa-IR" smtClean="0"/>
              <a:t>7</a:t>
            </a:fld>
            <a:endParaRPr lang="fa-IR"/>
          </a:p>
        </p:txBody>
      </p:sp>
    </p:spTree>
    <p:extLst>
      <p:ext uri="{BB962C8B-B14F-4D97-AF65-F5344CB8AC3E}">
        <p14:creationId xmlns:p14="http://schemas.microsoft.com/office/powerpoint/2010/main" val="28834489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lumMod val="7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E717FB5A-6AEC-485C-A226-E8514E952817}" type="datetimeFigureOut">
              <a:rPr lang="fa-IR" smtClean="0"/>
              <a:t>02/12/1445</a:t>
            </a:fld>
            <a:endParaRPr lang="fa-IR"/>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1">
                    <a:lumMod val="75000"/>
                    <a:lumOff val="25000"/>
                  </a:schemeClr>
                </a:solidFill>
              </a:defRPr>
            </a:lvl1pPr>
          </a:lstStyle>
          <a:p>
            <a:endParaRPr lang="fa-IR"/>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B48BD998-5F0F-48CA-880D-EB47B4955873}" type="slidenum">
              <a:rPr lang="fa-IR" smtClean="0"/>
              <a:t>‹#›</a:t>
            </a:fld>
            <a:endParaRPr lang="fa-IR"/>
          </a:p>
        </p:txBody>
      </p:sp>
    </p:spTree>
    <p:extLst>
      <p:ext uri="{BB962C8B-B14F-4D97-AF65-F5344CB8AC3E}">
        <p14:creationId xmlns:p14="http://schemas.microsoft.com/office/powerpoint/2010/main" val="260523545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17FB5A-6AEC-485C-A226-E8514E952817}" type="datetimeFigureOut">
              <a:rPr lang="fa-IR" smtClean="0"/>
              <a:t>02/12/1445</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B48BD998-5F0F-48CA-880D-EB47B4955873}" type="slidenum">
              <a:rPr lang="fa-IR" smtClean="0"/>
              <a:t>‹#›</a:t>
            </a:fld>
            <a:endParaRPr lang="fa-IR"/>
          </a:p>
        </p:txBody>
      </p:sp>
    </p:spTree>
    <p:extLst>
      <p:ext uri="{BB962C8B-B14F-4D97-AF65-F5344CB8AC3E}">
        <p14:creationId xmlns:p14="http://schemas.microsoft.com/office/powerpoint/2010/main" val="2928642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17FB5A-6AEC-485C-A226-E8514E952817}" type="datetimeFigureOut">
              <a:rPr lang="fa-IR" smtClean="0"/>
              <a:t>02/12/1445</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B48BD998-5F0F-48CA-880D-EB47B4955873}" type="slidenum">
              <a:rPr lang="fa-IR" smtClean="0"/>
              <a:t>‹#›</a:t>
            </a:fld>
            <a:endParaRPr lang="fa-IR"/>
          </a:p>
        </p:txBody>
      </p:sp>
    </p:spTree>
    <p:extLst>
      <p:ext uri="{BB962C8B-B14F-4D97-AF65-F5344CB8AC3E}">
        <p14:creationId xmlns:p14="http://schemas.microsoft.com/office/powerpoint/2010/main" val="632493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17FB5A-6AEC-485C-A226-E8514E952817}" type="datetimeFigureOut">
              <a:rPr lang="fa-IR" smtClean="0"/>
              <a:t>02/12/1445</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B48BD998-5F0F-48CA-880D-EB47B4955873}" type="slidenum">
              <a:rPr lang="fa-IR" smtClean="0"/>
              <a:t>‹#›</a:t>
            </a:fld>
            <a:endParaRPr lang="fa-IR"/>
          </a:p>
        </p:txBody>
      </p:sp>
    </p:spTree>
    <p:extLst>
      <p:ext uri="{BB962C8B-B14F-4D97-AF65-F5344CB8AC3E}">
        <p14:creationId xmlns:p14="http://schemas.microsoft.com/office/powerpoint/2010/main" val="4285898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6" name="Rectangle 15"/>
          <p:cNvSpPr/>
          <p:nvPr/>
        </p:nvSpPr>
        <p:spPr>
          <a:xfrm>
            <a:off x="11784" y="0"/>
            <a:ext cx="12192000" cy="6858000"/>
          </a:xfrm>
          <a:prstGeom prst="rect">
            <a:avLst/>
          </a:prstGeom>
          <a:blipFill dpi="0" rotWithShape="1">
            <a:blip r:embed="rId2">
              <a:alphaModFix amt="40000"/>
              <a:duotone>
                <a:schemeClr val="accent2">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tx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E717FB5A-6AEC-485C-A226-E8514E952817}" type="datetimeFigureOut">
              <a:rPr lang="fa-IR" smtClean="0"/>
              <a:t>02/12/1445</a:t>
            </a:fld>
            <a:endParaRPr lang="fa-IR"/>
          </a:p>
        </p:txBody>
      </p:sp>
      <p:sp>
        <p:nvSpPr>
          <p:cNvPr id="5" name="Footer Placeholder 4"/>
          <p:cNvSpPr>
            <a:spLocks noGrp="1"/>
          </p:cNvSpPr>
          <p:nvPr>
            <p:ph type="ftr" sz="quarter" idx="11"/>
          </p:nvPr>
        </p:nvSpPr>
        <p:spPr>
          <a:xfrm>
            <a:off x="1453896" y="5212080"/>
            <a:ext cx="5907024" cy="228600"/>
          </a:xfrm>
        </p:spPr>
        <p:txBody>
          <a:bodyPr/>
          <a:lstStyle>
            <a:lvl1pPr algn="l">
              <a:defRPr/>
            </a:lvl1pPr>
          </a:lstStyle>
          <a:p>
            <a:endParaRPr lang="fa-IR"/>
          </a:p>
        </p:txBody>
      </p:sp>
      <p:sp>
        <p:nvSpPr>
          <p:cNvPr id="6" name="Slide Number Placeholder 5"/>
          <p:cNvSpPr>
            <a:spLocks noGrp="1"/>
          </p:cNvSpPr>
          <p:nvPr>
            <p:ph type="sldNum" sz="quarter" idx="12"/>
          </p:nvPr>
        </p:nvSpPr>
        <p:spPr>
          <a:xfrm>
            <a:off x="8604504" y="5212080"/>
            <a:ext cx="2112264" cy="228600"/>
          </a:xfrm>
        </p:spPr>
        <p:txBody>
          <a:bodyPr/>
          <a:lstStyle/>
          <a:p>
            <a:fld id="{B48BD998-5F0F-48CA-880D-EB47B4955873}" type="slidenum">
              <a:rPr lang="fa-IR" smtClean="0"/>
              <a:t>‹#›</a:t>
            </a:fld>
            <a:endParaRPr lang="fa-IR"/>
          </a:p>
        </p:txBody>
      </p:sp>
    </p:spTree>
    <p:extLst>
      <p:ext uri="{BB962C8B-B14F-4D97-AF65-F5344CB8AC3E}">
        <p14:creationId xmlns:p14="http://schemas.microsoft.com/office/powerpoint/2010/main" val="1481724926"/>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17FB5A-6AEC-485C-A226-E8514E952817}" type="datetimeFigureOut">
              <a:rPr lang="fa-IR" smtClean="0"/>
              <a:t>02/12/1445</a:t>
            </a:fld>
            <a:endParaRPr lang="fa-IR"/>
          </a:p>
        </p:txBody>
      </p:sp>
      <p:sp>
        <p:nvSpPr>
          <p:cNvPr id="6" name="Footer Placeholder 5"/>
          <p:cNvSpPr>
            <a:spLocks noGrp="1"/>
          </p:cNvSpPr>
          <p:nvPr>
            <p:ph type="ftr" sz="quarter" idx="11"/>
          </p:nvPr>
        </p:nvSpPr>
        <p:spPr/>
        <p:txBody>
          <a:bodyPr/>
          <a:lstStyle/>
          <a:p>
            <a:endParaRPr lang="fa-IR"/>
          </a:p>
        </p:txBody>
      </p:sp>
      <p:sp>
        <p:nvSpPr>
          <p:cNvPr id="7" name="Slide Number Placeholder 6"/>
          <p:cNvSpPr>
            <a:spLocks noGrp="1"/>
          </p:cNvSpPr>
          <p:nvPr>
            <p:ph type="sldNum" sz="quarter" idx="12"/>
          </p:nvPr>
        </p:nvSpPr>
        <p:spPr/>
        <p:txBody>
          <a:bodyPr/>
          <a:lstStyle/>
          <a:p>
            <a:fld id="{B48BD998-5F0F-48CA-880D-EB47B4955873}" type="slidenum">
              <a:rPr lang="fa-IR" smtClean="0"/>
              <a:t>‹#›</a:t>
            </a:fld>
            <a:endParaRPr lang="fa-IR"/>
          </a:p>
        </p:txBody>
      </p:sp>
    </p:spTree>
    <p:extLst>
      <p:ext uri="{BB962C8B-B14F-4D97-AF65-F5344CB8AC3E}">
        <p14:creationId xmlns:p14="http://schemas.microsoft.com/office/powerpoint/2010/main" val="2748519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17FB5A-6AEC-485C-A226-E8514E952817}" type="datetimeFigureOut">
              <a:rPr lang="fa-IR" smtClean="0"/>
              <a:t>02/12/1445</a:t>
            </a:fld>
            <a:endParaRPr lang="fa-IR"/>
          </a:p>
        </p:txBody>
      </p:sp>
      <p:sp>
        <p:nvSpPr>
          <p:cNvPr id="8" name="Footer Placeholder 7"/>
          <p:cNvSpPr>
            <a:spLocks noGrp="1"/>
          </p:cNvSpPr>
          <p:nvPr>
            <p:ph type="ftr" sz="quarter" idx="11"/>
          </p:nvPr>
        </p:nvSpPr>
        <p:spPr/>
        <p:txBody>
          <a:bodyPr/>
          <a:lstStyle/>
          <a:p>
            <a:endParaRPr lang="fa-IR"/>
          </a:p>
        </p:txBody>
      </p:sp>
      <p:sp>
        <p:nvSpPr>
          <p:cNvPr id="9" name="Slide Number Placeholder 8"/>
          <p:cNvSpPr>
            <a:spLocks noGrp="1"/>
          </p:cNvSpPr>
          <p:nvPr>
            <p:ph type="sldNum" sz="quarter" idx="12"/>
          </p:nvPr>
        </p:nvSpPr>
        <p:spPr/>
        <p:txBody>
          <a:bodyPr/>
          <a:lstStyle/>
          <a:p>
            <a:fld id="{B48BD998-5F0F-48CA-880D-EB47B4955873}" type="slidenum">
              <a:rPr lang="fa-IR" smtClean="0"/>
              <a:t>‹#›</a:t>
            </a:fld>
            <a:endParaRPr lang="fa-IR"/>
          </a:p>
        </p:txBody>
      </p:sp>
    </p:spTree>
    <p:extLst>
      <p:ext uri="{BB962C8B-B14F-4D97-AF65-F5344CB8AC3E}">
        <p14:creationId xmlns:p14="http://schemas.microsoft.com/office/powerpoint/2010/main" val="1566347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17FB5A-6AEC-485C-A226-E8514E952817}" type="datetimeFigureOut">
              <a:rPr lang="fa-IR" smtClean="0"/>
              <a:t>02/12/1445</a:t>
            </a:fld>
            <a:endParaRPr lang="fa-IR"/>
          </a:p>
        </p:txBody>
      </p:sp>
      <p:sp>
        <p:nvSpPr>
          <p:cNvPr id="4" name="Footer Placeholder 3"/>
          <p:cNvSpPr>
            <a:spLocks noGrp="1"/>
          </p:cNvSpPr>
          <p:nvPr>
            <p:ph type="ftr" sz="quarter" idx="11"/>
          </p:nvPr>
        </p:nvSpPr>
        <p:spPr/>
        <p:txBody>
          <a:bodyPr/>
          <a:lstStyle/>
          <a:p>
            <a:endParaRPr lang="fa-IR"/>
          </a:p>
        </p:txBody>
      </p:sp>
      <p:sp>
        <p:nvSpPr>
          <p:cNvPr id="5" name="Slide Number Placeholder 4"/>
          <p:cNvSpPr>
            <a:spLocks noGrp="1"/>
          </p:cNvSpPr>
          <p:nvPr>
            <p:ph type="sldNum" sz="quarter" idx="12"/>
          </p:nvPr>
        </p:nvSpPr>
        <p:spPr/>
        <p:txBody>
          <a:bodyPr/>
          <a:lstStyle/>
          <a:p>
            <a:fld id="{B48BD998-5F0F-48CA-880D-EB47B4955873}" type="slidenum">
              <a:rPr lang="fa-IR" smtClean="0"/>
              <a:t>‹#›</a:t>
            </a:fld>
            <a:endParaRPr lang="fa-IR"/>
          </a:p>
        </p:txBody>
      </p:sp>
    </p:spTree>
    <p:extLst>
      <p:ext uri="{BB962C8B-B14F-4D97-AF65-F5344CB8AC3E}">
        <p14:creationId xmlns:p14="http://schemas.microsoft.com/office/powerpoint/2010/main" val="622623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17FB5A-6AEC-485C-A226-E8514E952817}" type="datetimeFigureOut">
              <a:rPr lang="fa-IR" smtClean="0"/>
              <a:t>02/12/1445</a:t>
            </a:fld>
            <a:endParaRPr lang="fa-IR"/>
          </a:p>
        </p:txBody>
      </p:sp>
      <p:sp>
        <p:nvSpPr>
          <p:cNvPr id="3" name="Footer Placeholder 2"/>
          <p:cNvSpPr>
            <a:spLocks noGrp="1"/>
          </p:cNvSpPr>
          <p:nvPr>
            <p:ph type="ftr" sz="quarter" idx="11"/>
          </p:nvPr>
        </p:nvSpPr>
        <p:spPr/>
        <p:txBody>
          <a:bodyPr/>
          <a:lstStyle/>
          <a:p>
            <a:endParaRPr lang="fa-IR"/>
          </a:p>
        </p:txBody>
      </p:sp>
      <p:sp>
        <p:nvSpPr>
          <p:cNvPr id="4" name="Slide Number Placeholder 3"/>
          <p:cNvSpPr>
            <a:spLocks noGrp="1"/>
          </p:cNvSpPr>
          <p:nvPr>
            <p:ph type="sldNum" sz="quarter" idx="12"/>
          </p:nvPr>
        </p:nvSpPr>
        <p:spPr/>
        <p:txBody>
          <a:bodyPr/>
          <a:lstStyle/>
          <a:p>
            <a:fld id="{B48BD998-5F0F-48CA-880D-EB47B4955873}" type="slidenum">
              <a:rPr lang="fa-IR" smtClean="0"/>
              <a:t>‹#›</a:t>
            </a:fld>
            <a:endParaRPr lang="fa-IR"/>
          </a:p>
        </p:txBody>
      </p:sp>
    </p:spTree>
    <p:extLst>
      <p:ext uri="{BB962C8B-B14F-4D97-AF65-F5344CB8AC3E}">
        <p14:creationId xmlns:p14="http://schemas.microsoft.com/office/powerpoint/2010/main" val="813904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ectangle 14"/>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E717FB5A-6AEC-485C-A226-E8514E952817}" type="datetimeFigureOut">
              <a:rPr lang="fa-IR" smtClean="0"/>
              <a:t>02/12/1445</a:t>
            </a:fld>
            <a:endParaRPr lang="fa-IR"/>
          </a:p>
        </p:txBody>
      </p:sp>
      <p:sp>
        <p:nvSpPr>
          <p:cNvPr id="9" name="Footer Placeholder 8"/>
          <p:cNvSpPr>
            <a:spLocks noGrp="1"/>
          </p:cNvSpPr>
          <p:nvPr>
            <p:ph type="ftr" sz="quarter" idx="11"/>
          </p:nvPr>
        </p:nvSpPr>
        <p:spPr/>
        <p:txBody>
          <a:bodyPr/>
          <a:lstStyle>
            <a:lvl1pPr algn="r">
              <a:defRPr/>
            </a:lvl1pPr>
          </a:lstStyle>
          <a:p>
            <a:endParaRPr lang="fa-IR"/>
          </a:p>
        </p:txBody>
      </p:sp>
      <p:sp>
        <p:nvSpPr>
          <p:cNvPr id="11" name="Slide Number Placeholder 10"/>
          <p:cNvSpPr>
            <a:spLocks noGrp="1"/>
          </p:cNvSpPr>
          <p:nvPr>
            <p:ph type="sldNum" sz="quarter" idx="12"/>
          </p:nvPr>
        </p:nvSpPr>
        <p:spPr>
          <a:xfrm>
            <a:off x="10396728" y="6227064"/>
            <a:ext cx="1463040" cy="256032"/>
          </a:xfrm>
        </p:spPr>
        <p:txBody>
          <a:bodyPr/>
          <a:lstStyle/>
          <a:p>
            <a:fld id="{B48BD998-5F0F-48CA-880D-EB47B4955873}" type="slidenum">
              <a:rPr lang="fa-IR" smtClean="0"/>
              <a:t>‹#›</a:t>
            </a:fld>
            <a:endParaRPr lang="fa-IR"/>
          </a:p>
        </p:txBody>
      </p:sp>
      <p:sp>
        <p:nvSpPr>
          <p:cNvPr id="12" name="Rectangle 11"/>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43358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6">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E717FB5A-6AEC-485C-A226-E8514E952817}" type="datetimeFigureOut">
              <a:rPr lang="fa-IR" smtClean="0"/>
              <a:t>02/12/1445</a:t>
            </a:fld>
            <a:endParaRPr lang="fa-IR"/>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fa-IR"/>
          </a:p>
        </p:txBody>
      </p:sp>
      <p:sp>
        <p:nvSpPr>
          <p:cNvPr id="7" name="Slide Number Placeholder 6"/>
          <p:cNvSpPr>
            <a:spLocks noGrp="1"/>
          </p:cNvSpPr>
          <p:nvPr>
            <p:ph type="sldNum" sz="quarter" idx="12"/>
          </p:nvPr>
        </p:nvSpPr>
        <p:spPr>
          <a:xfrm>
            <a:off x="10396728" y="6227064"/>
            <a:ext cx="1463040" cy="256032"/>
          </a:xfrm>
        </p:spPr>
        <p:txBody>
          <a:bodyPr/>
          <a:lstStyle/>
          <a:p>
            <a:fld id="{B48BD998-5F0F-48CA-880D-EB47B4955873}" type="slidenum">
              <a:rPr lang="fa-IR" smtClean="0"/>
              <a:t>‹#›</a:t>
            </a:fld>
            <a:endParaRPr lang="fa-IR"/>
          </a:p>
        </p:txBody>
      </p:sp>
      <p:sp>
        <p:nvSpPr>
          <p:cNvPr id="10" name="Rectangle 9"/>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1160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E717FB5A-6AEC-485C-A226-E8514E952817}" type="datetimeFigureOut">
              <a:rPr lang="fa-IR" smtClean="0"/>
              <a:t>02/12/1445</a:t>
            </a:fld>
            <a:endParaRPr lang="fa-IR"/>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fa-IR"/>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B48BD998-5F0F-48CA-880D-EB47B4955873}" type="slidenum">
              <a:rPr lang="fa-IR" smtClean="0"/>
              <a:t>‹#›</a:t>
            </a:fld>
            <a:endParaRPr lang="fa-IR"/>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Tree>
    <p:extLst>
      <p:ext uri="{BB962C8B-B14F-4D97-AF65-F5344CB8AC3E}">
        <p14:creationId xmlns:p14="http://schemas.microsoft.com/office/powerpoint/2010/main" val="3178292953"/>
      </p:ext>
    </p:extLst>
  </p:cSld>
  <p:clrMap bg1="lt1" tx1="dk1" bg2="lt2" tx2="dk2" accent1="accent1" accent2="accent2" accent3="accent3" accent4="accent4" accent5="accent5" accent6="accent6" hlink="hlink" folHlink="folHlink"/>
  <p:sldLayoutIdLst>
    <p:sldLayoutId id="2147484006" r:id="rId1"/>
    <p:sldLayoutId id="2147484007" r:id="rId2"/>
    <p:sldLayoutId id="2147484008" r:id="rId3"/>
    <p:sldLayoutId id="2147484009" r:id="rId4"/>
    <p:sldLayoutId id="2147484010" r:id="rId5"/>
    <p:sldLayoutId id="2147484011" r:id="rId6"/>
    <p:sldLayoutId id="2147484012" r:id="rId7"/>
    <p:sldLayoutId id="2147484013" r:id="rId8"/>
    <p:sldLayoutId id="2147484014" r:id="rId9"/>
    <p:sldLayoutId id="2147484015" r:id="rId10"/>
    <p:sldLayoutId id="2147484016" r:id="rId11"/>
  </p:sldLayoutIdLst>
  <p:txStyles>
    <p:titleStyle>
      <a:lvl1pPr algn="l" defTabSz="914400" rtl="1"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r" defTabSz="914400" rtl="1"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r" defTabSz="914400" rtl="1"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r" defTabSz="914400" rtl="1"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r" defTabSz="914400" rtl="1"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r" defTabSz="914400" rtl="1"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r" defTabSz="914400" rtl="1"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r" defTabSz="914400" rtl="1"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r" defTabSz="914400" rtl="1"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r" defTabSz="914400" rtl="1"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4D48E-F87C-00C9-1622-CD7D51F97ECC}"/>
              </a:ext>
            </a:extLst>
          </p:cNvPr>
          <p:cNvSpPr>
            <a:spLocks noGrp="1"/>
          </p:cNvSpPr>
          <p:nvPr>
            <p:ph type="ctrTitle"/>
          </p:nvPr>
        </p:nvSpPr>
        <p:spPr>
          <a:xfrm>
            <a:off x="1561707" y="1803120"/>
            <a:ext cx="9068586" cy="3336143"/>
          </a:xfrm>
        </p:spPr>
        <p:txBody>
          <a:bodyPr/>
          <a:lstStyle/>
          <a:p>
            <a:r>
              <a:rPr lang="en-US" sz="6000" dirty="0"/>
              <a:t>Using policy gradient to improve social learning </a:t>
            </a:r>
            <a:endParaRPr lang="fa-IR" sz="6000" dirty="0"/>
          </a:p>
        </p:txBody>
      </p:sp>
      <p:sp>
        <p:nvSpPr>
          <p:cNvPr id="3" name="Subtitle 2">
            <a:extLst>
              <a:ext uri="{FF2B5EF4-FFF2-40B4-BE49-F238E27FC236}">
                <a16:creationId xmlns:a16="http://schemas.microsoft.com/office/drawing/2014/main" id="{98C4E393-C3C8-8441-F7C0-930A86C80503}"/>
              </a:ext>
            </a:extLst>
          </p:cNvPr>
          <p:cNvSpPr>
            <a:spLocks noGrp="1"/>
          </p:cNvSpPr>
          <p:nvPr>
            <p:ph type="subTitle" idx="1"/>
          </p:nvPr>
        </p:nvSpPr>
        <p:spPr/>
        <p:txBody>
          <a:bodyPr/>
          <a:lstStyle/>
          <a:p>
            <a:r>
              <a:rPr lang="en-US" dirty="0"/>
              <a:t>By Nima</a:t>
            </a:r>
            <a:endParaRPr lang="fa-IR" dirty="0"/>
          </a:p>
        </p:txBody>
      </p:sp>
    </p:spTree>
    <p:extLst>
      <p:ext uri="{BB962C8B-B14F-4D97-AF65-F5344CB8AC3E}">
        <p14:creationId xmlns:p14="http://schemas.microsoft.com/office/powerpoint/2010/main" val="27239138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E1C59-BC76-E615-D651-DC4481376B29}"/>
              </a:ext>
            </a:extLst>
          </p:cNvPr>
          <p:cNvSpPr>
            <a:spLocks noGrp="1"/>
          </p:cNvSpPr>
          <p:nvPr>
            <p:ph type="title"/>
          </p:nvPr>
        </p:nvSpPr>
        <p:spPr/>
        <p:txBody>
          <a:bodyPr/>
          <a:lstStyle/>
          <a:p>
            <a:pPr algn="ctr" rtl="0"/>
            <a:r>
              <a:rPr lang="en-US" dirty="0"/>
              <a:t>Results </a:t>
            </a:r>
            <a:endParaRPr lang="fa-IR" dirty="0"/>
          </a:p>
        </p:txBody>
      </p:sp>
      <p:sp>
        <p:nvSpPr>
          <p:cNvPr id="4" name="AutoShape 2" descr="Conservative Q-Learning for Offline Reinforcement Learning">
            <a:extLst>
              <a:ext uri="{FF2B5EF4-FFF2-40B4-BE49-F238E27FC236}">
                <a16:creationId xmlns:a16="http://schemas.microsoft.com/office/drawing/2014/main" id="{164B0ED4-E361-DAE1-3058-530B5C7DB7F1}"/>
              </a:ext>
            </a:extLst>
          </p:cNvPr>
          <p:cNvSpPr>
            <a:spLocks noGrp="1" noChangeAspect="1" noChangeArrowheads="1"/>
          </p:cNvSpPr>
          <p:nvPr>
            <p:ph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a-IR"/>
          </a:p>
        </p:txBody>
      </p:sp>
      <p:sp>
        <p:nvSpPr>
          <p:cNvPr id="5" name="AutoShape 4" descr="Conservative Q-Learning for Offline Reinforcement Learning">
            <a:extLst>
              <a:ext uri="{FF2B5EF4-FFF2-40B4-BE49-F238E27FC236}">
                <a16:creationId xmlns:a16="http://schemas.microsoft.com/office/drawing/2014/main" id="{A9AABE7E-3C4D-A11B-7E49-94DDC963B4C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a-IR"/>
          </a:p>
        </p:txBody>
      </p:sp>
      <p:pic>
        <p:nvPicPr>
          <p:cNvPr id="1030" name="Picture 6" descr="Conservative Q-Learning for Offline Reinforcement Learning">
            <a:extLst>
              <a:ext uri="{FF2B5EF4-FFF2-40B4-BE49-F238E27FC236}">
                <a16:creationId xmlns:a16="http://schemas.microsoft.com/office/drawing/2014/main" id="{3233BE82-2766-52FD-8CCB-2C0C179379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3900" y="2103120"/>
            <a:ext cx="7899400" cy="3884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2701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31779-7690-4B7A-32CB-A8FA8821C13B}"/>
              </a:ext>
            </a:extLst>
          </p:cNvPr>
          <p:cNvSpPr>
            <a:spLocks noGrp="1"/>
          </p:cNvSpPr>
          <p:nvPr>
            <p:ph type="title"/>
          </p:nvPr>
        </p:nvSpPr>
        <p:spPr/>
        <p:txBody>
          <a:bodyPr/>
          <a:lstStyle/>
          <a:p>
            <a:pPr algn="ctr"/>
            <a:r>
              <a:rPr lang="en-US" dirty="0"/>
              <a:t>PG Inspired Updated</a:t>
            </a:r>
            <a:endParaRPr lang="fa-IR" dirty="0"/>
          </a:p>
        </p:txBody>
      </p:sp>
      <p:sp>
        <p:nvSpPr>
          <p:cNvPr id="3" name="Content Placeholder 2">
            <a:extLst>
              <a:ext uri="{FF2B5EF4-FFF2-40B4-BE49-F238E27FC236}">
                <a16:creationId xmlns:a16="http://schemas.microsoft.com/office/drawing/2014/main" id="{089B52D4-AEDE-B41A-3D98-457712D63BE5}"/>
              </a:ext>
            </a:extLst>
          </p:cNvPr>
          <p:cNvSpPr>
            <a:spLocks noGrp="1"/>
          </p:cNvSpPr>
          <p:nvPr>
            <p:ph idx="1"/>
          </p:nvPr>
        </p:nvSpPr>
        <p:spPr/>
        <p:txBody>
          <a:bodyPr/>
          <a:lstStyle/>
          <a:p>
            <a:pPr algn="l" rtl="0"/>
            <a:r>
              <a:rPr lang="en-US" dirty="0"/>
              <a:t>The setting is identical to the previous version, with a CQL term added to Q network loss.</a:t>
            </a:r>
          </a:p>
          <a:p>
            <a:pPr algn="l" rtl="0"/>
            <a:endParaRPr lang="fa-IR" dirty="0"/>
          </a:p>
        </p:txBody>
      </p:sp>
      <p:sp>
        <p:nvSpPr>
          <p:cNvPr id="4" name="Rectangle: Rounded Corners 3">
            <a:extLst>
              <a:ext uri="{FF2B5EF4-FFF2-40B4-BE49-F238E27FC236}">
                <a16:creationId xmlns:a16="http://schemas.microsoft.com/office/drawing/2014/main" id="{85461471-8B68-F52F-1D87-20D66EE7BFCF}"/>
              </a:ext>
            </a:extLst>
          </p:cNvPr>
          <p:cNvSpPr/>
          <p:nvPr/>
        </p:nvSpPr>
        <p:spPr>
          <a:xfrm>
            <a:off x="423505" y="5004237"/>
            <a:ext cx="1543665" cy="934065"/>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dirty="0">
                <a:solidFill>
                  <a:schemeClr val="tx1"/>
                </a:solidFill>
              </a:rPr>
              <a:t>Update belief models</a:t>
            </a:r>
            <a:endParaRPr lang="fa-IR" dirty="0">
              <a:solidFill>
                <a:schemeClr val="tx1"/>
              </a:solidFill>
            </a:endParaRPr>
          </a:p>
        </p:txBody>
      </p:sp>
      <p:sp>
        <p:nvSpPr>
          <p:cNvPr id="5" name="Rectangle: Rounded Corners 4">
            <a:extLst>
              <a:ext uri="{FF2B5EF4-FFF2-40B4-BE49-F238E27FC236}">
                <a16:creationId xmlns:a16="http://schemas.microsoft.com/office/drawing/2014/main" id="{6ACE8391-A98F-1BC4-E345-B976741C2E99}"/>
              </a:ext>
            </a:extLst>
          </p:cNvPr>
          <p:cNvSpPr/>
          <p:nvPr/>
        </p:nvSpPr>
        <p:spPr>
          <a:xfrm>
            <a:off x="2319008" y="5004237"/>
            <a:ext cx="1543665" cy="934065"/>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dirty="0">
                <a:solidFill>
                  <a:schemeClr val="tx1"/>
                </a:solidFill>
              </a:rPr>
              <a:t>Choose an agent based on a criteria </a:t>
            </a:r>
            <a:endParaRPr lang="fa-IR" dirty="0">
              <a:solidFill>
                <a:schemeClr val="tx1"/>
              </a:solidFill>
            </a:endParaRPr>
          </a:p>
        </p:txBody>
      </p:sp>
      <p:sp>
        <p:nvSpPr>
          <p:cNvPr id="6" name="Rectangle: Rounded Corners 5">
            <a:extLst>
              <a:ext uri="{FF2B5EF4-FFF2-40B4-BE49-F238E27FC236}">
                <a16:creationId xmlns:a16="http://schemas.microsoft.com/office/drawing/2014/main" id="{BCE55E30-F17F-91D5-DEEB-FA13E3A8AD59}"/>
              </a:ext>
            </a:extLst>
          </p:cNvPr>
          <p:cNvSpPr/>
          <p:nvPr/>
        </p:nvSpPr>
        <p:spPr>
          <a:xfrm>
            <a:off x="9353083" y="5041165"/>
            <a:ext cx="1543665" cy="934065"/>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dirty="0">
                <a:solidFill>
                  <a:schemeClr val="tx1"/>
                </a:solidFill>
              </a:rPr>
              <a:t>Adapt its policy</a:t>
            </a:r>
            <a:endParaRPr lang="fa-IR" dirty="0">
              <a:solidFill>
                <a:schemeClr val="tx1"/>
              </a:solidFill>
            </a:endParaRPr>
          </a:p>
        </p:txBody>
      </p:sp>
      <p:sp>
        <p:nvSpPr>
          <p:cNvPr id="7" name="Rectangle: Rounded Corners 6">
            <a:extLst>
              <a:ext uri="{FF2B5EF4-FFF2-40B4-BE49-F238E27FC236}">
                <a16:creationId xmlns:a16="http://schemas.microsoft.com/office/drawing/2014/main" id="{7580CD16-D16C-C085-9993-CA72C42E5510}"/>
              </a:ext>
            </a:extLst>
          </p:cNvPr>
          <p:cNvSpPr/>
          <p:nvPr/>
        </p:nvSpPr>
        <p:spPr>
          <a:xfrm>
            <a:off x="8730492" y="2542054"/>
            <a:ext cx="1543665" cy="934065"/>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dirty="0">
                <a:solidFill>
                  <a:schemeClr val="tx1"/>
                </a:solidFill>
              </a:rPr>
              <a:t>Interact with env</a:t>
            </a:r>
            <a:endParaRPr lang="fa-IR" dirty="0">
              <a:solidFill>
                <a:schemeClr val="tx1"/>
              </a:solidFill>
            </a:endParaRPr>
          </a:p>
        </p:txBody>
      </p:sp>
      <p:sp>
        <p:nvSpPr>
          <p:cNvPr id="8" name="Rectangle: Rounded Corners 7">
            <a:extLst>
              <a:ext uri="{FF2B5EF4-FFF2-40B4-BE49-F238E27FC236}">
                <a16:creationId xmlns:a16="http://schemas.microsoft.com/office/drawing/2014/main" id="{6F75029B-3CDD-F4AE-F0AA-C0D136B69777}"/>
              </a:ext>
            </a:extLst>
          </p:cNvPr>
          <p:cNvSpPr/>
          <p:nvPr/>
        </p:nvSpPr>
        <p:spPr>
          <a:xfrm>
            <a:off x="4280896" y="3596035"/>
            <a:ext cx="1543665" cy="934065"/>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dirty="0">
                <a:solidFill>
                  <a:schemeClr val="tx1"/>
                </a:solidFill>
              </a:rPr>
              <a:t>Improve your policy/value network</a:t>
            </a:r>
            <a:endParaRPr lang="fa-IR" dirty="0">
              <a:solidFill>
                <a:schemeClr val="tx1"/>
              </a:solidFill>
            </a:endParaRPr>
          </a:p>
        </p:txBody>
      </p:sp>
      <p:sp>
        <p:nvSpPr>
          <p:cNvPr id="9" name="Rectangle: Rounded Corners 8">
            <a:extLst>
              <a:ext uri="{FF2B5EF4-FFF2-40B4-BE49-F238E27FC236}">
                <a16:creationId xmlns:a16="http://schemas.microsoft.com/office/drawing/2014/main" id="{75A05E93-77A5-99D8-503D-AE725B73898F}"/>
              </a:ext>
            </a:extLst>
          </p:cNvPr>
          <p:cNvSpPr/>
          <p:nvPr/>
        </p:nvSpPr>
        <p:spPr>
          <a:xfrm>
            <a:off x="4280896" y="2542053"/>
            <a:ext cx="1543665" cy="934065"/>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dirty="0">
                <a:solidFill>
                  <a:schemeClr val="tx1"/>
                </a:solidFill>
              </a:rPr>
              <a:t>Observe others’ experiences</a:t>
            </a:r>
            <a:endParaRPr lang="fa-IR" dirty="0">
              <a:solidFill>
                <a:schemeClr val="tx1"/>
              </a:solidFill>
            </a:endParaRPr>
          </a:p>
        </p:txBody>
      </p:sp>
      <p:cxnSp>
        <p:nvCxnSpPr>
          <p:cNvPr id="10" name="Straight Arrow Connector 9">
            <a:extLst>
              <a:ext uri="{FF2B5EF4-FFF2-40B4-BE49-F238E27FC236}">
                <a16:creationId xmlns:a16="http://schemas.microsoft.com/office/drawing/2014/main" id="{87D2F6BF-D895-200E-012D-B26BB7738708}"/>
              </a:ext>
            </a:extLst>
          </p:cNvPr>
          <p:cNvCxnSpPr>
            <a:stCxn id="4" idx="3"/>
            <a:endCxn id="5" idx="1"/>
          </p:cNvCxnSpPr>
          <p:nvPr/>
        </p:nvCxnSpPr>
        <p:spPr>
          <a:xfrm>
            <a:off x="1967170" y="5471270"/>
            <a:ext cx="35183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1191C16-CD09-94AD-1519-0E1B7801C6A9}"/>
              </a:ext>
            </a:extLst>
          </p:cNvPr>
          <p:cNvCxnSpPr>
            <a:cxnSpLocks/>
            <a:stCxn id="5" idx="3"/>
            <a:endCxn id="6" idx="1"/>
          </p:cNvCxnSpPr>
          <p:nvPr/>
        </p:nvCxnSpPr>
        <p:spPr>
          <a:xfrm>
            <a:off x="3862673" y="5471270"/>
            <a:ext cx="5490410" cy="3692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EC53F610-DC7B-7550-923F-2513A5020B15}"/>
              </a:ext>
            </a:extLst>
          </p:cNvPr>
          <p:cNvCxnSpPr>
            <a:cxnSpLocks/>
            <a:stCxn id="6" idx="3"/>
            <a:endCxn id="7" idx="3"/>
          </p:cNvCxnSpPr>
          <p:nvPr/>
        </p:nvCxnSpPr>
        <p:spPr>
          <a:xfrm flipH="1" flipV="1">
            <a:off x="10274157" y="3009087"/>
            <a:ext cx="622591" cy="2499111"/>
          </a:xfrm>
          <a:prstGeom prst="bentConnector3">
            <a:avLst>
              <a:gd name="adj1" fmla="val -36718"/>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DF2A42EC-8886-1C01-C619-251D276B4A6B}"/>
              </a:ext>
            </a:extLst>
          </p:cNvPr>
          <p:cNvCxnSpPr>
            <a:stCxn id="9" idx="1"/>
            <a:endCxn id="4" idx="0"/>
          </p:cNvCxnSpPr>
          <p:nvPr/>
        </p:nvCxnSpPr>
        <p:spPr>
          <a:xfrm rot="10800000" flipV="1">
            <a:off x="1195338" y="3009085"/>
            <a:ext cx="3085558" cy="1995151"/>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65FDFBD2-64DA-CB85-9397-1426C9322878}"/>
              </a:ext>
            </a:extLst>
          </p:cNvPr>
          <p:cNvCxnSpPr>
            <a:stCxn id="8" idx="1"/>
            <a:endCxn id="5" idx="0"/>
          </p:cNvCxnSpPr>
          <p:nvPr/>
        </p:nvCxnSpPr>
        <p:spPr>
          <a:xfrm rot="10800000" flipV="1">
            <a:off x="3090842" y="4063067"/>
            <a:ext cx="1190055" cy="941169"/>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746F6263-D590-2A47-170D-5CA703BA8BCC}"/>
              </a:ext>
            </a:extLst>
          </p:cNvPr>
          <p:cNvCxnSpPr>
            <a:cxnSpLocks/>
            <a:stCxn id="7" idx="1"/>
            <a:endCxn id="9" idx="3"/>
          </p:cNvCxnSpPr>
          <p:nvPr/>
        </p:nvCxnSpPr>
        <p:spPr>
          <a:xfrm rot="10800000">
            <a:off x="5824562" y="3009087"/>
            <a:ext cx="2905931" cy="1"/>
          </a:xfrm>
          <a:prstGeom prst="bentConnector3">
            <a:avLst>
              <a:gd name="adj1" fmla="val 500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2A00FDEC-9371-41FD-F4DA-DCCAA96D3186}"/>
              </a:ext>
            </a:extLst>
          </p:cNvPr>
          <p:cNvCxnSpPr>
            <a:cxnSpLocks/>
            <a:stCxn id="7" idx="1"/>
            <a:endCxn id="8" idx="3"/>
          </p:cNvCxnSpPr>
          <p:nvPr/>
        </p:nvCxnSpPr>
        <p:spPr>
          <a:xfrm rot="10800000" flipV="1">
            <a:off x="5824562" y="3009086"/>
            <a:ext cx="2905931" cy="1053981"/>
          </a:xfrm>
          <a:prstGeom prst="bentConnector3">
            <a:avLst>
              <a:gd name="adj1" fmla="val 500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Diagonal Corners Snipped 27">
            <a:extLst>
              <a:ext uri="{FF2B5EF4-FFF2-40B4-BE49-F238E27FC236}">
                <a16:creationId xmlns:a16="http://schemas.microsoft.com/office/drawing/2014/main" id="{8269D62A-5AD4-164A-1C53-770FB311ACA4}"/>
              </a:ext>
            </a:extLst>
          </p:cNvPr>
          <p:cNvSpPr/>
          <p:nvPr/>
        </p:nvSpPr>
        <p:spPr>
          <a:xfrm>
            <a:off x="4379881" y="4626058"/>
            <a:ext cx="1345693" cy="415107"/>
          </a:xfrm>
          <a:prstGeom prst="snip2DiagRect">
            <a:avLst/>
          </a:prstGeom>
          <a:solidFill>
            <a:schemeClr val="accent5">
              <a:lumMod val="75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dirty="0">
                <a:solidFill>
                  <a:sysClr val="windowText" lastClr="000000"/>
                </a:solidFill>
              </a:rPr>
              <a:t>SAC+CQL</a:t>
            </a:r>
            <a:endParaRPr lang="fa-IR" dirty="0">
              <a:solidFill>
                <a:sysClr val="windowText" lastClr="000000"/>
              </a:solidFill>
            </a:endParaRPr>
          </a:p>
        </p:txBody>
      </p:sp>
      <p:sp>
        <p:nvSpPr>
          <p:cNvPr id="36" name="Rectangle: Diagonal Corners Snipped 35">
            <a:extLst>
              <a:ext uri="{FF2B5EF4-FFF2-40B4-BE49-F238E27FC236}">
                <a16:creationId xmlns:a16="http://schemas.microsoft.com/office/drawing/2014/main" id="{17FB3E9B-6C95-BC13-59C6-9040BA551C21}"/>
              </a:ext>
            </a:extLst>
          </p:cNvPr>
          <p:cNvSpPr/>
          <p:nvPr/>
        </p:nvSpPr>
        <p:spPr>
          <a:xfrm>
            <a:off x="2417993" y="5997332"/>
            <a:ext cx="1345693" cy="415107"/>
          </a:xfrm>
          <a:prstGeom prst="snip2DiagRect">
            <a:avLst/>
          </a:prstGeom>
          <a:solidFill>
            <a:schemeClr val="accent5">
              <a:lumMod val="75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dirty="0">
                <a:solidFill>
                  <a:sysClr val="windowText" lastClr="000000"/>
                </a:solidFill>
              </a:rPr>
              <a:t>PG</a:t>
            </a:r>
            <a:endParaRPr lang="fa-IR" dirty="0">
              <a:solidFill>
                <a:sysClr val="windowText" lastClr="000000"/>
              </a:solidFill>
            </a:endParaRPr>
          </a:p>
        </p:txBody>
      </p:sp>
      <p:sp>
        <p:nvSpPr>
          <p:cNvPr id="37" name="Rectangle: Diagonal Corners Snipped 36">
            <a:extLst>
              <a:ext uri="{FF2B5EF4-FFF2-40B4-BE49-F238E27FC236}">
                <a16:creationId xmlns:a16="http://schemas.microsoft.com/office/drawing/2014/main" id="{FB3E9378-F558-5483-49BA-BFB0B17C9BDC}"/>
              </a:ext>
            </a:extLst>
          </p:cNvPr>
          <p:cNvSpPr/>
          <p:nvPr/>
        </p:nvSpPr>
        <p:spPr>
          <a:xfrm>
            <a:off x="522490" y="5975230"/>
            <a:ext cx="1345693" cy="415107"/>
          </a:xfrm>
          <a:prstGeom prst="snip2DiagRect">
            <a:avLst/>
          </a:prstGeom>
          <a:solidFill>
            <a:schemeClr val="accent5">
              <a:lumMod val="75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dirty="0">
                <a:solidFill>
                  <a:sysClr val="windowText" lastClr="000000"/>
                </a:solidFill>
              </a:rPr>
              <a:t>BC</a:t>
            </a:r>
            <a:endParaRPr lang="fa-IR" dirty="0">
              <a:solidFill>
                <a:sysClr val="windowText" lastClr="000000"/>
              </a:solidFill>
            </a:endParaRPr>
          </a:p>
        </p:txBody>
      </p:sp>
      <p:sp>
        <p:nvSpPr>
          <p:cNvPr id="38" name="Rectangle: Diagonal Corners Snipped 37">
            <a:extLst>
              <a:ext uri="{FF2B5EF4-FFF2-40B4-BE49-F238E27FC236}">
                <a16:creationId xmlns:a16="http://schemas.microsoft.com/office/drawing/2014/main" id="{91D0BC56-FB00-BF6F-81FA-5C58C4741242}"/>
              </a:ext>
            </a:extLst>
          </p:cNvPr>
          <p:cNvSpPr/>
          <p:nvPr/>
        </p:nvSpPr>
        <p:spPr>
          <a:xfrm>
            <a:off x="9452068" y="6025873"/>
            <a:ext cx="1345693" cy="415107"/>
          </a:xfrm>
          <a:prstGeom prst="snip2DiagRect">
            <a:avLst/>
          </a:prstGeom>
          <a:solidFill>
            <a:schemeClr val="accent5">
              <a:lumMod val="75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dirty="0">
                <a:solidFill>
                  <a:sysClr val="windowText" lastClr="000000"/>
                </a:solidFill>
              </a:rPr>
              <a:t>BC</a:t>
            </a:r>
            <a:endParaRPr lang="fa-IR" dirty="0">
              <a:solidFill>
                <a:sysClr val="windowText" lastClr="000000"/>
              </a:solidFill>
            </a:endParaRPr>
          </a:p>
        </p:txBody>
      </p:sp>
    </p:spTree>
    <p:extLst>
      <p:ext uri="{BB962C8B-B14F-4D97-AF65-F5344CB8AC3E}">
        <p14:creationId xmlns:p14="http://schemas.microsoft.com/office/powerpoint/2010/main" val="3165085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down)">
                                      <p:cBhvr>
                                        <p:cTn id="7" dur="500"/>
                                        <p:tgtEl>
                                          <p:spTgt spid="28"/>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wipe(down)">
                                      <p:cBhvr>
                                        <p:cTn id="10" dur="500"/>
                                        <p:tgtEl>
                                          <p:spTgt spid="36"/>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wipe(down)">
                                      <p:cBhvr>
                                        <p:cTn id="13" dur="500"/>
                                        <p:tgtEl>
                                          <p:spTgt spid="37"/>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wipe(down)">
                                      <p:cBhvr>
                                        <p:cTn id="16"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6" grpId="0" animBg="1"/>
      <p:bldP spid="37" grpId="0" animBg="1"/>
      <p:bldP spid="3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93A38-4D96-259F-078F-72012325E1E9}"/>
              </a:ext>
            </a:extLst>
          </p:cNvPr>
          <p:cNvSpPr>
            <a:spLocks noGrp="1"/>
          </p:cNvSpPr>
          <p:nvPr>
            <p:ph type="title"/>
          </p:nvPr>
        </p:nvSpPr>
        <p:spPr/>
        <p:txBody>
          <a:bodyPr/>
          <a:lstStyle/>
          <a:p>
            <a:pPr algn="ctr"/>
            <a:r>
              <a:rPr lang="en-US" dirty="0"/>
              <a:t>Experiment setting</a:t>
            </a:r>
            <a:endParaRPr lang="fa-IR" dirty="0"/>
          </a:p>
        </p:txBody>
      </p:sp>
      <p:sp>
        <p:nvSpPr>
          <p:cNvPr id="3" name="Content Placeholder 2">
            <a:extLst>
              <a:ext uri="{FF2B5EF4-FFF2-40B4-BE49-F238E27FC236}">
                <a16:creationId xmlns:a16="http://schemas.microsoft.com/office/drawing/2014/main" id="{FA0DCC6A-26F1-33A4-A7A8-8DC0701E72A6}"/>
              </a:ext>
            </a:extLst>
          </p:cNvPr>
          <p:cNvSpPr>
            <a:spLocks noGrp="1"/>
          </p:cNvSpPr>
          <p:nvPr>
            <p:ph idx="1"/>
          </p:nvPr>
        </p:nvSpPr>
        <p:spPr/>
        <p:txBody>
          <a:bodyPr/>
          <a:lstStyle/>
          <a:p>
            <a:pPr algn="l" rtl="0"/>
            <a:r>
              <a:rPr lang="en-US" dirty="0"/>
              <a:t>Environment: bipedal walker v3 hardcore</a:t>
            </a:r>
          </a:p>
          <a:p>
            <a:pPr algn="l" rtl="0"/>
            <a:r>
              <a:rPr lang="en-US" dirty="0"/>
              <a:t>Social agents: {hardcore expert, flat version expert, untrained} / {flat version expert, untrained}</a:t>
            </a:r>
          </a:p>
          <a:p>
            <a:pPr algn="l" rtl="0"/>
            <a:endParaRPr lang="fa-IR" dirty="0"/>
          </a:p>
        </p:txBody>
      </p:sp>
      <p:pic>
        <p:nvPicPr>
          <p:cNvPr id="6" name="Picture 5">
            <a:extLst>
              <a:ext uri="{FF2B5EF4-FFF2-40B4-BE49-F238E27FC236}">
                <a16:creationId xmlns:a16="http://schemas.microsoft.com/office/drawing/2014/main" id="{B6EA0707-D6D7-5F5A-F460-85A35CBFEFF2}"/>
              </a:ext>
            </a:extLst>
          </p:cNvPr>
          <p:cNvPicPr>
            <a:picLocks noChangeAspect="1"/>
          </p:cNvPicPr>
          <p:nvPr/>
        </p:nvPicPr>
        <p:blipFill>
          <a:blip r:embed="rId2"/>
          <a:stretch>
            <a:fillRect/>
          </a:stretch>
        </p:blipFill>
        <p:spPr>
          <a:xfrm>
            <a:off x="3699448" y="2917769"/>
            <a:ext cx="4793103" cy="3206197"/>
          </a:xfrm>
          <a:prstGeom prst="rect">
            <a:avLst/>
          </a:prstGeom>
        </p:spPr>
      </p:pic>
    </p:spTree>
    <p:extLst>
      <p:ext uri="{BB962C8B-B14F-4D97-AF65-F5344CB8AC3E}">
        <p14:creationId xmlns:p14="http://schemas.microsoft.com/office/powerpoint/2010/main" val="364311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A8210-A9AF-B10E-C208-7CC7903B0C3A}"/>
              </a:ext>
            </a:extLst>
          </p:cNvPr>
          <p:cNvSpPr>
            <a:spLocks noGrp="1"/>
          </p:cNvSpPr>
          <p:nvPr>
            <p:ph type="title"/>
          </p:nvPr>
        </p:nvSpPr>
        <p:spPr/>
        <p:txBody>
          <a:bodyPr/>
          <a:lstStyle/>
          <a:p>
            <a:pPr algn="ctr"/>
            <a:r>
              <a:rPr lang="en-US" dirty="0"/>
              <a:t>Starting point: Social Bandit</a:t>
            </a:r>
            <a:endParaRPr lang="fa-IR" dirty="0"/>
          </a:p>
        </p:txBody>
      </p:sp>
      <p:sp>
        <p:nvSpPr>
          <p:cNvPr id="3" name="Content Placeholder 2">
            <a:extLst>
              <a:ext uri="{FF2B5EF4-FFF2-40B4-BE49-F238E27FC236}">
                <a16:creationId xmlns:a16="http://schemas.microsoft.com/office/drawing/2014/main" id="{84738E4A-C8DB-0FE4-1F23-D296176CA235}"/>
              </a:ext>
            </a:extLst>
          </p:cNvPr>
          <p:cNvSpPr>
            <a:spLocks noGrp="1"/>
          </p:cNvSpPr>
          <p:nvPr>
            <p:ph idx="1"/>
          </p:nvPr>
        </p:nvSpPr>
        <p:spPr/>
        <p:txBody>
          <a:bodyPr/>
          <a:lstStyle/>
          <a:p>
            <a:pPr algn="l" rtl="0"/>
            <a:endParaRPr lang="fa-IR" dirty="0"/>
          </a:p>
        </p:txBody>
      </p:sp>
      <p:pic>
        <p:nvPicPr>
          <p:cNvPr id="5" name="Picture 4">
            <a:extLst>
              <a:ext uri="{FF2B5EF4-FFF2-40B4-BE49-F238E27FC236}">
                <a16:creationId xmlns:a16="http://schemas.microsoft.com/office/drawing/2014/main" id="{4D18E1C3-F577-0309-62CC-F6607B775015}"/>
              </a:ext>
            </a:extLst>
          </p:cNvPr>
          <p:cNvPicPr>
            <a:picLocks noChangeAspect="1"/>
          </p:cNvPicPr>
          <p:nvPr/>
        </p:nvPicPr>
        <p:blipFill>
          <a:blip r:embed="rId2"/>
          <a:stretch>
            <a:fillRect/>
          </a:stretch>
        </p:blipFill>
        <p:spPr>
          <a:xfrm>
            <a:off x="7301840" y="1964507"/>
            <a:ext cx="4346211" cy="4250899"/>
          </a:xfrm>
          <a:prstGeom prst="rect">
            <a:avLst/>
          </a:prstGeom>
        </p:spPr>
      </p:pic>
      <p:sp>
        <p:nvSpPr>
          <p:cNvPr id="6" name="Rectangle: Rounded Corners 5">
            <a:extLst>
              <a:ext uri="{FF2B5EF4-FFF2-40B4-BE49-F238E27FC236}">
                <a16:creationId xmlns:a16="http://schemas.microsoft.com/office/drawing/2014/main" id="{643DF4DD-3F1F-2E87-A7E8-FC5D6CD4CE0C}"/>
              </a:ext>
            </a:extLst>
          </p:cNvPr>
          <p:cNvSpPr/>
          <p:nvPr/>
        </p:nvSpPr>
        <p:spPr>
          <a:xfrm>
            <a:off x="423505" y="5100973"/>
            <a:ext cx="1543665" cy="934065"/>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dirty="0">
                <a:solidFill>
                  <a:schemeClr val="tx1"/>
                </a:solidFill>
              </a:rPr>
              <a:t>Update belief models</a:t>
            </a:r>
            <a:endParaRPr lang="fa-IR" dirty="0">
              <a:solidFill>
                <a:schemeClr val="tx1"/>
              </a:solidFill>
            </a:endParaRPr>
          </a:p>
        </p:txBody>
      </p:sp>
      <p:sp>
        <p:nvSpPr>
          <p:cNvPr id="7" name="Rectangle: Rounded Corners 6">
            <a:extLst>
              <a:ext uri="{FF2B5EF4-FFF2-40B4-BE49-F238E27FC236}">
                <a16:creationId xmlns:a16="http://schemas.microsoft.com/office/drawing/2014/main" id="{0F60316A-2AC6-B5C7-33BB-607D7594B915}"/>
              </a:ext>
            </a:extLst>
          </p:cNvPr>
          <p:cNvSpPr/>
          <p:nvPr/>
        </p:nvSpPr>
        <p:spPr>
          <a:xfrm>
            <a:off x="2319008" y="5100975"/>
            <a:ext cx="1543665" cy="934065"/>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dirty="0">
                <a:solidFill>
                  <a:schemeClr val="tx1"/>
                </a:solidFill>
              </a:rPr>
              <a:t>Choose an agent based on a criteria </a:t>
            </a:r>
            <a:endParaRPr lang="fa-IR" dirty="0">
              <a:solidFill>
                <a:schemeClr val="tx1"/>
              </a:solidFill>
            </a:endParaRPr>
          </a:p>
        </p:txBody>
      </p:sp>
      <p:sp>
        <p:nvSpPr>
          <p:cNvPr id="9" name="Rectangle: Rounded Corners 8">
            <a:extLst>
              <a:ext uri="{FF2B5EF4-FFF2-40B4-BE49-F238E27FC236}">
                <a16:creationId xmlns:a16="http://schemas.microsoft.com/office/drawing/2014/main" id="{9B99913E-090C-2403-D5F1-673204E33987}"/>
              </a:ext>
            </a:extLst>
          </p:cNvPr>
          <p:cNvSpPr/>
          <p:nvPr/>
        </p:nvSpPr>
        <p:spPr>
          <a:xfrm>
            <a:off x="5424549" y="5100974"/>
            <a:ext cx="1543665" cy="934065"/>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dirty="0">
                <a:solidFill>
                  <a:schemeClr val="tx1"/>
                </a:solidFill>
              </a:rPr>
              <a:t>Adapt its policy</a:t>
            </a:r>
            <a:endParaRPr lang="fa-IR" dirty="0">
              <a:solidFill>
                <a:schemeClr val="tx1"/>
              </a:solidFill>
            </a:endParaRPr>
          </a:p>
        </p:txBody>
      </p:sp>
      <p:sp>
        <p:nvSpPr>
          <p:cNvPr id="10" name="Rectangle: Rounded Corners 9">
            <a:extLst>
              <a:ext uri="{FF2B5EF4-FFF2-40B4-BE49-F238E27FC236}">
                <a16:creationId xmlns:a16="http://schemas.microsoft.com/office/drawing/2014/main" id="{8486A7F7-3BCB-00FD-96A3-37B9E06DDB33}"/>
              </a:ext>
            </a:extLst>
          </p:cNvPr>
          <p:cNvSpPr/>
          <p:nvPr/>
        </p:nvSpPr>
        <p:spPr>
          <a:xfrm>
            <a:off x="5377692" y="2542054"/>
            <a:ext cx="1543665" cy="934065"/>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dirty="0">
                <a:solidFill>
                  <a:schemeClr val="tx1"/>
                </a:solidFill>
              </a:rPr>
              <a:t>Interact with env</a:t>
            </a:r>
            <a:endParaRPr lang="fa-IR" dirty="0">
              <a:solidFill>
                <a:schemeClr val="tx1"/>
              </a:solidFill>
            </a:endParaRPr>
          </a:p>
        </p:txBody>
      </p:sp>
      <p:sp>
        <p:nvSpPr>
          <p:cNvPr id="11" name="Rectangle: Rounded Corners 10">
            <a:extLst>
              <a:ext uri="{FF2B5EF4-FFF2-40B4-BE49-F238E27FC236}">
                <a16:creationId xmlns:a16="http://schemas.microsoft.com/office/drawing/2014/main" id="{00B0F54B-6173-C1A0-BF4E-7ACD2F42FB22}"/>
              </a:ext>
            </a:extLst>
          </p:cNvPr>
          <p:cNvSpPr/>
          <p:nvPr/>
        </p:nvSpPr>
        <p:spPr>
          <a:xfrm>
            <a:off x="3320458" y="3009086"/>
            <a:ext cx="1543665" cy="934065"/>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dirty="0">
                <a:solidFill>
                  <a:schemeClr val="tx1"/>
                </a:solidFill>
              </a:rPr>
              <a:t>Improve your policy/value network</a:t>
            </a:r>
            <a:endParaRPr lang="fa-IR" dirty="0">
              <a:solidFill>
                <a:schemeClr val="tx1"/>
              </a:solidFill>
            </a:endParaRPr>
          </a:p>
        </p:txBody>
      </p:sp>
      <p:sp>
        <p:nvSpPr>
          <p:cNvPr id="12" name="Rectangle: Rounded Corners 11">
            <a:extLst>
              <a:ext uri="{FF2B5EF4-FFF2-40B4-BE49-F238E27FC236}">
                <a16:creationId xmlns:a16="http://schemas.microsoft.com/office/drawing/2014/main" id="{790B5447-9E14-27AC-E0B9-DFCAC936E942}"/>
              </a:ext>
            </a:extLst>
          </p:cNvPr>
          <p:cNvSpPr/>
          <p:nvPr/>
        </p:nvSpPr>
        <p:spPr>
          <a:xfrm>
            <a:off x="3359822" y="2035174"/>
            <a:ext cx="1543665" cy="934065"/>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dirty="0">
                <a:solidFill>
                  <a:schemeClr val="tx1"/>
                </a:solidFill>
              </a:rPr>
              <a:t>Observe others’ experiences</a:t>
            </a:r>
            <a:endParaRPr lang="fa-IR" dirty="0">
              <a:solidFill>
                <a:schemeClr val="tx1"/>
              </a:solidFill>
            </a:endParaRPr>
          </a:p>
        </p:txBody>
      </p:sp>
      <p:cxnSp>
        <p:nvCxnSpPr>
          <p:cNvPr id="14" name="Straight Arrow Connector 13">
            <a:extLst>
              <a:ext uri="{FF2B5EF4-FFF2-40B4-BE49-F238E27FC236}">
                <a16:creationId xmlns:a16="http://schemas.microsoft.com/office/drawing/2014/main" id="{BDBA138B-9ADF-AF83-D423-A821F3C1AA92}"/>
              </a:ext>
            </a:extLst>
          </p:cNvPr>
          <p:cNvCxnSpPr>
            <a:stCxn id="6" idx="3"/>
            <a:endCxn id="7" idx="1"/>
          </p:cNvCxnSpPr>
          <p:nvPr/>
        </p:nvCxnSpPr>
        <p:spPr>
          <a:xfrm>
            <a:off x="1967170" y="5568006"/>
            <a:ext cx="351838" cy="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DE38475-1A34-3029-32D9-5142F9CBDDF3}"/>
              </a:ext>
            </a:extLst>
          </p:cNvPr>
          <p:cNvCxnSpPr>
            <a:cxnSpLocks/>
            <a:stCxn id="7" idx="3"/>
            <a:endCxn id="9" idx="1"/>
          </p:cNvCxnSpPr>
          <p:nvPr/>
        </p:nvCxnSpPr>
        <p:spPr>
          <a:xfrm flipV="1">
            <a:off x="3862673" y="5568007"/>
            <a:ext cx="1561876"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10315F26-6C05-6DFE-EF81-4DC8DB710ED5}"/>
              </a:ext>
            </a:extLst>
          </p:cNvPr>
          <p:cNvCxnSpPr>
            <a:cxnSpLocks/>
            <a:stCxn id="9" idx="3"/>
            <a:endCxn id="10" idx="3"/>
          </p:cNvCxnSpPr>
          <p:nvPr/>
        </p:nvCxnSpPr>
        <p:spPr>
          <a:xfrm flipH="1" flipV="1">
            <a:off x="6921357" y="3009087"/>
            <a:ext cx="46857" cy="2558920"/>
          </a:xfrm>
          <a:prstGeom prst="bentConnector3">
            <a:avLst>
              <a:gd name="adj1" fmla="val -48786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CE409E4A-1BA1-38A1-0B43-ED393F08D50E}"/>
              </a:ext>
            </a:extLst>
          </p:cNvPr>
          <p:cNvCxnSpPr>
            <a:stCxn id="12" idx="1"/>
            <a:endCxn id="6" idx="0"/>
          </p:cNvCxnSpPr>
          <p:nvPr/>
        </p:nvCxnSpPr>
        <p:spPr>
          <a:xfrm rot="10800000" flipV="1">
            <a:off x="1195338" y="2502207"/>
            <a:ext cx="2164484" cy="2598766"/>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02A88D9F-68BF-B7A2-1D4A-4EDF0CB35A57}"/>
              </a:ext>
            </a:extLst>
          </p:cNvPr>
          <p:cNvCxnSpPr>
            <a:stCxn id="11" idx="1"/>
            <a:endCxn id="7" idx="0"/>
          </p:cNvCxnSpPr>
          <p:nvPr/>
        </p:nvCxnSpPr>
        <p:spPr>
          <a:xfrm rot="10800000" flipV="1">
            <a:off x="3090842" y="3476119"/>
            <a:ext cx="229617" cy="1624856"/>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6CA93421-8A3E-C28F-24DA-B2D4BA575A68}"/>
              </a:ext>
            </a:extLst>
          </p:cNvPr>
          <p:cNvCxnSpPr>
            <a:cxnSpLocks/>
            <a:stCxn id="10" idx="1"/>
            <a:endCxn id="12" idx="3"/>
          </p:cNvCxnSpPr>
          <p:nvPr/>
        </p:nvCxnSpPr>
        <p:spPr>
          <a:xfrm rot="10800000">
            <a:off x="4903488" y="2502207"/>
            <a:ext cx="474205" cy="506880"/>
          </a:xfrm>
          <a:prstGeom prst="bentConnector3">
            <a:avLst>
              <a:gd name="adj1" fmla="val 67676"/>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0AA55E4C-DDBA-CD0A-1334-82C9AEAF3D12}"/>
              </a:ext>
            </a:extLst>
          </p:cNvPr>
          <p:cNvCxnSpPr>
            <a:stCxn id="10" idx="1"/>
          </p:cNvCxnSpPr>
          <p:nvPr/>
        </p:nvCxnSpPr>
        <p:spPr>
          <a:xfrm rot="10800000" flipV="1">
            <a:off x="4850798" y="3009086"/>
            <a:ext cx="526894" cy="427185"/>
          </a:xfrm>
          <a:prstGeom prst="bentConnector3">
            <a:avLst>
              <a:gd name="adj1" fmla="val 611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0124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A68BF-B6C0-E998-33C7-820040A4E2B3}"/>
              </a:ext>
            </a:extLst>
          </p:cNvPr>
          <p:cNvSpPr>
            <a:spLocks noGrp="1"/>
          </p:cNvSpPr>
          <p:nvPr>
            <p:ph type="title"/>
          </p:nvPr>
        </p:nvSpPr>
        <p:spPr/>
        <p:txBody>
          <a:bodyPr/>
          <a:lstStyle/>
          <a:p>
            <a:pPr algn="ctr"/>
            <a:r>
              <a:rPr lang="en-US" dirty="0"/>
              <a:t>Extension to MDPs</a:t>
            </a:r>
            <a:endParaRPr lang="fa-IR" dirty="0"/>
          </a:p>
        </p:txBody>
      </p:sp>
      <p:sp>
        <p:nvSpPr>
          <p:cNvPr id="3" name="Content Placeholder 2">
            <a:extLst>
              <a:ext uri="{FF2B5EF4-FFF2-40B4-BE49-F238E27FC236}">
                <a16:creationId xmlns:a16="http://schemas.microsoft.com/office/drawing/2014/main" id="{DB44D704-D74E-793A-443E-441640B5DE24}"/>
              </a:ext>
            </a:extLst>
          </p:cNvPr>
          <p:cNvSpPr>
            <a:spLocks noGrp="1"/>
          </p:cNvSpPr>
          <p:nvPr>
            <p:ph idx="1"/>
          </p:nvPr>
        </p:nvSpPr>
        <p:spPr>
          <a:xfrm>
            <a:off x="1066799" y="2103120"/>
            <a:ext cx="6592529" cy="3931920"/>
          </a:xfrm>
        </p:spPr>
        <p:txBody>
          <a:bodyPr>
            <a:normAutofit/>
          </a:bodyPr>
          <a:lstStyle/>
          <a:p>
            <a:pPr algn="l" rtl="0"/>
            <a:r>
              <a:rPr lang="en-US" sz="2000" dirty="0">
                <a:cs typeface="Times New Roman" panose="02020603050405020304" pitchFamily="18" charset="0"/>
              </a:rPr>
              <a:t>In this setting, we assume that the computation cost is much cheaper than the exploration cost.</a:t>
            </a:r>
            <a:br>
              <a:rPr lang="en-US" sz="2000" dirty="0">
                <a:cs typeface="Times New Roman" panose="02020603050405020304" pitchFamily="18" charset="0"/>
              </a:rPr>
            </a:br>
            <a:br>
              <a:rPr lang="en-US" sz="2000" dirty="0">
                <a:cs typeface="Times New Roman" panose="02020603050405020304" pitchFamily="18" charset="0"/>
              </a:rPr>
            </a:br>
            <a:endParaRPr lang="en-US" sz="2000" dirty="0">
              <a:cs typeface="Times New Roman" panose="02020603050405020304" pitchFamily="18" charset="0"/>
            </a:endParaRPr>
          </a:p>
          <a:p>
            <a:pPr algn="l" rtl="0"/>
            <a:r>
              <a:rPr lang="en-US" sz="2000" dirty="0">
                <a:cs typeface="Times New Roman" panose="02020603050405020304" pitchFamily="18" charset="0"/>
              </a:rPr>
              <a:t>Our goal is to detect expert agents and then try to model (clone) their behavior and interact with the environment using this model. Meanwhile, our agent uses these expert trajectories to improve its policy and eventually put the model aside.</a:t>
            </a:r>
          </a:p>
        </p:txBody>
      </p:sp>
      <p:pic>
        <p:nvPicPr>
          <p:cNvPr id="2054" name="Picture 6" descr="mr bean cheating a test : r/MemeTemplatesOfficial">
            <a:extLst>
              <a:ext uri="{FF2B5EF4-FFF2-40B4-BE49-F238E27FC236}">
                <a16:creationId xmlns:a16="http://schemas.microsoft.com/office/drawing/2014/main" id="{D5E4883D-CFB0-DBD8-923C-D29E18FA85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5686" y="2014194"/>
            <a:ext cx="2769514" cy="4201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8990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DBE6E-63D9-7F7F-F3FE-7064E09B498D}"/>
              </a:ext>
            </a:extLst>
          </p:cNvPr>
          <p:cNvSpPr>
            <a:spLocks noGrp="1"/>
          </p:cNvSpPr>
          <p:nvPr>
            <p:ph type="title"/>
          </p:nvPr>
        </p:nvSpPr>
        <p:spPr>
          <a:xfrm>
            <a:off x="1066800" y="642594"/>
            <a:ext cx="10058400" cy="1371600"/>
          </a:xfrm>
        </p:spPr>
        <p:txBody>
          <a:bodyPr/>
          <a:lstStyle/>
          <a:p>
            <a:pPr algn="ctr" rtl="0"/>
            <a:r>
              <a:rPr lang="en-US" dirty="0"/>
              <a:t>Method 1 </a:t>
            </a:r>
            <a:endParaRPr lang="fa-IR" dirty="0"/>
          </a:p>
        </p:txBody>
      </p:sp>
      <p:sp>
        <p:nvSpPr>
          <p:cNvPr id="3" name="Content Placeholder 2">
            <a:extLst>
              <a:ext uri="{FF2B5EF4-FFF2-40B4-BE49-F238E27FC236}">
                <a16:creationId xmlns:a16="http://schemas.microsoft.com/office/drawing/2014/main" id="{87B7AB24-5FE7-4012-CD01-F35B9D032E71}"/>
              </a:ext>
            </a:extLst>
          </p:cNvPr>
          <p:cNvSpPr>
            <a:spLocks noGrp="1"/>
          </p:cNvSpPr>
          <p:nvPr>
            <p:ph idx="1"/>
          </p:nvPr>
        </p:nvSpPr>
        <p:spPr/>
        <p:txBody>
          <a:bodyPr>
            <a:normAutofit/>
          </a:bodyPr>
          <a:lstStyle/>
          <a:p>
            <a:pPr algn="l" rtl="0"/>
            <a:r>
              <a:rPr lang="en-US" sz="2000" dirty="0"/>
              <a:t>Using SAC as a base algorithm for our agent. It trains an actor and a Q network for us.</a:t>
            </a:r>
          </a:p>
          <a:p>
            <a:pPr algn="l" rtl="0"/>
            <a:r>
              <a:rPr lang="en-US" sz="2000" dirty="0"/>
              <a:t>Using BC to create models of other agents based on (state, action) pairs in a supervised manner. These models are actors.</a:t>
            </a:r>
          </a:p>
          <a:p>
            <a:pPr algn="l" rtl="0"/>
            <a:r>
              <a:rPr lang="en-US" sz="2000" dirty="0"/>
              <a:t>Up until now, we have one Q network and n+1 actors. </a:t>
            </a:r>
          </a:p>
          <a:p>
            <a:pPr algn="l" rtl="0"/>
            <a:r>
              <a:rPr lang="en-US" sz="2000" dirty="0"/>
              <a:t>We start training and in each state, the state is given to all actors, and actions are produced. Then all of these actions along with the state are fed into our Q network and the action with the maximum q value is selected. </a:t>
            </a:r>
          </a:p>
          <a:p>
            <a:pPr algn="l" rtl="0"/>
            <a:endParaRPr lang="fa-IR" sz="2000" dirty="0"/>
          </a:p>
        </p:txBody>
      </p:sp>
      <p:pic>
        <p:nvPicPr>
          <p:cNvPr id="1030" name="Picture 6">
            <a:extLst>
              <a:ext uri="{FF2B5EF4-FFF2-40B4-BE49-F238E27FC236}">
                <a16:creationId xmlns:a16="http://schemas.microsoft.com/office/drawing/2014/main" id="{0D323410-CF27-F307-5BF1-6A568B4CB2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8117" y="450244"/>
            <a:ext cx="6440180" cy="595751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Rounded Corners 4">
            <a:extLst>
              <a:ext uri="{FF2B5EF4-FFF2-40B4-BE49-F238E27FC236}">
                <a16:creationId xmlns:a16="http://schemas.microsoft.com/office/drawing/2014/main" id="{BF45A24C-81D1-D6E9-9411-21D8EFB29F7A}"/>
              </a:ext>
            </a:extLst>
          </p:cNvPr>
          <p:cNvSpPr/>
          <p:nvPr/>
        </p:nvSpPr>
        <p:spPr>
          <a:xfrm>
            <a:off x="1160206" y="3618271"/>
            <a:ext cx="9964994" cy="2389239"/>
          </a:xfrm>
          <a:prstGeom prst="roundRect">
            <a:avLst/>
          </a:prstGeom>
        </p:spPr>
        <p:style>
          <a:lnRef idx="0">
            <a:schemeClr val="accent3"/>
          </a:lnRef>
          <a:fillRef idx="3">
            <a:schemeClr val="accent3"/>
          </a:fillRef>
          <a:effectRef idx="3">
            <a:schemeClr val="accent3"/>
          </a:effectRef>
          <a:fontRef idx="minor">
            <a:schemeClr val="lt1"/>
          </a:fontRef>
        </p:style>
        <p:txBody>
          <a:bodyPr rtlCol="1" anchor="ctr"/>
          <a:lstStyle/>
          <a:p>
            <a:pPr marL="285750" indent="-285750" algn="ctr">
              <a:buFont typeface="Arial" panose="020B0604020202020204" pitchFamily="34" charset="0"/>
              <a:buChar char="•"/>
            </a:pPr>
            <a:r>
              <a:rPr lang="en-US" dirty="0">
                <a:ln w="0"/>
                <a:solidFill>
                  <a:schemeClr val="tx1"/>
                </a:solidFill>
                <a:effectLst>
                  <a:outerShdw blurRad="38100" dist="19050" dir="2700000" algn="tl" rotWithShape="0">
                    <a:schemeClr val="dk1">
                      <a:alpha val="40000"/>
                    </a:schemeClr>
                  </a:outerShdw>
                </a:effectLst>
              </a:rPr>
              <a:t>An untrained Q network won’t prefer expert actions</a:t>
            </a:r>
          </a:p>
          <a:p>
            <a:pPr marL="285750" indent="-285750" algn="ctr">
              <a:buFont typeface="Arial" panose="020B0604020202020204" pitchFamily="34" charset="0"/>
              <a:buChar char="•"/>
            </a:pPr>
            <a:r>
              <a:rPr lang="en-US" dirty="0">
                <a:ln w="0"/>
                <a:solidFill>
                  <a:schemeClr val="tx1"/>
                </a:solidFill>
                <a:effectLst>
                  <a:outerShdw blurRad="38100" dist="19050" dir="2700000" algn="tl" rotWithShape="0">
                    <a:schemeClr val="dk1">
                      <a:alpha val="40000"/>
                    </a:schemeClr>
                  </a:outerShdw>
                </a:effectLst>
              </a:rPr>
              <a:t>Our policy is trained using action values from our Q network and our Q network is trained using </a:t>
            </a:r>
            <a:r>
              <a:rPr lang="en-US" dirty="0" err="1">
                <a:ln w="0"/>
                <a:solidFill>
                  <a:schemeClr val="tx1"/>
                </a:solidFill>
                <a:effectLst>
                  <a:outerShdw blurRad="38100" dist="19050" dir="2700000" algn="tl" rotWithShape="0">
                    <a:schemeClr val="dk1">
                      <a:alpha val="40000"/>
                    </a:schemeClr>
                  </a:outerShdw>
                </a:effectLst>
              </a:rPr>
              <a:t>next_actions</a:t>
            </a:r>
            <a:r>
              <a:rPr lang="en-US" dirty="0">
                <a:ln w="0"/>
                <a:solidFill>
                  <a:schemeClr val="tx1"/>
                </a:solidFill>
                <a:effectLst>
                  <a:outerShdw blurRad="38100" dist="19050" dir="2700000" algn="tl" rotWithShape="0">
                    <a:schemeClr val="dk1">
                      <a:alpha val="40000"/>
                    </a:schemeClr>
                  </a:outerShdw>
                </a:effectLst>
              </a:rPr>
              <a:t> produces by our policy network. So, our policy network learns to choose actions that favor Q network and gets selected almost all the time. </a:t>
            </a:r>
          </a:p>
          <a:p>
            <a:pPr marL="285750" indent="-285750" algn="ctr">
              <a:buFont typeface="Arial" panose="020B0604020202020204" pitchFamily="34" charset="0"/>
              <a:buChar char="•"/>
            </a:pPr>
            <a:r>
              <a:rPr lang="en-US" dirty="0">
                <a:ln w="0"/>
                <a:solidFill>
                  <a:schemeClr val="tx1"/>
                </a:solidFill>
                <a:effectLst>
                  <a:outerShdw blurRad="38100" dist="19050" dir="2700000" algn="tl" rotWithShape="0">
                    <a:schemeClr val="dk1">
                      <a:alpha val="40000"/>
                    </a:schemeClr>
                  </a:outerShdw>
                </a:effectLst>
              </a:rPr>
              <a:t>So, it gives no superiority over training alone.</a:t>
            </a:r>
            <a:endParaRPr lang="fa-IR" dirty="0"/>
          </a:p>
        </p:txBody>
      </p:sp>
    </p:spTree>
    <p:extLst>
      <p:ext uri="{BB962C8B-B14F-4D97-AF65-F5344CB8AC3E}">
        <p14:creationId xmlns:p14="http://schemas.microsoft.com/office/powerpoint/2010/main" val="1688519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030"/>
                                        </p:tgtEl>
                                        <p:attrNameLst>
                                          <p:attrName>style.visibility</p:attrName>
                                        </p:attrNameLst>
                                      </p:cBhvr>
                                      <p:to>
                                        <p:strVal val="visible"/>
                                      </p:to>
                                    </p:set>
                                    <p:anim calcmode="lin" valueType="num">
                                      <p:cBhvr>
                                        <p:cTn id="7" dur="500" fill="hold"/>
                                        <p:tgtEl>
                                          <p:spTgt spid="1030"/>
                                        </p:tgtEl>
                                        <p:attrNameLst>
                                          <p:attrName>ppt_w</p:attrName>
                                        </p:attrNameLst>
                                      </p:cBhvr>
                                      <p:tavLst>
                                        <p:tav tm="0">
                                          <p:val>
                                            <p:fltVal val="0"/>
                                          </p:val>
                                        </p:tav>
                                        <p:tav tm="100000">
                                          <p:val>
                                            <p:strVal val="#ppt_w"/>
                                          </p:val>
                                        </p:tav>
                                      </p:tavLst>
                                    </p:anim>
                                    <p:anim calcmode="lin" valueType="num">
                                      <p:cBhvr>
                                        <p:cTn id="8" dur="500" fill="hold"/>
                                        <p:tgtEl>
                                          <p:spTgt spid="1030"/>
                                        </p:tgtEl>
                                        <p:attrNameLst>
                                          <p:attrName>ppt_h</p:attrName>
                                        </p:attrNameLst>
                                      </p:cBhvr>
                                      <p:tavLst>
                                        <p:tav tm="0">
                                          <p:val>
                                            <p:fltVal val="0"/>
                                          </p:val>
                                        </p:tav>
                                        <p:tav tm="100000">
                                          <p:val>
                                            <p:strVal val="#ppt_h"/>
                                          </p:val>
                                        </p:tav>
                                      </p:tavLst>
                                    </p:anim>
                                    <p:animEffect transition="in" filter="fade">
                                      <p:cBhvr>
                                        <p:cTn id="9" dur="500"/>
                                        <p:tgtEl>
                                          <p:spTgt spid="1030"/>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40D23-A0E0-101F-D2FB-9C47154E3917}"/>
              </a:ext>
            </a:extLst>
          </p:cNvPr>
          <p:cNvSpPr>
            <a:spLocks noGrp="1"/>
          </p:cNvSpPr>
          <p:nvPr>
            <p:ph type="title"/>
          </p:nvPr>
        </p:nvSpPr>
        <p:spPr/>
        <p:txBody>
          <a:bodyPr/>
          <a:lstStyle/>
          <a:p>
            <a:endParaRPr lang="fa-IR"/>
          </a:p>
        </p:txBody>
      </p:sp>
      <p:sp>
        <p:nvSpPr>
          <p:cNvPr id="7" name="Content Placeholder 6">
            <a:extLst>
              <a:ext uri="{FF2B5EF4-FFF2-40B4-BE49-F238E27FC236}">
                <a16:creationId xmlns:a16="http://schemas.microsoft.com/office/drawing/2014/main" id="{A3E5F9CD-0FD1-90FF-B846-5FBE95EC19F8}"/>
              </a:ext>
            </a:extLst>
          </p:cNvPr>
          <p:cNvSpPr>
            <a:spLocks noGrp="1"/>
          </p:cNvSpPr>
          <p:nvPr>
            <p:ph idx="1"/>
          </p:nvPr>
        </p:nvSpPr>
        <p:spPr/>
        <p:txBody>
          <a:bodyPr/>
          <a:lstStyle/>
          <a:p>
            <a:endParaRPr lang="fa-IR"/>
          </a:p>
        </p:txBody>
      </p:sp>
      <p:pic>
        <p:nvPicPr>
          <p:cNvPr id="9" name="Picture 8">
            <a:extLst>
              <a:ext uri="{FF2B5EF4-FFF2-40B4-BE49-F238E27FC236}">
                <a16:creationId xmlns:a16="http://schemas.microsoft.com/office/drawing/2014/main" id="{5873374D-1A46-219A-23CA-C01106C58023}"/>
              </a:ext>
            </a:extLst>
          </p:cNvPr>
          <p:cNvPicPr>
            <a:picLocks noChangeAspect="1"/>
          </p:cNvPicPr>
          <p:nvPr/>
        </p:nvPicPr>
        <p:blipFill>
          <a:blip r:embed="rId2"/>
          <a:stretch>
            <a:fillRect/>
          </a:stretch>
        </p:blipFill>
        <p:spPr>
          <a:xfrm>
            <a:off x="3319462" y="1881531"/>
            <a:ext cx="5553075" cy="4333875"/>
          </a:xfrm>
          <a:prstGeom prst="rect">
            <a:avLst/>
          </a:prstGeom>
        </p:spPr>
      </p:pic>
    </p:spTree>
    <p:extLst>
      <p:ext uri="{BB962C8B-B14F-4D97-AF65-F5344CB8AC3E}">
        <p14:creationId xmlns:p14="http://schemas.microsoft.com/office/powerpoint/2010/main" val="2577101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8F113-1F07-8E1B-2131-4A98C5D27B0B}"/>
              </a:ext>
            </a:extLst>
          </p:cNvPr>
          <p:cNvSpPr>
            <a:spLocks noGrp="1"/>
          </p:cNvSpPr>
          <p:nvPr>
            <p:ph type="title"/>
          </p:nvPr>
        </p:nvSpPr>
        <p:spPr/>
        <p:txBody>
          <a:bodyPr/>
          <a:lstStyle/>
          <a:p>
            <a:pPr algn="ctr" rtl="0"/>
            <a:r>
              <a:rPr lang="en-US" dirty="0"/>
              <a:t>Method 2 PG inspired</a:t>
            </a:r>
            <a:endParaRPr lang="fa-IR" dirty="0"/>
          </a:p>
        </p:txBody>
      </p:sp>
      <p:sp>
        <p:nvSpPr>
          <p:cNvPr id="3" name="Content Placeholder 2">
            <a:extLst>
              <a:ext uri="{FF2B5EF4-FFF2-40B4-BE49-F238E27FC236}">
                <a16:creationId xmlns:a16="http://schemas.microsoft.com/office/drawing/2014/main" id="{47C48688-7EB2-9861-2B84-77F3AD0A9311}"/>
              </a:ext>
            </a:extLst>
          </p:cNvPr>
          <p:cNvSpPr>
            <a:spLocks noGrp="1"/>
          </p:cNvSpPr>
          <p:nvPr>
            <p:ph idx="1"/>
          </p:nvPr>
        </p:nvSpPr>
        <p:spPr/>
        <p:txBody>
          <a:bodyPr>
            <a:normAutofit/>
          </a:bodyPr>
          <a:lstStyle/>
          <a:p>
            <a:pPr algn="l" rtl="0"/>
            <a:r>
              <a:rPr lang="en-US" sz="2000" dirty="0"/>
              <a:t>In this setting we use the idea of discrete policy gradient to choose between agents.</a:t>
            </a:r>
          </a:p>
          <a:p>
            <a:pPr algn="l" rtl="0"/>
            <a:r>
              <a:rPr lang="en-US" sz="2000" dirty="0"/>
              <a:t>SAC and BC are the same. The only difference is in agent selection.</a:t>
            </a:r>
          </a:p>
          <a:p>
            <a:pPr algn="l" rtl="0"/>
            <a:r>
              <a:rPr lang="en-US" sz="2000" dirty="0"/>
              <a:t>We give each agent (including ourself) a score, which is the normalized mean of their recent episodic reward.</a:t>
            </a:r>
          </a:p>
          <a:p>
            <a:pPr algn="l" rtl="0"/>
            <a:r>
              <a:rPr lang="en-US" sz="2000" dirty="0"/>
              <a:t>These scores then go through a SoftMax function and turn into logits.</a:t>
            </a:r>
          </a:p>
          <a:p>
            <a:pPr algn="l" rtl="0"/>
            <a:r>
              <a:rPr lang="en-US" sz="2000" dirty="0"/>
              <a:t>These logits are used to form a distribution over agents. </a:t>
            </a:r>
          </a:p>
          <a:p>
            <a:pPr algn="l" rtl="0"/>
            <a:r>
              <a:rPr lang="en-US" sz="2000" dirty="0"/>
              <a:t> In Each episode (not state), an agent is taken from the distribution and runs the environment.</a:t>
            </a:r>
          </a:p>
          <a:p>
            <a:pPr algn="l" rtl="0"/>
            <a:r>
              <a:rPr lang="en-US" sz="2000" dirty="0"/>
              <a:t>This method should choose the expert agent most of the time. And provide our agent with expert trajectories that help it learn faster and gradually take over the expert. </a:t>
            </a:r>
          </a:p>
          <a:p>
            <a:pPr algn="l" rtl="0"/>
            <a:endParaRPr lang="en-US" sz="2000" dirty="0"/>
          </a:p>
        </p:txBody>
      </p:sp>
      <p:pic>
        <p:nvPicPr>
          <p:cNvPr id="5" name="Picture 4">
            <a:extLst>
              <a:ext uri="{FF2B5EF4-FFF2-40B4-BE49-F238E27FC236}">
                <a16:creationId xmlns:a16="http://schemas.microsoft.com/office/drawing/2014/main" id="{D3BD7BA9-6F45-9FD9-52ED-80197771AD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7112" y="1190625"/>
            <a:ext cx="5057775" cy="4476750"/>
          </a:xfrm>
          <a:prstGeom prst="rect">
            <a:avLst/>
          </a:prstGeom>
        </p:spPr>
      </p:pic>
      <p:sp>
        <p:nvSpPr>
          <p:cNvPr id="7" name="Rectangle: Rounded Corners 6">
            <a:extLst>
              <a:ext uri="{FF2B5EF4-FFF2-40B4-BE49-F238E27FC236}">
                <a16:creationId xmlns:a16="http://schemas.microsoft.com/office/drawing/2014/main" id="{2FEBCEE1-96A6-48E8-7458-F72DE66299EC}"/>
              </a:ext>
            </a:extLst>
          </p:cNvPr>
          <p:cNvSpPr/>
          <p:nvPr/>
        </p:nvSpPr>
        <p:spPr>
          <a:xfrm>
            <a:off x="1160206" y="3618271"/>
            <a:ext cx="9964994" cy="2389239"/>
          </a:xfrm>
          <a:prstGeom prst="roundRect">
            <a:avLst/>
          </a:prstGeom>
        </p:spPr>
        <p:style>
          <a:lnRef idx="0">
            <a:schemeClr val="accent3"/>
          </a:lnRef>
          <a:fillRef idx="3">
            <a:schemeClr val="accent3"/>
          </a:fillRef>
          <a:effectRef idx="3">
            <a:schemeClr val="accent3"/>
          </a:effectRef>
          <a:fontRef idx="minor">
            <a:schemeClr val="lt1"/>
          </a:fontRef>
        </p:style>
        <p:txBody>
          <a:bodyPr rtlCol="1" anchor="ctr"/>
          <a:lstStyle/>
          <a:p>
            <a:pPr marL="285750" indent="-285750" algn="ctr">
              <a:buFont typeface="Arial" panose="020B0604020202020204" pitchFamily="34" charset="0"/>
              <a:buChar char="•"/>
            </a:pPr>
            <a:r>
              <a:rPr lang="en-US" dirty="0">
                <a:ln w="0"/>
                <a:solidFill>
                  <a:schemeClr val="tx1"/>
                </a:solidFill>
                <a:effectLst>
                  <a:outerShdw blurRad="38100" dist="19050" dir="2700000" algn="tl" rotWithShape="0">
                    <a:schemeClr val="dk1">
                      <a:alpha val="40000"/>
                    </a:schemeClr>
                  </a:outerShdw>
                </a:effectLst>
              </a:rPr>
              <a:t>The SAC algorithm is not suited to learn from offline data. This is because of the distributional shift between offline data and online data from our interactions.</a:t>
            </a:r>
          </a:p>
          <a:p>
            <a:pPr marL="285750" indent="-285750" algn="ctr">
              <a:buFont typeface="Arial" panose="020B0604020202020204" pitchFamily="34" charset="0"/>
              <a:buChar char="•"/>
            </a:pPr>
            <a:r>
              <a:rPr lang="en-US" dirty="0">
                <a:ln w="0"/>
                <a:solidFill>
                  <a:schemeClr val="tx1"/>
                </a:solidFill>
                <a:effectLst>
                  <a:outerShdw blurRad="38100" dist="19050" dir="2700000" algn="tl" rotWithShape="0">
                    <a:schemeClr val="dk1">
                      <a:alpha val="40000"/>
                    </a:schemeClr>
                  </a:outerShdw>
                </a:effectLst>
              </a:rPr>
              <a:t>The algorithm fails totally.</a:t>
            </a:r>
            <a:endParaRPr lang="fa-IR" dirty="0"/>
          </a:p>
        </p:txBody>
      </p:sp>
    </p:spTree>
    <p:extLst>
      <p:ext uri="{BB962C8B-B14F-4D97-AF65-F5344CB8AC3E}">
        <p14:creationId xmlns:p14="http://schemas.microsoft.com/office/powerpoint/2010/main" val="3527909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518F2-845C-988F-6E1E-1E420745EB57}"/>
              </a:ext>
            </a:extLst>
          </p:cNvPr>
          <p:cNvSpPr>
            <a:spLocks noGrp="1"/>
          </p:cNvSpPr>
          <p:nvPr>
            <p:ph type="title"/>
          </p:nvPr>
        </p:nvSpPr>
        <p:spPr/>
        <p:txBody>
          <a:bodyPr/>
          <a:lstStyle/>
          <a:p>
            <a:pPr algn="ctr"/>
            <a:r>
              <a:rPr lang="en-US" dirty="0"/>
              <a:t>Conservative Q-Learning</a:t>
            </a:r>
            <a:endParaRPr lang="fa-IR"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69E27DA-8174-0C43-CBE5-6682091BDC2C}"/>
                  </a:ext>
                </a:extLst>
              </p:cNvPr>
              <p:cNvSpPr>
                <a:spLocks noGrp="1"/>
              </p:cNvSpPr>
              <p:nvPr>
                <p:ph idx="1"/>
              </p:nvPr>
            </p:nvSpPr>
            <p:spPr/>
            <p:txBody>
              <a:bodyPr/>
              <a:lstStyle/>
              <a:p>
                <a:pPr algn="l" rtl="0"/>
                <a:r>
                  <a:rPr lang="en-US" dirty="0"/>
                  <a:t>Let D be the dataset of past experiences, </a:t>
                </a:r>
                <a14:m>
                  <m:oMath xmlns:m="http://schemas.openxmlformats.org/officeDocument/2006/math">
                    <m:r>
                      <a:rPr lang="en-US" i="1" dirty="0" smtClean="0">
                        <a:latin typeface="Cambria Math" panose="02040503050406030204" pitchFamily="18" charset="0"/>
                      </a:rPr>
                      <m:t>(</m:t>
                    </m:r>
                    <m:r>
                      <a:rPr lang="en-US" i="1" dirty="0" err="1" smtClean="0">
                        <a:latin typeface="Cambria Math" panose="02040503050406030204" pitchFamily="18" charset="0"/>
                      </a:rPr>
                      <m:t>𝑠</m:t>
                    </m:r>
                    <m:r>
                      <a:rPr lang="en-US" i="1" dirty="0" err="1" smtClean="0">
                        <a:latin typeface="Cambria Math" panose="02040503050406030204" pitchFamily="18" charset="0"/>
                      </a:rPr>
                      <m:t>,</m:t>
                    </m:r>
                    <m:r>
                      <a:rPr lang="en-US" i="1" dirty="0" err="1" smtClean="0">
                        <a:latin typeface="Cambria Math" panose="02040503050406030204" pitchFamily="18" charset="0"/>
                      </a:rPr>
                      <m:t>𝑎</m:t>
                    </m:r>
                    <m:r>
                      <a:rPr lang="en-US" i="1" dirty="0" err="1" smtClean="0">
                        <a:latin typeface="Cambria Math" panose="02040503050406030204" pitchFamily="18" charset="0"/>
                      </a:rPr>
                      <m:t>,</m:t>
                    </m:r>
                    <m:r>
                      <a:rPr lang="en-US" i="1" dirty="0" err="1" smtClean="0">
                        <a:latin typeface="Cambria Math" panose="02040503050406030204" pitchFamily="18" charset="0"/>
                      </a:rPr>
                      <m:t>𝑟</m:t>
                    </m:r>
                    <m:r>
                      <a:rPr lang="en-US" i="1" dirty="0" err="1" smtClean="0">
                        <a:latin typeface="Cambria Math" panose="02040503050406030204" pitchFamily="18" charset="0"/>
                      </a:rPr>
                      <m:t>,</m:t>
                    </m:r>
                    <m:r>
                      <a:rPr lang="en-US" i="1" dirty="0" err="1" smtClean="0">
                        <a:latin typeface="Cambria Math" panose="02040503050406030204" pitchFamily="18" charset="0"/>
                      </a:rPr>
                      <m:t>𝑠</m:t>
                    </m:r>
                    <m:r>
                      <a:rPr lang="en-US" i="1" dirty="0" smtClean="0">
                        <a:latin typeface="Cambria Math" panose="02040503050406030204" pitchFamily="18" charset="0"/>
                      </a:rPr>
                      <m:t>′</m:t>
                    </m:r>
                    <m:r>
                      <a:rPr lang="en-US" i="1" dirty="0" smtClean="0">
                        <a:latin typeface="Cambria Math" panose="02040503050406030204" pitchFamily="18" charset="0"/>
                      </a:rPr>
                      <m:t>)</m:t>
                    </m:r>
                  </m:oMath>
                </a14:m>
                <a:r>
                  <a:rPr lang="en-US" dirty="0"/>
                  <a:t> be the state, action, reward, and next state tuple,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𝜃</m:t>
                        </m:r>
                      </m:sub>
                    </m:sSub>
                  </m:oMath>
                </a14:m>
                <a:r>
                  <a:rPr lang="en-US" dirty="0"/>
                  <a:t>​ be the Q-function parameterized by </a:t>
                </a:r>
                <a14:m>
                  <m:oMath xmlns:m="http://schemas.openxmlformats.org/officeDocument/2006/math">
                    <m:r>
                      <a:rPr lang="en-US" b="0" i="1" smtClean="0">
                        <a:latin typeface="Cambria Math" panose="02040503050406030204" pitchFamily="18" charset="0"/>
                      </a:rPr>
                      <m:t>𝜃</m:t>
                    </m:r>
                  </m:oMath>
                </a14:m>
                <a:r>
                  <a:rPr lang="en-US" dirty="0"/>
                  <a:t>. The standard Q-learning objective is modified as follows:</a:t>
                </a:r>
              </a:p>
              <a:p>
                <a:pPr algn="l" rtl="0"/>
                <a:endParaRPr lang="en-US" dirty="0"/>
              </a:p>
              <a:p>
                <a:pPr marL="0" indent="0" algn="ctr" rtl="0">
                  <a:buNone/>
                </a:pPr>
                <a14:m>
                  <m:oMathPara xmlns:m="http://schemas.openxmlformats.org/officeDocument/2006/math">
                    <m:oMathParaPr>
                      <m:jc m:val="centerGroup"/>
                    </m:oMathParaPr>
                    <m:oMath xmlns:m="http://schemas.openxmlformats.org/officeDocument/2006/math">
                      <m:r>
                        <a:rPr lang="en-US" b="0" i="1">
                          <a:latin typeface="Cambria Math" panose="02040503050406030204" pitchFamily="18" charset="0"/>
                          <a:ea typeface="Cambria Math" panose="02040503050406030204" pitchFamily="18" charset="0"/>
                        </a:rPr>
                        <m:t>ℒ</m:t>
                      </m:r>
                      <m:r>
                        <a:rPr lang="pt-BR" b="0" i="1" dirty="0" smtClean="0">
                          <a:latin typeface="Cambria Math" panose="02040503050406030204" pitchFamily="18" charset="0"/>
                        </a:rPr>
                        <m:t>(</m:t>
                      </m:r>
                      <m:r>
                        <a:rPr lang="pt-BR" b="0" i="1" dirty="0" smtClean="0">
                          <a:latin typeface="Cambria Math" panose="02040503050406030204" pitchFamily="18" charset="0"/>
                        </a:rPr>
                        <m:t>𝜃</m:t>
                      </m:r>
                      <m:r>
                        <a:rPr lang="pt-BR" b="0" i="1" dirty="0" smtClean="0">
                          <a:latin typeface="Cambria Math" panose="02040503050406030204" pitchFamily="18" charset="0"/>
                        </a:rPr>
                        <m:t>)=</m:t>
                      </m:r>
                      <m:sSub>
                        <m:sSubPr>
                          <m:ctrlPr>
                            <a:rPr lang="en-US" i="1" dirty="0" smtClean="0">
                              <a:latin typeface="Cambria Math" panose="02040503050406030204" pitchFamily="18" charset="0"/>
                            </a:rPr>
                          </m:ctrlPr>
                        </m:sSubPr>
                        <m:e>
                          <m:r>
                            <a:rPr lang="pt-BR" b="0" i="1" dirty="0" smtClean="0">
                              <a:latin typeface="Cambria Math" panose="02040503050406030204" pitchFamily="18" charset="0"/>
                              <a:ea typeface="Cambria Math" panose="02040503050406030204" pitchFamily="18" charset="0"/>
                            </a:rPr>
                            <m:t>𝔼</m:t>
                          </m:r>
                        </m:e>
                        <m:sub>
                          <m:d>
                            <m:dPr>
                              <m:ctrlPr>
                                <a:rPr lang="pt-BR" i="1" dirty="0">
                                  <a:latin typeface="Cambria Math" panose="02040503050406030204" pitchFamily="18" charset="0"/>
                                </a:rPr>
                              </m:ctrlPr>
                            </m:dPr>
                            <m:e>
                              <m:r>
                                <a:rPr lang="pt-BR" b="0" i="1" dirty="0">
                                  <a:latin typeface="Cambria Math" panose="02040503050406030204" pitchFamily="18" charset="0"/>
                                </a:rPr>
                                <m:t>𝑠</m:t>
                              </m:r>
                              <m:r>
                                <a:rPr lang="pt-BR" b="0" i="1" dirty="0">
                                  <a:latin typeface="Cambria Math" panose="02040503050406030204" pitchFamily="18" charset="0"/>
                                </a:rPr>
                                <m:t>,</m:t>
                              </m:r>
                              <m:r>
                                <a:rPr lang="pt-BR" b="0" i="1" dirty="0">
                                  <a:latin typeface="Cambria Math" panose="02040503050406030204" pitchFamily="18" charset="0"/>
                                </a:rPr>
                                <m:t>𝑎</m:t>
                              </m:r>
                              <m:r>
                                <a:rPr lang="pt-BR" b="0" i="1" dirty="0">
                                  <a:latin typeface="Cambria Math" panose="02040503050406030204" pitchFamily="18" charset="0"/>
                                </a:rPr>
                                <m:t>,</m:t>
                              </m:r>
                              <m:r>
                                <a:rPr lang="pt-BR" b="0" i="1" dirty="0">
                                  <a:latin typeface="Cambria Math" panose="02040503050406030204" pitchFamily="18" charset="0"/>
                                </a:rPr>
                                <m:t>𝑟</m:t>
                              </m:r>
                              <m:r>
                                <a:rPr lang="pt-BR" b="0" i="1" dirty="0">
                                  <a:latin typeface="Cambria Math" panose="02040503050406030204" pitchFamily="18" charset="0"/>
                                </a:rPr>
                                <m:t>,</m:t>
                              </m:r>
                              <m:sSup>
                                <m:sSupPr>
                                  <m:ctrlPr>
                                    <a:rPr lang="pt-BR" i="1" dirty="0">
                                      <a:latin typeface="Cambria Math" panose="02040503050406030204" pitchFamily="18" charset="0"/>
                                    </a:rPr>
                                  </m:ctrlPr>
                                </m:sSupPr>
                                <m:e>
                                  <m:r>
                                    <a:rPr lang="pt-BR" b="0" i="1" dirty="0">
                                      <a:latin typeface="Cambria Math" panose="02040503050406030204" pitchFamily="18" charset="0"/>
                                    </a:rPr>
                                    <m:t>𝑠</m:t>
                                  </m:r>
                                </m:e>
                                <m:sup>
                                  <m:r>
                                    <a:rPr lang="pt-BR" b="0" i="1" dirty="0">
                                      <a:latin typeface="Cambria Math" panose="02040503050406030204" pitchFamily="18" charset="0"/>
                                    </a:rPr>
                                    <m:t>′</m:t>
                                  </m:r>
                                </m:sup>
                              </m:sSup>
                            </m:e>
                          </m:d>
                          <m:r>
                            <a:rPr lang="pt-BR" b="0" i="1" dirty="0">
                              <a:latin typeface="Cambria Math" panose="02040503050406030204" pitchFamily="18" charset="0"/>
                            </a:rPr>
                            <m:t>∼</m:t>
                          </m:r>
                          <m:r>
                            <a:rPr lang="pt-BR" b="0" i="1" dirty="0">
                              <a:latin typeface="Cambria Math" panose="02040503050406030204" pitchFamily="18" charset="0"/>
                            </a:rPr>
                            <m:t>𝐷</m:t>
                          </m:r>
                        </m:sub>
                      </m:sSub>
                      <m:r>
                        <a:rPr lang="pt-BR" b="0" i="1" dirty="0" smtClean="0">
                          <a:latin typeface="Cambria Math" panose="02040503050406030204" pitchFamily="18" charset="0"/>
                        </a:rPr>
                        <m:t>​</m:t>
                      </m:r>
                      <m:d>
                        <m:dPr>
                          <m:begChr m:val="["/>
                          <m:endChr m:val="]"/>
                          <m:ctrlPr>
                            <a:rPr lang="pt-BR" i="1" dirty="0" smtClean="0">
                              <a:latin typeface="Cambria Math" panose="02040503050406030204" pitchFamily="18" charset="0"/>
                            </a:rPr>
                          </m:ctrlPr>
                        </m:dPr>
                        <m:e>
                          <m:sSup>
                            <m:sSupPr>
                              <m:ctrlPr>
                                <a:rPr lang="en-US" i="1" dirty="0" smtClean="0">
                                  <a:latin typeface="Cambria Math" panose="02040503050406030204" pitchFamily="18" charset="0"/>
                                </a:rPr>
                              </m:ctrlPr>
                            </m:sSupPr>
                            <m:e>
                              <m:d>
                                <m:dPr>
                                  <m:ctrlPr>
                                    <a:rPr lang="pt-BR" i="1" dirty="0" smtClean="0">
                                      <a:latin typeface="Cambria Math" panose="02040503050406030204" pitchFamily="18" charset="0"/>
                                    </a:rPr>
                                  </m:ctrlPr>
                                </m:dPr>
                                <m:e>
                                  <m:r>
                                    <a:rPr lang="pt-BR" b="0" i="1" dirty="0" smtClean="0">
                                      <a:latin typeface="Cambria Math" panose="02040503050406030204" pitchFamily="18" charset="0"/>
                                    </a:rPr>
                                    <m:t>𝑟</m:t>
                                  </m:r>
                                  <m:r>
                                    <a:rPr lang="pt-BR" b="0" i="1" dirty="0" smtClean="0">
                                      <a:latin typeface="Cambria Math" panose="02040503050406030204" pitchFamily="18" charset="0"/>
                                    </a:rPr>
                                    <m:t>+</m:t>
                                  </m:r>
                                  <m:r>
                                    <a:rPr lang="pt-BR" b="0" i="1" dirty="0" smtClean="0">
                                      <a:latin typeface="Cambria Math" panose="02040503050406030204" pitchFamily="18" charset="0"/>
                                    </a:rPr>
                                    <m:t>𝛾</m:t>
                                  </m:r>
                                  <m:func>
                                    <m:funcPr>
                                      <m:ctrlPr>
                                        <a:rPr lang="pt-BR" i="1" dirty="0" smtClean="0">
                                          <a:latin typeface="Cambria Math" panose="02040503050406030204" pitchFamily="18" charset="0"/>
                                        </a:rPr>
                                      </m:ctrlPr>
                                    </m:funcPr>
                                    <m:fName>
                                      <m:limLow>
                                        <m:limLowPr>
                                          <m:ctrlPr>
                                            <a:rPr lang="pt-BR" i="1" dirty="0" smtClean="0">
                                              <a:latin typeface="Cambria Math" panose="02040503050406030204" pitchFamily="18" charset="0"/>
                                            </a:rPr>
                                          </m:ctrlPr>
                                        </m:limLowPr>
                                        <m:e>
                                          <m:r>
                                            <m:rPr>
                                              <m:sty m:val="p"/>
                                            </m:rPr>
                                            <a:rPr lang="pt-BR" b="0" i="0" dirty="0" smtClean="0">
                                              <a:latin typeface="Cambria Math" panose="02040503050406030204" pitchFamily="18" charset="0"/>
                                            </a:rPr>
                                            <m:t>max</m:t>
                                          </m:r>
                                        </m:e>
                                        <m:lim>
                                          <m:sSup>
                                            <m:sSupPr>
                                              <m:ctrlPr>
                                                <a:rPr lang="en-US" i="1" dirty="0" smtClean="0">
                                                  <a:latin typeface="Cambria Math" panose="02040503050406030204" pitchFamily="18" charset="0"/>
                                                </a:rPr>
                                              </m:ctrlPr>
                                            </m:sSupPr>
                                            <m:e>
                                              <m:r>
                                                <a:rPr lang="en-US" b="0" i="1" dirty="0" smtClean="0">
                                                  <a:latin typeface="Cambria Math" panose="02040503050406030204" pitchFamily="18" charset="0"/>
                                                </a:rPr>
                                                <m:t>𝑎</m:t>
                                              </m:r>
                                            </m:e>
                                            <m:sup>
                                              <m:r>
                                                <a:rPr lang="en-US" b="0" i="1" dirty="0" smtClean="0">
                                                  <a:latin typeface="Cambria Math" panose="02040503050406030204" pitchFamily="18" charset="0"/>
                                                </a:rPr>
                                                <m:t>′</m:t>
                                              </m:r>
                                            </m:sup>
                                          </m:sSup>
                                        </m:lim>
                                      </m:limLow>
                                    </m:fName>
                                    <m:e>
                                      <m:sSub>
                                        <m:sSubPr>
                                          <m:ctrlPr>
                                            <a:rPr lang="en-US" i="1" dirty="0">
                                              <a:latin typeface="Cambria Math" panose="02040503050406030204" pitchFamily="18" charset="0"/>
                                            </a:rPr>
                                          </m:ctrlPr>
                                        </m:sSubPr>
                                        <m:e>
                                          <m:r>
                                            <a:rPr lang="pt-BR" b="0" i="1" dirty="0">
                                              <a:latin typeface="Cambria Math" panose="02040503050406030204" pitchFamily="18" charset="0"/>
                                            </a:rPr>
                                            <m:t>𝑄</m:t>
                                          </m:r>
                                        </m:e>
                                        <m:sub>
                                          <m:r>
                                            <a:rPr lang="en-US" b="0" i="1" dirty="0">
                                              <a:latin typeface="Cambria Math" panose="02040503050406030204" pitchFamily="18" charset="0"/>
                                            </a:rPr>
                                            <m:t>𝜃</m:t>
                                          </m:r>
                                        </m:sub>
                                      </m:sSub>
                                      <m:d>
                                        <m:dPr>
                                          <m:ctrlPr>
                                            <a:rPr lang="pt-BR" i="1" dirty="0">
                                              <a:latin typeface="Cambria Math" panose="02040503050406030204" pitchFamily="18" charset="0"/>
                                            </a:rPr>
                                          </m:ctrlPr>
                                        </m:dPr>
                                        <m:e>
                                          <m:sSup>
                                            <m:sSupPr>
                                              <m:ctrlPr>
                                                <a:rPr lang="pt-BR" i="1" dirty="0">
                                                  <a:latin typeface="Cambria Math" panose="02040503050406030204" pitchFamily="18" charset="0"/>
                                                </a:rPr>
                                              </m:ctrlPr>
                                            </m:sSupPr>
                                            <m:e>
                                              <m:r>
                                                <a:rPr lang="pt-BR" b="0" i="1" dirty="0">
                                                  <a:latin typeface="Cambria Math" panose="02040503050406030204" pitchFamily="18" charset="0"/>
                                                </a:rPr>
                                                <m:t>𝑠</m:t>
                                              </m:r>
                                            </m:e>
                                            <m:sup>
                                              <m:r>
                                                <a:rPr lang="pt-BR" b="0" i="1" dirty="0">
                                                  <a:latin typeface="Cambria Math" panose="02040503050406030204" pitchFamily="18" charset="0"/>
                                                </a:rPr>
                                                <m:t>′</m:t>
                                              </m:r>
                                            </m:sup>
                                          </m:sSup>
                                          <m:r>
                                            <a:rPr lang="pt-BR" b="0" i="1" dirty="0">
                                              <a:latin typeface="Cambria Math" panose="02040503050406030204" pitchFamily="18" charset="0"/>
                                            </a:rPr>
                                            <m:t>,</m:t>
                                          </m:r>
                                          <m:sSup>
                                            <m:sSupPr>
                                              <m:ctrlPr>
                                                <a:rPr lang="pt-BR" i="1" dirty="0">
                                                  <a:latin typeface="Cambria Math" panose="02040503050406030204" pitchFamily="18" charset="0"/>
                                                </a:rPr>
                                              </m:ctrlPr>
                                            </m:sSupPr>
                                            <m:e>
                                              <m:r>
                                                <a:rPr lang="pt-BR" b="0" i="1" dirty="0">
                                                  <a:latin typeface="Cambria Math" panose="02040503050406030204" pitchFamily="18" charset="0"/>
                                                </a:rPr>
                                                <m:t>𝑎</m:t>
                                              </m:r>
                                            </m:e>
                                            <m:sup>
                                              <m:r>
                                                <a:rPr lang="pt-BR" b="0" i="1" dirty="0">
                                                  <a:latin typeface="Cambria Math" panose="02040503050406030204" pitchFamily="18" charset="0"/>
                                                </a:rPr>
                                                <m:t>′</m:t>
                                              </m:r>
                                            </m:sup>
                                          </m:sSup>
                                        </m:e>
                                      </m:d>
                                    </m:e>
                                  </m:func>
                                  <m:r>
                                    <a:rPr lang="pt-BR" b="0" i="1" dirty="0">
                                      <a:latin typeface="Cambria Math" panose="02040503050406030204" pitchFamily="18" charset="0"/>
                                    </a:rPr>
                                    <m:t>​</m:t>
                                  </m:r>
                                  <m:r>
                                    <a:rPr lang="pt-BR" b="0" i="1" dirty="0" smtClean="0">
                                      <a:latin typeface="Cambria Math" panose="02040503050406030204" pitchFamily="18" charset="0"/>
                                    </a:rPr>
                                    <m:t>−</m:t>
                                  </m:r>
                                  <m:sSub>
                                    <m:sSubPr>
                                      <m:ctrlPr>
                                        <a:rPr lang="en-US" i="1" dirty="0">
                                          <a:latin typeface="Cambria Math" panose="02040503050406030204" pitchFamily="18" charset="0"/>
                                        </a:rPr>
                                      </m:ctrlPr>
                                    </m:sSubPr>
                                    <m:e>
                                      <m:r>
                                        <a:rPr lang="pt-BR" b="0" i="1" dirty="0">
                                          <a:latin typeface="Cambria Math" panose="02040503050406030204" pitchFamily="18" charset="0"/>
                                        </a:rPr>
                                        <m:t>𝑄</m:t>
                                      </m:r>
                                    </m:e>
                                    <m:sub>
                                      <m:r>
                                        <a:rPr lang="en-US" b="0" i="1" dirty="0">
                                          <a:latin typeface="Cambria Math" panose="02040503050406030204" pitchFamily="18" charset="0"/>
                                        </a:rPr>
                                        <m:t>𝜃</m:t>
                                      </m:r>
                                    </m:sub>
                                  </m:sSub>
                                  <m:r>
                                    <a:rPr lang="pt-BR" b="0" i="1" dirty="0" smtClean="0">
                                      <a:latin typeface="Cambria Math" panose="02040503050406030204" pitchFamily="18" charset="0"/>
                                    </a:rPr>
                                    <m:t>​</m:t>
                                  </m:r>
                                  <m:d>
                                    <m:dPr>
                                      <m:ctrlPr>
                                        <a:rPr lang="pt-BR" i="1" dirty="0" smtClean="0">
                                          <a:latin typeface="Cambria Math" panose="02040503050406030204" pitchFamily="18" charset="0"/>
                                        </a:rPr>
                                      </m:ctrlPr>
                                    </m:dPr>
                                    <m:e>
                                      <m:r>
                                        <a:rPr lang="pt-BR" b="0" i="1" dirty="0" smtClean="0">
                                          <a:latin typeface="Cambria Math" panose="02040503050406030204" pitchFamily="18" charset="0"/>
                                        </a:rPr>
                                        <m:t>𝑠</m:t>
                                      </m:r>
                                      <m:r>
                                        <a:rPr lang="pt-BR" b="0" i="1" dirty="0" smtClean="0">
                                          <a:latin typeface="Cambria Math" panose="02040503050406030204" pitchFamily="18" charset="0"/>
                                        </a:rPr>
                                        <m:t>,</m:t>
                                      </m:r>
                                      <m:r>
                                        <a:rPr lang="pt-BR" b="0" i="1" dirty="0" smtClean="0">
                                          <a:latin typeface="Cambria Math" panose="02040503050406030204" pitchFamily="18" charset="0"/>
                                        </a:rPr>
                                        <m:t>𝑎</m:t>
                                      </m:r>
                                    </m:e>
                                  </m:d>
                                </m:e>
                              </m:d>
                            </m:e>
                            <m:sup>
                              <m:r>
                                <a:rPr lang="en-US" b="0" i="1" dirty="0" smtClean="0">
                                  <a:latin typeface="Cambria Math" panose="02040503050406030204" pitchFamily="18" charset="0"/>
                                </a:rPr>
                                <m:t>2</m:t>
                              </m:r>
                            </m:sup>
                          </m:sSup>
                        </m:e>
                      </m:d>
                    </m:oMath>
                  </m:oMathPara>
                </a14:m>
                <a:endParaRPr lang="en-US" dirty="0"/>
              </a:p>
              <a:p>
                <a:pPr marL="0" indent="0" algn="ctr" rtl="0">
                  <a:buNone/>
                </a:pPr>
                <a:endParaRPr lang="en-US" dirty="0"/>
              </a:p>
              <a:p>
                <a:pPr marL="0" indent="0" algn="ctr" rtl="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a:latin typeface="Cambria Math" panose="02040503050406030204" pitchFamily="18" charset="0"/>
                              <a:ea typeface="Cambria Math" panose="02040503050406030204" pitchFamily="18" charset="0"/>
                            </a:rPr>
                            <m:t>ℒ</m:t>
                          </m:r>
                        </m:e>
                        <m:sub>
                          <m:r>
                            <a:rPr lang="en-US" b="0" i="1" smtClean="0">
                              <a:latin typeface="Cambria Math" panose="02040503050406030204" pitchFamily="18" charset="0"/>
                            </a:rPr>
                            <m:t>𝐶𝑄𝐿</m:t>
                          </m:r>
                        </m:sub>
                      </m:sSub>
                      <m:d>
                        <m:dPr>
                          <m:ctrlPr>
                            <a:rPr lang="en-US" i="1" smtClean="0">
                              <a:latin typeface="Cambria Math" panose="02040503050406030204" pitchFamily="18" charset="0"/>
                            </a:rPr>
                          </m:ctrlPr>
                        </m:dPr>
                        <m:e>
                          <m:r>
                            <a:rPr lang="en-US" b="0" i="1" smtClean="0">
                              <a:latin typeface="Cambria Math" panose="02040503050406030204" pitchFamily="18" charset="0"/>
                            </a:rPr>
                            <m:t>𝜃</m:t>
                          </m:r>
                        </m:e>
                      </m:d>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ℒ</m:t>
                      </m:r>
                      <m:d>
                        <m:dPr>
                          <m:ctrlPr>
                            <a:rPr lang="en-US"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rPr>
                            <m:t>𝜃</m:t>
                          </m:r>
                        </m:e>
                      </m:d>
                      <m:r>
                        <a:rPr lang="en-US" b="0" i="1" smtClean="0">
                          <a:latin typeface="Cambria Math" panose="02040503050406030204" pitchFamily="18" charset="0"/>
                        </a:rPr>
                        <m:t>+</m:t>
                      </m:r>
                      <m:r>
                        <a:rPr lang="en-US" b="0" i="1" smtClean="0">
                          <a:latin typeface="Cambria Math" panose="02040503050406030204" pitchFamily="18" charset="0"/>
                        </a:rPr>
                        <m:t>𝛼</m:t>
                      </m:r>
                      <m:d>
                        <m:dPr>
                          <m:ctrlPr>
                            <a:rPr lang="en-US" i="1" smtClean="0">
                              <a:latin typeface="Cambria Math" panose="02040503050406030204" pitchFamily="18" charset="0"/>
                            </a:rPr>
                          </m:ctrlPr>
                        </m:dPr>
                        <m:e>
                          <m:sSub>
                            <m:sSubPr>
                              <m:ctrlPr>
                                <a:rPr lang="en-US" i="1" dirty="0" smtClean="0">
                                  <a:latin typeface="Cambria Math" panose="02040503050406030204" pitchFamily="18" charset="0"/>
                                </a:rPr>
                              </m:ctrlPr>
                            </m:sSubPr>
                            <m:e>
                              <m:r>
                                <a:rPr lang="pt-BR" b="0" i="1" dirty="0">
                                  <a:latin typeface="Cambria Math" panose="02040503050406030204" pitchFamily="18" charset="0"/>
                                  <a:ea typeface="Cambria Math" panose="02040503050406030204" pitchFamily="18" charset="0"/>
                                </a:rPr>
                                <m:t>𝔼</m:t>
                              </m:r>
                            </m:e>
                            <m:sub>
                              <m:d>
                                <m:dPr>
                                  <m:ctrlPr>
                                    <a:rPr lang="pt-BR" i="1" dirty="0">
                                      <a:latin typeface="Cambria Math" panose="02040503050406030204" pitchFamily="18" charset="0"/>
                                    </a:rPr>
                                  </m:ctrlPr>
                                </m:dPr>
                                <m:e>
                                  <m:r>
                                    <a:rPr lang="pt-BR" b="0" i="1" dirty="0">
                                      <a:latin typeface="Cambria Math" panose="02040503050406030204" pitchFamily="18" charset="0"/>
                                    </a:rPr>
                                    <m:t>𝑠</m:t>
                                  </m:r>
                                  <m:r>
                                    <a:rPr lang="pt-BR" b="0" i="1" dirty="0">
                                      <a:latin typeface="Cambria Math" panose="02040503050406030204" pitchFamily="18" charset="0"/>
                                    </a:rPr>
                                    <m:t>,</m:t>
                                  </m:r>
                                  <m:r>
                                    <a:rPr lang="pt-BR" b="0" i="1" dirty="0">
                                      <a:latin typeface="Cambria Math" panose="02040503050406030204" pitchFamily="18" charset="0"/>
                                    </a:rPr>
                                    <m:t>𝑎</m:t>
                                  </m:r>
                                  <m:r>
                                    <a:rPr lang="pt-BR" b="0" i="1" dirty="0">
                                      <a:latin typeface="Cambria Math" panose="02040503050406030204" pitchFamily="18" charset="0"/>
                                    </a:rPr>
                                    <m:t>,</m:t>
                                  </m:r>
                                  <m:r>
                                    <a:rPr lang="pt-BR" b="0" i="1" dirty="0">
                                      <a:latin typeface="Cambria Math" panose="02040503050406030204" pitchFamily="18" charset="0"/>
                                    </a:rPr>
                                    <m:t>𝑟</m:t>
                                  </m:r>
                                  <m:r>
                                    <a:rPr lang="pt-BR" b="0" i="1" dirty="0">
                                      <a:latin typeface="Cambria Math" panose="02040503050406030204" pitchFamily="18" charset="0"/>
                                    </a:rPr>
                                    <m:t>,</m:t>
                                  </m:r>
                                  <m:sSup>
                                    <m:sSupPr>
                                      <m:ctrlPr>
                                        <a:rPr lang="pt-BR" i="1" dirty="0">
                                          <a:latin typeface="Cambria Math" panose="02040503050406030204" pitchFamily="18" charset="0"/>
                                        </a:rPr>
                                      </m:ctrlPr>
                                    </m:sSupPr>
                                    <m:e>
                                      <m:r>
                                        <a:rPr lang="pt-BR" b="0" i="1" dirty="0">
                                          <a:latin typeface="Cambria Math" panose="02040503050406030204" pitchFamily="18" charset="0"/>
                                        </a:rPr>
                                        <m:t>𝑠</m:t>
                                      </m:r>
                                    </m:e>
                                    <m:sup>
                                      <m:r>
                                        <a:rPr lang="pt-BR" b="0" i="1" dirty="0">
                                          <a:latin typeface="Cambria Math" panose="02040503050406030204" pitchFamily="18" charset="0"/>
                                        </a:rPr>
                                        <m:t>′</m:t>
                                      </m:r>
                                    </m:sup>
                                  </m:sSup>
                                </m:e>
                              </m:d>
                              <m:r>
                                <a:rPr lang="pt-BR" b="0" i="1" dirty="0">
                                  <a:latin typeface="Cambria Math" panose="02040503050406030204" pitchFamily="18" charset="0"/>
                                </a:rPr>
                                <m:t>∼</m:t>
                              </m:r>
                              <m:r>
                                <a:rPr lang="pt-BR" b="0" i="1" dirty="0">
                                  <a:latin typeface="Cambria Math" panose="02040503050406030204" pitchFamily="18" charset="0"/>
                                </a:rPr>
                                <m:t>𝐷</m:t>
                              </m:r>
                            </m:sub>
                          </m:sSub>
                          <m:d>
                            <m:dPr>
                              <m:begChr m:val="["/>
                              <m:endChr m:val="]"/>
                              <m:ctrlPr>
                                <a:rPr lang="en-US" i="1" dirty="0" smtClean="0">
                                  <a:latin typeface="Cambria Math" panose="02040503050406030204" pitchFamily="18" charset="0"/>
                                </a:rPr>
                              </m:ctrlPr>
                            </m:dPr>
                            <m:e>
                              <m:sSub>
                                <m:sSubPr>
                                  <m:ctrlPr>
                                    <a:rPr lang="en-US" i="1" dirty="0" smtClean="0">
                                      <a:latin typeface="Cambria Math" panose="02040503050406030204" pitchFamily="18" charset="0"/>
                                    </a:rPr>
                                  </m:ctrlPr>
                                </m:sSubPr>
                                <m:e>
                                  <m:r>
                                    <a:rPr lang="pt-BR" b="0" i="1" dirty="0">
                                      <a:latin typeface="Cambria Math" panose="02040503050406030204" pitchFamily="18" charset="0"/>
                                    </a:rPr>
                                    <m:t>𝑄</m:t>
                                  </m:r>
                                </m:e>
                                <m:sub>
                                  <m:r>
                                    <a:rPr lang="en-US" b="0" i="1" dirty="0">
                                      <a:latin typeface="Cambria Math" panose="02040503050406030204" pitchFamily="18" charset="0"/>
                                    </a:rPr>
                                    <m:t>𝜃</m:t>
                                  </m:r>
                                </m:sub>
                              </m:sSub>
                              <m:r>
                                <a:rPr lang="pt-BR" b="0" i="1" dirty="0">
                                  <a:latin typeface="Cambria Math" panose="02040503050406030204" pitchFamily="18" charset="0"/>
                                </a:rPr>
                                <m:t>​</m:t>
                              </m:r>
                              <m:d>
                                <m:dPr>
                                  <m:ctrlPr>
                                    <a:rPr lang="pt-BR" i="1" dirty="0">
                                      <a:latin typeface="Cambria Math" panose="02040503050406030204" pitchFamily="18" charset="0"/>
                                    </a:rPr>
                                  </m:ctrlPr>
                                </m:dPr>
                                <m:e>
                                  <m:r>
                                    <a:rPr lang="pt-BR" b="0" i="1" dirty="0">
                                      <a:latin typeface="Cambria Math" panose="02040503050406030204" pitchFamily="18" charset="0"/>
                                    </a:rPr>
                                    <m:t>𝑠</m:t>
                                  </m:r>
                                  <m:r>
                                    <a:rPr lang="pt-BR" b="0" i="1" dirty="0">
                                      <a:latin typeface="Cambria Math" panose="02040503050406030204" pitchFamily="18" charset="0"/>
                                    </a:rPr>
                                    <m:t>,</m:t>
                                  </m:r>
                                  <m:r>
                                    <a:rPr lang="pt-BR" b="0" i="1" dirty="0">
                                      <a:latin typeface="Cambria Math" panose="02040503050406030204" pitchFamily="18" charset="0"/>
                                    </a:rPr>
                                    <m:t>𝑎</m:t>
                                  </m:r>
                                </m:e>
                              </m:d>
                            </m:e>
                          </m:d>
                          <m:r>
                            <a:rPr lang="en-US" b="0" i="1" dirty="0" smtClean="0">
                              <a:latin typeface="Cambria Math" panose="02040503050406030204" pitchFamily="18" charset="0"/>
                            </a:rPr>
                            <m:t>−</m:t>
                          </m:r>
                          <m:sSub>
                            <m:sSubPr>
                              <m:ctrlPr>
                                <a:rPr lang="en-US" i="1" dirty="0">
                                  <a:latin typeface="Cambria Math" panose="02040503050406030204" pitchFamily="18" charset="0"/>
                                </a:rPr>
                              </m:ctrlPr>
                            </m:sSubPr>
                            <m:e>
                              <m:r>
                                <a:rPr lang="pt-BR" b="0" i="1" dirty="0">
                                  <a:latin typeface="Cambria Math" panose="02040503050406030204" pitchFamily="18" charset="0"/>
                                  <a:ea typeface="Cambria Math" panose="02040503050406030204" pitchFamily="18" charset="0"/>
                                </a:rPr>
                                <m:t>𝔼</m:t>
                              </m:r>
                            </m:e>
                            <m:sub>
                              <m:d>
                                <m:dPr>
                                  <m:ctrlPr>
                                    <a:rPr lang="pt-BR" i="1" dirty="0">
                                      <a:latin typeface="Cambria Math" panose="02040503050406030204" pitchFamily="18" charset="0"/>
                                    </a:rPr>
                                  </m:ctrlPr>
                                </m:dPr>
                                <m:e>
                                  <m:r>
                                    <a:rPr lang="pt-BR" b="0" i="1" dirty="0">
                                      <a:latin typeface="Cambria Math" panose="02040503050406030204" pitchFamily="18" charset="0"/>
                                    </a:rPr>
                                    <m:t>𝑠</m:t>
                                  </m:r>
                                  <m:r>
                                    <a:rPr lang="pt-BR" b="0" i="1" dirty="0">
                                      <a:latin typeface="Cambria Math" panose="02040503050406030204" pitchFamily="18" charset="0"/>
                                    </a:rPr>
                                    <m:t>,</m:t>
                                  </m:r>
                                  <m:r>
                                    <a:rPr lang="pt-BR" b="0" i="1" dirty="0">
                                      <a:latin typeface="Cambria Math" panose="02040503050406030204" pitchFamily="18" charset="0"/>
                                    </a:rPr>
                                    <m:t>𝑎</m:t>
                                  </m:r>
                                  <m:r>
                                    <a:rPr lang="pt-BR" b="0" i="1" dirty="0">
                                      <a:latin typeface="Cambria Math" panose="02040503050406030204" pitchFamily="18" charset="0"/>
                                    </a:rPr>
                                    <m:t>,</m:t>
                                  </m:r>
                                  <m:r>
                                    <a:rPr lang="pt-BR" b="0" i="1" dirty="0">
                                      <a:latin typeface="Cambria Math" panose="02040503050406030204" pitchFamily="18" charset="0"/>
                                    </a:rPr>
                                    <m:t>𝑟</m:t>
                                  </m:r>
                                  <m:r>
                                    <a:rPr lang="pt-BR" b="0" i="1" dirty="0">
                                      <a:latin typeface="Cambria Math" panose="02040503050406030204" pitchFamily="18" charset="0"/>
                                    </a:rPr>
                                    <m:t>,</m:t>
                                  </m:r>
                                  <m:sSup>
                                    <m:sSupPr>
                                      <m:ctrlPr>
                                        <a:rPr lang="pt-BR" i="1" dirty="0">
                                          <a:latin typeface="Cambria Math" panose="02040503050406030204" pitchFamily="18" charset="0"/>
                                        </a:rPr>
                                      </m:ctrlPr>
                                    </m:sSupPr>
                                    <m:e>
                                      <m:r>
                                        <a:rPr lang="pt-BR" b="0" i="1" dirty="0">
                                          <a:latin typeface="Cambria Math" panose="02040503050406030204" pitchFamily="18" charset="0"/>
                                        </a:rPr>
                                        <m:t>𝑠</m:t>
                                      </m:r>
                                    </m:e>
                                    <m:sup>
                                      <m:r>
                                        <a:rPr lang="pt-BR" b="0" i="1" dirty="0">
                                          <a:latin typeface="Cambria Math" panose="02040503050406030204" pitchFamily="18" charset="0"/>
                                        </a:rPr>
                                        <m:t>′</m:t>
                                      </m:r>
                                    </m:sup>
                                  </m:sSup>
                                </m:e>
                              </m:d>
                              <m:r>
                                <a:rPr lang="pt-BR" b="0" i="1" dirty="0">
                                  <a:latin typeface="Cambria Math" panose="02040503050406030204" pitchFamily="18" charset="0"/>
                                </a:rPr>
                                <m:t>∼</m:t>
                              </m:r>
                              <m:r>
                                <a:rPr lang="en-US" b="0" i="1" dirty="0" smtClean="0">
                                  <a:latin typeface="Cambria Math" panose="02040503050406030204" pitchFamily="18" charset="0"/>
                                </a:rPr>
                                <m:t>𝜇</m:t>
                              </m:r>
                            </m:sub>
                          </m:sSub>
                          <m:d>
                            <m:dPr>
                              <m:begChr m:val="["/>
                              <m:endChr m:val="]"/>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pt-BR" b="0" i="1" dirty="0">
                                      <a:latin typeface="Cambria Math" panose="02040503050406030204" pitchFamily="18" charset="0"/>
                                    </a:rPr>
                                    <m:t>𝑄</m:t>
                                  </m:r>
                                </m:e>
                                <m:sub>
                                  <m:r>
                                    <a:rPr lang="en-US" b="0" i="1" dirty="0">
                                      <a:latin typeface="Cambria Math" panose="02040503050406030204" pitchFamily="18" charset="0"/>
                                    </a:rPr>
                                    <m:t>𝜃</m:t>
                                  </m:r>
                                </m:sub>
                              </m:sSub>
                              <m:r>
                                <a:rPr lang="pt-BR" b="0" i="1" dirty="0">
                                  <a:latin typeface="Cambria Math" panose="02040503050406030204" pitchFamily="18" charset="0"/>
                                </a:rPr>
                                <m:t>​</m:t>
                              </m:r>
                              <m:d>
                                <m:dPr>
                                  <m:ctrlPr>
                                    <a:rPr lang="pt-BR" i="1" dirty="0">
                                      <a:latin typeface="Cambria Math" panose="02040503050406030204" pitchFamily="18" charset="0"/>
                                    </a:rPr>
                                  </m:ctrlPr>
                                </m:dPr>
                                <m:e>
                                  <m:r>
                                    <a:rPr lang="pt-BR" b="0" i="1" dirty="0">
                                      <a:latin typeface="Cambria Math" panose="02040503050406030204" pitchFamily="18" charset="0"/>
                                    </a:rPr>
                                    <m:t>𝑠</m:t>
                                  </m:r>
                                  <m:r>
                                    <a:rPr lang="pt-BR" b="0" i="1" dirty="0">
                                      <a:latin typeface="Cambria Math" panose="02040503050406030204" pitchFamily="18" charset="0"/>
                                    </a:rPr>
                                    <m:t>,</m:t>
                                  </m:r>
                                  <m:r>
                                    <a:rPr lang="pt-BR" b="0" i="1" dirty="0">
                                      <a:latin typeface="Cambria Math" panose="02040503050406030204" pitchFamily="18" charset="0"/>
                                    </a:rPr>
                                    <m:t>𝑎</m:t>
                                  </m:r>
                                </m:e>
                              </m:d>
                            </m:e>
                          </m:d>
                        </m:e>
                      </m:d>
                      <m:r>
                        <a:rPr lang="en-US" b="0" i="1" dirty="0" smtClean="0">
                          <a:latin typeface="Cambria Math" panose="02040503050406030204" pitchFamily="18" charset="0"/>
                        </a:rPr>
                        <m:t>, </m:t>
                      </m:r>
                      <m:r>
                        <a:rPr lang="en-US" b="0" i="1" dirty="0" smtClean="0">
                          <a:latin typeface="Cambria Math" panose="02040503050406030204" pitchFamily="18" charset="0"/>
                        </a:rPr>
                        <m:t>𝜇</m:t>
                      </m:r>
                      <m:r>
                        <a:rPr lang="en-US" b="0" i="1" dirty="0" smtClean="0">
                          <a:latin typeface="Cambria Math" panose="02040503050406030204" pitchFamily="18" charset="0"/>
                        </a:rPr>
                        <m:t>:</m:t>
                      </m:r>
                      <m:r>
                        <a:rPr lang="en-US" b="0" i="1" dirty="0" smtClean="0">
                          <a:latin typeface="Cambria Math" panose="02040503050406030204" pitchFamily="18" charset="0"/>
                        </a:rPr>
                        <m:t>𝑢𝑛𝑖𝑓𝑜𝑟𝑚</m:t>
                      </m:r>
                    </m:oMath>
                  </m:oMathPara>
                </a14:m>
                <a:endParaRPr lang="en-US" dirty="0"/>
              </a:p>
              <a:p>
                <a:pPr marL="0" indent="0" algn="l" rtl="0">
                  <a:buNone/>
                </a:pPr>
                <a:endParaRPr lang="fa-IR" dirty="0"/>
              </a:p>
            </p:txBody>
          </p:sp>
        </mc:Choice>
        <mc:Fallback>
          <p:sp>
            <p:nvSpPr>
              <p:cNvPr id="3" name="Content Placeholder 2">
                <a:extLst>
                  <a:ext uri="{FF2B5EF4-FFF2-40B4-BE49-F238E27FC236}">
                    <a16:creationId xmlns:a16="http://schemas.microsoft.com/office/drawing/2014/main" id="{969E27DA-8174-0C43-CBE5-6682091BDC2C}"/>
                  </a:ext>
                </a:extLst>
              </p:cNvPr>
              <p:cNvSpPr>
                <a:spLocks noGrp="1" noRot="1" noChangeAspect="1" noMove="1" noResize="1" noEditPoints="1" noAdjustHandles="1" noChangeArrowheads="1" noChangeShapeType="1" noTextEdit="1"/>
              </p:cNvSpPr>
              <p:nvPr>
                <p:ph idx="1"/>
              </p:nvPr>
            </p:nvSpPr>
            <p:spPr>
              <a:blipFill>
                <a:blip r:embed="rId3"/>
                <a:stretch>
                  <a:fillRect l="-424" t="-930" r="-182"/>
                </a:stretch>
              </a:blipFill>
            </p:spPr>
            <p:txBody>
              <a:bodyPr/>
              <a:lstStyle/>
              <a:p>
                <a:r>
                  <a:rPr lang="fa-IR">
                    <a:noFill/>
                  </a:rPr>
                  <a:t> </a:t>
                </a:r>
              </a:p>
            </p:txBody>
          </p:sp>
        </mc:Fallback>
      </mc:AlternateContent>
      <p:sp>
        <p:nvSpPr>
          <p:cNvPr id="7" name="TextBox 6">
            <a:extLst>
              <a:ext uri="{FF2B5EF4-FFF2-40B4-BE49-F238E27FC236}">
                <a16:creationId xmlns:a16="http://schemas.microsoft.com/office/drawing/2014/main" id="{571A7064-759C-743E-C065-E9E7D9FEB0DD}"/>
              </a:ext>
            </a:extLst>
          </p:cNvPr>
          <p:cNvSpPr txBox="1"/>
          <p:nvPr/>
        </p:nvSpPr>
        <p:spPr>
          <a:xfrm>
            <a:off x="1380067" y="5388709"/>
            <a:ext cx="9745133" cy="646331"/>
          </a:xfrm>
          <a:prstGeom prst="rect">
            <a:avLst/>
          </a:prstGeom>
          <a:noFill/>
        </p:spPr>
        <p:txBody>
          <a:bodyPr wrap="square">
            <a:spAutoFit/>
          </a:bodyPr>
          <a:lstStyle/>
          <a:p>
            <a:r>
              <a:rPr lang="en-CA" dirty="0"/>
              <a:t>Kumar, A., Zhou, A., Tucker, G., &amp; Levine, S. (2020). Conservative Q-Learning for Offline Reinforcement Learning. In </a:t>
            </a:r>
            <a:r>
              <a:rPr lang="en-CA" i="1" dirty="0"/>
              <a:t>Advances in Neural Information Processing Systems 33 (</a:t>
            </a:r>
            <a:r>
              <a:rPr lang="en-CA" i="1" dirty="0" err="1"/>
              <a:t>NeurIPS</a:t>
            </a:r>
            <a:r>
              <a:rPr lang="en-CA" i="1" dirty="0"/>
              <a:t> 2020) cited by 1523</a:t>
            </a:r>
            <a:endParaRPr lang="fa-IR" dirty="0"/>
          </a:p>
        </p:txBody>
      </p:sp>
    </p:spTree>
    <p:extLst>
      <p:ext uri="{BB962C8B-B14F-4D97-AF65-F5344CB8AC3E}">
        <p14:creationId xmlns:p14="http://schemas.microsoft.com/office/powerpoint/2010/main" val="3105381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CBF00-1541-FE11-CFAA-7E7079DE5DBC}"/>
              </a:ext>
            </a:extLst>
          </p:cNvPr>
          <p:cNvSpPr>
            <a:spLocks noGrp="1"/>
          </p:cNvSpPr>
          <p:nvPr>
            <p:ph type="title"/>
          </p:nvPr>
        </p:nvSpPr>
        <p:spPr>
          <a:xfrm>
            <a:off x="1066800" y="642594"/>
            <a:ext cx="10058400" cy="864473"/>
          </a:xfrm>
        </p:spPr>
        <p:txBody>
          <a:bodyPr/>
          <a:lstStyle/>
          <a:p>
            <a:r>
              <a:rPr lang="en-US" dirty="0"/>
              <a:t>Conservative Q-Learning</a:t>
            </a:r>
            <a:endParaRPr lang="fa-IR"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7FDCC8B-3FDD-D698-A75F-C5D228775FF4}"/>
                  </a:ext>
                </a:extLst>
              </p:cNvPr>
              <p:cNvSpPr>
                <a:spLocks noGrp="1"/>
              </p:cNvSpPr>
              <p:nvPr>
                <p:ph idx="1"/>
              </p:nvPr>
            </p:nvSpPr>
            <p:spPr>
              <a:xfrm>
                <a:off x="1066800" y="1642533"/>
                <a:ext cx="10058400" cy="4392507"/>
              </a:xfrm>
            </p:spPr>
            <p:txBody>
              <a:bodyPr/>
              <a:lstStyle/>
              <a:p>
                <a:pPr marL="182880" indent="-182880" algn="l" rtl="0" eaLnBrk="1" latinLnBrk="0" hangingPunct="1">
                  <a:spcBef>
                    <a:spcPts val="900"/>
                  </a:spcBef>
                  <a:spcAft>
                    <a:spcPts val="0"/>
                  </a:spcAft>
                  <a:buClr>
                    <a:schemeClr val="tx1"/>
                  </a:buClr>
                  <a:buSzPts val="1800"/>
                  <a:buFont typeface="Garamond" panose="02020404030301010803" pitchFamily="18" charset="0"/>
                  <a:buChar char="◦"/>
                </a:pPr>
                <a:r>
                  <a:rPr lang="en-US" sz="1800" kern="1200" dirty="0">
                    <a:solidFill>
                      <a:srgbClr val="000000"/>
                    </a:solidFill>
                    <a:effectLst/>
                    <a:latin typeface="Garamond" panose="02020404030301010803" pitchFamily="18" charset="0"/>
                    <a:ea typeface="+mn-ea"/>
                    <a:cs typeface="+mn-cs"/>
                  </a:rPr>
                  <a:t>Traditional Q-learning usually overestimates Q-values for actions not well-represented in the dataset.</a:t>
                </a:r>
                <a:endParaRPr lang="fa-IR" sz="1800" dirty="0">
                  <a:effectLst/>
                </a:endParaRPr>
              </a:p>
              <a:p>
                <a:pPr marL="182880" indent="-182880" algn="l" rtl="0" eaLnBrk="1" latinLnBrk="0" hangingPunct="1">
                  <a:spcBef>
                    <a:spcPts val="900"/>
                  </a:spcBef>
                  <a:spcAft>
                    <a:spcPts val="0"/>
                  </a:spcAft>
                </a:pPr>
                <a:r>
                  <a:rPr lang="en-US" sz="1800" kern="1200" dirty="0">
                    <a:solidFill>
                      <a:srgbClr val="000000"/>
                    </a:solidFill>
                    <a:effectLst/>
                    <a:latin typeface="Garamond" panose="02020404030301010803" pitchFamily="18" charset="0"/>
                    <a:ea typeface="+mn-ea"/>
                    <a:cs typeface="+mn-cs"/>
                  </a:rPr>
                  <a:t>CQL aims to add a term to the bellman equation to penalize this overestimation.</a:t>
                </a:r>
                <a:endParaRPr lang="fa-IR" dirty="0">
                  <a:effectLst/>
                </a:endParaRPr>
              </a:p>
              <a:p>
                <a:pPr marL="182880" indent="-182880" algn="l" rtl="0" eaLnBrk="1" latinLnBrk="0" hangingPunct="1">
                  <a:spcBef>
                    <a:spcPts val="900"/>
                  </a:spcBef>
                  <a:spcAft>
                    <a:spcPts val="0"/>
                  </a:spcAft>
                </a:pPr>
                <a:r>
                  <a:rPr lang="en-US" sz="1800" kern="1200" dirty="0">
                    <a:solidFill>
                      <a:srgbClr val="000000"/>
                    </a:solidFill>
                    <a:effectLst/>
                    <a:latin typeface="Garamond" panose="02020404030301010803" pitchFamily="18" charset="0"/>
                    <a:ea typeface="+mn-ea"/>
                    <a:cs typeface="+mn-cs"/>
                  </a:rPr>
                  <a:t>The term </a:t>
                </a:r>
                <a14:m>
                  <m:oMath xmlns:m="http://schemas.openxmlformats.org/officeDocument/2006/math">
                    <m:sSub>
                      <m:sSubPr>
                        <m:ctrlPr>
                          <a:rPr lang="en-US" sz="1800" i="1" kern="1200">
                            <a:solidFill>
                              <a:srgbClr val="000000"/>
                            </a:solidFill>
                            <a:effectLst/>
                            <a:latin typeface="Cambria Math" panose="02040503050406030204" pitchFamily="18" charset="0"/>
                            <a:ea typeface="+mn-ea"/>
                            <a:cs typeface="+mn-cs"/>
                          </a:rPr>
                        </m:ctrlPr>
                      </m:sSubPr>
                      <m:e>
                        <m:r>
                          <a:rPr lang="pt-BR" sz="1800" i="1" kern="1200">
                            <a:solidFill>
                              <a:srgbClr val="000000"/>
                            </a:solidFill>
                            <a:effectLst/>
                            <a:latin typeface="Cambria Math" panose="02040503050406030204" pitchFamily="18" charset="0"/>
                            <a:ea typeface="Cambria Math" panose="02040503050406030204" pitchFamily="18" charset="0"/>
                            <a:cs typeface="+mn-cs"/>
                          </a:rPr>
                          <m:t>𝔼</m:t>
                        </m:r>
                      </m:e>
                      <m:sub>
                        <m:d>
                          <m:dPr>
                            <m:ctrlPr>
                              <a:rPr lang="pt-BR" sz="1800" i="1" kern="1200">
                                <a:solidFill>
                                  <a:srgbClr val="000000"/>
                                </a:solidFill>
                                <a:effectLst/>
                                <a:latin typeface="Cambria Math" panose="02040503050406030204" pitchFamily="18" charset="0"/>
                                <a:ea typeface="+mn-ea"/>
                                <a:cs typeface="+mn-cs"/>
                              </a:rPr>
                            </m:ctrlPr>
                          </m:dPr>
                          <m:e>
                            <m:r>
                              <a:rPr lang="pt-BR" sz="1800" i="1" kern="1200">
                                <a:solidFill>
                                  <a:srgbClr val="000000"/>
                                </a:solidFill>
                                <a:effectLst/>
                                <a:latin typeface="Cambria Math" panose="02040503050406030204" pitchFamily="18" charset="0"/>
                                <a:ea typeface="+mn-ea"/>
                                <a:cs typeface="+mn-cs"/>
                              </a:rPr>
                              <m:t>𝑠</m:t>
                            </m:r>
                            <m:r>
                              <a:rPr lang="pt-BR" sz="1800" i="1" kern="1200">
                                <a:solidFill>
                                  <a:srgbClr val="000000"/>
                                </a:solidFill>
                                <a:effectLst/>
                                <a:latin typeface="Cambria Math" panose="02040503050406030204" pitchFamily="18" charset="0"/>
                                <a:ea typeface="+mn-ea"/>
                                <a:cs typeface="+mn-cs"/>
                              </a:rPr>
                              <m:t>,</m:t>
                            </m:r>
                            <m:r>
                              <a:rPr lang="pt-BR" sz="1800" i="1" kern="1200">
                                <a:solidFill>
                                  <a:srgbClr val="000000"/>
                                </a:solidFill>
                                <a:effectLst/>
                                <a:latin typeface="Cambria Math" panose="02040503050406030204" pitchFamily="18" charset="0"/>
                                <a:ea typeface="+mn-ea"/>
                                <a:cs typeface="+mn-cs"/>
                              </a:rPr>
                              <m:t>𝑎</m:t>
                            </m:r>
                            <m:r>
                              <a:rPr lang="pt-BR" sz="1800" i="1" kern="1200">
                                <a:solidFill>
                                  <a:srgbClr val="000000"/>
                                </a:solidFill>
                                <a:effectLst/>
                                <a:latin typeface="Cambria Math" panose="02040503050406030204" pitchFamily="18" charset="0"/>
                                <a:ea typeface="+mn-ea"/>
                                <a:cs typeface="+mn-cs"/>
                              </a:rPr>
                              <m:t>,</m:t>
                            </m:r>
                            <m:r>
                              <a:rPr lang="pt-BR" sz="1800" i="1" kern="1200">
                                <a:solidFill>
                                  <a:srgbClr val="000000"/>
                                </a:solidFill>
                                <a:effectLst/>
                                <a:latin typeface="Cambria Math" panose="02040503050406030204" pitchFamily="18" charset="0"/>
                                <a:ea typeface="+mn-ea"/>
                                <a:cs typeface="+mn-cs"/>
                              </a:rPr>
                              <m:t>𝑟</m:t>
                            </m:r>
                            <m:r>
                              <a:rPr lang="pt-BR" sz="1800" i="1" kern="1200">
                                <a:solidFill>
                                  <a:srgbClr val="000000"/>
                                </a:solidFill>
                                <a:effectLst/>
                                <a:latin typeface="Cambria Math" panose="02040503050406030204" pitchFamily="18" charset="0"/>
                                <a:ea typeface="+mn-ea"/>
                                <a:cs typeface="+mn-cs"/>
                              </a:rPr>
                              <m:t>,</m:t>
                            </m:r>
                            <m:sSup>
                              <m:sSupPr>
                                <m:ctrlPr>
                                  <a:rPr lang="pt-BR" sz="1800" i="1" kern="1200">
                                    <a:solidFill>
                                      <a:srgbClr val="000000"/>
                                    </a:solidFill>
                                    <a:effectLst/>
                                    <a:latin typeface="Cambria Math" panose="02040503050406030204" pitchFamily="18" charset="0"/>
                                    <a:ea typeface="+mn-ea"/>
                                    <a:cs typeface="+mn-cs"/>
                                  </a:rPr>
                                </m:ctrlPr>
                              </m:sSupPr>
                              <m:e>
                                <m:r>
                                  <a:rPr lang="pt-BR" sz="1800" i="1" kern="1200">
                                    <a:solidFill>
                                      <a:srgbClr val="000000"/>
                                    </a:solidFill>
                                    <a:effectLst/>
                                    <a:latin typeface="Cambria Math" panose="02040503050406030204" pitchFamily="18" charset="0"/>
                                    <a:ea typeface="+mn-ea"/>
                                    <a:cs typeface="+mn-cs"/>
                                  </a:rPr>
                                  <m:t>𝑠</m:t>
                                </m:r>
                              </m:e>
                              <m:sup>
                                <m:r>
                                  <a:rPr lang="pt-BR" sz="1800" i="1" kern="1200">
                                    <a:solidFill>
                                      <a:srgbClr val="000000"/>
                                    </a:solidFill>
                                    <a:effectLst/>
                                    <a:latin typeface="Cambria Math" panose="02040503050406030204" pitchFamily="18" charset="0"/>
                                    <a:ea typeface="+mn-ea"/>
                                    <a:cs typeface="+mn-cs"/>
                                  </a:rPr>
                                  <m:t>′</m:t>
                                </m:r>
                              </m:sup>
                            </m:sSup>
                          </m:e>
                        </m:d>
                        <m:r>
                          <a:rPr lang="pt-BR" sz="1800" i="1" kern="1200">
                            <a:solidFill>
                              <a:srgbClr val="000000"/>
                            </a:solidFill>
                            <a:effectLst/>
                            <a:latin typeface="Cambria Math" panose="02040503050406030204" pitchFamily="18" charset="0"/>
                            <a:ea typeface="+mn-ea"/>
                            <a:cs typeface="+mn-cs"/>
                          </a:rPr>
                          <m:t>∼</m:t>
                        </m:r>
                        <m:r>
                          <a:rPr lang="pt-BR" sz="1800" i="1" kern="1200">
                            <a:solidFill>
                              <a:srgbClr val="000000"/>
                            </a:solidFill>
                            <a:effectLst/>
                            <a:latin typeface="Cambria Math" panose="02040503050406030204" pitchFamily="18" charset="0"/>
                            <a:ea typeface="+mn-ea"/>
                            <a:cs typeface="+mn-cs"/>
                          </a:rPr>
                          <m:t>𝐷</m:t>
                        </m:r>
                      </m:sub>
                    </m:sSub>
                    <m:d>
                      <m:dPr>
                        <m:begChr m:val="["/>
                        <m:endChr m:val="]"/>
                        <m:ctrlPr>
                          <a:rPr lang="en-US" sz="1800" b="0" i="1" kern="1200">
                            <a:solidFill>
                              <a:srgbClr val="000000"/>
                            </a:solidFill>
                            <a:effectLst/>
                            <a:latin typeface="Cambria Math" panose="02040503050406030204" pitchFamily="18" charset="0"/>
                            <a:ea typeface="+mn-ea"/>
                            <a:cs typeface="+mn-cs"/>
                          </a:rPr>
                        </m:ctrlPr>
                      </m:dPr>
                      <m:e>
                        <m:sSub>
                          <m:sSubPr>
                            <m:ctrlPr>
                              <a:rPr lang="en-US" sz="1800" i="1" kern="1200">
                                <a:solidFill>
                                  <a:srgbClr val="000000"/>
                                </a:solidFill>
                                <a:effectLst/>
                                <a:latin typeface="Cambria Math" panose="02040503050406030204" pitchFamily="18" charset="0"/>
                                <a:ea typeface="+mn-ea"/>
                                <a:cs typeface="+mn-cs"/>
                              </a:rPr>
                            </m:ctrlPr>
                          </m:sSubPr>
                          <m:e>
                            <m:r>
                              <a:rPr lang="pt-BR" sz="1800" i="1" kern="1200">
                                <a:solidFill>
                                  <a:srgbClr val="000000"/>
                                </a:solidFill>
                                <a:effectLst/>
                                <a:latin typeface="Cambria Math" panose="02040503050406030204" pitchFamily="18" charset="0"/>
                                <a:ea typeface="+mn-ea"/>
                                <a:cs typeface="+mn-cs"/>
                              </a:rPr>
                              <m:t>𝑄</m:t>
                            </m:r>
                          </m:e>
                          <m:sub>
                            <m:r>
                              <a:rPr lang="en-US" sz="1800" i="1" kern="1200">
                                <a:solidFill>
                                  <a:srgbClr val="000000"/>
                                </a:solidFill>
                                <a:effectLst/>
                                <a:latin typeface="Cambria Math" panose="02040503050406030204" pitchFamily="18" charset="0"/>
                                <a:ea typeface="+mn-ea"/>
                                <a:cs typeface="+mn-cs"/>
                              </a:rPr>
                              <m:t>𝜃</m:t>
                            </m:r>
                          </m:sub>
                        </m:sSub>
                        <m:r>
                          <a:rPr lang="pt-BR" sz="1800" i="1" kern="1200">
                            <a:solidFill>
                              <a:srgbClr val="000000"/>
                            </a:solidFill>
                            <a:effectLst/>
                            <a:latin typeface="Cambria Math" panose="02040503050406030204" pitchFamily="18" charset="0"/>
                            <a:ea typeface="+mn-ea"/>
                            <a:cs typeface="+mn-cs"/>
                          </a:rPr>
                          <m:t>​</m:t>
                        </m:r>
                        <m:d>
                          <m:dPr>
                            <m:ctrlPr>
                              <a:rPr lang="pt-BR" sz="1800" i="1" kern="1200">
                                <a:solidFill>
                                  <a:srgbClr val="000000"/>
                                </a:solidFill>
                                <a:effectLst/>
                                <a:latin typeface="Cambria Math" panose="02040503050406030204" pitchFamily="18" charset="0"/>
                                <a:ea typeface="+mn-ea"/>
                                <a:cs typeface="+mn-cs"/>
                              </a:rPr>
                            </m:ctrlPr>
                          </m:dPr>
                          <m:e>
                            <m:r>
                              <a:rPr lang="pt-BR" sz="1800" i="1" kern="1200">
                                <a:solidFill>
                                  <a:srgbClr val="000000"/>
                                </a:solidFill>
                                <a:effectLst/>
                                <a:latin typeface="Cambria Math" panose="02040503050406030204" pitchFamily="18" charset="0"/>
                                <a:ea typeface="+mn-ea"/>
                                <a:cs typeface="+mn-cs"/>
                              </a:rPr>
                              <m:t>𝑠</m:t>
                            </m:r>
                            <m:r>
                              <a:rPr lang="pt-BR" sz="1800" i="1" kern="1200">
                                <a:solidFill>
                                  <a:srgbClr val="000000"/>
                                </a:solidFill>
                                <a:effectLst/>
                                <a:latin typeface="Cambria Math" panose="02040503050406030204" pitchFamily="18" charset="0"/>
                                <a:ea typeface="+mn-ea"/>
                                <a:cs typeface="+mn-cs"/>
                              </a:rPr>
                              <m:t>,</m:t>
                            </m:r>
                            <m:r>
                              <a:rPr lang="pt-BR" sz="1800" i="1" kern="1200">
                                <a:solidFill>
                                  <a:srgbClr val="000000"/>
                                </a:solidFill>
                                <a:effectLst/>
                                <a:latin typeface="Cambria Math" panose="02040503050406030204" pitchFamily="18" charset="0"/>
                                <a:ea typeface="+mn-ea"/>
                                <a:cs typeface="+mn-cs"/>
                              </a:rPr>
                              <m:t>𝑎</m:t>
                            </m:r>
                          </m:e>
                        </m:d>
                      </m:e>
                    </m:d>
                    <m:r>
                      <a:rPr lang="pt-BR" sz="1800" i="1" kern="1200">
                        <a:solidFill>
                          <a:srgbClr val="000000"/>
                        </a:solidFill>
                        <a:effectLst/>
                        <a:latin typeface="Cambria Math" panose="02040503050406030204" pitchFamily="18" charset="0"/>
                        <a:ea typeface="+mn-ea"/>
                        <a:cs typeface="+mn-cs"/>
                      </a:rPr>
                      <m:t> </m:t>
                    </m:r>
                  </m:oMath>
                </a14:m>
                <a:r>
                  <a:rPr lang="en-US" sz="1800" kern="1200" dirty="0">
                    <a:solidFill>
                      <a:srgbClr val="000000"/>
                    </a:solidFill>
                    <a:effectLst/>
                    <a:latin typeface="Garamond" panose="02020404030301010803" pitchFamily="18" charset="0"/>
                    <a:ea typeface="+mn-ea"/>
                    <a:cs typeface="+mn-cs"/>
                  </a:rPr>
                  <a:t>encourages the Q-values to be high for state-action pairs observed in the dataset.</a:t>
                </a:r>
                <a:endParaRPr lang="fa-IR" dirty="0">
                  <a:effectLst/>
                </a:endParaRPr>
              </a:p>
              <a:p>
                <a:pPr algn="l" rtl="0"/>
                <a:r>
                  <a:rPr lang="en-US" sz="1800" kern="1200" dirty="0">
                    <a:solidFill>
                      <a:srgbClr val="000000"/>
                    </a:solidFill>
                    <a:effectLst/>
                    <a:latin typeface="Garamond" panose="02020404030301010803" pitchFamily="18" charset="0"/>
                    <a:ea typeface="+mn-ea"/>
                    <a:cs typeface="+mn-cs"/>
                  </a:rPr>
                  <a:t>The term </a:t>
                </a:r>
                <a14:m>
                  <m:oMath xmlns:m="http://schemas.openxmlformats.org/officeDocument/2006/math">
                    <m:r>
                      <a:rPr lang="en-US" sz="1800" b="0" i="1" kern="1200">
                        <a:solidFill>
                          <a:srgbClr val="000000"/>
                        </a:solidFill>
                        <a:effectLst/>
                        <a:latin typeface="Cambria Math" panose="02040503050406030204" pitchFamily="18" charset="0"/>
                        <a:ea typeface="+mn-ea"/>
                        <a:cs typeface="+mn-cs"/>
                      </a:rPr>
                      <m:t>−</m:t>
                    </m:r>
                    <m:sSub>
                      <m:sSubPr>
                        <m:ctrlPr>
                          <a:rPr lang="en-US" sz="1800" i="1" kern="1200">
                            <a:solidFill>
                              <a:srgbClr val="000000"/>
                            </a:solidFill>
                            <a:effectLst/>
                            <a:latin typeface="Cambria Math" panose="02040503050406030204" pitchFamily="18" charset="0"/>
                            <a:ea typeface="+mn-ea"/>
                            <a:cs typeface="+mn-cs"/>
                          </a:rPr>
                        </m:ctrlPr>
                      </m:sSubPr>
                      <m:e>
                        <m:r>
                          <a:rPr lang="pt-BR" sz="1800" i="1" kern="1200">
                            <a:solidFill>
                              <a:srgbClr val="000000"/>
                            </a:solidFill>
                            <a:effectLst/>
                            <a:latin typeface="Cambria Math" panose="02040503050406030204" pitchFamily="18" charset="0"/>
                            <a:ea typeface="Cambria Math" panose="02040503050406030204" pitchFamily="18" charset="0"/>
                            <a:cs typeface="+mn-cs"/>
                          </a:rPr>
                          <m:t>𝔼</m:t>
                        </m:r>
                      </m:e>
                      <m:sub>
                        <m:d>
                          <m:dPr>
                            <m:ctrlPr>
                              <a:rPr lang="pt-BR" sz="1800" i="1" kern="1200">
                                <a:solidFill>
                                  <a:srgbClr val="000000"/>
                                </a:solidFill>
                                <a:effectLst/>
                                <a:latin typeface="Cambria Math" panose="02040503050406030204" pitchFamily="18" charset="0"/>
                                <a:ea typeface="+mn-ea"/>
                                <a:cs typeface="+mn-cs"/>
                              </a:rPr>
                            </m:ctrlPr>
                          </m:dPr>
                          <m:e>
                            <m:r>
                              <a:rPr lang="pt-BR" sz="1800" i="1" kern="1200">
                                <a:solidFill>
                                  <a:srgbClr val="000000"/>
                                </a:solidFill>
                                <a:effectLst/>
                                <a:latin typeface="Cambria Math" panose="02040503050406030204" pitchFamily="18" charset="0"/>
                                <a:ea typeface="+mn-ea"/>
                                <a:cs typeface="+mn-cs"/>
                              </a:rPr>
                              <m:t>𝑠</m:t>
                            </m:r>
                            <m:r>
                              <a:rPr lang="pt-BR" sz="1800" i="1" kern="1200">
                                <a:solidFill>
                                  <a:srgbClr val="000000"/>
                                </a:solidFill>
                                <a:effectLst/>
                                <a:latin typeface="Cambria Math" panose="02040503050406030204" pitchFamily="18" charset="0"/>
                                <a:ea typeface="+mn-ea"/>
                                <a:cs typeface="+mn-cs"/>
                              </a:rPr>
                              <m:t>,</m:t>
                            </m:r>
                            <m:r>
                              <a:rPr lang="pt-BR" sz="1800" i="1" kern="1200">
                                <a:solidFill>
                                  <a:srgbClr val="000000"/>
                                </a:solidFill>
                                <a:effectLst/>
                                <a:latin typeface="Cambria Math" panose="02040503050406030204" pitchFamily="18" charset="0"/>
                                <a:ea typeface="+mn-ea"/>
                                <a:cs typeface="+mn-cs"/>
                              </a:rPr>
                              <m:t>𝑎</m:t>
                            </m:r>
                            <m:r>
                              <a:rPr lang="pt-BR" sz="1800" i="1" kern="1200">
                                <a:solidFill>
                                  <a:srgbClr val="000000"/>
                                </a:solidFill>
                                <a:effectLst/>
                                <a:latin typeface="Cambria Math" panose="02040503050406030204" pitchFamily="18" charset="0"/>
                                <a:ea typeface="+mn-ea"/>
                                <a:cs typeface="+mn-cs"/>
                              </a:rPr>
                              <m:t>,</m:t>
                            </m:r>
                            <m:r>
                              <a:rPr lang="pt-BR" sz="1800" i="1" kern="1200">
                                <a:solidFill>
                                  <a:srgbClr val="000000"/>
                                </a:solidFill>
                                <a:effectLst/>
                                <a:latin typeface="Cambria Math" panose="02040503050406030204" pitchFamily="18" charset="0"/>
                                <a:ea typeface="+mn-ea"/>
                                <a:cs typeface="+mn-cs"/>
                              </a:rPr>
                              <m:t>𝑟</m:t>
                            </m:r>
                            <m:r>
                              <a:rPr lang="pt-BR" sz="1800" i="1" kern="1200">
                                <a:solidFill>
                                  <a:srgbClr val="000000"/>
                                </a:solidFill>
                                <a:effectLst/>
                                <a:latin typeface="Cambria Math" panose="02040503050406030204" pitchFamily="18" charset="0"/>
                                <a:ea typeface="+mn-ea"/>
                                <a:cs typeface="+mn-cs"/>
                              </a:rPr>
                              <m:t>,</m:t>
                            </m:r>
                            <m:sSup>
                              <m:sSupPr>
                                <m:ctrlPr>
                                  <a:rPr lang="pt-BR" sz="1800" i="1" kern="1200">
                                    <a:solidFill>
                                      <a:srgbClr val="000000"/>
                                    </a:solidFill>
                                    <a:effectLst/>
                                    <a:latin typeface="Cambria Math" panose="02040503050406030204" pitchFamily="18" charset="0"/>
                                    <a:ea typeface="+mn-ea"/>
                                    <a:cs typeface="+mn-cs"/>
                                  </a:rPr>
                                </m:ctrlPr>
                              </m:sSupPr>
                              <m:e>
                                <m:r>
                                  <a:rPr lang="pt-BR" sz="1800" i="1" kern="1200">
                                    <a:solidFill>
                                      <a:srgbClr val="000000"/>
                                    </a:solidFill>
                                    <a:effectLst/>
                                    <a:latin typeface="Cambria Math" panose="02040503050406030204" pitchFamily="18" charset="0"/>
                                    <a:ea typeface="+mn-ea"/>
                                    <a:cs typeface="+mn-cs"/>
                                  </a:rPr>
                                  <m:t>𝑠</m:t>
                                </m:r>
                              </m:e>
                              <m:sup>
                                <m:r>
                                  <a:rPr lang="pt-BR" sz="1800" i="1" kern="1200">
                                    <a:solidFill>
                                      <a:srgbClr val="000000"/>
                                    </a:solidFill>
                                    <a:effectLst/>
                                    <a:latin typeface="Cambria Math" panose="02040503050406030204" pitchFamily="18" charset="0"/>
                                    <a:ea typeface="+mn-ea"/>
                                    <a:cs typeface="+mn-cs"/>
                                  </a:rPr>
                                  <m:t>′</m:t>
                                </m:r>
                              </m:sup>
                            </m:sSup>
                          </m:e>
                        </m:d>
                        <m:r>
                          <a:rPr lang="pt-BR" sz="1800" i="1" kern="1200">
                            <a:solidFill>
                              <a:srgbClr val="000000"/>
                            </a:solidFill>
                            <a:effectLst/>
                            <a:latin typeface="Cambria Math" panose="02040503050406030204" pitchFamily="18" charset="0"/>
                            <a:ea typeface="+mn-ea"/>
                            <a:cs typeface="+mn-cs"/>
                          </a:rPr>
                          <m:t>∼</m:t>
                        </m:r>
                        <m:r>
                          <a:rPr lang="en-US" sz="1800" b="0" i="1" kern="1200">
                            <a:solidFill>
                              <a:srgbClr val="000000"/>
                            </a:solidFill>
                            <a:effectLst/>
                            <a:latin typeface="Cambria Math" panose="02040503050406030204" pitchFamily="18" charset="0"/>
                            <a:ea typeface="+mn-ea"/>
                            <a:cs typeface="+mn-cs"/>
                          </a:rPr>
                          <m:t>𝜇</m:t>
                        </m:r>
                      </m:sub>
                    </m:sSub>
                    <m:d>
                      <m:dPr>
                        <m:begChr m:val="["/>
                        <m:endChr m:val="]"/>
                        <m:ctrlPr>
                          <a:rPr lang="en-US" sz="1800" i="1" kern="1200">
                            <a:solidFill>
                              <a:srgbClr val="000000"/>
                            </a:solidFill>
                            <a:effectLst/>
                            <a:latin typeface="Cambria Math" panose="02040503050406030204" pitchFamily="18" charset="0"/>
                            <a:ea typeface="+mn-ea"/>
                            <a:cs typeface="+mn-cs"/>
                          </a:rPr>
                        </m:ctrlPr>
                      </m:dPr>
                      <m:e>
                        <m:sSub>
                          <m:sSubPr>
                            <m:ctrlPr>
                              <a:rPr lang="en-US" sz="1800" i="1" kern="1200">
                                <a:solidFill>
                                  <a:srgbClr val="000000"/>
                                </a:solidFill>
                                <a:effectLst/>
                                <a:latin typeface="Cambria Math" panose="02040503050406030204" pitchFamily="18" charset="0"/>
                                <a:ea typeface="+mn-ea"/>
                                <a:cs typeface="+mn-cs"/>
                              </a:rPr>
                            </m:ctrlPr>
                          </m:sSubPr>
                          <m:e>
                            <m:r>
                              <a:rPr lang="pt-BR" sz="1800" i="1" kern="1200">
                                <a:solidFill>
                                  <a:srgbClr val="000000"/>
                                </a:solidFill>
                                <a:effectLst/>
                                <a:latin typeface="Cambria Math" panose="02040503050406030204" pitchFamily="18" charset="0"/>
                                <a:ea typeface="+mn-ea"/>
                                <a:cs typeface="+mn-cs"/>
                              </a:rPr>
                              <m:t>𝑄</m:t>
                            </m:r>
                          </m:e>
                          <m:sub>
                            <m:r>
                              <a:rPr lang="en-US" sz="1800" i="1" kern="1200">
                                <a:solidFill>
                                  <a:srgbClr val="000000"/>
                                </a:solidFill>
                                <a:effectLst/>
                                <a:latin typeface="Cambria Math" panose="02040503050406030204" pitchFamily="18" charset="0"/>
                                <a:ea typeface="+mn-ea"/>
                                <a:cs typeface="+mn-cs"/>
                              </a:rPr>
                              <m:t>𝜃</m:t>
                            </m:r>
                          </m:sub>
                        </m:sSub>
                        <m:r>
                          <a:rPr lang="pt-BR" sz="1800" i="1" kern="1200">
                            <a:solidFill>
                              <a:srgbClr val="000000"/>
                            </a:solidFill>
                            <a:effectLst/>
                            <a:latin typeface="Cambria Math" panose="02040503050406030204" pitchFamily="18" charset="0"/>
                            <a:ea typeface="+mn-ea"/>
                            <a:cs typeface="+mn-cs"/>
                          </a:rPr>
                          <m:t>​</m:t>
                        </m:r>
                        <m:d>
                          <m:dPr>
                            <m:ctrlPr>
                              <a:rPr lang="pt-BR" sz="1800" i="1" kern="1200">
                                <a:solidFill>
                                  <a:srgbClr val="000000"/>
                                </a:solidFill>
                                <a:effectLst/>
                                <a:latin typeface="Cambria Math" panose="02040503050406030204" pitchFamily="18" charset="0"/>
                                <a:ea typeface="+mn-ea"/>
                                <a:cs typeface="+mn-cs"/>
                              </a:rPr>
                            </m:ctrlPr>
                          </m:dPr>
                          <m:e>
                            <m:r>
                              <a:rPr lang="pt-BR" sz="1800" i="1" kern="1200">
                                <a:solidFill>
                                  <a:srgbClr val="000000"/>
                                </a:solidFill>
                                <a:effectLst/>
                                <a:latin typeface="Cambria Math" panose="02040503050406030204" pitchFamily="18" charset="0"/>
                                <a:ea typeface="+mn-ea"/>
                                <a:cs typeface="+mn-cs"/>
                              </a:rPr>
                              <m:t>𝑠</m:t>
                            </m:r>
                            <m:r>
                              <a:rPr lang="pt-BR" sz="1800" i="1" kern="1200">
                                <a:solidFill>
                                  <a:srgbClr val="000000"/>
                                </a:solidFill>
                                <a:effectLst/>
                                <a:latin typeface="Cambria Math" panose="02040503050406030204" pitchFamily="18" charset="0"/>
                                <a:ea typeface="+mn-ea"/>
                                <a:cs typeface="+mn-cs"/>
                              </a:rPr>
                              <m:t>,</m:t>
                            </m:r>
                            <m:r>
                              <a:rPr lang="pt-BR" sz="1800" i="1" kern="1200">
                                <a:solidFill>
                                  <a:srgbClr val="000000"/>
                                </a:solidFill>
                                <a:effectLst/>
                                <a:latin typeface="Cambria Math" panose="02040503050406030204" pitchFamily="18" charset="0"/>
                                <a:ea typeface="+mn-ea"/>
                                <a:cs typeface="+mn-cs"/>
                              </a:rPr>
                              <m:t>𝑎</m:t>
                            </m:r>
                          </m:e>
                        </m:d>
                      </m:e>
                    </m:d>
                  </m:oMath>
                </a14:m>
                <a:r>
                  <a:rPr lang="en-US" sz="1800" kern="1200" dirty="0">
                    <a:solidFill>
                      <a:srgbClr val="000000"/>
                    </a:solidFill>
                    <a:effectLst/>
                    <a:latin typeface="Garamond" panose="02020404030301010803" pitchFamily="18" charset="0"/>
                    <a:ea typeface="+mn-ea"/>
                    <a:cs typeface="+mn-cs"/>
                  </a:rPr>
                  <a:t>, penalizes high Q-values for actions not well-supported by the data, preventing overestimation.</a:t>
                </a:r>
              </a:p>
              <a:p>
                <a:pPr algn="l" rtl="0"/>
                <a:endParaRPr lang="en-US" sz="1800" kern="1200" dirty="0">
                  <a:solidFill>
                    <a:srgbClr val="000000"/>
                  </a:solidFill>
                  <a:effectLst/>
                  <a:latin typeface="Garamond" panose="02020404030301010803" pitchFamily="18" charset="0"/>
                  <a:ea typeface="+mn-ea"/>
                  <a:cs typeface="+mn-cs"/>
                </a:endParaRPr>
              </a:p>
              <a:p>
                <a:pPr marL="0" indent="0" algn="ctr" rtl="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𝐶𝑄𝐿</m:t>
                      </m:r>
                      <m:r>
                        <a:rPr lang="en-US" b="0" i="1" smtClean="0">
                          <a:latin typeface="Cambria Math" panose="02040503050406030204" pitchFamily="18" charset="0"/>
                        </a:rPr>
                        <m:t> </m:t>
                      </m:r>
                      <m:r>
                        <a:rPr lang="en-US" b="0" i="1" smtClean="0">
                          <a:latin typeface="Cambria Math" panose="02040503050406030204" pitchFamily="18" charset="0"/>
                        </a:rPr>
                        <m:t>𝑡𝑒𝑟𝑚</m:t>
                      </m:r>
                      <m:r>
                        <a:rPr lang="en-US" b="0" i="1" smtClean="0">
                          <a:latin typeface="Cambria Math" panose="02040503050406030204" pitchFamily="18" charset="0"/>
                        </a:rPr>
                        <m:t> :</m:t>
                      </m:r>
                      <m:r>
                        <a:rPr lang="en-US" i="1">
                          <a:latin typeface="Cambria Math" panose="02040503050406030204" pitchFamily="18" charset="0"/>
                        </a:rPr>
                        <m:t>𝛼</m:t>
                      </m:r>
                      <m:d>
                        <m:dPr>
                          <m:ctrlPr>
                            <a:rPr lang="en-US" i="1">
                              <a:latin typeface="Cambria Math" panose="02040503050406030204" pitchFamily="18" charset="0"/>
                            </a:rPr>
                          </m:ctrlPr>
                        </m:dPr>
                        <m:e>
                          <m:sSub>
                            <m:sSubPr>
                              <m:ctrlPr>
                                <a:rPr lang="en-US" i="1" dirty="0">
                                  <a:latin typeface="Cambria Math" panose="02040503050406030204" pitchFamily="18" charset="0"/>
                                </a:rPr>
                              </m:ctrlPr>
                            </m:sSubPr>
                            <m:e>
                              <m:r>
                                <a:rPr lang="pt-BR" i="1" dirty="0">
                                  <a:latin typeface="Cambria Math" panose="02040503050406030204" pitchFamily="18" charset="0"/>
                                  <a:ea typeface="Cambria Math" panose="02040503050406030204" pitchFamily="18" charset="0"/>
                                </a:rPr>
                                <m:t>𝔼</m:t>
                              </m:r>
                            </m:e>
                            <m:sub>
                              <m:d>
                                <m:dPr>
                                  <m:ctrlPr>
                                    <a:rPr lang="pt-BR" i="1" dirty="0">
                                      <a:latin typeface="Cambria Math" panose="02040503050406030204" pitchFamily="18" charset="0"/>
                                    </a:rPr>
                                  </m:ctrlPr>
                                </m:dPr>
                                <m:e>
                                  <m:r>
                                    <a:rPr lang="pt-BR" i="1" dirty="0">
                                      <a:latin typeface="Cambria Math" panose="02040503050406030204" pitchFamily="18" charset="0"/>
                                    </a:rPr>
                                    <m:t>𝑠</m:t>
                                  </m:r>
                                  <m:r>
                                    <a:rPr lang="pt-BR" i="1" dirty="0">
                                      <a:latin typeface="Cambria Math" panose="02040503050406030204" pitchFamily="18" charset="0"/>
                                    </a:rPr>
                                    <m:t>,</m:t>
                                  </m:r>
                                  <m:r>
                                    <a:rPr lang="pt-BR" i="1" dirty="0">
                                      <a:latin typeface="Cambria Math" panose="02040503050406030204" pitchFamily="18" charset="0"/>
                                    </a:rPr>
                                    <m:t>𝑎</m:t>
                                  </m:r>
                                  <m:r>
                                    <a:rPr lang="pt-BR" i="1" dirty="0">
                                      <a:latin typeface="Cambria Math" panose="02040503050406030204" pitchFamily="18" charset="0"/>
                                    </a:rPr>
                                    <m:t>,</m:t>
                                  </m:r>
                                  <m:r>
                                    <a:rPr lang="pt-BR" i="1" dirty="0">
                                      <a:latin typeface="Cambria Math" panose="02040503050406030204" pitchFamily="18" charset="0"/>
                                    </a:rPr>
                                    <m:t>𝑟</m:t>
                                  </m:r>
                                  <m:r>
                                    <a:rPr lang="pt-BR" i="1" dirty="0">
                                      <a:latin typeface="Cambria Math" panose="02040503050406030204" pitchFamily="18" charset="0"/>
                                    </a:rPr>
                                    <m:t>,</m:t>
                                  </m:r>
                                  <m:sSup>
                                    <m:sSupPr>
                                      <m:ctrlPr>
                                        <a:rPr lang="pt-BR" i="1" dirty="0">
                                          <a:latin typeface="Cambria Math" panose="02040503050406030204" pitchFamily="18" charset="0"/>
                                        </a:rPr>
                                      </m:ctrlPr>
                                    </m:sSupPr>
                                    <m:e>
                                      <m:r>
                                        <a:rPr lang="pt-BR" i="1" dirty="0">
                                          <a:latin typeface="Cambria Math" panose="02040503050406030204" pitchFamily="18" charset="0"/>
                                        </a:rPr>
                                        <m:t>𝑠</m:t>
                                      </m:r>
                                    </m:e>
                                    <m:sup>
                                      <m:r>
                                        <a:rPr lang="pt-BR" i="1" dirty="0">
                                          <a:latin typeface="Cambria Math" panose="02040503050406030204" pitchFamily="18" charset="0"/>
                                        </a:rPr>
                                        <m:t>′</m:t>
                                      </m:r>
                                    </m:sup>
                                  </m:sSup>
                                </m:e>
                              </m:d>
                              <m:r>
                                <a:rPr lang="pt-BR" i="1" dirty="0">
                                  <a:latin typeface="Cambria Math" panose="02040503050406030204" pitchFamily="18" charset="0"/>
                                </a:rPr>
                                <m:t>∼</m:t>
                              </m:r>
                              <m:r>
                                <a:rPr lang="pt-BR" i="1" dirty="0">
                                  <a:latin typeface="Cambria Math" panose="02040503050406030204" pitchFamily="18" charset="0"/>
                                </a:rPr>
                                <m:t>𝐷</m:t>
                              </m:r>
                            </m:sub>
                          </m:sSub>
                          <m:d>
                            <m:dPr>
                              <m:begChr m:val="["/>
                              <m:endChr m:val="]"/>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pt-BR" i="1" dirty="0">
                                      <a:latin typeface="Cambria Math" panose="02040503050406030204" pitchFamily="18" charset="0"/>
                                    </a:rPr>
                                    <m:t>𝑄</m:t>
                                  </m:r>
                                </m:e>
                                <m:sub>
                                  <m:r>
                                    <a:rPr lang="en-US" i="1" dirty="0">
                                      <a:latin typeface="Cambria Math" panose="02040503050406030204" pitchFamily="18" charset="0"/>
                                    </a:rPr>
                                    <m:t>𝜃</m:t>
                                  </m:r>
                                </m:sub>
                              </m:sSub>
                              <m:r>
                                <a:rPr lang="pt-BR" i="1" dirty="0">
                                  <a:latin typeface="Cambria Math" panose="02040503050406030204" pitchFamily="18" charset="0"/>
                                </a:rPr>
                                <m:t>​</m:t>
                              </m:r>
                              <m:d>
                                <m:dPr>
                                  <m:ctrlPr>
                                    <a:rPr lang="pt-BR" i="1" dirty="0">
                                      <a:latin typeface="Cambria Math" panose="02040503050406030204" pitchFamily="18" charset="0"/>
                                    </a:rPr>
                                  </m:ctrlPr>
                                </m:dPr>
                                <m:e>
                                  <m:r>
                                    <a:rPr lang="pt-BR" i="1" dirty="0">
                                      <a:latin typeface="Cambria Math" panose="02040503050406030204" pitchFamily="18" charset="0"/>
                                    </a:rPr>
                                    <m:t>𝑠</m:t>
                                  </m:r>
                                  <m:r>
                                    <a:rPr lang="pt-BR" i="1" dirty="0">
                                      <a:latin typeface="Cambria Math" panose="02040503050406030204" pitchFamily="18" charset="0"/>
                                    </a:rPr>
                                    <m:t>,</m:t>
                                  </m:r>
                                  <m:r>
                                    <a:rPr lang="pt-BR" i="1" dirty="0">
                                      <a:latin typeface="Cambria Math" panose="02040503050406030204" pitchFamily="18" charset="0"/>
                                    </a:rPr>
                                    <m:t>𝑎</m:t>
                                  </m:r>
                                </m:e>
                              </m:d>
                            </m:e>
                          </m:d>
                          <m:r>
                            <a:rPr lang="en-US" i="1" dirty="0">
                              <a:latin typeface="Cambria Math" panose="02040503050406030204" pitchFamily="18" charset="0"/>
                            </a:rPr>
                            <m:t>−</m:t>
                          </m:r>
                          <m:sSub>
                            <m:sSubPr>
                              <m:ctrlPr>
                                <a:rPr lang="en-US" i="1" dirty="0">
                                  <a:latin typeface="Cambria Math" panose="02040503050406030204" pitchFamily="18" charset="0"/>
                                </a:rPr>
                              </m:ctrlPr>
                            </m:sSubPr>
                            <m:e>
                              <m:r>
                                <a:rPr lang="pt-BR" i="1" dirty="0">
                                  <a:latin typeface="Cambria Math" panose="02040503050406030204" pitchFamily="18" charset="0"/>
                                  <a:ea typeface="Cambria Math" panose="02040503050406030204" pitchFamily="18" charset="0"/>
                                </a:rPr>
                                <m:t>𝔼</m:t>
                              </m:r>
                            </m:e>
                            <m:sub>
                              <m:d>
                                <m:dPr>
                                  <m:ctrlPr>
                                    <a:rPr lang="pt-BR" i="1" dirty="0">
                                      <a:latin typeface="Cambria Math" panose="02040503050406030204" pitchFamily="18" charset="0"/>
                                    </a:rPr>
                                  </m:ctrlPr>
                                </m:dPr>
                                <m:e>
                                  <m:r>
                                    <a:rPr lang="pt-BR" i="1" dirty="0">
                                      <a:latin typeface="Cambria Math" panose="02040503050406030204" pitchFamily="18" charset="0"/>
                                    </a:rPr>
                                    <m:t>𝑠</m:t>
                                  </m:r>
                                  <m:r>
                                    <a:rPr lang="pt-BR" i="1" dirty="0">
                                      <a:latin typeface="Cambria Math" panose="02040503050406030204" pitchFamily="18" charset="0"/>
                                    </a:rPr>
                                    <m:t>,</m:t>
                                  </m:r>
                                  <m:r>
                                    <a:rPr lang="pt-BR" i="1" dirty="0">
                                      <a:latin typeface="Cambria Math" panose="02040503050406030204" pitchFamily="18" charset="0"/>
                                    </a:rPr>
                                    <m:t>𝑎</m:t>
                                  </m:r>
                                  <m:r>
                                    <a:rPr lang="pt-BR" i="1" dirty="0">
                                      <a:latin typeface="Cambria Math" panose="02040503050406030204" pitchFamily="18" charset="0"/>
                                    </a:rPr>
                                    <m:t>,</m:t>
                                  </m:r>
                                  <m:r>
                                    <a:rPr lang="pt-BR" i="1" dirty="0">
                                      <a:latin typeface="Cambria Math" panose="02040503050406030204" pitchFamily="18" charset="0"/>
                                    </a:rPr>
                                    <m:t>𝑟</m:t>
                                  </m:r>
                                  <m:r>
                                    <a:rPr lang="pt-BR" i="1" dirty="0">
                                      <a:latin typeface="Cambria Math" panose="02040503050406030204" pitchFamily="18" charset="0"/>
                                    </a:rPr>
                                    <m:t>,</m:t>
                                  </m:r>
                                  <m:sSup>
                                    <m:sSupPr>
                                      <m:ctrlPr>
                                        <a:rPr lang="pt-BR" i="1" dirty="0">
                                          <a:latin typeface="Cambria Math" panose="02040503050406030204" pitchFamily="18" charset="0"/>
                                        </a:rPr>
                                      </m:ctrlPr>
                                    </m:sSupPr>
                                    <m:e>
                                      <m:r>
                                        <a:rPr lang="pt-BR" i="1" dirty="0">
                                          <a:latin typeface="Cambria Math" panose="02040503050406030204" pitchFamily="18" charset="0"/>
                                        </a:rPr>
                                        <m:t>𝑠</m:t>
                                      </m:r>
                                    </m:e>
                                    <m:sup>
                                      <m:r>
                                        <a:rPr lang="pt-BR" i="1" dirty="0">
                                          <a:latin typeface="Cambria Math" panose="02040503050406030204" pitchFamily="18" charset="0"/>
                                        </a:rPr>
                                        <m:t>′</m:t>
                                      </m:r>
                                    </m:sup>
                                  </m:sSup>
                                </m:e>
                              </m:d>
                              <m:r>
                                <a:rPr lang="pt-BR" i="1" dirty="0">
                                  <a:latin typeface="Cambria Math" panose="02040503050406030204" pitchFamily="18" charset="0"/>
                                </a:rPr>
                                <m:t>∼</m:t>
                              </m:r>
                              <m:r>
                                <a:rPr lang="en-US" i="1" dirty="0">
                                  <a:latin typeface="Cambria Math" panose="02040503050406030204" pitchFamily="18" charset="0"/>
                                </a:rPr>
                                <m:t>𝜇</m:t>
                              </m:r>
                            </m:sub>
                          </m:sSub>
                          <m:d>
                            <m:dPr>
                              <m:begChr m:val="["/>
                              <m:endChr m:val="]"/>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pt-BR" i="1" dirty="0">
                                      <a:latin typeface="Cambria Math" panose="02040503050406030204" pitchFamily="18" charset="0"/>
                                    </a:rPr>
                                    <m:t>𝑄</m:t>
                                  </m:r>
                                </m:e>
                                <m:sub>
                                  <m:r>
                                    <a:rPr lang="en-US" i="1" dirty="0">
                                      <a:latin typeface="Cambria Math" panose="02040503050406030204" pitchFamily="18" charset="0"/>
                                    </a:rPr>
                                    <m:t>𝜃</m:t>
                                  </m:r>
                                </m:sub>
                              </m:sSub>
                              <m:r>
                                <a:rPr lang="pt-BR" i="1" dirty="0">
                                  <a:latin typeface="Cambria Math" panose="02040503050406030204" pitchFamily="18" charset="0"/>
                                </a:rPr>
                                <m:t>​</m:t>
                              </m:r>
                              <m:d>
                                <m:dPr>
                                  <m:ctrlPr>
                                    <a:rPr lang="pt-BR" i="1" dirty="0">
                                      <a:latin typeface="Cambria Math" panose="02040503050406030204" pitchFamily="18" charset="0"/>
                                    </a:rPr>
                                  </m:ctrlPr>
                                </m:dPr>
                                <m:e>
                                  <m:r>
                                    <a:rPr lang="pt-BR" i="1" dirty="0">
                                      <a:latin typeface="Cambria Math" panose="02040503050406030204" pitchFamily="18" charset="0"/>
                                    </a:rPr>
                                    <m:t>𝑠</m:t>
                                  </m:r>
                                  <m:r>
                                    <a:rPr lang="pt-BR" i="1" dirty="0">
                                      <a:latin typeface="Cambria Math" panose="02040503050406030204" pitchFamily="18" charset="0"/>
                                    </a:rPr>
                                    <m:t>,</m:t>
                                  </m:r>
                                  <m:r>
                                    <a:rPr lang="pt-BR" i="1" dirty="0">
                                      <a:latin typeface="Cambria Math" panose="02040503050406030204" pitchFamily="18" charset="0"/>
                                    </a:rPr>
                                    <m:t>𝑎</m:t>
                                  </m:r>
                                </m:e>
                              </m:d>
                            </m:e>
                          </m:d>
                        </m:e>
                      </m:d>
                    </m:oMath>
                  </m:oMathPara>
                </a14:m>
                <a:endParaRPr lang="en-US" dirty="0"/>
              </a:p>
              <a:p>
                <a:pPr marL="0" indent="0" algn="ctr" rtl="0">
                  <a:buNone/>
                </a:pPr>
                <a:endParaRPr lang="en-US" dirty="0"/>
              </a:p>
              <a:p>
                <a:pPr algn="l" rtl="0"/>
                <a:r>
                  <a:rPr lang="en-US" dirty="0">
                    <a:solidFill>
                      <a:srgbClr val="000000"/>
                    </a:solidFill>
                    <a:latin typeface="Garamond" panose="02020404030301010803" pitchFamily="18" charset="0"/>
                  </a:rPr>
                  <a:t>CQL improves robustness and generalization and allows to offline training of RL algorithms. </a:t>
                </a:r>
                <a:r>
                  <a:rPr lang="en-US" sz="1800" kern="1200" dirty="0">
                    <a:solidFill>
                      <a:srgbClr val="000000"/>
                    </a:solidFill>
                    <a:effectLst/>
                    <a:latin typeface="Garamond" panose="02020404030301010803" pitchFamily="18" charset="0"/>
                    <a:ea typeface="+mn-ea"/>
                    <a:cs typeface="+mn-cs"/>
                  </a:rPr>
                  <a:t> </a:t>
                </a:r>
              </a:p>
              <a:p>
                <a:pPr marL="0" indent="0" algn="ctr" rtl="0">
                  <a:buNone/>
                </a:pPr>
                <a:endParaRPr lang="fa-IR" dirty="0"/>
              </a:p>
            </p:txBody>
          </p:sp>
        </mc:Choice>
        <mc:Fallback xmlns="">
          <p:sp>
            <p:nvSpPr>
              <p:cNvPr id="3" name="Content Placeholder 2">
                <a:extLst>
                  <a:ext uri="{FF2B5EF4-FFF2-40B4-BE49-F238E27FC236}">
                    <a16:creationId xmlns:a16="http://schemas.microsoft.com/office/drawing/2014/main" id="{E7FDCC8B-3FDD-D698-A75F-C5D228775FF4}"/>
                  </a:ext>
                </a:extLst>
              </p:cNvPr>
              <p:cNvSpPr>
                <a:spLocks noGrp="1" noRot="1" noChangeAspect="1" noMove="1" noResize="1" noEditPoints="1" noAdjustHandles="1" noChangeArrowheads="1" noChangeShapeType="1" noTextEdit="1"/>
              </p:cNvSpPr>
              <p:nvPr>
                <p:ph idx="1"/>
              </p:nvPr>
            </p:nvSpPr>
            <p:spPr>
              <a:xfrm>
                <a:off x="1066800" y="1642533"/>
                <a:ext cx="10058400" cy="4392507"/>
              </a:xfrm>
              <a:blipFill>
                <a:blip r:embed="rId2"/>
                <a:stretch>
                  <a:fillRect l="-424" t="-555"/>
                </a:stretch>
              </a:blipFill>
            </p:spPr>
            <p:txBody>
              <a:bodyPr/>
              <a:lstStyle/>
              <a:p>
                <a:r>
                  <a:rPr lang="fa-IR">
                    <a:noFill/>
                  </a:rPr>
                  <a:t> </a:t>
                </a:r>
              </a:p>
            </p:txBody>
          </p:sp>
        </mc:Fallback>
      </mc:AlternateContent>
    </p:spTree>
    <p:extLst>
      <p:ext uri="{BB962C8B-B14F-4D97-AF65-F5344CB8AC3E}">
        <p14:creationId xmlns:p14="http://schemas.microsoft.com/office/powerpoint/2010/main" val="668036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D7F0F-6AFE-B03A-4030-95CEC5C382FC}"/>
              </a:ext>
            </a:extLst>
          </p:cNvPr>
          <p:cNvSpPr>
            <a:spLocks noGrp="1"/>
          </p:cNvSpPr>
          <p:nvPr>
            <p:ph type="title"/>
          </p:nvPr>
        </p:nvSpPr>
        <p:spPr/>
        <p:txBody>
          <a:bodyPr/>
          <a:lstStyle/>
          <a:p>
            <a:r>
              <a:rPr lang="en-US" dirty="0"/>
              <a:t>Conservative Q-Learning</a:t>
            </a:r>
            <a:endParaRPr lang="fa-IR" dirty="0"/>
          </a:p>
        </p:txBody>
      </p:sp>
      <p:sp>
        <p:nvSpPr>
          <p:cNvPr id="3" name="Content Placeholder 2">
            <a:extLst>
              <a:ext uri="{FF2B5EF4-FFF2-40B4-BE49-F238E27FC236}">
                <a16:creationId xmlns:a16="http://schemas.microsoft.com/office/drawing/2014/main" id="{1D63F1C9-89BB-D0A5-3C4C-473539E05644}"/>
              </a:ext>
            </a:extLst>
          </p:cNvPr>
          <p:cNvSpPr>
            <a:spLocks noGrp="1"/>
          </p:cNvSpPr>
          <p:nvPr>
            <p:ph idx="1"/>
          </p:nvPr>
        </p:nvSpPr>
        <p:spPr/>
        <p:txBody>
          <a:bodyPr/>
          <a:lstStyle/>
          <a:p>
            <a:pPr algn="l" rtl="0"/>
            <a:r>
              <a:rPr lang="en-US" dirty="0"/>
              <a:t>It replaces the Q-values with their lower bounds</a:t>
            </a:r>
          </a:p>
          <a:p>
            <a:pPr algn="l" rtl="0"/>
            <a:endParaRPr lang="fa-IR" dirty="0"/>
          </a:p>
        </p:txBody>
      </p:sp>
      <p:pic>
        <p:nvPicPr>
          <p:cNvPr id="1028" name="Picture 4" descr="Offline Reinforcement Learning: How Conservative Algorithms Can Enable New  Applications – The Berkeley Artificial Intelligence Research Blog">
            <a:extLst>
              <a:ext uri="{FF2B5EF4-FFF2-40B4-BE49-F238E27FC236}">
                <a16:creationId xmlns:a16="http://schemas.microsoft.com/office/drawing/2014/main" id="{42468F12-8FFA-3947-1526-2C42347B2F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1213" y="2804090"/>
            <a:ext cx="9989574" cy="3133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99155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736059"/>
      </a:dk2>
      <a:lt2>
        <a:srgbClr val="E7E0C7"/>
      </a:lt2>
      <a:accent1>
        <a:srgbClr val="92B0C8"/>
      </a:accent1>
      <a:accent2>
        <a:srgbClr val="E37C3D"/>
      </a:accent2>
      <a:accent3>
        <a:srgbClr val="A5AB81"/>
      </a:accent3>
      <a:accent4>
        <a:srgbClr val="E9B635"/>
      </a:accent4>
      <a:accent5>
        <a:srgbClr val="7BA79D"/>
      </a:accent5>
      <a:accent6>
        <a:srgbClr val="968C8C"/>
      </a:accent6>
      <a:hlink>
        <a:srgbClr val="F7A115"/>
      </a:hlink>
      <a:folHlink>
        <a:srgbClr val="969696"/>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3F20CFC1-E34F-405B-AA49-5BE0E194F1B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Savon</Template>
  <TotalTime>459</TotalTime>
  <Words>746</Words>
  <Application>Microsoft Office PowerPoint</Application>
  <PresentationFormat>Widescreen</PresentationFormat>
  <Paragraphs>65</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Cambria Math</vt:lpstr>
      <vt:lpstr>Garamond</vt:lpstr>
      <vt:lpstr>Times New Roman</vt:lpstr>
      <vt:lpstr>Savon</vt:lpstr>
      <vt:lpstr>Using policy gradient to improve social learning </vt:lpstr>
      <vt:lpstr>Starting point: Social Bandit</vt:lpstr>
      <vt:lpstr>Extension to MDPs</vt:lpstr>
      <vt:lpstr>Method 1 </vt:lpstr>
      <vt:lpstr>PowerPoint Presentation</vt:lpstr>
      <vt:lpstr>Method 2 PG inspired</vt:lpstr>
      <vt:lpstr>Conservative Q-Learning</vt:lpstr>
      <vt:lpstr>Conservative Q-Learning</vt:lpstr>
      <vt:lpstr>Conservative Q-Learning</vt:lpstr>
      <vt:lpstr>Results </vt:lpstr>
      <vt:lpstr>PG Inspired Updated</vt:lpstr>
      <vt:lpstr>Experiment setting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policy gradient to improve social learning </dc:title>
  <dc:creator>Nima Zamanpour</dc:creator>
  <cp:lastModifiedBy>Nima Zamanpour</cp:lastModifiedBy>
  <cp:revision>28</cp:revision>
  <dcterms:created xsi:type="dcterms:W3CDTF">2024-05-29T16:20:29Z</dcterms:created>
  <dcterms:modified xsi:type="dcterms:W3CDTF">2024-06-08T10:58:11Z</dcterms:modified>
</cp:coreProperties>
</file>