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4" r:id="rId2"/>
    <p:sldId id="262" r:id="rId3"/>
    <p:sldId id="257" r:id="rId4"/>
    <p:sldId id="264" r:id="rId5"/>
    <p:sldId id="271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0065A7-8519-4476-AF09-E4084B9EC841}">
          <p14:sldIdLst>
            <p14:sldId id="274"/>
            <p14:sldId id="262"/>
            <p14:sldId id="257"/>
            <p14:sldId id="264"/>
            <p14:sldId id="271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7745"/>
    <a:srgbClr val="DA0000"/>
    <a:srgbClr val="FEA162"/>
    <a:srgbClr val="FEAD76"/>
    <a:srgbClr val="047DC8"/>
    <a:srgbClr val="036CAD"/>
    <a:srgbClr val="0495EE"/>
    <a:srgbClr val="067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508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3C8B0-88F9-4080-9B74-256B6B7B7AD1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2BA3B-EFBE-45AC-9D12-AF862FDBC5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4121368-E857-4A55-B3FF-C7968F4A6641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CC087A0-23D8-4D36-8DC0-EBF50EE8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368-E857-4A55-B3FF-C7968F4A6641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87A0-23D8-4D36-8DC0-EBF50EE8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368-E857-4A55-B3FF-C7968F4A6641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87A0-23D8-4D36-8DC0-EBF50EE8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121368-E857-4A55-B3FF-C7968F4A6641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C087A0-23D8-4D36-8DC0-EBF50EE8C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4121368-E857-4A55-B3FF-C7968F4A6641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CC087A0-23D8-4D36-8DC0-EBF50EE8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368-E857-4A55-B3FF-C7968F4A6641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87A0-23D8-4D36-8DC0-EBF50EE8C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368-E857-4A55-B3FF-C7968F4A6641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87A0-23D8-4D36-8DC0-EBF50EE8C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121368-E857-4A55-B3FF-C7968F4A6641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C087A0-23D8-4D36-8DC0-EBF50EE8C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1368-E857-4A55-B3FF-C7968F4A6641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87A0-23D8-4D36-8DC0-EBF50EE8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121368-E857-4A55-B3FF-C7968F4A6641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C087A0-23D8-4D36-8DC0-EBF50EE8C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121368-E857-4A55-B3FF-C7968F4A6641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C087A0-23D8-4D36-8DC0-EBF50EE8C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4121368-E857-4A55-B3FF-C7968F4A6641}" type="datetimeFigureOut">
              <a:rPr lang="en-US" smtClean="0"/>
              <a:pPr/>
              <a:t>16/4/2018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CC087A0-23D8-4D36-8DC0-EBF50EE8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4.tx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slide" Target="slide8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000108"/>
            <a:ext cx="7568678" cy="5597244"/>
          </a:xfrm>
        </p:spPr>
        <p:txBody>
          <a:bodyPr>
            <a:noAutofit/>
          </a:bodyPr>
          <a:lstStyle/>
          <a:p>
            <a:pPr algn="r" rtl="1">
              <a:lnSpc>
                <a:spcPct val="130000"/>
              </a:lnSpc>
            </a:pPr>
            <a:r>
              <a:rPr lang="fa-IR" sz="2800" b="1" dirty="0" smtClean="0">
                <a:cs typeface="B Mitra" pitchFamily="2" charset="-78"/>
              </a:rPr>
              <a:t>ورودی</a:t>
            </a:r>
            <a:r>
              <a:rPr lang="fa-IR" sz="2800" b="1" dirty="0">
                <a:cs typeface="B Mitra" pitchFamily="2" charset="-78"/>
              </a:rPr>
              <a:t> نرم افزار </a:t>
            </a:r>
            <a:r>
              <a:rPr lang="fa-IR" sz="2800" b="1" dirty="0" smtClean="0">
                <a:cs typeface="B Mitra" pitchFamily="2" charset="-78"/>
              </a:rPr>
              <a:t>: پارامترهاي </a:t>
            </a:r>
            <a:r>
              <a:rPr lang="fa-IR" sz="2800" b="1" dirty="0">
                <a:cs typeface="B Mitra" pitchFamily="2" charset="-78"/>
              </a:rPr>
              <a:t>لرزه خيزي از جمله </a:t>
            </a:r>
            <a:r>
              <a:rPr lang="fa-IR" sz="2800" b="1" dirty="0">
                <a:solidFill>
                  <a:srgbClr val="397745"/>
                </a:solidFill>
                <a:cs typeface="B Mitra" pitchFamily="2" charset="-78"/>
              </a:rPr>
              <a:t>حداكثر زلزله قابل انتظار </a:t>
            </a:r>
            <a:r>
              <a:rPr lang="en-US" sz="2800" b="1" dirty="0">
                <a:solidFill>
                  <a:srgbClr val="397745"/>
                </a:solidFill>
                <a:cs typeface="B Mitra" pitchFamily="2" charset="-78"/>
              </a:rPr>
              <a:t>M</a:t>
            </a:r>
            <a:r>
              <a:rPr lang="en-US" sz="2800" b="1" baseline="-25000" dirty="0">
                <a:solidFill>
                  <a:srgbClr val="397745"/>
                </a:solidFill>
                <a:cs typeface="B Mitra" pitchFamily="2" charset="-78"/>
              </a:rPr>
              <a:t>max</a:t>
            </a:r>
            <a:r>
              <a:rPr lang="fa-IR" sz="2800" b="1" dirty="0">
                <a:cs typeface="B Mitra" pitchFamily="2" charset="-78"/>
              </a:rPr>
              <a:t> ، </a:t>
            </a:r>
            <a:r>
              <a:rPr lang="fa-IR" sz="2800" b="1" dirty="0">
                <a:solidFill>
                  <a:srgbClr val="397745"/>
                </a:solidFill>
                <a:cs typeface="B Mitra" pitchFamily="2" charset="-78"/>
              </a:rPr>
              <a:t>نرخ وقوع ساليانه بزرگا </a:t>
            </a:r>
            <a:r>
              <a:rPr lang="el-GR" sz="2800" b="1" dirty="0">
                <a:solidFill>
                  <a:srgbClr val="397745"/>
                </a:solidFill>
                <a:cs typeface="B Mitra" pitchFamily="2" charset="-78"/>
              </a:rPr>
              <a:t>λ</a:t>
            </a:r>
            <a:r>
              <a:rPr lang="fa-IR" sz="2800" b="1" dirty="0">
                <a:solidFill>
                  <a:srgbClr val="397745"/>
                </a:solidFill>
                <a:cs typeface="B Mitra" pitchFamily="2" charset="-78"/>
              </a:rPr>
              <a:t> </a:t>
            </a:r>
            <a:r>
              <a:rPr lang="fa-IR" sz="2800" b="1" dirty="0">
                <a:cs typeface="B Mitra" pitchFamily="2" charset="-78"/>
              </a:rPr>
              <a:t>و </a:t>
            </a:r>
            <a:r>
              <a:rPr lang="fa-IR" sz="2800" b="1" dirty="0">
                <a:solidFill>
                  <a:srgbClr val="397745"/>
                </a:solidFill>
                <a:cs typeface="B Mitra" pitchFamily="2" charset="-78"/>
              </a:rPr>
              <a:t>مقدار </a:t>
            </a:r>
            <a:r>
              <a:rPr lang="en-US" sz="2800" b="1" dirty="0">
                <a:solidFill>
                  <a:srgbClr val="397745"/>
                </a:solidFill>
                <a:cs typeface="B Mitra" pitchFamily="2" charset="-78"/>
              </a:rPr>
              <a:t>b</a:t>
            </a:r>
            <a:r>
              <a:rPr lang="fa-IR" sz="2800" b="1" dirty="0">
                <a:solidFill>
                  <a:srgbClr val="397745"/>
                </a:solidFill>
                <a:cs typeface="B Mitra" pitchFamily="2" charset="-78"/>
              </a:rPr>
              <a:t> رابطه گوتنبرگ-ريشتر</a:t>
            </a:r>
            <a:r>
              <a:rPr lang="fa-IR" sz="2800" b="1" dirty="0">
                <a:cs typeface="B Mitra" pitchFamily="2" charset="-78"/>
              </a:rPr>
              <a:t> مي باشد.</a:t>
            </a:r>
          </a:p>
          <a:p>
            <a:pPr algn="r" rtl="1">
              <a:lnSpc>
                <a:spcPct val="130000"/>
              </a:lnSpc>
            </a:pPr>
            <a:r>
              <a:rPr lang="fa-IR" sz="2800" b="1" dirty="0" smtClean="0">
                <a:cs typeface="B Mitra" pitchFamily="2" charset="-78"/>
              </a:rPr>
              <a:t>خروجی نرم افزار :</a:t>
            </a:r>
            <a:r>
              <a:rPr lang="fa-IR" sz="2800" b="1" dirty="0" smtClean="0">
                <a:solidFill>
                  <a:srgbClr val="DA0000"/>
                </a:solidFill>
                <a:cs typeface="B Mitra" pitchFamily="2" charset="-78"/>
              </a:rPr>
              <a:t>پارامترهاي لرزه خيزي</a:t>
            </a:r>
            <a:r>
              <a:rPr lang="fa-IR" sz="2800" b="1" dirty="0" smtClean="0">
                <a:cs typeface="B Mitra" pitchFamily="2" charset="-78"/>
              </a:rPr>
              <a:t>، </a:t>
            </a:r>
            <a:r>
              <a:rPr lang="fa-IR" sz="2800" b="1" dirty="0" smtClean="0">
                <a:solidFill>
                  <a:srgbClr val="DA0000"/>
                </a:solidFill>
                <a:cs typeface="B Mitra" pitchFamily="2" charset="-78"/>
              </a:rPr>
              <a:t>دوره بازگشت</a:t>
            </a:r>
            <a:r>
              <a:rPr lang="fa-IR" sz="2800" b="1" dirty="0" smtClean="0">
                <a:cs typeface="B Mitra" pitchFamily="2" charset="-78"/>
              </a:rPr>
              <a:t> ، </a:t>
            </a:r>
            <a:r>
              <a:rPr lang="fa-IR" sz="2800" b="1" dirty="0" smtClean="0">
                <a:solidFill>
                  <a:srgbClr val="DA0000"/>
                </a:solidFill>
                <a:cs typeface="B Mitra" pitchFamily="2" charset="-78"/>
              </a:rPr>
              <a:t>احتمال رويداد و عدم رويداد زلزله ها </a:t>
            </a:r>
            <a:r>
              <a:rPr lang="fa-IR" sz="2800" b="1" dirty="0" smtClean="0">
                <a:cs typeface="B Mitra" pitchFamily="2" charset="-78"/>
              </a:rPr>
              <a:t>بر حسب بزرگا/شدت محاسبه مي گردد.</a:t>
            </a:r>
          </a:p>
          <a:p>
            <a:pPr algn="r" rtl="1">
              <a:lnSpc>
                <a:spcPct val="130000"/>
              </a:lnSpc>
            </a:pPr>
            <a:r>
              <a:rPr lang="fa-IR" sz="2800" b="1" dirty="0" smtClean="0">
                <a:cs typeface="B Mitra" pitchFamily="2" charset="-78"/>
              </a:rPr>
              <a:t>علاوه بر محاسبه و تهیه سه پارامتر مورد اشاره لازم است تا به شناسايي چشمه هاي لرزه زا و  گردآوري كاتالوگ زلزله هاي گستره طرح بپردازیم.</a:t>
            </a:r>
            <a:endParaRPr lang="en-US" sz="2800" b="1" dirty="0">
              <a:cs typeface="B Mitra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85728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+mj-ea"/>
                <a:cs typeface="B Mitra" pitchFamily="2" charset="-78"/>
              </a:rPr>
              <a:t>بررسي روند لرزه خيزي با استفاده از به كارگيري روش </a:t>
            </a:r>
            <a:r>
              <a:rPr lang="en-US" sz="2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+mj-ea"/>
                <a:cs typeface="B Mitra" pitchFamily="2" charset="-78"/>
              </a:rPr>
              <a:t>kijko</a:t>
            </a:r>
            <a:r>
              <a:rPr lang="fa-IR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+mj-ea"/>
                <a:cs typeface="B Mitra" pitchFamily="2" charset="-78"/>
              </a:rPr>
              <a:t> 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0693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124744"/>
            <a:ext cx="7704856" cy="5112568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fa-IR" sz="2600" b="1" dirty="0" smtClean="0">
                <a:cs typeface="B Mitra" pitchFamily="2" charset="-78"/>
              </a:rPr>
              <a:t>جهت </a:t>
            </a:r>
            <a:r>
              <a:rPr lang="en-US" sz="2600" b="1" dirty="0">
                <a:cs typeface="B Mitra" pitchFamily="2" charset="-78"/>
              </a:rPr>
              <a:t>run</a:t>
            </a:r>
            <a:r>
              <a:rPr lang="fa-IR" sz="2600" b="1" dirty="0">
                <a:cs typeface="B Mitra" pitchFamily="2" charset="-78"/>
              </a:rPr>
              <a:t> نمودن </a:t>
            </a:r>
            <a:r>
              <a:rPr lang="fa-IR" sz="2600" b="1" dirty="0" smtClean="0">
                <a:cs typeface="B Mitra" pitchFamily="2" charset="-78"/>
              </a:rPr>
              <a:t>برنامه، نتایج </a:t>
            </a:r>
            <a:r>
              <a:rPr lang="fa-IR" sz="2600" b="1" dirty="0">
                <a:cs typeface="B Mitra" pitchFamily="2" charset="-78"/>
              </a:rPr>
              <a:t>گردآوری ش</a:t>
            </a:r>
            <a:r>
              <a:rPr lang="fa-IR" sz="2600" b="1" dirty="0" smtClean="0">
                <a:cs typeface="B Mitra" pitchFamily="2" charset="-78"/>
              </a:rPr>
              <a:t>ده </a:t>
            </a:r>
            <a:r>
              <a:rPr lang="fa-IR" sz="2600" b="1" dirty="0">
                <a:cs typeface="B Mitra" pitchFamily="2" charset="-78"/>
              </a:rPr>
              <a:t>از کاتالوگ زمین لرزه ها را </a:t>
            </a:r>
            <a:r>
              <a:rPr lang="fa-IR" sz="2600" b="1" dirty="0" smtClean="0">
                <a:cs typeface="B Mitra" pitchFamily="2" charset="-78"/>
              </a:rPr>
              <a:t>در یک فایل به عنوان داده های ورودی دسته </a:t>
            </a:r>
            <a:r>
              <a:rPr lang="fa-IR" sz="2600" b="1" dirty="0">
                <a:cs typeface="B Mitra" pitchFamily="2" charset="-78"/>
              </a:rPr>
              <a:t>بندی </a:t>
            </a:r>
            <a:r>
              <a:rPr lang="fa-IR" sz="2600" b="1" dirty="0" smtClean="0">
                <a:cs typeface="B Mitra" pitchFamily="2" charset="-78"/>
              </a:rPr>
              <a:t>می نماییم.  </a:t>
            </a:r>
            <a:endParaRPr lang="fa-IR" sz="2600" b="1" dirty="0">
              <a:cs typeface="B Mitra" pitchFamily="2" charset="-78"/>
            </a:endParaRPr>
          </a:p>
          <a:p>
            <a:pPr algn="just" rtl="1">
              <a:lnSpc>
                <a:spcPct val="150000"/>
              </a:lnSpc>
            </a:pPr>
            <a:r>
              <a:rPr lang="fa-IR" sz="2600" b="1" dirty="0" smtClean="0">
                <a:cs typeface="B Mitra" pitchFamily="2" charset="-78"/>
              </a:rPr>
              <a:t>اطلاعات </a:t>
            </a:r>
            <a:r>
              <a:rPr lang="fa-IR" sz="2600" b="1" dirty="0">
                <a:cs typeface="B Mitra" pitchFamily="2" charset="-78"/>
              </a:rPr>
              <a:t>بصورت فایل </a:t>
            </a:r>
            <a:r>
              <a:rPr lang="en-US" sz="2600" b="1" dirty="0"/>
              <a:t>txt</a:t>
            </a:r>
            <a:r>
              <a:rPr lang="fa-IR" sz="2600" b="1" dirty="0">
                <a:cs typeface="B Mitra" pitchFamily="2" charset="-78"/>
              </a:rPr>
              <a:t> </a:t>
            </a:r>
            <a:r>
              <a:rPr lang="fa-IR" sz="2600" b="1" dirty="0" smtClean="0">
                <a:cs typeface="B Mitra" pitchFamily="2" charset="-78"/>
              </a:rPr>
              <a:t>به برنامه ارائه خواهد گردید. برای اینکار می توان از برنامه </a:t>
            </a:r>
            <a:r>
              <a:rPr lang="en-US" sz="2600" b="1" dirty="0" smtClean="0">
                <a:cs typeface="B Mitra" pitchFamily="2" charset="-78"/>
              </a:rPr>
              <a:t>Notepad</a:t>
            </a:r>
            <a:r>
              <a:rPr lang="fa-IR" sz="2600" b="1" dirty="0" smtClean="0">
                <a:cs typeface="B Mitra" pitchFamily="2" charset="-78"/>
              </a:rPr>
              <a:t> استفاده نمود.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385500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+mj-ea"/>
                <a:cs typeface="B Mitra" pitchFamily="2" charset="-78"/>
              </a:rPr>
              <a:t>بررسي روند لرزه خيزي با استفاده از به كارگيري روش </a:t>
            </a:r>
            <a:r>
              <a:rPr lang="en-US" sz="2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+mj-ea"/>
                <a:cs typeface="B Mitra" pitchFamily="2" charset="-78"/>
              </a:rPr>
              <a:t>kijko</a:t>
            </a:r>
            <a:r>
              <a:rPr lang="fa-IR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+mj-ea"/>
                <a:cs typeface="B Mitra" pitchFamily="2" charset="-78"/>
              </a:rPr>
              <a:t> 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908720"/>
            <a:ext cx="7824790" cy="720080"/>
          </a:xfrm>
        </p:spPr>
        <p:txBody>
          <a:bodyPr anchor="t">
            <a:normAutofit fontScale="90000"/>
          </a:bodyPr>
          <a:lstStyle/>
          <a:p>
            <a:pPr algn="just" rtl="1">
              <a:lnSpc>
                <a:spcPct val="150000"/>
              </a:lnSpc>
            </a:pPr>
            <a:r>
              <a:rPr lang="fa-IR" sz="2400" b="1" dirty="0">
                <a:cs typeface="B Mitra" pitchFamily="2" charset="-78"/>
              </a:rPr>
              <a:t>نحوه گردآوری اطلاعات در کل به سه روش و پنج شیوه امكان پذير مي </a:t>
            </a:r>
            <a:r>
              <a:rPr lang="fa-IR" sz="2400" b="1" dirty="0" smtClean="0">
                <a:cs typeface="B Mitra" pitchFamily="2" charset="-78"/>
              </a:rPr>
              <a:t>باشد. </a:t>
            </a:r>
            <a:r>
              <a:rPr lang="en-US" sz="2400" b="1" dirty="0">
                <a:cs typeface="B Mitra" pitchFamily="2" charset="-78"/>
              </a:rPr>
              <a:t/>
            </a:r>
            <a:br>
              <a:rPr lang="en-US" sz="2400" b="1" dirty="0">
                <a:cs typeface="B Mitra" pitchFamily="2" charset="-78"/>
              </a:rPr>
            </a:br>
            <a:r>
              <a:rPr lang="fa-I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سه روش نامبرده به شرح زیر می باشد: 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5470" y="1988841"/>
            <a:ext cx="7920880" cy="1800199"/>
          </a:xfrm>
        </p:spPr>
        <p:txBody>
          <a:bodyPr>
            <a:normAutofit fontScale="775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 smtClean="0">
                <a:cs typeface="B Mitra" pitchFamily="2" charset="-78"/>
              </a:rPr>
              <a:t>روش اول: با در نظر گرفتن فقط لرزه هاي </a:t>
            </a:r>
            <a:r>
              <a:rPr lang="fa-IR" sz="2800" b="1" dirty="0">
                <a:cs typeface="B Mitra" pitchFamily="2" charset="-78"/>
              </a:rPr>
              <a:t>تاريخي‌ (روش </a:t>
            </a:r>
            <a:r>
              <a:rPr lang="en-US" sz="2800" b="1" dirty="0" smtClean="0">
                <a:cs typeface="B Mitra" pitchFamily="2" charset="-78"/>
              </a:rPr>
              <a:t>Extreme</a:t>
            </a:r>
            <a:r>
              <a:rPr lang="fa-IR" sz="2800" b="1" dirty="0" smtClean="0">
                <a:cs typeface="B Mitra" pitchFamily="2" charset="-78"/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sz="2800" b="1" dirty="0" smtClean="0">
                <a:cs typeface="B Mitra" pitchFamily="2" charset="-78"/>
              </a:rPr>
              <a:t>روش دوم: با منظور نمودن لرزه‌هاي سده بيستم (روش </a:t>
            </a:r>
            <a:r>
              <a:rPr lang="en-US" sz="2800" b="1" dirty="0" smtClean="0">
                <a:cs typeface="B Mitra" pitchFamily="2" charset="-78"/>
              </a:rPr>
              <a:t>Complete</a:t>
            </a:r>
            <a:r>
              <a:rPr lang="fa-IR" sz="2800" b="1" dirty="0" smtClean="0">
                <a:cs typeface="B Mitra" pitchFamily="2" charset="-78"/>
              </a:rPr>
              <a:t>)</a:t>
            </a:r>
          </a:p>
          <a:p>
            <a:pPr algn="r" rtl="1">
              <a:lnSpc>
                <a:spcPct val="110000"/>
              </a:lnSpc>
            </a:pPr>
            <a:r>
              <a:rPr lang="fa-IR" sz="2800" b="1" dirty="0" smtClean="0">
                <a:cs typeface="B Mitra" pitchFamily="2" charset="-78"/>
              </a:rPr>
              <a:t>روش سوم: تركيبي از مجموع روش‌هاي اول و دوم با در نظر گرفتن لرزه هاي تاريخي و لرزه هاي سده بيستم</a:t>
            </a:r>
            <a:endParaRPr lang="en-US" sz="2800" b="1" dirty="0">
              <a:cs typeface="B Mitra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385500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+mj-ea"/>
                <a:cs typeface="B Mitra" pitchFamily="2" charset="-78"/>
              </a:rPr>
              <a:t>بررسي روند لرزه خيزي با استفاده از به كارگيري روش </a:t>
            </a:r>
            <a:r>
              <a:rPr lang="en-US" sz="2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+mj-ea"/>
                <a:cs typeface="B Mitra" pitchFamily="2" charset="-78"/>
              </a:rPr>
              <a:t>kijko</a:t>
            </a:r>
            <a:r>
              <a:rPr lang="fa-IR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+mj-ea"/>
                <a:cs typeface="B Mitra" pitchFamily="2" charset="-78"/>
              </a:rPr>
              <a:t> 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3874775"/>
            <a:ext cx="5760640" cy="239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ction Button: Return 5">
            <a:hlinkClick r:id="rId3" action="ppaction://hlinksldjump" highlightClick="1"/>
          </p:cNvPr>
          <p:cNvSpPr/>
          <p:nvPr/>
        </p:nvSpPr>
        <p:spPr>
          <a:xfrm>
            <a:off x="8215338" y="6357958"/>
            <a:ext cx="360000" cy="360000"/>
          </a:xfrm>
          <a:prstGeom prst="actionButtonRetur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31282E-6 L 0.00018 -0.1233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65C0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3" grpId="2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556792"/>
            <a:ext cx="7684764" cy="4176464"/>
          </a:xfrm>
        </p:spPr>
        <p:txBody>
          <a:bodyPr>
            <a:normAutofit fontScale="85000"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فایل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txt</a:t>
            </a:r>
            <a:r>
              <a:rPr lang="fa-IR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 ترجیحاً با استفاده از برنامه 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notepad</a:t>
            </a:r>
            <a:r>
              <a:rPr lang="fa-I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. </a:t>
            </a:r>
            <a:endParaRPr lang="fa-IR" sz="2800" b="1" dirty="0">
              <a:solidFill>
                <a:schemeClr val="tx1">
                  <a:lumMod val="95000"/>
                  <a:lumOff val="5000"/>
                </a:schemeClr>
              </a:solidFill>
              <a:cs typeface="B Mitra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خط اول فایل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txt</a:t>
            </a:r>
            <a:r>
              <a:rPr lang="fa-IR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 ابتدایی ترین تاریخ شروع </a:t>
            </a:r>
            <a:r>
              <a:rPr lang="fa-I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کاتالوگ.</a:t>
            </a:r>
            <a:endParaRPr lang="fa-IR" sz="2800" b="1" dirty="0">
              <a:solidFill>
                <a:schemeClr val="tx1">
                  <a:lumMod val="95000"/>
                  <a:lumOff val="5000"/>
                </a:schemeClr>
              </a:solidFill>
              <a:cs typeface="B Mitra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خط دوم فایل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txt</a:t>
            </a:r>
            <a:r>
              <a:rPr lang="fa-IR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 پایانی </a:t>
            </a:r>
            <a:r>
              <a:rPr lang="fa-I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ترین </a:t>
            </a:r>
            <a:r>
              <a:rPr lang="fa-IR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تاریخ مورد نظر </a:t>
            </a:r>
            <a:endParaRPr lang="fa-IR" sz="2800" b="1" dirty="0" smtClean="0">
              <a:solidFill>
                <a:schemeClr val="tx1">
                  <a:lumMod val="95000"/>
                  <a:lumOff val="5000"/>
                </a:schemeClr>
              </a:solidFill>
              <a:cs typeface="B Mitra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سوم </a:t>
            </a:r>
            <a:r>
              <a:rPr lang="fa-IR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به بعد </a:t>
            </a:r>
            <a:r>
              <a:rPr lang="fa-I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فایل، </a:t>
            </a:r>
            <a:r>
              <a:rPr lang="fa-I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Mitra" pitchFamily="2" charset="-78"/>
              </a:rPr>
              <a:t>تاریخ </a:t>
            </a:r>
            <a:r>
              <a:rPr lang="fa-IR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Mitra" pitchFamily="2" charset="-78"/>
              </a:rPr>
              <a:t>رخدادهای لرزه </a:t>
            </a:r>
            <a:r>
              <a:rPr lang="fa-I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Mitra" pitchFamily="2" charset="-78"/>
              </a:rPr>
              <a:t>ای</a:t>
            </a:r>
            <a:r>
              <a:rPr lang="fa-I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، </a:t>
            </a:r>
            <a:r>
              <a:rPr lang="fa-I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Mitra" pitchFamily="2" charset="-78"/>
              </a:rPr>
              <a:t>بزرگا/شدت</a:t>
            </a:r>
            <a:r>
              <a:rPr lang="fa-I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 و </a:t>
            </a:r>
            <a:r>
              <a:rPr lang="fa-I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Mitra" pitchFamily="2" charset="-78"/>
              </a:rPr>
              <a:t>انحراف معیاری</a:t>
            </a:r>
            <a:r>
              <a:rPr lang="fa-I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 </a:t>
            </a:r>
            <a:r>
              <a:rPr lang="fa-IR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را که </a:t>
            </a:r>
            <a:r>
              <a:rPr lang="fa-I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با استفاده از </a:t>
            </a:r>
            <a:r>
              <a:rPr lang="fa-IR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کاتالوگ زمین لرزه ها بدست </a:t>
            </a:r>
            <a:r>
              <a:rPr lang="fa-I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آمده است را حداقل </a:t>
            </a:r>
            <a:r>
              <a:rPr lang="fa-IR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با یک فاصله بین آنها </a:t>
            </a:r>
            <a:endParaRPr lang="fa-IR" sz="2800" b="1" dirty="0" smtClean="0">
              <a:solidFill>
                <a:schemeClr val="tx1">
                  <a:lumMod val="95000"/>
                  <a:lumOff val="5000"/>
                </a:schemeClr>
              </a:solidFill>
              <a:cs typeface="B Mitra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نحوه نوشتن سه کمیت اشاره شده در این روش به </a:t>
            </a:r>
            <a:r>
              <a:rPr lang="fa-I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Mitra" pitchFamily="2" charset="-78"/>
              </a:rPr>
              <a:t>دو شیوه </a:t>
            </a:r>
            <a:r>
              <a:rPr lang="fa-I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Mitra" pitchFamily="2" charset="-78"/>
              </a:rPr>
              <a:t>می باشد. </a:t>
            </a:r>
            <a:endParaRPr lang="en-US" sz="2800" b="1" dirty="0">
              <a:cs typeface="B Mitra" pitchFamily="2" charset="-7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824790" cy="936104"/>
          </a:xfrm>
        </p:spPr>
        <p:txBody>
          <a:bodyPr anchor="t">
            <a:normAutofit fontScale="90000"/>
          </a:bodyPr>
          <a:lstStyle/>
          <a:p>
            <a:pPr algn="r" rtl="1">
              <a:lnSpc>
                <a:spcPct val="150000"/>
              </a:lnSpc>
            </a:pPr>
            <a:r>
              <a:rPr lang="fa-IR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روش </a:t>
            </a:r>
            <a:r>
              <a:rPr lang="fa-IR" sz="2700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اول: </a:t>
            </a:r>
            <a:r>
              <a:rPr lang="fa-IR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با در </a:t>
            </a:r>
            <a:r>
              <a:rPr lang="fa-IR" sz="2700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نظر </a:t>
            </a:r>
            <a:r>
              <a:rPr lang="fa-IR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گرفتن فقط لرزه </a:t>
            </a:r>
            <a:r>
              <a:rPr lang="fa-IR" sz="2700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هاي </a:t>
            </a:r>
            <a:r>
              <a:rPr lang="fa-IR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تاريخي (روش </a:t>
            </a:r>
            <a:r>
              <a:rPr lang="en-US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Extreme</a:t>
            </a:r>
            <a:r>
              <a:rPr lang="fa-IR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)‌ </a:t>
            </a:r>
            <a:endParaRPr lang="fa-IR" sz="2800" b="1" dirty="0">
              <a:solidFill>
                <a:schemeClr val="tx1">
                  <a:lumMod val="95000"/>
                  <a:lumOff val="5000"/>
                </a:schemeClr>
              </a:solidFill>
              <a:cs typeface="B Mitr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436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4643" y="310006"/>
            <a:ext cx="7824790" cy="936104"/>
          </a:xfrm>
        </p:spPr>
        <p:txBody>
          <a:bodyPr anchor="t">
            <a:normAutofit fontScale="90000"/>
          </a:bodyPr>
          <a:lstStyle/>
          <a:p>
            <a:pPr algn="r" rtl="1">
              <a:lnSpc>
                <a:spcPct val="150000"/>
              </a:lnSpc>
            </a:pPr>
            <a:r>
              <a:rPr lang="fa-IR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روش </a:t>
            </a:r>
            <a:r>
              <a:rPr lang="fa-IR" sz="2700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اول: </a:t>
            </a:r>
            <a:r>
              <a:rPr lang="fa-IR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با در </a:t>
            </a:r>
            <a:r>
              <a:rPr lang="fa-IR" sz="2700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نظر </a:t>
            </a:r>
            <a:r>
              <a:rPr lang="fa-IR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گرفتن فقط لرزه </a:t>
            </a:r>
            <a:r>
              <a:rPr lang="fa-IR" sz="2700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هاي </a:t>
            </a:r>
            <a:r>
              <a:rPr lang="fa-IR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تاريخي (روش </a:t>
            </a:r>
            <a:r>
              <a:rPr lang="en-US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Extreme</a:t>
            </a:r>
            <a:r>
              <a:rPr lang="fa-IR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)‌</a:t>
            </a:r>
            <a:endParaRPr lang="fa-IR" sz="2800" b="1" dirty="0">
              <a:solidFill>
                <a:schemeClr val="tx1">
                  <a:lumMod val="95000"/>
                  <a:lumOff val="5000"/>
                </a:schemeClr>
              </a:solidFill>
              <a:cs typeface="B Mitra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07372" y="1722006"/>
            <a:ext cx="4556886" cy="2896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7813" indent="-277813" algn="r" rtl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fa-IR" sz="2400" b="1" dirty="0" smtClean="0">
                <a:cs typeface="B Mitra" pitchFamily="2" charset="-78"/>
              </a:rPr>
              <a:t>دو خط اول، بازه زمانی ابتدایی و انتهایی</a:t>
            </a:r>
          </a:p>
          <a:p>
            <a:pPr marL="277813" indent="-277813" algn="r" rtl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fa-IR" sz="2400" b="1" dirty="0" smtClean="0">
                <a:cs typeface="B Mitra" pitchFamily="2" charset="-78"/>
              </a:rPr>
              <a:t>(</a:t>
            </a:r>
            <a:r>
              <a:rPr lang="fa-IR" sz="2400" b="1" dirty="0">
                <a:cs typeface="B Mitra" pitchFamily="2" charset="-78"/>
              </a:rPr>
              <a:t>روز، ماه، سال) زمین لرزه های رخداده</a:t>
            </a:r>
          </a:p>
          <a:p>
            <a:pPr marL="277813" indent="-277813" algn="r" rtl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fa-IR" sz="2400" b="1" dirty="0">
                <a:cs typeface="B Mitra" pitchFamily="2" charset="-78"/>
              </a:rPr>
              <a:t>میانگین بزرگا/شدت</a:t>
            </a:r>
          </a:p>
          <a:p>
            <a:pPr marL="277813" indent="-277813" algn="r" rtl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fa-IR" sz="2400" b="1" dirty="0">
                <a:cs typeface="B Mitra" pitchFamily="2" charset="-78"/>
              </a:rPr>
              <a:t>تعیین انحراف معیار بزرگا/ شدت</a:t>
            </a:r>
          </a:p>
          <a:p>
            <a:pPr rtl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a-IR" sz="2000" b="1" dirty="0">
                <a:cs typeface="B Mitra" pitchFamily="2" charset="-78"/>
              </a:rPr>
              <a:t> </a:t>
            </a:r>
            <a:r>
              <a:rPr lang="en-US" sz="2000" b="1" dirty="0">
                <a:cs typeface="B Mitra" pitchFamily="2" charset="-78"/>
              </a:rPr>
              <a:t>SD = Standard Deviation of </a:t>
            </a:r>
            <a:r>
              <a:rPr lang="en-US" sz="2000" b="1" dirty="0" err="1">
                <a:cs typeface="B Mitra" pitchFamily="2" charset="-78"/>
              </a:rPr>
              <a:t>MAGnitude</a:t>
            </a:r>
            <a:r>
              <a:rPr lang="en-US" sz="2000" b="1" dirty="0">
                <a:cs typeface="B Mitra" pitchFamily="2" charset="-78"/>
              </a:rPr>
              <a:t>/</a:t>
            </a:r>
            <a:r>
              <a:rPr lang="en-US" sz="2000" b="1" dirty="0" err="1">
                <a:cs typeface="B Mitra" pitchFamily="2" charset="-78"/>
              </a:rPr>
              <a:t>INTensity</a:t>
            </a:r>
            <a:endParaRPr lang="fa-IR" sz="2000" b="1" dirty="0">
              <a:cs typeface="B Mitra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1414" y="1509374"/>
            <a:ext cx="3256490" cy="30907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fa-IR" b="1" u="sng" dirty="0" smtClean="0">
                <a:solidFill>
                  <a:schemeClr val="tx1"/>
                </a:solidFill>
                <a:cs typeface="B Mitra" pitchFamily="2" charset="-78"/>
              </a:rPr>
              <a:t>    </a:t>
            </a:r>
            <a:r>
              <a:rPr lang="en-US" b="1" u="sng" dirty="0" smtClean="0">
                <a:solidFill>
                  <a:schemeClr val="tx1"/>
                </a:solidFill>
                <a:cs typeface="B Mitra" pitchFamily="2" charset="-78"/>
              </a:rPr>
              <a:t>y</a:t>
            </a:r>
            <a:r>
              <a:rPr lang="fa-IR" b="1" u="sng" dirty="0" smtClean="0">
                <a:solidFill>
                  <a:schemeClr val="tx1"/>
                </a:solidFill>
                <a:cs typeface="B Mitra" pitchFamily="2" charset="-78"/>
              </a:rPr>
              <a:t>      </a:t>
            </a:r>
            <a:r>
              <a:rPr lang="en-US" b="1" u="sng" dirty="0">
                <a:solidFill>
                  <a:schemeClr val="tx1"/>
                </a:solidFill>
                <a:cs typeface="B Mitra" pitchFamily="2" charset="-78"/>
              </a:rPr>
              <a:t>m</a:t>
            </a:r>
            <a:r>
              <a:rPr lang="fa-IR" b="1" u="sng" dirty="0">
                <a:solidFill>
                  <a:schemeClr val="tx1"/>
                </a:solidFill>
                <a:cs typeface="B Mitra" pitchFamily="2" charset="-78"/>
              </a:rPr>
              <a:t>      </a:t>
            </a:r>
            <a:r>
              <a:rPr lang="en-US" b="1" u="sng" dirty="0">
                <a:solidFill>
                  <a:schemeClr val="tx1"/>
                </a:solidFill>
                <a:cs typeface="B Mitra" pitchFamily="2" charset="-78"/>
              </a:rPr>
              <a:t>d </a:t>
            </a:r>
            <a:r>
              <a:rPr lang="fa-IR" b="1" u="sng" dirty="0">
                <a:solidFill>
                  <a:schemeClr val="tx1"/>
                </a:solidFill>
                <a:cs typeface="B Mitra" pitchFamily="2" charset="-78"/>
              </a:rPr>
              <a:t>  </a:t>
            </a:r>
            <a:r>
              <a:rPr lang="en-US" b="1" u="sng" dirty="0">
                <a:solidFill>
                  <a:schemeClr val="tx1"/>
                </a:solidFill>
                <a:cs typeface="B Mitra" pitchFamily="2" charset="-78"/>
              </a:rPr>
              <a:t>mag/</a:t>
            </a:r>
            <a:r>
              <a:rPr lang="en-US" b="1" u="sng" dirty="0" err="1">
                <a:solidFill>
                  <a:schemeClr val="tx1"/>
                </a:solidFill>
                <a:cs typeface="B Mitra" pitchFamily="2" charset="-78"/>
              </a:rPr>
              <a:t>int</a:t>
            </a:r>
            <a:r>
              <a:rPr lang="fa-IR" b="1" u="sng" dirty="0">
                <a:solidFill>
                  <a:schemeClr val="tx1"/>
                </a:solidFill>
                <a:cs typeface="B Mitra" pitchFamily="2" charset="-78"/>
              </a:rPr>
              <a:t>   </a:t>
            </a:r>
            <a:r>
              <a:rPr lang="en-US" b="1" u="sng" dirty="0">
                <a:solidFill>
                  <a:schemeClr val="tx1"/>
                </a:solidFill>
                <a:cs typeface="B Mitra" pitchFamily="2" charset="-78"/>
              </a:rPr>
              <a:t>SD</a:t>
            </a:r>
          </a:p>
          <a:p>
            <a:pPr>
              <a:lnSpc>
                <a:spcPct val="120000"/>
              </a:lnSpc>
            </a:pPr>
            <a:endParaRPr lang="fa-IR" sz="11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399      1     1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1899    12   31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400      1     1      7.0      0.5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873      3     20    7.2      0.4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1503    1     6      7.1      0.3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1865    4     20    5.3      0.3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81976" y="1161550"/>
            <a:ext cx="1247457" cy="507831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a-IR" sz="2700" b="1" cap="all" dirty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  <a:ea typeface="+mj-ea"/>
                <a:cs typeface="B Mitra" pitchFamily="2" charset="-78"/>
              </a:rPr>
              <a:t>شیوه اول</a:t>
            </a:r>
            <a:endParaRPr lang="en-US" b="1" cap="all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497" y="4941168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a-IR" sz="2400" b="1" dirty="0">
                <a:cs typeface="B Mitra" pitchFamily="2" charset="-78"/>
              </a:rPr>
              <a:t>برای زمین لرزه های باستانی (قبل از میلاد) سال را منفی 0&gt;</a:t>
            </a:r>
            <a:r>
              <a:rPr lang="en-US" sz="2400" b="1" dirty="0">
                <a:cs typeface="B Mitra" pitchFamily="2" charset="-78"/>
              </a:rPr>
              <a:t>y</a:t>
            </a:r>
            <a:r>
              <a:rPr lang="fa-IR" sz="2400" b="1" dirty="0">
                <a:cs typeface="B Mitra" pitchFamily="2" charset="-78"/>
              </a:rPr>
              <a:t> در نظر می گیریم. </a:t>
            </a:r>
          </a:p>
          <a:p>
            <a:pPr algn="r" rtl="1">
              <a:lnSpc>
                <a:spcPct val="150000"/>
              </a:lnSpc>
              <a:buClr>
                <a:schemeClr val="accent1"/>
              </a:buClr>
              <a:buSzPct val="70000"/>
            </a:pPr>
            <a:r>
              <a:rPr lang="fa-IR" sz="2400" b="1" dirty="0">
                <a:cs typeface="B Mitra" pitchFamily="2" charset="-78"/>
              </a:rPr>
              <a:t>(نوع فرمت مورد استفاده دلخواه می باشد).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132856"/>
            <a:ext cx="1944217" cy="432048"/>
            <a:chOff x="2195736" y="2132856"/>
            <a:chExt cx="1944217" cy="432048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195736" y="2132856"/>
              <a:ext cx="1944217" cy="144016"/>
            </a:xfrm>
            <a:prstGeom prst="line">
              <a:avLst/>
            </a:prstGeom>
            <a:ln>
              <a:solidFill>
                <a:srgbClr val="39774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195736" y="2132856"/>
              <a:ext cx="1944217" cy="432048"/>
            </a:xfrm>
            <a:prstGeom prst="line">
              <a:avLst/>
            </a:prstGeom>
            <a:ln>
              <a:solidFill>
                <a:srgbClr val="397745"/>
              </a:solidFill>
              <a:headEnd type="diamond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/>
          <p:cNvSpPr/>
          <p:nvPr/>
        </p:nvSpPr>
        <p:spPr>
          <a:xfrm>
            <a:off x="451414" y="2708920"/>
            <a:ext cx="1628245" cy="389166"/>
          </a:xfrm>
          <a:prstGeom prst="ellipse">
            <a:avLst/>
          </a:prstGeom>
          <a:noFill/>
          <a:ln w="19050">
            <a:solidFill>
              <a:srgbClr val="3977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/>
          <p:nvPr/>
        </p:nvCxnSpPr>
        <p:spPr>
          <a:xfrm rot="10800000" flipV="1">
            <a:off x="1985223" y="2543464"/>
            <a:ext cx="2154731" cy="222448"/>
          </a:xfrm>
          <a:prstGeom prst="curvedConnector3">
            <a:avLst>
              <a:gd name="adj1" fmla="val 50000"/>
            </a:avLst>
          </a:prstGeom>
          <a:ln>
            <a:solidFill>
              <a:srgbClr val="39774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0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7" grpId="0"/>
      <p:bldP spid="10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824790" cy="936104"/>
          </a:xfrm>
        </p:spPr>
        <p:txBody>
          <a:bodyPr anchor="t">
            <a:normAutofit fontScale="90000"/>
          </a:bodyPr>
          <a:lstStyle/>
          <a:p>
            <a:pPr algn="r" rtl="1">
              <a:lnSpc>
                <a:spcPct val="150000"/>
              </a:lnSpc>
            </a:pPr>
            <a:r>
              <a:rPr lang="fa-IR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روش </a:t>
            </a:r>
            <a:r>
              <a:rPr lang="fa-IR" sz="2700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اول: </a:t>
            </a:r>
            <a:r>
              <a:rPr lang="fa-IR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با در </a:t>
            </a:r>
            <a:r>
              <a:rPr lang="fa-IR" sz="2700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نظر </a:t>
            </a:r>
            <a:r>
              <a:rPr lang="fa-IR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گرفتن فقط لرزه </a:t>
            </a:r>
            <a:r>
              <a:rPr lang="fa-IR" sz="2700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هاي </a:t>
            </a:r>
            <a:r>
              <a:rPr lang="fa-IR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تاريخي (روش </a:t>
            </a:r>
            <a:r>
              <a:rPr lang="en-US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Extreme</a:t>
            </a:r>
            <a:r>
              <a:rPr lang="fa-IR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)‌</a:t>
            </a:r>
            <a:endParaRPr lang="fa-IR" sz="2800" b="1" dirty="0">
              <a:solidFill>
                <a:schemeClr val="tx1">
                  <a:lumMod val="95000"/>
                  <a:lumOff val="5000"/>
                </a:schemeClr>
              </a:solidFill>
              <a:cs typeface="B Mitra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95936" y="2140973"/>
            <a:ext cx="4484878" cy="277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7813" indent="-277813" algn="r" rtl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fa-IR" sz="2400" b="1" dirty="0">
                <a:cs typeface="B Mitra" pitchFamily="2" charset="-78"/>
              </a:rPr>
              <a:t>دو خط اول، بازه </a:t>
            </a:r>
            <a:r>
              <a:rPr lang="fa-IR" sz="2400" b="1" dirty="0" smtClean="0">
                <a:cs typeface="B Mitra" pitchFamily="2" charset="-78"/>
              </a:rPr>
              <a:t>زمانی </a:t>
            </a:r>
            <a:r>
              <a:rPr lang="fa-IR" sz="2400" b="1" dirty="0">
                <a:cs typeface="B Mitra" pitchFamily="2" charset="-78"/>
              </a:rPr>
              <a:t>ابتدایی و انتهایی</a:t>
            </a:r>
          </a:p>
          <a:p>
            <a:pPr marL="277813" indent="-230188" algn="r" rtl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fa-IR" sz="2400" b="1" dirty="0" smtClean="0">
                <a:cs typeface="B Mitra" pitchFamily="2" charset="-78"/>
              </a:rPr>
              <a:t>انحراف معیار بزرگا/شدت: تنها یک عدد درج مي گردد. آن عدد به کل داده ها نسبت داده می شود.</a:t>
            </a:r>
          </a:p>
          <a:p>
            <a:pPr marL="277813" indent="-230188" algn="just" rtl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fa-IR" sz="2400" b="1" dirty="0" smtClean="0">
                <a:cs typeface="B Mitra" pitchFamily="2" charset="-78"/>
              </a:rPr>
              <a:t>لیست (روز</a:t>
            </a:r>
            <a:r>
              <a:rPr lang="fa-IR" sz="2400" b="1" dirty="0">
                <a:cs typeface="B Mitra" pitchFamily="2" charset="-78"/>
              </a:rPr>
              <a:t>، ماه، سال) زمین لرزه های رخداده</a:t>
            </a:r>
          </a:p>
          <a:p>
            <a:pPr marL="277813" indent="-230188" algn="just" rtl="1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fa-IR" sz="2400" b="1" dirty="0" smtClean="0">
                <a:cs typeface="B Mitra" pitchFamily="2" charset="-78"/>
              </a:rPr>
              <a:t>میانگین بزرگا/شدت</a:t>
            </a:r>
          </a:p>
          <a:p>
            <a:pPr algn="r" rtl="1">
              <a:spcBef>
                <a:spcPts val="600"/>
              </a:spcBef>
              <a:buClr>
                <a:schemeClr val="accent1"/>
              </a:buClr>
              <a:buSzPct val="70000"/>
            </a:pPr>
            <a:endParaRPr lang="fa-IR" sz="2000" b="1" dirty="0">
              <a:cs typeface="B Mitra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4902" y="1175575"/>
            <a:ext cx="1303562" cy="507831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a-IR" sz="2700" b="1" cap="all" dirty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  <a:ea typeface="+mj-ea"/>
                <a:cs typeface="B Mitra" pitchFamily="2" charset="-78"/>
              </a:rPr>
              <a:t>شیوه </a:t>
            </a:r>
            <a:r>
              <a:rPr lang="fa-IR" sz="2700" b="1" cap="all" dirty="0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  <a:ea typeface="+mj-ea"/>
                <a:cs typeface="B Mitra" pitchFamily="2" charset="-78"/>
              </a:rPr>
              <a:t>دوم</a:t>
            </a:r>
            <a:endParaRPr lang="en-US" b="1" cap="all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162" y="1778961"/>
            <a:ext cx="3256490" cy="4312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lnSpc>
                <a:spcPct val="120000"/>
              </a:lnSpc>
            </a:pPr>
            <a:r>
              <a:rPr lang="fa-IR" b="1" u="sng" dirty="0">
                <a:solidFill>
                  <a:schemeClr val="tx1"/>
                </a:solidFill>
                <a:cs typeface="B Mitra" pitchFamily="2" charset="-78"/>
              </a:rPr>
              <a:t> </a:t>
            </a:r>
            <a:r>
              <a:rPr lang="fa-IR" b="1" u="sng" dirty="0" smtClean="0">
                <a:solidFill>
                  <a:schemeClr val="tx1"/>
                </a:solidFill>
                <a:cs typeface="B Mitra" pitchFamily="2" charset="-78"/>
              </a:rPr>
              <a:t> </a:t>
            </a:r>
            <a:r>
              <a:rPr lang="en-US" b="1" u="sng" dirty="0" smtClean="0">
                <a:solidFill>
                  <a:schemeClr val="tx1"/>
                </a:solidFill>
                <a:cs typeface="B Mitra" pitchFamily="2" charset="-78"/>
              </a:rPr>
              <a:t>y</a:t>
            </a:r>
            <a:r>
              <a:rPr lang="fa-IR" b="1" u="sng" dirty="0" smtClean="0">
                <a:solidFill>
                  <a:schemeClr val="tx1"/>
                </a:solidFill>
                <a:cs typeface="B Mitra" pitchFamily="2" charset="-78"/>
              </a:rPr>
              <a:t>       </a:t>
            </a:r>
            <a:r>
              <a:rPr lang="en-US" b="1" u="sng" dirty="0">
                <a:solidFill>
                  <a:schemeClr val="tx1"/>
                </a:solidFill>
                <a:cs typeface="B Mitra" pitchFamily="2" charset="-78"/>
              </a:rPr>
              <a:t>m</a:t>
            </a:r>
            <a:r>
              <a:rPr lang="fa-IR" b="1" u="sng" dirty="0">
                <a:solidFill>
                  <a:schemeClr val="tx1"/>
                </a:solidFill>
                <a:cs typeface="B Mitra" pitchFamily="2" charset="-78"/>
              </a:rPr>
              <a:t>      </a:t>
            </a:r>
            <a:r>
              <a:rPr lang="en-US" b="1" u="sng" dirty="0">
                <a:solidFill>
                  <a:schemeClr val="tx1"/>
                </a:solidFill>
                <a:cs typeface="B Mitra" pitchFamily="2" charset="-78"/>
              </a:rPr>
              <a:t>d </a:t>
            </a:r>
            <a:r>
              <a:rPr lang="fa-IR" b="1" u="sng" dirty="0">
                <a:solidFill>
                  <a:schemeClr val="tx1"/>
                </a:solidFill>
                <a:cs typeface="B Mitra" pitchFamily="2" charset="-78"/>
              </a:rPr>
              <a:t>  </a:t>
            </a:r>
            <a:r>
              <a:rPr lang="en-US" b="1" u="sng" dirty="0">
                <a:solidFill>
                  <a:schemeClr val="tx1"/>
                </a:solidFill>
                <a:cs typeface="B Mitra" pitchFamily="2" charset="-78"/>
              </a:rPr>
              <a:t>mag/</a:t>
            </a:r>
            <a:r>
              <a:rPr lang="en-US" b="1" u="sng" dirty="0" err="1">
                <a:solidFill>
                  <a:schemeClr val="tx1"/>
                </a:solidFill>
                <a:cs typeface="B Mitra" pitchFamily="2" charset="-78"/>
              </a:rPr>
              <a:t>int</a:t>
            </a:r>
            <a:r>
              <a:rPr lang="fa-IR" b="1" u="sng" dirty="0">
                <a:solidFill>
                  <a:schemeClr val="tx1"/>
                </a:solidFill>
                <a:cs typeface="B Mitra" pitchFamily="2" charset="-78"/>
              </a:rPr>
              <a:t>   </a:t>
            </a:r>
            <a:endParaRPr lang="fa-IR" b="1" u="sng" dirty="0" smtClean="0">
              <a:solidFill>
                <a:schemeClr val="tx1"/>
              </a:solidFill>
              <a:cs typeface="B Mitra" pitchFamily="2" charset="-78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1120   </a:t>
            </a:r>
            <a:r>
              <a:rPr lang="en-US" b="1" dirty="0">
                <a:solidFill>
                  <a:schemeClr val="tx1"/>
                </a:solidFill>
              </a:rPr>
              <a:t>1    1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1934   12  31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0.3</a:t>
            </a:r>
            <a:r>
              <a:rPr lang="fa-IR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fa-IR" b="1" dirty="0" smtClean="0">
                <a:solidFill>
                  <a:schemeClr val="tx1"/>
                </a:solidFill>
              </a:rPr>
              <a:t>   		 =  </a:t>
            </a:r>
            <a:r>
              <a:rPr lang="en-US" b="1" dirty="0" smtClean="0">
                <a:solidFill>
                  <a:schemeClr val="tx1"/>
                </a:solidFill>
                <a:cs typeface="B Mitra" pitchFamily="2" charset="-78"/>
              </a:rPr>
              <a:t>SD</a:t>
            </a: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1345   3  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11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7.1 </a:t>
            </a: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1456   12  31 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6.2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1567   12  20 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7.3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1678   3   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11   </a:t>
            </a:r>
            <a:r>
              <a:rPr lang="en-US" b="1" dirty="0">
                <a:solidFill>
                  <a:schemeClr val="tx1"/>
                </a:solidFill>
              </a:rPr>
              <a:t>7.4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1789   </a:t>
            </a:r>
            <a:r>
              <a:rPr lang="en-US" b="1" dirty="0" smtClean="0">
                <a:solidFill>
                  <a:schemeClr val="tx1"/>
                </a:solidFill>
              </a:rPr>
              <a:t>11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20   6.5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1834   10  8   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5.6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1867   9  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21   6.6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1902   </a:t>
            </a:r>
            <a:r>
              <a:rPr lang="en-US" b="1" dirty="0" smtClean="0">
                <a:solidFill>
                  <a:schemeClr val="tx1"/>
                </a:solidFill>
              </a:rPr>
              <a:t>11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20   6.4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1919   2   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20   </a:t>
            </a:r>
            <a:r>
              <a:rPr lang="en-US" b="1" dirty="0">
                <a:solidFill>
                  <a:schemeClr val="tx1"/>
                </a:solidFill>
              </a:rPr>
              <a:t>6.5 </a:t>
            </a:r>
          </a:p>
        </p:txBody>
      </p:sp>
    </p:spTree>
    <p:extLst>
      <p:ext uri="{BB962C8B-B14F-4D97-AF65-F5344CB8AC3E}">
        <p14:creationId xmlns:p14="http://schemas.microsoft.com/office/powerpoint/2010/main" val="28123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1105719"/>
            <a:ext cx="3357586" cy="54665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lnSpc>
                <a:spcPct val="120000"/>
              </a:lnSpc>
            </a:pPr>
            <a:r>
              <a:rPr lang="fa-IR" b="1" u="sng" dirty="0">
                <a:solidFill>
                  <a:schemeClr val="tx1"/>
                </a:solidFill>
                <a:cs typeface="B Mitra" pitchFamily="2" charset="-78"/>
              </a:rPr>
              <a:t> </a:t>
            </a:r>
            <a:r>
              <a:rPr lang="en-US" b="1" u="sng" dirty="0">
                <a:solidFill>
                  <a:schemeClr val="tx1"/>
                </a:solidFill>
                <a:cs typeface="B Mitra" pitchFamily="2" charset="-78"/>
              </a:rPr>
              <a:t>y</a:t>
            </a:r>
            <a:r>
              <a:rPr lang="fa-IR" b="1" u="sng" dirty="0">
                <a:solidFill>
                  <a:schemeClr val="tx1"/>
                </a:solidFill>
                <a:cs typeface="B Mitra" pitchFamily="2" charset="-78"/>
              </a:rPr>
              <a:t>       </a:t>
            </a:r>
            <a:r>
              <a:rPr lang="en-US" b="1" u="sng" dirty="0" smtClean="0">
                <a:solidFill>
                  <a:schemeClr val="tx1"/>
                </a:solidFill>
                <a:cs typeface="B Mitra" pitchFamily="2" charset="-78"/>
              </a:rPr>
              <a:t>m</a:t>
            </a:r>
            <a:r>
              <a:rPr lang="fa-IR" b="1" u="sng" dirty="0" smtClean="0">
                <a:solidFill>
                  <a:schemeClr val="tx1"/>
                </a:solidFill>
                <a:cs typeface="B Mitra" pitchFamily="2" charset="-78"/>
              </a:rPr>
              <a:t>     </a:t>
            </a:r>
            <a:r>
              <a:rPr lang="en-US" b="1" u="sng" dirty="0">
                <a:solidFill>
                  <a:schemeClr val="tx1"/>
                </a:solidFill>
                <a:cs typeface="B Mitra" pitchFamily="2" charset="-78"/>
              </a:rPr>
              <a:t>d </a:t>
            </a:r>
            <a:r>
              <a:rPr lang="fa-IR" b="1" u="sng" dirty="0">
                <a:solidFill>
                  <a:schemeClr val="tx1"/>
                </a:solidFill>
                <a:cs typeface="B Mitra" pitchFamily="2" charset="-78"/>
              </a:rPr>
              <a:t> </a:t>
            </a:r>
            <a:endParaRPr lang="fa-IR" b="1" u="sng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1935   1  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1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1964  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12 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31</a:t>
            </a:r>
            <a:endParaRPr lang="fa-IR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n>
                  <a:solidFill>
                    <a:srgbClr val="397745"/>
                  </a:solidFill>
                </a:ln>
                <a:solidFill>
                  <a:srgbClr val="397745"/>
                </a:solidFill>
              </a:rPr>
              <a:t>4.1</a:t>
            </a:r>
            <a:r>
              <a:rPr lang="fa-IR" b="1" dirty="0" smtClean="0">
                <a:solidFill>
                  <a:schemeClr val="tx1"/>
                </a:solidFill>
              </a:rPr>
              <a:t>	= </a:t>
            </a:r>
            <a:r>
              <a:rPr lang="en-US" sz="1600" b="1" dirty="0" smtClean="0">
                <a:solidFill>
                  <a:schemeClr val="tx1"/>
                </a:solidFill>
              </a:rPr>
              <a:t>threshold</a:t>
            </a:r>
            <a:r>
              <a:rPr lang="fa-IR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Mitra" pitchFamily="2" charset="-78"/>
              </a:rPr>
              <a:t>mag/</a:t>
            </a:r>
            <a:r>
              <a:rPr lang="en-US" sz="1600" b="1" dirty="0" err="1" smtClean="0">
                <a:solidFill>
                  <a:schemeClr val="tx1"/>
                </a:solidFill>
                <a:cs typeface="B Mitra" pitchFamily="2" charset="-78"/>
              </a:rPr>
              <a:t>int</a:t>
            </a:r>
            <a:r>
              <a:rPr lang="fa-IR" sz="1600" b="1" dirty="0" smtClean="0">
                <a:solidFill>
                  <a:schemeClr val="tx1"/>
                </a:solidFill>
                <a:cs typeface="B Mitra" pitchFamily="2" charset="-78"/>
              </a:rPr>
              <a:t> </a:t>
            </a:r>
            <a:endParaRPr lang="fa-IR" sz="16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fa-IR" b="1" u="sng" dirty="0" smtClean="0">
                <a:solidFill>
                  <a:schemeClr val="tx1"/>
                </a:solidFill>
              </a:rPr>
              <a:t>  </a:t>
            </a:r>
            <a:r>
              <a:rPr lang="en-US" b="1" u="sng" dirty="0" smtClean="0">
                <a:solidFill>
                  <a:schemeClr val="tx1"/>
                </a:solidFill>
              </a:rPr>
              <a:t>X</a:t>
            </a:r>
            <a:r>
              <a:rPr lang="fa-IR" b="1" u="sng" dirty="0" smtClean="0">
                <a:solidFill>
                  <a:schemeClr val="tx1"/>
                </a:solidFill>
              </a:rPr>
              <a:t>   </a:t>
            </a:r>
            <a:r>
              <a:rPr lang="en-US" b="1" u="sng" dirty="0" smtClean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SD</a:t>
            </a:r>
            <a:endParaRPr lang="fa-IR" b="1" u="sng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5.1   </a:t>
            </a:r>
            <a:r>
              <a:rPr lang="en-US" b="1" dirty="0">
                <a:solidFill>
                  <a:schemeClr val="tx1"/>
                </a:solidFill>
              </a:rPr>
              <a:t>0.4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4.2   0.5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3.9   0.3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4.3   0.2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6.4   0.2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4.7   0.1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6.5   0.2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6.1   0.3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4.9   0.3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5.3   0.1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3.7   0.2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824790" cy="936104"/>
          </a:xfrm>
        </p:spPr>
        <p:txBody>
          <a:bodyPr anchor="t">
            <a:normAutofit fontScale="90000"/>
          </a:bodyPr>
          <a:lstStyle/>
          <a:p>
            <a:pPr algn="r" rtl="1">
              <a:lnSpc>
                <a:spcPct val="150000"/>
              </a:lnSpc>
            </a:pPr>
            <a:r>
              <a:rPr lang="fa-IR" sz="2700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روش دوم: با منظور نمودن لرزه‌هاي سده بيستم (روش </a:t>
            </a:r>
            <a:r>
              <a:rPr lang="en-US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Complete</a:t>
            </a:r>
            <a:r>
              <a:rPr lang="fa-IR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)</a:t>
            </a:r>
            <a:endParaRPr lang="en-US" sz="2700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cs typeface="B Mitra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7620" y="2071678"/>
            <a:ext cx="461079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7813" indent="-230188" algn="r" rtl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fa-IR" sz="2400" b="1" dirty="0">
                <a:cs typeface="B Mitra" pitchFamily="2" charset="-78"/>
              </a:rPr>
              <a:t>دو خط اول، بازه زمانی ابتدایی و انتهایی</a:t>
            </a:r>
          </a:p>
          <a:p>
            <a:pPr marL="277813" indent="-230188" algn="just" rtl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fa-IR" sz="2400" b="1" dirty="0" smtClean="0">
                <a:cs typeface="B Mitra" pitchFamily="2" charset="-78"/>
              </a:rPr>
              <a:t>بزرگا/شدت آستانه</a:t>
            </a:r>
          </a:p>
          <a:p>
            <a:pPr marL="277813" indent="-230188" algn="just" rtl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fa-IR" sz="2400" b="1" dirty="0">
                <a:cs typeface="B Mitra" pitchFamily="2" charset="-78"/>
              </a:rPr>
              <a:t>میانگین </a:t>
            </a:r>
            <a:r>
              <a:rPr lang="fa-IR" sz="2400" b="1" dirty="0" smtClean="0">
                <a:cs typeface="B Mitra" pitchFamily="2" charset="-78"/>
              </a:rPr>
              <a:t>بزرگا/شدت</a:t>
            </a:r>
          </a:p>
          <a:p>
            <a:pPr marL="277813" indent="-230188" algn="ctr">
              <a:lnSpc>
                <a:spcPct val="150000"/>
              </a:lnSpc>
              <a:buClr>
                <a:schemeClr val="accent1"/>
              </a:buClr>
              <a:buSzPct val="70000"/>
            </a:pPr>
            <a:r>
              <a:rPr lang="en-US" sz="2400" dirty="0" smtClean="0"/>
              <a:t>X = average</a:t>
            </a:r>
            <a:r>
              <a:rPr lang="fa-IR" sz="2400" dirty="0" smtClean="0"/>
              <a:t> </a:t>
            </a:r>
            <a:r>
              <a:rPr lang="en-US" sz="2400" dirty="0" smtClean="0"/>
              <a:t>mag/</a:t>
            </a:r>
            <a:r>
              <a:rPr lang="en-US" sz="2400" dirty="0" err="1" smtClean="0"/>
              <a:t>int</a:t>
            </a:r>
            <a:endParaRPr lang="en-US" sz="2400" b="1" dirty="0" smtClean="0">
              <a:cs typeface="B Mitra" pitchFamily="2" charset="-78"/>
            </a:endParaRPr>
          </a:p>
          <a:p>
            <a:pPr marL="277813" indent="-230188" algn="just" rtl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fa-IR" sz="2400" b="1" dirty="0" smtClean="0">
                <a:cs typeface="B Mitra" pitchFamily="2" charset="-78"/>
              </a:rPr>
              <a:t>انحراف معیار بزرگا/شدت </a:t>
            </a:r>
            <a:r>
              <a:rPr lang="en-US" sz="2400" dirty="0" smtClean="0">
                <a:cs typeface="B Mitra" pitchFamily="2" charset="-78"/>
              </a:rPr>
              <a:t>SD</a:t>
            </a:r>
            <a:endParaRPr lang="fa-IR" sz="2400" dirty="0" smtClean="0">
              <a:cs typeface="B Mitra" pitchFamily="2" charset="-78"/>
            </a:endParaRPr>
          </a:p>
          <a:p>
            <a:pPr algn="r" rtl="1">
              <a:spcBef>
                <a:spcPts val="600"/>
              </a:spcBef>
              <a:buClr>
                <a:schemeClr val="accent1"/>
              </a:buClr>
              <a:buSzPct val="70000"/>
            </a:pPr>
            <a:endParaRPr lang="fa-IR" sz="2000" b="1" dirty="0">
              <a:cs typeface="B Mitra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4902" y="1175575"/>
            <a:ext cx="1247457" cy="507831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a-IR" sz="2700" b="1" cap="all" dirty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  <a:ea typeface="+mj-ea"/>
                <a:cs typeface="B Mitra" pitchFamily="2" charset="-78"/>
              </a:rPr>
              <a:t>شیوه </a:t>
            </a:r>
            <a:r>
              <a:rPr lang="fa-IR" sz="2700" b="1" cap="all" dirty="0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  <a:ea typeface="+mj-ea"/>
                <a:cs typeface="B Mitra" pitchFamily="2" charset="-78"/>
              </a:rPr>
              <a:t>اول</a:t>
            </a:r>
            <a:endParaRPr lang="en-US" b="1" cap="all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153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824790" cy="936104"/>
          </a:xfrm>
        </p:spPr>
        <p:txBody>
          <a:bodyPr anchor="t">
            <a:normAutofit fontScale="90000"/>
          </a:bodyPr>
          <a:lstStyle/>
          <a:p>
            <a:pPr algn="r" rtl="1">
              <a:lnSpc>
                <a:spcPct val="150000"/>
              </a:lnSpc>
            </a:pPr>
            <a:r>
              <a:rPr lang="fa-IR" sz="2700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روش دوم: با منظور نمودن لرزه‌هاي سده بيستم (روش </a:t>
            </a:r>
            <a:r>
              <a:rPr lang="en-US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Complete</a:t>
            </a:r>
            <a:r>
              <a:rPr lang="fa-IR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)</a:t>
            </a:r>
            <a:endParaRPr lang="en-US" sz="2700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cs typeface="B Mitra" pitchFamily="2" charset="-78"/>
            </a:endParaRPr>
          </a:p>
        </p:txBody>
      </p:sp>
      <p:graphicFrame>
        <p:nvGraphicFramePr>
          <p:cNvPr id="9" name="Object 8">
            <a:hlinkClick r:id="rId3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134710"/>
              </p:ext>
            </p:extLst>
          </p:nvPr>
        </p:nvGraphicFramePr>
        <p:xfrm>
          <a:off x="4294188" y="1052513"/>
          <a:ext cx="1041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name="Packager Shell Object" showAsIcon="1" r:id="rId4" imgW="1043189" imgH="682580" progId="Package">
                  <p:embed/>
                </p:oleObj>
              </mc:Choice>
              <mc:Fallback>
                <p:oleObj name="Packager Shell Object" showAsIcon="1" r:id="rId4" imgW="1043189" imgH="682580" progId="Package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1052513"/>
                        <a:ext cx="1041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995935" y="2109366"/>
            <a:ext cx="4556886" cy="296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7813" indent="-230188" algn="just" rtl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endParaRPr lang="fa-IR" sz="2400" b="1" dirty="0" smtClean="0">
              <a:cs typeface="B Mitra" pitchFamily="2" charset="-78"/>
            </a:endParaRPr>
          </a:p>
          <a:p>
            <a:pPr marL="277813" indent="-277813" algn="r" rtl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fa-IR" sz="2400" b="1" dirty="0">
                <a:cs typeface="B Mitra" pitchFamily="2" charset="-78"/>
              </a:rPr>
              <a:t>دو خط اول، بازه زمانی ابتدایی و انتهایی</a:t>
            </a:r>
          </a:p>
          <a:p>
            <a:pPr marL="277813" indent="-230188" algn="just" rtl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fa-IR" sz="2400" b="1" dirty="0" smtClean="0">
                <a:cs typeface="B Mitra" pitchFamily="2" charset="-78"/>
              </a:rPr>
              <a:t>بزرگا/شدت آستانه</a:t>
            </a:r>
          </a:p>
          <a:p>
            <a:pPr marL="277813" indent="-230188" algn="just" rtl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fa-IR" sz="2400" b="1" dirty="0">
                <a:cs typeface="B Mitra" pitchFamily="2" charset="-78"/>
              </a:rPr>
              <a:t>انحراف معیار بزرگا/شدت </a:t>
            </a:r>
            <a:r>
              <a:rPr lang="en-US" sz="2000" b="1" dirty="0" smtClean="0">
                <a:cs typeface="B Mitra" pitchFamily="2" charset="-78"/>
              </a:rPr>
              <a:t>SD</a:t>
            </a:r>
            <a:endParaRPr lang="fa-IR" sz="2400" b="1" dirty="0">
              <a:cs typeface="B Mitra" pitchFamily="2" charset="-78"/>
            </a:endParaRPr>
          </a:p>
          <a:p>
            <a:pPr marL="277813" indent="-230188" algn="just" rtl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fa-IR" sz="2400" b="1" dirty="0" smtClean="0">
                <a:cs typeface="B Mitra" pitchFamily="2" charset="-78"/>
              </a:rPr>
              <a:t>بزرگا/شدت تقریبی </a:t>
            </a:r>
            <a:r>
              <a:rPr lang="en-US" sz="2000" b="1" dirty="0" smtClean="0">
                <a:cs typeface="B Mitra" pitchFamily="2" charset="-78"/>
              </a:rPr>
              <a:t>X</a:t>
            </a:r>
            <a:endParaRPr lang="fa-IR" sz="2400" b="1" dirty="0">
              <a:cs typeface="B Mitra" pitchFamily="2" charset="-78"/>
            </a:endParaRPr>
          </a:p>
          <a:p>
            <a:pPr algn="r" rtl="1">
              <a:spcBef>
                <a:spcPts val="600"/>
              </a:spcBef>
              <a:buClr>
                <a:schemeClr val="accent1"/>
              </a:buClr>
              <a:buSzPct val="70000"/>
            </a:pPr>
            <a:endParaRPr lang="fa-IR" sz="2000" b="1" dirty="0">
              <a:cs typeface="B Mitra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4902" y="1175575"/>
            <a:ext cx="1303562" cy="507831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a-IR" sz="2700" b="1" cap="all" dirty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  <a:ea typeface="+mj-ea"/>
                <a:cs typeface="B Mitra" pitchFamily="2" charset="-78"/>
              </a:rPr>
              <a:t>شیوه </a:t>
            </a:r>
            <a:r>
              <a:rPr lang="fa-IR" sz="2700" b="1" cap="all" dirty="0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  <a:ea typeface="+mj-ea"/>
                <a:cs typeface="B Mitra" pitchFamily="2" charset="-78"/>
              </a:rPr>
              <a:t>دوم</a:t>
            </a:r>
            <a:endParaRPr lang="en-US" b="1" cap="all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753" y="1206149"/>
            <a:ext cx="3381786" cy="51845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fa-IR" b="1" u="sng" dirty="0">
                <a:solidFill>
                  <a:schemeClr val="tx1"/>
                </a:solidFill>
                <a:cs typeface="B Mitra" pitchFamily="2" charset="-78"/>
              </a:rPr>
              <a:t> </a:t>
            </a:r>
            <a:r>
              <a:rPr lang="en-US" b="1" u="sng" dirty="0">
                <a:solidFill>
                  <a:schemeClr val="tx1"/>
                </a:solidFill>
                <a:cs typeface="B Mitra" pitchFamily="2" charset="-78"/>
              </a:rPr>
              <a:t>y</a:t>
            </a:r>
            <a:r>
              <a:rPr lang="fa-IR" b="1" u="sng" dirty="0">
                <a:solidFill>
                  <a:schemeClr val="tx1"/>
                </a:solidFill>
                <a:cs typeface="B Mitra" pitchFamily="2" charset="-78"/>
              </a:rPr>
              <a:t>       </a:t>
            </a:r>
            <a:r>
              <a:rPr lang="en-US" b="1" u="sng" dirty="0">
                <a:solidFill>
                  <a:schemeClr val="tx1"/>
                </a:solidFill>
                <a:cs typeface="B Mitra" pitchFamily="2" charset="-78"/>
              </a:rPr>
              <a:t>m</a:t>
            </a:r>
            <a:r>
              <a:rPr lang="fa-IR" b="1" u="sng" dirty="0">
                <a:solidFill>
                  <a:schemeClr val="tx1"/>
                </a:solidFill>
                <a:cs typeface="B Mitra" pitchFamily="2" charset="-78"/>
              </a:rPr>
              <a:t>     </a:t>
            </a:r>
            <a:r>
              <a:rPr lang="en-US" b="1" u="sng" dirty="0">
                <a:solidFill>
                  <a:schemeClr val="tx1"/>
                </a:solidFill>
                <a:cs typeface="B Mitra" pitchFamily="2" charset="-78"/>
              </a:rPr>
              <a:t>d </a:t>
            </a:r>
            <a:r>
              <a:rPr lang="fa-IR" b="1" u="sng" dirty="0">
                <a:solidFill>
                  <a:schemeClr val="tx1"/>
                </a:solidFill>
                <a:cs typeface="B Mitra" pitchFamily="2" charset="-78"/>
              </a:rPr>
              <a:t> </a:t>
            </a:r>
            <a:endParaRPr lang="en-US" b="1" u="sng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1950   </a:t>
            </a:r>
            <a:r>
              <a:rPr lang="en-US" b="1" dirty="0">
                <a:solidFill>
                  <a:schemeClr val="tx1"/>
                </a:solidFill>
              </a:rPr>
              <a:t>1   </a:t>
            </a:r>
            <a:r>
              <a:rPr lang="en-US" b="1" dirty="0" smtClean="0">
                <a:solidFill>
                  <a:schemeClr val="tx1"/>
                </a:solidFill>
              </a:rPr>
              <a:t> 1</a:t>
            </a: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1964 </a:t>
            </a:r>
            <a:r>
              <a:rPr lang="en-US" b="1" dirty="0" smtClean="0">
                <a:solidFill>
                  <a:schemeClr val="tx1"/>
                </a:solidFill>
              </a:rPr>
              <a:t>  12  31 </a:t>
            </a: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cap="all" dirty="0" smtClean="0">
                <a:ln w="9000" cmpd="sng">
                  <a:solidFill>
                    <a:srgbClr val="397745"/>
                  </a:solidFill>
                  <a:prstDash val="solid"/>
                </a:ln>
                <a:solidFill>
                  <a:srgbClr val="397745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4.1	</a:t>
            </a:r>
            <a:r>
              <a:rPr lang="en-US" b="1" cap="all" dirty="0" smtClean="0">
                <a:ln w="9000" cmpd="sng">
                  <a:noFill/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=</a:t>
            </a:r>
            <a:r>
              <a:rPr lang="en-US" b="1" cap="all" dirty="0" smtClean="0">
                <a:ln w="9000" cmpd="sng">
                  <a:solidFill>
                    <a:srgbClr val="397745"/>
                  </a:solidFill>
                  <a:prstDash val="solid"/>
                </a:ln>
                <a:solidFill>
                  <a:srgbClr val="397745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threshold</a:t>
            </a:r>
            <a:r>
              <a:rPr lang="fa-IR" sz="16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Mitra" pitchFamily="2" charset="-78"/>
              </a:rPr>
              <a:t>mag/</a:t>
            </a:r>
            <a:r>
              <a:rPr lang="en-US" sz="1600" b="1" dirty="0" err="1">
                <a:solidFill>
                  <a:schemeClr val="tx1"/>
                </a:solidFill>
                <a:cs typeface="B Mitra" pitchFamily="2" charset="-78"/>
              </a:rPr>
              <a:t>int</a:t>
            </a:r>
            <a:r>
              <a:rPr lang="fa-IR" sz="1600" b="1" dirty="0">
                <a:solidFill>
                  <a:schemeClr val="tx1"/>
                </a:solidFill>
                <a:cs typeface="B Mitra" pitchFamily="2" charset="-78"/>
              </a:rPr>
              <a:t> </a:t>
            </a:r>
            <a:endParaRPr lang="en-US" sz="1600" b="1" cap="all" dirty="0">
              <a:ln w="9000" cmpd="sng">
                <a:solidFill>
                  <a:srgbClr val="397745"/>
                </a:solidFill>
                <a:prstDash val="solid"/>
              </a:ln>
              <a:solidFill>
                <a:srgbClr val="397745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>
              <a:lnSpc>
                <a:spcPct val="120000"/>
              </a:lnSpc>
            </a:pPr>
            <a:r>
              <a:rPr lang="en-US" b="1" cap="all" dirty="0" smtClean="0">
                <a:ln w="90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0.4</a:t>
            </a:r>
            <a:r>
              <a:rPr lang="fa-IR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	 =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B Mitra" pitchFamily="2" charset="-78"/>
              </a:rPr>
              <a:t>SD</a:t>
            </a:r>
            <a:endParaRPr lang="en-US" b="1" cap="all" dirty="0">
              <a:ln w="90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5.1	 = </a:t>
            </a:r>
            <a:r>
              <a:rPr lang="en-US" b="1" dirty="0">
                <a:solidFill>
                  <a:schemeClr val="tx1"/>
                </a:solidFill>
              </a:rPr>
              <a:t>X 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4.2</a:t>
            </a: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3.9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4.3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6.4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4.7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6.5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6.1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4.9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5.3</a:t>
            </a:r>
          </a:p>
        </p:txBody>
      </p:sp>
      <p:sp>
        <p:nvSpPr>
          <p:cNvPr id="7" name="Action Button: Return 6">
            <a:hlinkClick r:id="rId6" action="ppaction://hlinksldjump" highlightClick="1"/>
          </p:cNvPr>
          <p:cNvSpPr/>
          <p:nvPr/>
        </p:nvSpPr>
        <p:spPr>
          <a:xfrm>
            <a:off x="7572396" y="6215082"/>
            <a:ext cx="360000" cy="360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7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196752"/>
            <a:ext cx="3600400" cy="51845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fa-IR" b="1" u="sng" dirty="0">
                <a:solidFill>
                  <a:schemeClr val="tx1"/>
                </a:solidFill>
                <a:cs typeface="B Mitra" pitchFamily="2" charset="-78"/>
              </a:rPr>
              <a:t> </a:t>
            </a:r>
            <a:r>
              <a:rPr lang="en-US" b="1" u="sng" dirty="0">
                <a:solidFill>
                  <a:schemeClr val="tx1"/>
                </a:solidFill>
                <a:cs typeface="B Mitra" pitchFamily="2" charset="-78"/>
              </a:rPr>
              <a:t>y</a:t>
            </a:r>
            <a:r>
              <a:rPr lang="fa-IR" b="1" u="sng" dirty="0">
                <a:solidFill>
                  <a:schemeClr val="tx1"/>
                </a:solidFill>
                <a:cs typeface="B Mitra" pitchFamily="2" charset="-78"/>
              </a:rPr>
              <a:t>       </a:t>
            </a:r>
            <a:r>
              <a:rPr lang="en-US" b="1" u="sng" dirty="0">
                <a:solidFill>
                  <a:schemeClr val="tx1"/>
                </a:solidFill>
                <a:cs typeface="B Mitra" pitchFamily="2" charset="-78"/>
              </a:rPr>
              <a:t>m</a:t>
            </a:r>
            <a:r>
              <a:rPr lang="fa-IR" b="1" u="sng" dirty="0">
                <a:solidFill>
                  <a:schemeClr val="tx1"/>
                </a:solidFill>
                <a:cs typeface="B Mitra" pitchFamily="2" charset="-78"/>
              </a:rPr>
              <a:t>     </a:t>
            </a:r>
            <a:r>
              <a:rPr lang="en-US" b="1" u="sng" dirty="0">
                <a:solidFill>
                  <a:schemeClr val="tx1"/>
                </a:solidFill>
                <a:cs typeface="B Mitra" pitchFamily="2" charset="-78"/>
              </a:rPr>
              <a:t>d </a:t>
            </a:r>
            <a:r>
              <a:rPr lang="fa-IR" b="1" u="sng" dirty="0">
                <a:solidFill>
                  <a:schemeClr val="tx1"/>
                </a:solidFill>
                <a:cs typeface="B Mitra" pitchFamily="2" charset="-78"/>
              </a:rPr>
              <a:t> 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1950   </a:t>
            </a:r>
            <a:r>
              <a:rPr lang="en-US" b="1" dirty="0">
                <a:solidFill>
                  <a:schemeClr val="tx1"/>
                </a:solidFill>
              </a:rPr>
              <a:t>1   1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1964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12 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31</a:t>
            </a: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cap="all" dirty="0">
                <a:ln w="9000" cmpd="sng">
                  <a:solidFill>
                    <a:srgbClr val="397745"/>
                  </a:solidFill>
                  <a:prstDash val="solid"/>
                </a:ln>
                <a:solidFill>
                  <a:srgbClr val="397745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4.1	</a:t>
            </a:r>
            <a:r>
              <a:rPr lang="en-US" b="1" cap="all" dirty="0" smtClean="0">
                <a:ln w="9000" cmpd="sng">
                  <a:solidFill>
                    <a:srgbClr val="397745"/>
                  </a:solidFill>
                  <a:prstDash val="solid"/>
                </a:ln>
                <a:solidFill>
                  <a:srgbClr val="397745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  </a:t>
            </a:r>
            <a:r>
              <a:rPr lang="en-US" b="1" cap="all" dirty="0" smtClean="0">
                <a:ln w="9000" cmpd="sng">
                  <a:noFill/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b="1" cap="all" dirty="0">
                <a:ln w="9000" cmpd="sng">
                  <a:noFill/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=</a:t>
            </a:r>
            <a:r>
              <a:rPr lang="en-US" b="1" cap="all" dirty="0">
                <a:ln w="9000" cmpd="sng">
                  <a:solidFill>
                    <a:srgbClr val="397745"/>
                  </a:solidFill>
                  <a:prstDash val="solid"/>
                </a:ln>
                <a:solidFill>
                  <a:srgbClr val="397745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fa-IR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threshold</a:t>
            </a:r>
            <a:r>
              <a:rPr lang="fa-IR" sz="16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Mitra" pitchFamily="2" charset="-78"/>
              </a:rPr>
              <a:t>mag/</a:t>
            </a:r>
            <a:r>
              <a:rPr lang="en-US" sz="1600" b="1" dirty="0" err="1">
                <a:solidFill>
                  <a:schemeClr val="tx1"/>
                </a:solidFill>
                <a:cs typeface="B Mitra" pitchFamily="2" charset="-78"/>
              </a:rPr>
              <a:t>int</a:t>
            </a:r>
            <a:r>
              <a:rPr lang="fa-IR" sz="1600" b="1" dirty="0">
                <a:solidFill>
                  <a:schemeClr val="tx1"/>
                </a:solidFill>
                <a:cs typeface="B Mitra" pitchFamily="2" charset="-78"/>
              </a:rPr>
              <a:t> </a:t>
            </a:r>
            <a:endParaRPr lang="en-US" sz="1600" b="1" cap="all" dirty="0">
              <a:ln w="9000" cmpd="sng">
                <a:solidFill>
                  <a:srgbClr val="397745"/>
                </a:solidFill>
                <a:prstDash val="solid"/>
              </a:ln>
              <a:solidFill>
                <a:srgbClr val="397745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>
              <a:lnSpc>
                <a:spcPct val="120000"/>
              </a:lnSpc>
            </a:pPr>
            <a:r>
              <a:rPr lang="en-US" b="1" cap="all" dirty="0">
                <a:ln w="90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0.4</a:t>
            </a:r>
            <a:r>
              <a:rPr lang="fa-IR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 	</a:t>
            </a:r>
            <a:r>
              <a:rPr lang="en-US" b="1" dirty="0" smtClean="0">
                <a:solidFill>
                  <a:schemeClr val="tx1"/>
                </a:solidFill>
              </a:rPr>
              <a:t>    </a:t>
            </a:r>
            <a:r>
              <a:rPr lang="en-US" b="1" dirty="0">
                <a:solidFill>
                  <a:schemeClr val="tx1"/>
                </a:solidFill>
              </a:rPr>
              <a:t>=</a:t>
            </a:r>
            <a:r>
              <a:rPr lang="fa-IR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B Mitra" pitchFamily="2" charset="-78"/>
              </a:rPr>
              <a:t>SD</a:t>
            </a:r>
            <a:endParaRPr lang="en-US" b="1" cap="all" dirty="0" smtClean="0">
              <a:ln w="90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>
              <a:lnSpc>
                <a:spcPct val="120000"/>
              </a:lnSpc>
            </a:pPr>
            <a:r>
              <a:rPr lang="en-US" b="1" u="sng" dirty="0" smtClean="0">
                <a:solidFill>
                  <a:schemeClr val="tx1"/>
                </a:solidFill>
              </a:rPr>
              <a:t>  </a:t>
            </a:r>
            <a:r>
              <a:rPr lang="en-US" sz="2200" b="1" u="sng" dirty="0" smtClean="0">
                <a:solidFill>
                  <a:schemeClr val="tx1"/>
                </a:solidFill>
              </a:rPr>
              <a:t>f</a:t>
            </a:r>
            <a:r>
              <a:rPr lang="en-US" sz="2400" b="1" u="sng" dirty="0" smtClean="0">
                <a:solidFill>
                  <a:schemeClr val="tx1"/>
                </a:solidFill>
              </a:rPr>
              <a:t> </a:t>
            </a:r>
            <a:r>
              <a:rPr lang="en-US" b="1" u="sng" dirty="0" smtClean="0">
                <a:solidFill>
                  <a:schemeClr val="tx1"/>
                </a:solidFill>
              </a:rPr>
              <a:t>     X    </a:t>
            </a:r>
            <a:r>
              <a:rPr lang="en-US" b="1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en-US" b="1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232 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4.1</a:t>
            </a: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34 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dirty="0">
                <a:solidFill>
                  <a:schemeClr val="tx1"/>
                </a:solidFill>
              </a:rPr>
              <a:t>4.3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26 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dirty="0">
                <a:solidFill>
                  <a:schemeClr val="tx1"/>
                </a:solidFill>
              </a:rPr>
              <a:t>4.4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17   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4.9</a:t>
            </a: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10 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dirty="0">
                <a:solidFill>
                  <a:schemeClr val="tx1"/>
                </a:solidFill>
              </a:rPr>
              <a:t>5.2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6   </a:t>
            </a:r>
            <a:r>
              <a:rPr lang="fa-IR" b="1" dirty="0" smtClean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6.5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2  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7.0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1   </a:t>
            </a:r>
            <a:r>
              <a:rPr lang="fa-IR" b="1" dirty="0" smtClean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7.2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824790" cy="936104"/>
          </a:xfrm>
        </p:spPr>
        <p:txBody>
          <a:bodyPr anchor="t">
            <a:normAutofit fontScale="90000"/>
          </a:bodyPr>
          <a:lstStyle/>
          <a:p>
            <a:pPr algn="r" rtl="1">
              <a:lnSpc>
                <a:spcPct val="150000"/>
              </a:lnSpc>
            </a:pPr>
            <a:r>
              <a:rPr lang="fa-IR" sz="2700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روش دوم: با منظور نمودن لرزه‌هاي سده بيستم (روش </a:t>
            </a:r>
            <a:r>
              <a:rPr lang="en-US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Complete</a:t>
            </a:r>
            <a:r>
              <a:rPr lang="fa-IR" sz="2700" b="1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cs typeface="B Mitra" pitchFamily="2" charset="-78"/>
              </a:rPr>
              <a:t>)</a:t>
            </a:r>
            <a:endParaRPr lang="en-US" sz="2700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cs typeface="B Mitra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7944" y="1916832"/>
            <a:ext cx="4556886" cy="352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7813" indent="-230188" algn="just" rtl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endParaRPr lang="fa-IR" sz="2400" b="1" dirty="0" smtClean="0">
              <a:cs typeface="B Mitra" pitchFamily="2" charset="-78"/>
            </a:endParaRPr>
          </a:p>
          <a:p>
            <a:pPr marL="277813" indent="-223838" algn="r" rtl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fa-IR" sz="2400" b="1" dirty="0">
                <a:cs typeface="B Mitra" pitchFamily="2" charset="-78"/>
              </a:rPr>
              <a:t>دو خط اول، بازه زمانی ابتدایی و انتهایی</a:t>
            </a:r>
          </a:p>
          <a:p>
            <a:pPr marL="277813" indent="-230188" algn="just" rtl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fa-IR" sz="2400" b="1" dirty="0" smtClean="0">
                <a:cs typeface="B Mitra" pitchFamily="2" charset="-78"/>
              </a:rPr>
              <a:t>بزرگا/شدت آستانه ای</a:t>
            </a:r>
          </a:p>
          <a:p>
            <a:pPr marL="277813" indent="-230188" algn="just" rtl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fa-IR" sz="2400" b="1" dirty="0">
                <a:cs typeface="B Mitra" pitchFamily="2" charset="-78"/>
              </a:rPr>
              <a:t>انحراف معیار بزرگا/شدت </a:t>
            </a:r>
            <a:r>
              <a:rPr lang="en-US" sz="2400" b="1" dirty="0" smtClean="0">
                <a:cs typeface="B Mitra" pitchFamily="2" charset="-78"/>
              </a:rPr>
              <a:t>SD</a:t>
            </a:r>
            <a:endParaRPr lang="fa-IR" sz="2400" b="1" dirty="0" smtClean="0">
              <a:cs typeface="B Mitra" pitchFamily="2" charset="-78"/>
            </a:endParaRPr>
          </a:p>
          <a:p>
            <a:pPr marL="277813" indent="-230188" algn="just" rtl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fa-IR" sz="2400" b="1" dirty="0">
                <a:cs typeface="B Mitra" pitchFamily="2" charset="-78"/>
              </a:rPr>
              <a:t>تعداد زلزله ها با بزرگا/شدت </a:t>
            </a:r>
            <a:r>
              <a:rPr lang="fa-IR" sz="2400" b="1" dirty="0" smtClean="0">
                <a:cs typeface="B Mitra" pitchFamily="2" charset="-78"/>
              </a:rPr>
              <a:t>متناظر </a:t>
            </a:r>
            <a:r>
              <a:rPr lang="en-US" sz="2400" b="1" dirty="0" smtClean="0">
                <a:cs typeface="B Mitra" pitchFamily="2" charset="-78"/>
              </a:rPr>
              <a:t>f</a:t>
            </a:r>
            <a:endParaRPr lang="fa-IR" sz="2400" b="1" dirty="0">
              <a:cs typeface="B Mitra" pitchFamily="2" charset="-78"/>
            </a:endParaRPr>
          </a:p>
          <a:p>
            <a:pPr marL="277813" indent="-230188" algn="just" rtl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fa-IR" sz="2400" b="1" dirty="0" smtClean="0">
                <a:cs typeface="B Mitra" pitchFamily="2" charset="-78"/>
              </a:rPr>
              <a:t>میانگین بزرگا/شدت </a:t>
            </a:r>
            <a:r>
              <a:rPr lang="en-US" sz="2400" b="1" dirty="0" smtClean="0">
                <a:cs typeface="B Mitra" pitchFamily="2" charset="-78"/>
              </a:rPr>
              <a:t>X</a:t>
            </a:r>
            <a:endParaRPr lang="fa-IR" sz="2400" b="1" dirty="0">
              <a:cs typeface="B Mitra" pitchFamily="2" charset="-78"/>
            </a:endParaRPr>
          </a:p>
          <a:p>
            <a:pPr algn="r" rtl="1">
              <a:spcBef>
                <a:spcPts val="600"/>
              </a:spcBef>
              <a:buClr>
                <a:schemeClr val="accent1"/>
              </a:buClr>
              <a:buSzPct val="70000"/>
            </a:pPr>
            <a:endParaRPr lang="fa-IR" sz="2000" b="1" dirty="0">
              <a:cs typeface="B Mitra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4902" y="1175575"/>
            <a:ext cx="1406154" cy="507831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a-IR" sz="2700" b="1" cap="all" dirty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  <a:ea typeface="+mj-ea"/>
                <a:cs typeface="B Mitra" pitchFamily="2" charset="-78"/>
              </a:rPr>
              <a:t>شیوه </a:t>
            </a:r>
            <a:r>
              <a:rPr lang="fa-IR" sz="2700" b="1" cap="all" dirty="0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  <a:ea typeface="+mj-ea"/>
                <a:cs typeface="B Mitra" pitchFamily="2" charset="-78"/>
              </a:rPr>
              <a:t>سوم</a:t>
            </a:r>
            <a:endParaRPr lang="en-US" b="1" cap="all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219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3133</TotalTime>
  <Words>647</Words>
  <Application>Microsoft Office PowerPoint</Application>
  <PresentationFormat>On-screen Show (4:3)</PresentationFormat>
  <Paragraphs>121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B Mitra</vt:lpstr>
      <vt:lpstr>Calibri</vt:lpstr>
      <vt:lpstr>Century Schoolbook</vt:lpstr>
      <vt:lpstr>Times New Roman</vt:lpstr>
      <vt:lpstr>Wingdings</vt:lpstr>
      <vt:lpstr>Wingdings 2</vt:lpstr>
      <vt:lpstr>Oriel</vt:lpstr>
      <vt:lpstr>Packager Shell Object</vt:lpstr>
      <vt:lpstr>PowerPoint Presentation</vt:lpstr>
      <vt:lpstr>PowerPoint Presentation</vt:lpstr>
      <vt:lpstr>نحوه گردآوری اطلاعات در کل به سه روش و پنج شیوه امكان پذير مي باشد.  سه روش نامبرده به شرح زیر می باشد: </vt:lpstr>
      <vt:lpstr>روش اول: با در نظر گرفتن فقط لرزه هاي تاريخي (روش Extreme)‌ </vt:lpstr>
      <vt:lpstr>روش اول: با در نظر گرفتن فقط لرزه هاي تاريخي (روش Extreme)‌</vt:lpstr>
      <vt:lpstr>روش اول: با در نظر گرفتن فقط لرزه هاي تاريخي (روش Extreme)‌</vt:lpstr>
      <vt:lpstr>روش دوم: با منظور نمودن لرزه‌هاي سده بيستم (روش Complete)</vt:lpstr>
      <vt:lpstr>روش دوم: با منظور نمودن لرزه‌هاي سده بيستم (روش Complete)</vt:lpstr>
      <vt:lpstr>روش دوم: با منظور نمودن لرزه‌هاي سده بيستم (روش Complete)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راهنماي نرم افزار  Kijko-Sellonel</dc:title>
  <dc:creator>hoseinvash-s</dc:creator>
  <cp:lastModifiedBy>Ency</cp:lastModifiedBy>
  <cp:revision>216</cp:revision>
  <dcterms:created xsi:type="dcterms:W3CDTF">2012-04-24T05:50:20Z</dcterms:created>
  <dcterms:modified xsi:type="dcterms:W3CDTF">2018-04-16T16:40:10Z</dcterms:modified>
</cp:coreProperties>
</file>