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Old Standard TT"/>
      <p:regular r:id="rId18"/>
      <p:bold r:id="rId19"/>
      <p: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ldStandardTT-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ldStandardTT-bold.fntdata"/><Relationship Id="rId6" Type="http://schemas.openxmlformats.org/officeDocument/2006/relationships/slide" Target="slides/slide1.xml"/><Relationship Id="rId18" Type="http://schemas.openxmlformats.org/officeDocument/2006/relationships/font" Target="fonts/OldStandardTT-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c6f90357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c6f9035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bd72094957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bd7209495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bd7209495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bd7209495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c6f90357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c6f90357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c6f90357f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c6f90357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6f90357f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6f90357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c6f90357f_0_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6f90357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4.jpg"/><Relationship Id="rId4" Type="http://schemas.openxmlformats.org/officeDocument/2006/relationships/image" Target="../media/image3.jpg"/><Relationship Id="rId5"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7.jpg"/><Relationship Id="rId4" Type="http://schemas.openxmlformats.org/officeDocument/2006/relationships/image" Target="../media/image5.png"/><Relationship Id="rId5"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1194300" y="107425"/>
            <a:ext cx="67554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تاریخ ریاضیات</a:t>
            </a:r>
            <a:endParaRPr/>
          </a:p>
        </p:txBody>
      </p:sp>
      <p:sp>
        <p:nvSpPr>
          <p:cNvPr id="60" name="Google Shape;60;p13"/>
          <p:cNvSpPr txBox="1"/>
          <p:nvPr>
            <p:ph idx="1" type="subTitle"/>
          </p:nvPr>
        </p:nvSpPr>
        <p:spPr>
          <a:xfrm>
            <a:off x="512700" y="1828950"/>
            <a:ext cx="4897800" cy="1062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مقدمه ای بر چگونگی تولد و رشد ریاضیات بر بستر تمدن</a:t>
            </a:r>
            <a:endParaRPr/>
          </a:p>
        </p:txBody>
      </p:sp>
      <p:pic>
        <p:nvPicPr>
          <p:cNvPr id="61" name="Google Shape;61;p13"/>
          <p:cNvPicPr preferRelativeResize="0"/>
          <p:nvPr/>
        </p:nvPicPr>
        <p:blipFill>
          <a:blip r:embed="rId3">
            <a:alphaModFix/>
          </a:blip>
          <a:stretch>
            <a:fillRect/>
          </a:stretch>
        </p:blipFill>
        <p:spPr>
          <a:xfrm>
            <a:off x="5654153" y="2"/>
            <a:ext cx="3489848" cy="5143500"/>
          </a:xfrm>
          <a:prstGeom prst="rect">
            <a:avLst/>
          </a:prstGeom>
          <a:noFill/>
          <a:ln>
            <a:noFill/>
          </a:ln>
        </p:spPr>
      </p:pic>
      <p:sp>
        <p:nvSpPr>
          <p:cNvPr id="62" name="Google Shape;62;p13"/>
          <p:cNvSpPr txBox="1"/>
          <p:nvPr/>
        </p:nvSpPr>
        <p:spPr>
          <a:xfrm>
            <a:off x="2493600" y="3731650"/>
            <a:ext cx="2916900" cy="1062000"/>
          </a:xfrm>
          <a:prstGeom prst="rect">
            <a:avLst/>
          </a:prstGeom>
          <a:noFill/>
          <a:ln>
            <a:noFill/>
          </a:ln>
        </p:spPr>
        <p:txBody>
          <a:bodyPr anchorCtr="0" anchor="t" bIns="91425" lIns="91425" spcFirstLastPara="1" rIns="91425" wrap="square" tIns="91425">
            <a:spAutoFit/>
          </a:bodyPr>
          <a:lstStyle/>
          <a:p>
            <a:pPr indent="0" lvl="0" marL="0" rtl="1" algn="r">
              <a:spcBef>
                <a:spcPts val="0"/>
              </a:spcBef>
              <a:spcAft>
                <a:spcPts val="0"/>
              </a:spcAft>
              <a:buNone/>
            </a:pPr>
            <a:r>
              <a:rPr lang="en">
                <a:solidFill>
                  <a:srgbClr val="FFFFFF"/>
                </a:solidFill>
                <a:latin typeface="Old Standard TT"/>
                <a:ea typeface="Old Standard TT"/>
                <a:cs typeface="Old Standard TT"/>
                <a:sym typeface="Old Standard TT"/>
              </a:rPr>
              <a:t>وقتی "علم ریاضی" (mathematic) ر</a:t>
            </a:r>
            <a:r>
              <a:rPr lang="en">
                <a:solidFill>
                  <a:srgbClr val="FFFFFF"/>
                </a:solidFill>
                <a:latin typeface="Old Standard TT"/>
                <a:ea typeface="Old Standard TT"/>
                <a:cs typeface="Old Standard TT"/>
                <a:sym typeface="Old Standard TT"/>
              </a:rPr>
              <a:t>ا</a:t>
            </a:r>
            <a:r>
              <a:rPr lang="en">
                <a:solidFill>
                  <a:srgbClr val="FFFFFF"/>
                </a:solidFill>
                <a:latin typeface="Old Standard TT"/>
                <a:ea typeface="Old Standard TT"/>
                <a:cs typeface="Old Standard TT"/>
                <a:sym typeface="Old Standard TT"/>
              </a:rPr>
              <a:t> (</a:t>
            </a:r>
            <a:r>
              <a:rPr b="1" lang="en" sz="1500">
                <a:solidFill>
                  <a:srgbClr val="FFFFFF"/>
                </a:solidFill>
                <a:latin typeface="Old Standard TT"/>
                <a:ea typeface="Old Standard TT"/>
                <a:cs typeface="Old Standard TT"/>
                <a:sym typeface="Old Standard TT"/>
              </a:rPr>
              <a:t>μάθημα</a:t>
            </a:r>
            <a:r>
              <a:rPr lang="en">
                <a:solidFill>
                  <a:srgbClr val="FFFFFF"/>
                </a:solidFill>
                <a:latin typeface="Old Standard TT"/>
                <a:ea typeface="Old Standard TT"/>
                <a:cs typeface="Old Standard TT"/>
                <a:sym typeface="Old Standard TT"/>
              </a:rPr>
              <a:t> (mathema به معنی " موضوع مطالعه دستورالعمل " نامیدند.</a:t>
            </a:r>
            <a:endParaRPr>
              <a:solidFill>
                <a:srgbClr val="FFFFFF"/>
              </a:solidFill>
              <a:latin typeface="Old Standard TT"/>
              <a:ea typeface="Old Standard TT"/>
              <a:cs typeface="Old Standard TT"/>
              <a:sym typeface="Old Standard TT"/>
            </a:endParaRPr>
          </a:p>
        </p:txBody>
      </p:sp>
      <p:pic>
        <p:nvPicPr>
          <p:cNvPr id="63" name="Google Shape;63;p13"/>
          <p:cNvPicPr preferRelativeResize="0"/>
          <p:nvPr/>
        </p:nvPicPr>
        <p:blipFill>
          <a:blip r:embed="rId4">
            <a:alphaModFix/>
          </a:blip>
          <a:stretch>
            <a:fillRect/>
          </a:stretch>
        </p:blipFill>
        <p:spPr>
          <a:xfrm>
            <a:off x="0" y="3731647"/>
            <a:ext cx="2108729" cy="1411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نتیجه گیری</a:t>
            </a:r>
            <a:endParaRPr/>
          </a:p>
        </p:txBody>
      </p:sp>
      <p:sp>
        <p:nvSpPr>
          <p:cNvPr id="127" name="Google Shape;127;p22"/>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1" algn="r">
              <a:spcBef>
                <a:spcPts val="0"/>
              </a:spcBef>
              <a:spcAft>
                <a:spcPts val="1600"/>
              </a:spcAft>
              <a:buNone/>
            </a:pPr>
            <a:r>
              <a:rPr lang="en"/>
              <a:t>ریاضیات یکی از پایه های تمدن بشری است.</a:t>
            </a:r>
            <a:endParaRPr/>
          </a:p>
        </p:txBody>
      </p:sp>
      <p:pic>
        <p:nvPicPr>
          <p:cNvPr id="128" name="Google Shape;128;p22"/>
          <p:cNvPicPr preferRelativeResize="0"/>
          <p:nvPr/>
        </p:nvPicPr>
        <p:blipFill rotWithShape="1">
          <a:blip r:embed="rId3">
            <a:alphaModFix/>
          </a:blip>
          <a:srcRect b="0" l="27409" r="27404" t="0"/>
          <a:stretch/>
        </p:blipFill>
        <p:spPr>
          <a:xfrm>
            <a:off x="0" y="150"/>
            <a:ext cx="4567649" cy="5143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490250" y="228875"/>
            <a:ext cx="8363400" cy="438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600"/>
              <a:t>چون نیست ز هر چه هست جز باد بدست</a:t>
            </a:r>
            <a:endParaRPr sz="3600"/>
          </a:p>
          <a:p>
            <a:pPr indent="0" lvl="0" marL="0" rtl="0" algn="ctr">
              <a:spcBef>
                <a:spcPts val="0"/>
              </a:spcBef>
              <a:spcAft>
                <a:spcPts val="0"/>
              </a:spcAft>
              <a:buClr>
                <a:schemeClr val="dk1"/>
              </a:buClr>
              <a:buSzPts val="1100"/>
              <a:buFont typeface="Arial"/>
              <a:buNone/>
            </a:pPr>
            <a:r>
              <a:rPr lang="en" sz="3600"/>
              <a:t>چون هست بهرچه هست نقصان و شکست</a:t>
            </a:r>
            <a:endParaRPr sz="3600"/>
          </a:p>
          <a:p>
            <a:pPr indent="0" lvl="0" marL="0" rtl="0" algn="ctr">
              <a:spcBef>
                <a:spcPts val="0"/>
              </a:spcBef>
              <a:spcAft>
                <a:spcPts val="0"/>
              </a:spcAft>
              <a:buClr>
                <a:schemeClr val="dk1"/>
              </a:buClr>
              <a:buSzPts val="1100"/>
              <a:buFont typeface="Arial"/>
              <a:buNone/>
            </a:pPr>
            <a:r>
              <a:t/>
            </a:r>
            <a:endParaRPr sz="3600"/>
          </a:p>
          <a:p>
            <a:pPr indent="0" lvl="0" marL="0" rtl="0" algn="ctr">
              <a:spcBef>
                <a:spcPts val="0"/>
              </a:spcBef>
              <a:spcAft>
                <a:spcPts val="0"/>
              </a:spcAft>
              <a:buClr>
                <a:schemeClr val="dk1"/>
              </a:buClr>
              <a:buSzPts val="1100"/>
              <a:buFont typeface="Arial"/>
              <a:buNone/>
            </a:pPr>
            <a:r>
              <a:rPr lang="en" sz="3600"/>
              <a:t>انگار که هرچه هست در عالم نیست</a:t>
            </a:r>
            <a:endParaRPr sz="3600"/>
          </a:p>
          <a:p>
            <a:pPr indent="0" lvl="0" marL="0" rtl="0" algn="ctr">
              <a:spcBef>
                <a:spcPts val="0"/>
              </a:spcBef>
              <a:spcAft>
                <a:spcPts val="0"/>
              </a:spcAft>
              <a:buClr>
                <a:schemeClr val="dk1"/>
              </a:buClr>
              <a:buSzPts val="1100"/>
              <a:buFont typeface="Arial"/>
              <a:buNone/>
            </a:pPr>
            <a:r>
              <a:rPr lang="en" sz="3600"/>
              <a:t>پندار که هرچه نیست در عالم هست</a:t>
            </a:r>
            <a:endParaRPr sz="3600"/>
          </a:p>
          <a:p>
            <a:pPr indent="0" lvl="0" marL="0" rtl="0" algn="ctr">
              <a:spcBef>
                <a:spcPts val="0"/>
              </a:spcBef>
              <a:spcAft>
                <a:spcPts val="0"/>
              </a:spcAft>
              <a:buNone/>
            </a:pPr>
            <a:r>
              <a:t/>
            </a:r>
            <a:endParaRPr sz="3600"/>
          </a:p>
          <a:p>
            <a:pPr indent="0" lvl="0" marL="0" rtl="0" algn="ctr">
              <a:spcBef>
                <a:spcPts val="0"/>
              </a:spcBef>
              <a:spcAft>
                <a:spcPts val="0"/>
              </a:spcAft>
              <a:buClr>
                <a:schemeClr val="dk1"/>
              </a:buClr>
              <a:buSzPts val="1100"/>
              <a:buFont typeface="Arial"/>
              <a:buNone/>
            </a:pPr>
            <a:r>
              <a:rPr lang="en" sz="2400"/>
              <a:t>ح</a:t>
            </a:r>
            <a:r>
              <a:rPr lang="en" sz="2400"/>
              <a:t>کیم عمر خیام</a:t>
            </a:r>
            <a:endParaRPr sz="2400"/>
          </a:p>
          <a:p>
            <a:pPr indent="0" lvl="0" marL="0" rtl="0" algn="ctr">
              <a:spcBef>
                <a:spcPts val="0"/>
              </a:spcBef>
              <a:spcAft>
                <a:spcPts val="0"/>
              </a:spcAft>
              <a:buNone/>
            </a:pPr>
            <a:r>
              <a:t/>
            </a:r>
            <a:endParaRPr sz="3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منابع</a:t>
            </a:r>
            <a:endParaRPr/>
          </a:p>
        </p:txBody>
      </p:sp>
      <p:sp>
        <p:nvSpPr>
          <p:cNvPr id="139" name="Google Shape;139;p2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جزوه تاريخ علم، دکتر محمد صال مصلحیان</a:t>
            </a:r>
            <a:endParaRPr/>
          </a:p>
          <a:p>
            <a:pPr indent="0" lvl="0" marL="0" rtl="0" algn="r">
              <a:spcBef>
                <a:spcPts val="1600"/>
              </a:spcBef>
              <a:spcAft>
                <a:spcPts val="0"/>
              </a:spcAft>
              <a:buNone/>
            </a:pPr>
            <a:r>
              <a:rPr lang="en"/>
              <a:t>تاريخ تمدن، نويسنده: ويل دورانت، مترجم: ا-آرام</a:t>
            </a:r>
            <a:endParaRPr/>
          </a:p>
          <a:p>
            <a:pPr indent="0" lvl="0" marL="0" rtl="0" algn="r">
              <a:spcBef>
                <a:spcPts val="1600"/>
              </a:spcBef>
              <a:spcAft>
                <a:spcPts val="0"/>
              </a:spcAft>
              <a:buNone/>
            </a:pPr>
            <a:r>
              <a:rPr lang="en"/>
              <a:t>کتاب انسان خردمند نوح هراری</a:t>
            </a:r>
            <a:endParaRPr/>
          </a:p>
          <a:p>
            <a:pPr indent="0" lvl="0" marL="0" rtl="0" algn="r">
              <a:spcBef>
                <a:spcPts val="1600"/>
              </a:spcBef>
              <a:spcAft>
                <a:spcPts val="0"/>
              </a:spcAft>
              <a:buNone/>
            </a:pPr>
            <a:r>
              <a:rPr lang="en"/>
              <a:t>کپی رایت تمامی نقاشی ها و اینفوگرافی ها توسط منتشر تایید شده</a:t>
            </a:r>
            <a:endParaRPr/>
          </a:p>
          <a:p>
            <a:pPr indent="0" lvl="0" marL="0" rtl="0" algn="r">
              <a:spcBef>
                <a:spcPts val="1600"/>
              </a:spcBef>
              <a:spcAft>
                <a:spcPts val="1600"/>
              </a:spcAft>
              <a:buNone/>
            </a:pPr>
            <a:r>
              <a:rPr lang="en"/>
              <a:t>رباعیات خیام به انتخاب صادق هدایت</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1770000" y="48200"/>
            <a:ext cx="5604000" cy="759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قدیمی ترین متن های در دسترس</a:t>
            </a:r>
            <a:endParaRPr sz="3000"/>
          </a:p>
        </p:txBody>
      </p:sp>
      <p:sp>
        <p:nvSpPr>
          <p:cNvPr id="69" name="Google Shape;69;p14"/>
          <p:cNvSpPr txBox="1"/>
          <p:nvPr/>
        </p:nvSpPr>
        <p:spPr>
          <a:xfrm>
            <a:off x="6022825" y="3131900"/>
            <a:ext cx="2975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ld Standard TT"/>
                <a:ea typeface="Old Standard TT"/>
                <a:cs typeface="Old Standard TT"/>
                <a:sym typeface="Old Standard TT"/>
              </a:rPr>
              <a:t>پاپیروس ریاضی مسکو</a:t>
            </a:r>
            <a:endParaRPr>
              <a:latin typeface="Old Standard TT"/>
              <a:ea typeface="Old Standard TT"/>
              <a:cs typeface="Old Standard TT"/>
              <a:sym typeface="Old Standard TT"/>
            </a:endParaRPr>
          </a:p>
          <a:p>
            <a:pPr indent="0" lvl="0" marL="0" rtl="0" algn="ctr">
              <a:spcBef>
                <a:spcPts val="0"/>
              </a:spcBef>
              <a:spcAft>
                <a:spcPts val="0"/>
              </a:spcAft>
              <a:buNone/>
            </a:pPr>
            <a:r>
              <a:rPr lang="en">
                <a:latin typeface="Old Standard TT"/>
                <a:ea typeface="Old Standard TT"/>
                <a:cs typeface="Old Standard TT"/>
                <a:sym typeface="Old Standard TT"/>
              </a:rPr>
              <a:t>موزه پوشکین in Moscow</a:t>
            </a:r>
            <a:endParaRPr>
              <a:latin typeface="Old Standard TT"/>
              <a:ea typeface="Old Standard TT"/>
              <a:cs typeface="Old Standard TT"/>
              <a:sym typeface="Old Standard TT"/>
            </a:endParaRPr>
          </a:p>
        </p:txBody>
      </p:sp>
      <p:pic>
        <p:nvPicPr>
          <p:cNvPr id="70" name="Google Shape;70;p14"/>
          <p:cNvPicPr preferRelativeResize="0"/>
          <p:nvPr/>
        </p:nvPicPr>
        <p:blipFill>
          <a:blip r:embed="rId3">
            <a:alphaModFix/>
          </a:blip>
          <a:stretch>
            <a:fillRect/>
          </a:stretch>
        </p:blipFill>
        <p:spPr>
          <a:xfrm>
            <a:off x="6081775" y="1760300"/>
            <a:ext cx="2857500" cy="1371600"/>
          </a:xfrm>
          <a:prstGeom prst="rect">
            <a:avLst/>
          </a:prstGeom>
          <a:noFill/>
          <a:ln>
            <a:noFill/>
          </a:ln>
        </p:spPr>
      </p:pic>
      <p:sp>
        <p:nvSpPr>
          <p:cNvPr id="71" name="Google Shape;71;p14"/>
          <p:cNvSpPr txBox="1"/>
          <p:nvPr/>
        </p:nvSpPr>
        <p:spPr>
          <a:xfrm>
            <a:off x="3222900" y="3951025"/>
            <a:ext cx="2698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ld Standard TT"/>
                <a:ea typeface="Old Standard TT"/>
                <a:cs typeface="Old Standard TT"/>
                <a:sym typeface="Old Standard TT"/>
              </a:rPr>
              <a:t>Rhind Mathematical Papyrus</a:t>
            </a:r>
            <a:endParaRPr>
              <a:latin typeface="Old Standard TT"/>
              <a:ea typeface="Old Standard TT"/>
              <a:cs typeface="Old Standard TT"/>
              <a:sym typeface="Old Standard TT"/>
            </a:endParaRPr>
          </a:p>
          <a:p>
            <a:pPr indent="0" lvl="0" marL="0" rtl="0" algn="ctr">
              <a:spcBef>
                <a:spcPts val="0"/>
              </a:spcBef>
              <a:spcAft>
                <a:spcPts val="0"/>
              </a:spcAft>
              <a:buNone/>
            </a:pPr>
            <a:r>
              <a:rPr lang="en">
                <a:latin typeface="Old Standard TT"/>
                <a:ea typeface="Old Standard TT"/>
                <a:cs typeface="Old Standard TT"/>
                <a:sym typeface="Old Standard TT"/>
              </a:rPr>
              <a:t> در موزه بریتانیا</a:t>
            </a:r>
            <a:endParaRPr>
              <a:latin typeface="Old Standard TT"/>
              <a:ea typeface="Old Standard TT"/>
              <a:cs typeface="Old Standard TT"/>
              <a:sym typeface="Old Standard TT"/>
            </a:endParaRPr>
          </a:p>
        </p:txBody>
      </p:sp>
      <p:pic>
        <p:nvPicPr>
          <p:cNvPr id="72" name="Google Shape;72;p14"/>
          <p:cNvPicPr preferRelativeResize="0"/>
          <p:nvPr/>
        </p:nvPicPr>
        <p:blipFill>
          <a:blip r:embed="rId4">
            <a:alphaModFix/>
          </a:blip>
          <a:stretch>
            <a:fillRect/>
          </a:stretch>
        </p:blipFill>
        <p:spPr>
          <a:xfrm>
            <a:off x="3143250" y="2236525"/>
            <a:ext cx="2857500" cy="1714500"/>
          </a:xfrm>
          <a:prstGeom prst="rect">
            <a:avLst/>
          </a:prstGeom>
          <a:noFill/>
          <a:ln>
            <a:noFill/>
          </a:ln>
        </p:spPr>
      </p:pic>
      <p:sp>
        <p:nvSpPr>
          <p:cNvPr id="73" name="Google Shape;73;p14"/>
          <p:cNvSpPr txBox="1"/>
          <p:nvPr/>
        </p:nvSpPr>
        <p:spPr>
          <a:xfrm>
            <a:off x="631100" y="3131900"/>
            <a:ext cx="2023800" cy="10467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lang="en">
                <a:latin typeface="Old Standard TT"/>
                <a:ea typeface="Old Standard TT"/>
                <a:cs typeface="Old Standard TT"/>
                <a:sym typeface="Old Standard TT"/>
              </a:rPr>
              <a:t>لوح پلیمپتن ۳۲۲</a:t>
            </a:r>
            <a:br>
              <a:rPr lang="en">
                <a:latin typeface="Old Standard TT"/>
                <a:ea typeface="Old Standard TT"/>
                <a:cs typeface="Old Standard TT"/>
                <a:sym typeface="Old Standard TT"/>
              </a:rPr>
            </a:br>
            <a:r>
              <a:rPr lang="en">
                <a:latin typeface="Old Standard TT"/>
                <a:ea typeface="Old Standard TT"/>
                <a:cs typeface="Old Standard TT"/>
                <a:sym typeface="Old Standard TT"/>
              </a:rPr>
              <a:t>این کتیبه در مجموعه پلیمپتن در دانشگاه کلمبیا شماره ۳۲۲ را دارد.</a:t>
            </a:r>
            <a:endParaRPr>
              <a:latin typeface="Old Standard TT"/>
              <a:ea typeface="Old Standard TT"/>
              <a:cs typeface="Old Standard TT"/>
              <a:sym typeface="Old Standard TT"/>
            </a:endParaRPr>
          </a:p>
        </p:txBody>
      </p:sp>
      <p:pic>
        <p:nvPicPr>
          <p:cNvPr id="74" name="Google Shape;74;p14"/>
          <p:cNvPicPr preferRelativeResize="0"/>
          <p:nvPr/>
        </p:nvPicPr>
        <p:blipFill>
          <a:blip r:embed="rId5">
            <a:alphaModFix/>
          </a:blip>
          <a:stretch>
            <a:fillRect/>
          </a:stretch>
        </p:blipFill>
        <p:spPr>
          <a:xfrm>
            <a:off x="223775" y="1163900"/>
            <a:ext cx="2838450" cy="196799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چالش ها در بررسی تاریخی</a:t>
            </a:r>
            <a:endParaRPr/>
          </a:p>
          <a:p>
            <a:pPr indent="0" lvl="0" marL="0" rtl="0" algn="ctr">
              <a:spcBef>
                <a:spcPts val="0"/>
              </a:spcBef>
              <a:spcAft>
                <a:spcPts val="0"/>
              </a:spcAft>
              <a:buNone/>
            </a:pPr>
            <a:r>
              <a:t/>
            </a:r>
            <a:endParaRPr/>
          </a:p>
        </p:txBody>
      </p:sp>
      <p:sp>
        <p:nvSpPr>
          <p:cNvPr id="80" name="Google Shape;80;p15"/>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1" algn="ctr">
              <a:spcBef>
                <a:spcPts val="0"/>
              </a:spcBef>
              <a:spcAft>
                <a:spcPts val="0"/>
              </a:spcAft>
              <a:buNone/>
            </a:pPr>
            <a:r>
              <a:rPr lang="en"/>
              <a:t>هیچ روایتی ۱۰۰٪ درست نیست!</a:t>
            </a:r>
            <a:endParaRPr/>
          </a:p>
        </p:txBody>
      </p:sp>
      <p:sp>
        <p:nvSpPr>
          <p:cNvPr id="81" name="Google Shape;81;p1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457200" rtl="0" algn="ctr">
              <a:spcBef>
                <a:spcPts val="0"/>
              </a:spcBef>
              <a:spcAft>
                <a:spcPts val="0"/>
              </a:spcAft>
              <a:buClr>
                <a:schemeClr val="dk1"/>
              </a:buClr>
              <a:buSzPts val="1100"/>
              <a:buFont typeface="Arial"/>
              <a:buNone/>
            </a:pPr>
            <a:r>
              <a:rPr lang="en"/>
              <a:t> روش های علمی به کمک حل مسئله در فهم مسائل تاریخی با عدم قطعیت</a:t>
            </a:r>
            <a:endParaRPr/>
          </a:p>
          <a:p>
            <a:pPr indent="0" lvl="0" marL="457200" rtl="0" algn="ctr">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72275" y="1893300"/>
            <a:ext cx="8949900" cy="152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چرا تاریخ می خوانیم؟</a:t>
            </a:r>
            <a:endParaRPr/>
          </a:p>
        </p:txBody>
      </p:sp>
      <p:sp>
        <p:nvSpPr>
          <p:cNvPr id="87" name="Google Shape;87;p16"/>
          <p:cNvSpPr txBox="1"/>
          <p:nvPr/>
        </p:nvSpPr>
        <p:spPr>
          <a:xfrm>
            <a:off x="681300" y="698675"/>
            <a:ext cx="77814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FFFFFF"/>
                </a:solidFill>
                <a:latin typeface="Old Standard TT"/>
                <a:ea typeface="Old Standard TT"/>
                <a:cs typeface="Old Standard TT"/>
                <a:sym typeface="Old Standard TT"/>
              </a:rPr>
              <a:t>فهم صحیح اندیشه بدون تحلیل سرچشمه آن مقدور نیست</a:t>
            </a:r>
            <a:endParaRPr b="1" sz="2300">
              <a:solidFill>
                <a:srgbClr val="FFFFFF"/>
              </a:solidFill>
              <a:latin typeface="Old Standard TT"/>
              <a:ea typeface="Old Standard TT"/>
              <a:cs typeface="Old Standard TT"/>
              <a:sym typeface="Old Standard T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روند بلوغ ریاضیات در دوران</a:t>
            </a:r>
            <a:endParaRPr sz="2800"/>
          </a:p>
        </p:txBody>
      </p:sp>
      <p:sp>
        <p:nvSpPr>
          <p:cNvPr id="93" name="Google Shape;93;p17"/>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330200" lvl="0" marL="457200" rtl="1" algn="r">
              <a:spcBef>
                <a:spcPts val="0"/>
              </a:spcBef>
              <a:spcAft>
                <a:spcPts val="0"/>
              </a:spcAft>
              <a:buSzPts val="1600"/>
              <a:buAutoNum type="arabicPeriod"/>
            </a:pPr>
            <a:r>
              <a:rPr lang="en" sz="1600"/>
              <a:t>دوران قدیم: جرقه های اندیشه</a:t>
            </a:r>
            <a:endParaRPr sz="1600"/>
          </a:p>
          <a:p>
            <a:pPr indent="-330200" lvl="0" marL="457200" rtl="1" algn="r">
              <a:spcBef>
                <a:spcPts val="1600"/>
              </a:spcBef>
              <a:spcAft>
                <a:spcPts val="0"/>
              </a:spcAft>
              <a:buSzPts val="1600"/>
              <a:buAutoNum type="arabicPeriod"/>
            </a:pPr>
            <a:r>
              <a:rPr lang="en" sz="1600"/>
              <a:t>قرون وسطایی (میانی): شکل گیری اولیه اندیشه</a:t>
            </a:r>
            <a:endParaRPr sz="1600"/>
          </a:p>
          <a:p>
            <a:pPr indent="-330200" lvl="0" marL="457200" rtl="1" algn="r">
              <a:spcBef>
                <a:spcPts val="1600"/>
              </a:spcBef>
              <a:spcAft>
                <a:spcPts val="0"/>
              </a:spcAft>
              <a:buSzPts val="1600"/>
              <a:buAutoNum type="arabicPeriod"/>
            </a:pPr>
            <a:r>
              <a:rPr lang="en" sz="1600"/>
              <a:t>دوران رنسانس: شک بر اندیشه ها </a:t>
            </a:r>
            <a:endParaRPr sz="1600"/>
          </a:p>
          <a:p>
            <a:pPr indent="-330200" lvl="0" marL="457200" rtl="1" algn="r">
              <a:spcBef>
                <a:spcPts val="1600"/>
              </a:spcBef>
              <a:spcAft>
                <a:spcPts val="0"/>
              </a:spcAft>
              <a:buSzPts val="1600"/>
              <a:buAutoNum type="arabicPeriod"/>
            </a:pPr>
            <a:r>
              <a:rPr lang="en" sz="1600"/>
              <a:t>عصر صنعت و شکوفایی علم</a:t>
            </a:r>
            <a:endParaRPr sz="1600"/>
          </a:p>
          <a:p>
            <a:pPr indent="-330200" lvl="0" marL="457200" rtl="1" algn="r">
              <a:spcBef>
                <a:spcPts val="1600"/>
              </a:spcBef>
              <a:spcAft>
                <a:spcPts val="1600"/>
              </a:spcAft>
              <a:buSzPts val="1600"/>
              <a:buAutoNum type="arabicPeriod"/>
            </a:pPr>
            <a:r>
              <a:rPr lang="en" sz="1600"/>
              <a:t>دوران جدید: اهمیت به رشد و توسعه علم</a:t>
            </a:r>
            <a:endParaRPr sz="1600"/>
          </a:p>
        </p:txBody>
      </p:sp>
      <p:pic>
        <p:nvPicPr>
          <p:cNvPr id="94" name="Google Shape;94;p17"/>
          <p:cNvPicPr preferRelativeResize="0"/>
          <p:nvPr/>
        </p:nvPicPr>
        <p:blipFill rotWithShape="1">
          <a:blip r:embed="rId3">
            <a:alphaModFix/>
          </a:blip>
          <a:srcRect b="0" l="15406" r="15413" t="0"/>
          <a:stretch/>
        </p:blipFill>
        <p:spPr>
          <a:xfrm>
            <a:off x="4705150" y="342525"/>
            <a:ext cx="2035799" cy="1955427"/>
          </a:xfrm>
          <a:prstGeom prst="rect">
            <a:avLst/>
          </a:prstGeom>
          <a:noFill/>
          <a:ln>
            <a:noFill/>
          </a:ln>
        </p:spPr>
      </p:pic>
      <p:pic>
        <p:nvPicPr>
          <p:cNvPr id="95" name="Google Shape;95;p17"/>
          <p:cNvPicPr preferRelativeResize="0"/>
          <p:nvPr/>
        </p:nvPicPr>
        <p:blipFill rotWithShape="1">
          <a:blip r:embed="rId4">
            <a:alphaModFix/>
          </a:blip>
          <a:srcRect b="11901" l="0" r="0" t="11901"/>
          <a:stretch/>
        </p:blipFill>
        <p:spPr>
          <a:xfrm>
            <a:off x="6796425" y="342525"/>
            <a:ext cx="2035799" cy="1946700"/>
          </a:xfrm>
          <a:prstGeom prst="rect">
            <a:avLst/>
          </a:prstGeom>
          <a:noFill/>
          <a:ln>
            <a:noFill/>
          </a:ln>
        </p:spPr>
      </p:pic>
      <p:pic>
        <p:nvPicPr>
          <p:cNvPr id="96" name="Google Shape;96;p17"/>
          <p:cNvPicPr preferRelativeResize="0"/>
          <p:nvPr/>
        </p:nvPicPr>
        <p:blipFill rotWithShape="1">
          <a:blip r:embed="rId5">
            <a:alphaModFix/>
          </a:blip>
          <a:srcRect b="15412" l="0" r="0" t="15412"/>
          <a:stretch/>
        </p:blipFill>
        <p:spPr>
          <a:xfrm>
            <a:off x="4705200" y="2336175"/>
            <a:ext cx="4127099" cy="24203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تمدن</a:t>
            </a:r>
            <a:endParaRPr/>
          </a:p>
        </p:txBody>
      </p:sp>
      <p:pic>
        <p:nvPicPr>
          <p:cNvPr id="102" name="Google Shape;102;p18"/>
          <p:cNvPicPr preferRelativeResize="0"/>
          <p:nvPr/>
        </p:nvPicPr>
        <p:blipFill>
          <a:blip r:embed="rId3">
            <a:alphaModFix/>
          </a:blip>
          <a:stretch>
            <a:fillRect/>
          </a:stretch>
        </p:blipFill>
        <p:spPr>
          <a:xfrm>
            <a:off x="5720354" y="0"/>
            <a:ext cx="3423643" cy="51435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تمدن های مختلف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I think this is what’s going to happen because…</a:t>
            </a:r>
            <a:endParaRPr b="1" sz="1800"/>
          </a:p>
          <a:p>
            <a:pPr indent="0" lvl="0" marL="0" rtl="0" algn="l">
              <a:spcBef>
                <a:spcPts val="1600"/>
              </a:spcBef>
              <a:spcAft>
                <a:spcPts val="1600"/>
              </a:spcAft>
              <a:buNone/>
            </a:pPr>
            <a:r>
              <a:rPr lang="en" sz="1600"/>
              <a:t>Lorem ipsum dolor sit amet, consectetur adipiscing elit, sed do eiusmod tempor incididunt ut labore et dolore magna aliqua. Ut enim ad minim veniam, quis nostrud exercitation ullamco laboris nisi ut aliquip.</a:t>
            </a:r>
            <a:endParaRPr sz="1600"/>
          </a:p>
        </p:txBody>
      </p:sp>
      <p:sp>
        <p:nvSpPr>
          <p:cNvPr id="113" name="Google Shape;113;p20"/>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Variables that may affect the outcome...</a:t>
            </a:r>
            <a:endParaRPr b="1" sz="1800"/>
          </a:p>
          <a:p>
            <a:pPr indent="-330200" lvl="0" marL="457200" rtl="0" algn="l">
              <a:spcBef>
                <a:spcPts val="1600"/>
              </a:spcBef>
              <a:spcAft>
                <a:spcPts val="0"/>
              </a:spcAft>
              <a:buSzPts val="1600"/>
              <a:buChar char="●"/>
            </a:pPr>
            <a:r>
              <a:rPr lang="en" sz="1600"/>
              <a:t>Lorem ipsum dolor sit amet, consectetur adipiscing elit</a:t>
            </a:r>
            <a:endParaRPr sz="1600"/>
          </a:p>
          <a:p>
            <a:pPr indent="-330200" lvl="0" marL="457200" rtl="0" algn="l">
              <a:spcBef>
                <a:spcPts val="0"/>
              </a:spcBef>
              <a:spcAft>
                <a:spcPts val="0"/>
              </a:spcAft>
              <a:buSzPts val="1600"/>
              <a:buChar char="●"/>
            </a:pPr>
            <a:r>
              <a:rPr lang="en" sz="1600"/>
              <a:t>Sed do eiusmod tempor incididunt ut labore et dolore magna aliqua</a:t>
            </a:r>
            <a:endParaRPr sz="1600"/>
          </a:p>
        </p:txBody>
      </p:sp>
      <p:sp>
        <p:nvSpPr>
          <p:cNvPr id="114" name="Google Shape;114;p2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 support</a:t>
            </a:r>
            <a:endParaRPr/>
          </a:p>
        </p:txBody>
      </p:sp>
      <p:pic>
        <p:nvPicPr>
          <p:cNvPr id="115" name="Google Shape;115;p20"/>
          <p:cNvPicPr preferRelativeResize="0"/>
          <p:nvPr/>
        </p:nvPicPr>
        <p:blipFill>
          <a:blip r:embed="rId3">
            <a:alphaModFix/>
          </a:blip>
          <a:stretch>
            <a:fillRect/>
          </a:stretch>
        </p:blipFill>
        <p:spPr>
          <a:xfrm>
            <a:off x="49750" y="67552"/>
            <a:ext cx="9044500" cy="500839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21"/>
          <p:cNvPicPr preferRelativeResize="0"/>
          <p:nvPr/>
        </p:nvPicPr>
        <p:blipFill rotWithShape="1">
          <a:blip r:embed="rId3">
            <a:alphaModFix/>
          </a:blip>
          <a:srcRect b="0" l="26753" r="26758" t="0"/>
          <a:stretch/>
        </p:blipFill>
        <p:spPr>
          <a:xfrm>
            <a:off x="-1349100" y="0"/>
            <a:ext cx="4576347" cy="5143500"/>
          </a:xfrm>
          <a:prstGeom prst="rect">
            <a:avLst/>
          </a:prstGeom>
          <a:noFill/>
          <a:ln>
            <a:noFill/>
          </a:ln>
        </p:spPr>
      </p:pic>
      <p:pic>
        <p:nvPicPr>
          <p:cNvPr id="121" name="Google Shape;121;p21"/>
          <p:cNvPicPr preferRelativeResize="0"/>
          <p:nvPr/>
        </p:nvPicPr>
        <p:blipFill>
          <a:blip r:embed="rId4">
            <a:alphaModFix/>
          </a:blip>
          <a:stretch>
            <a:fillRect/>
          </a:stretch>
        </p:blipFill>
        <p:spPr>
          <a:xfrm>
            <a:off x="2209254" y="0"/>
            <a:ext cx="6934748" cy="51435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