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ld Standard TT"/>
      <p:regular r:id="rId14"/>
      <p:bold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bold.fntdata"/><Relationship Id="rId14" Type="http://schemas.openxmlformats.org/officeDocument/2006/relationships/font" Target="fonts/OldStandardTT-regular.fntdata"/><Relationship Id="rId16"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Mathematical Language</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زبان ریاضی</a:t>
            </a:r>
            <a:endParaRPr/>
          </a:p>
        </p:txBody>
      </p:sp>
      <p:sp>
        <p:nvSpPr>
          <p:cNvPr id="61" name="Google Shape;61;p13"/>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2" name="Google Shape;62;p13"/>
          <p:cNvPicPr preferRelativeResize="0"/>
          <p:nvPr/>
        </p:nvPicPr>
        <p:blipFill>
          <a:blip r:embed="rId3">
            <a:alphaModFix/>
          </a:blip>
          <a:stretch>
            <a:fillRect/>
          </a:stretch>
        </p:blipFill>
        <p:spPr>
          <a:xfrm>
            <a:off x="6203525" y="0"/>
            <a:ext cx="2940475" cy="2881675"/>
          </a:xfrm>
          <a:prstGeom prst="rect">
            <a:avLst/>
          </a:prstGeom>
          <a:noFill/>
          <a:ln>
            <a:noFill/>
          </a:ln>
        </p:spPr>
      </p:pic>
      <p:sp>
        <p:nvSpPr>
          <p:cNvPr id="63" name="Google Shape;63;p13"/>
          <p:cNvSpPr txBox="1"/>
          <p:nvPr/>
        </p:nvSpPr>
        <p:spPr>
          <a:xfrm>
            <a:off x="175425" y="96350"/>
            <a:ext cx="3450300" cy="15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Old Standard TT"/>
                <a:ea typeface="Old Standard TT"/>
                <a:cs typeface="Old Standard TT"/>
                <a:sym typeface="Old Standard TT"/>
              </a:rPr>
              <a:t>با دقت و بدون ابهام</a:t>
            </a:r>
            <a:endParaRPr b="1" sz="3000">
              <a:latin typeface="Old Standard TT"/>
              <a:ea typeface="Old Standard TT"/>
              <a:cs typeface="Old Standard TT"/>
              <a:sym typeface="Old Standard TT"/>
            </a:endParaRPr>
          </a:p>
          <a:p>
            <a:pPr indent="0" lvl="0" marL="0" rtl="0" algn="l">
              <a:spcBef>
                <a:spcPts val="0"/>
              </a:spcBef>
              <a:spcAft>
                <a:spcPts val="0"/>
              </a:spcAft>
              <a:buNone/>
            </a:pPr>
            <a:r>
              <a:t/>
            </a:r>
            <a:endParaRPr b="1" sz="3000">
              <a:latin typeface="Old Standard TT"/>
              <a:ea typeface="Old Standard TT"/>
              <a:cs typeface="Old Standard TT"/>
              <a:sym typeface="Old Standard TT"/>
            </a:endParaRPr>
          </a:p>
          <a:p>
            <a:pPr indent="0" lvl="0" marL="0" rtl="0" algn="l">
              <a:spcBef>
                <a:spcPts val="0"/>
              </a:spcBef>
              <a:spcAft>
                <a:spcPts val="0"/>
              </a:spcAft>
              <a:buNone/>
            </a:pPr>
            <a:r>
              <a:rPr b="1" lang="en" sz="3000">
                <a:solidFill>
                  <a:srgbClr val="FFFFFF"/>
                </a:solidFill>
                <a:latin typeface="Old Standard TT"/>
                <a:ea typeface="Old Standard TT"/>
                <a:cs typeface="Old Standard TT"/>
                <a:sym typeface="Old Standard TT"/>
              </a:rPr>
              <a:t>واضح و </a:t>
            </a:r>
            <a:r>
              <a:rPr b="1" lang="en" sz="3000">
                <a:solidFill>
                  <a:srgbClr val="FFFFFF"/>
                </a:solidFill>
                <a:latin typeface="Old Standard TT"/>
                <a:ea typeface="Old Standard TT"/>
                <a:cs typeface="Old Standard TT"/>
                <a:sym typeface="Old Standard TT"/>
              </a:rPr>
              <a:t>متمایز</a:t>
            </a:r>
            <a:endParaRPr b="1" sz="3000">
              <a:solidFill>
                <a:srgbClr val="FFFFFF"/>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514350" y="526350"/>
            <a:ext cx="350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نظریه بازنمایی ادراک</a:t>
            </a:r>
            <a:endParaRPr/>
          </a:p>
        </p:txBody>
      </p:sp>
      <p:pic>
        <p:nvPicPr>
          <p:cNvPr id="69" name="Google Shape;69;p14"/>
          <p:cNvPicPr preferRelativeResize="0"/>
          <p:nvPr/>
        </p:nvPicPr>
        <p:blipFill>
          <a:blip r:embed="rId3">
            <a:alphaModFix/>
          </a:blip>
          <a:stretch>
            <a:fillRect/>
          </a:stretch>
        </p:blipFill>
        <p:spPr>
          <a:xfrm>
            <a:off x="4354039" y="0"/>
            <a:ext cx="4789961"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211550" y="206925"/>
            <a:ext cx="8118600" cy="1522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500">
                <a:solidFill>
                  <a:schemeClr val="dk1"/>
                </a:solidFill>
                <a:highlight>
                  <a:srgbClr val="FFFFFF"/>
                </a:highlight>
                <a:latin typeface="Arial"/>
                <a:ea typeface="Arial"/>
                <a:cs typeface="Arial"/>
                <a:sym typeface="Arial"/>
              </a:rPr>
              <a:t>دکارت با عبور دادن معرفت خود از غربال شک دستوري، هر معرفتي ، يعني هر ايده اي، که امکان ساختگي بودن و عدم تطابقش با عالم واقع، قابل فرض باشد را مشکوک دانسته و کنار ميگذارد. در نتيجه ابتدا معرفتهاي حسي (ايده هاي حسي) و درنهايت معرفتهاي رياضي (ايده هاي رياضي) و حتي معرفت از واقعيت خودمان نيز مشکوک و غير قابل اعتماد محسوب ميگردن</a:t>
            </a:r>
            <a:r>
              <a:rPr lang="en" sz="1500">
                <a:solidFill>
                  <a:schemeClr val="dk1"/>
                </a:solidFill>
                <a:highlight>
                  <a:srgbClr val="FFFFFF"/>
                </a:highlight>
                <a:latin typeface="Arial"/>
                <a:ea typeface="Arial"/>
                <a:cs typeface="Arial"/>
                <a:sym typeface="Arial"/>
              </a:rPr>
              <a:t>د.</a:t>
            </a:r>
            <a:endParaRPr sz="1500">
              <a:solidFill>
                <a:schemeClr val="dk1"/>
              </a:solidFill>
              <a:highlight>
                <a:srgbClr val="FFFFFF"/>
              </a:highlight>
              <a:latin typeface="Arial"/>
              <a:ea typeface="Arial"/>
              <a:cs typeface="Arial"/>
              <a:sym typeface="Arial"/>
            </a:endParaRPr>
          </a:p>
          <a:p>
            <a:pPr indent="0" lvl="0" marL="0" rtl="0" algn="r">
              <a:spcBef>
                <a:spcPts val="0"/>
              </a:spcBef>
              <a:spcAft>
                <a:spcPts val="0"/>
              </a:spcAft>
              <a:buNone/>
            </a:pPr>
            <a:r>
              <a:t/>
            </a:r>
            <a:endParaRPr sz="1500">
              <a:solidFill>
                <a:schemeClr val="dk1"/>
              </a:solidFill>
              <a:highlight>
                <a:srgbClr val="FFFFFF"/>
              </a:highlight>
              <a:latin typeface="Arial"/>
              <a:ea typeface="Arial"/>
              <a:cs typeface="Arial"/>
              <a:sym typeface="Arial"/>
            </a:endParaRPr>
          </a:p>
        </p:txBody>
      </p:sp>
      <p:pic>
        <p:nvPicPr>
          <p:cNvPr id="75" name="Google Shape;75;p15"/>
          <p:cNvPicPr preferRelativeResize="0"/>
          <p:nvPr/>
        </p:nvPicPr>
        <p:blipFill>
          <a:blip r:embed="rId3">
            <a:alphaModFix/>
          </a:blip>
          <a:stretch>
            <a:fillRect/>
          </a:stretch>
        </p:blipFill>
        <p:spPr>
          <a:xfrm>
            <a:off x="5391775" y="1729725"/>
            <a:ext cx="2938367" cy="3084900"/>
          </a:xfrm>
          <a:prstGeom prst="rect">
            <a:avLst/>
          </a:prstGeom>
          <a:noFill/>
          <a:ln>
            <a:noFill/>
          </a:ln>
        </p:spPr>
      </p:pic>
      <p:sp>
        <p:nvSpPr>
          <p:cNvPr id="76" name="Google Shape;76;p15"/>
          <p:cNvSpPr txBox="1"/>
          <p:nvPr/>
        </p:nvSpPr>
        <p:spPr>
          <a:xfrm>
            <a:off x="1168425" y="1517775"/>
            <a:ext cx="3963000" cy="35415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lang="en" sz="1700">
                <a:solidFill>
                  <a:srgbClr val="FFFFFF"/>
                </a:solidFill>
                <a:latin typeface="Old Standard TT"/>
                <a:ea typeface="Old Standard TT"/>
                <a:cs typeface="Old Standard TT"/>
                <a:sym typeface="Old Standard TT"/>
              </a:rPr>
              <a:t>سیب سالم و سیب گندیده در زبان </a:t>
            </a:r>
            <a:endParaRPr sz="1700">
              <a:solidFill>
                <a:srgbClr val="FFFFFF"/>
              </a:solidFill>
              <a:latin typeface="Old Standard TT"/>
              <a:ea typeface="Old Standard TT"/>
              <a:cs typeface="Old Standard TT"/>
              <a:sym typeface="Old Standard TT"/>
            </a:endParaRPr>
          </a:p>
          <a:p>
            <a:pPr indent="0" lvl="0" marL="0" rtl="0" algn="r">
              <a:spcBef>
                <a:spcPts val="0"/>
              </a:spcBef>
              <a:spcAft>
                <a:spcPts val="0"/>
              </a:spcAft>
              <a:buNone/>
            </a:pPr>
            <a:r>
              <a:t/>
            </a:r>
            <a:endParaRPr sz="1700">
              <a:solidFill>
                <a:srgbClr val="FFFFFF"/>
              </a:solidFill>
              <a:latin typeface="Old Standard TT"/>
              <a:ea typeface="Old Standard TT"/>
              <a:cs typeface="Old Standard TT"/>
              <a:sym typeface="Old Standard TT"/>
            </a:endParaRPr>
          </a:p>
          <a:p>
            <a:pPr indent="0" lvl="0" marL="0" rtl="0" algn="r">
              <a:spcBef>
                <a:spcPts val="0"/>
              </a:spcBef>
              <a:spcAft>
                <a:spcPts val="0"/>
              </a:spcAft>
              <a:buNone/>
            </a:pPr>
            <a:r>
              <a:rPr lang="en" sz="1700">
                <a:solidFill>
                  <a:srgbClr val="FFFFFF"/>
                </a:solidFill>
                <a:latin typeface="Old Standard TT"/>
                <a:ea typeface="Old Standard TT"/>
                <a:cs typeface="Old Standard TT"/>
                <a:sym typeface="Old Standard TT"/>
              </a:rPr>
              <a:t> مشکل</a:t>
            </a:r>
            <a:endParaRPr sz="1700">
              <a:solidFill>
                <a:srgbClr val="FFFFFF"/>
              </a:solidFill>
              <a:latin typeface="Old Standard TT"/>
              <a:ea typeface="Old Standard TT"/>
              <a:cs typeface="Old Standard TT"/>
              <a:sym typeface="Old Standard TT"/>
            </a:endParaRPr>
          </a:p>
          <a:p>
            <a:pPr indent="0" lvl="0" marL="0" rtl="0" algn="r">
              <a:spcBef>
                <a:spcPts val="0"/>
              </a:spcBef>
              <a:spcAft>
                <a:spcPts val="0"/>
              </a:spcAft>
              <a:buNone/>
            </a:pPr>
            <a:r>
              <a:rPr lang="en" sz="1700">
                <a:solidFill>
                  <a:srgbClr val="FFFFFF"/>
                </a:solidFill>
                <a:latin typeface="Old Standard TT"/>
                <a:ea typeface="Old Standard TT"/>
                <a:cs typeface="Old Standard TT"/>
                <a:sym typeface="Old Standard TT"/>
              </a:rPr>
              <a:t> وضوح </a:t>
            </a:r>
            <a:endParaRPr sz="1700">
              <a:solidFill>
                <a:srgbClr val="FFFFFF"/>
              </a:solidFill>
              <a:latin typeface="Old Standard TT"/>
              <a:ea typeface="Old Standard TT"/>
              <a:cs typeface="Old Standard TT"/>
              <a:sym typeface="Old Standard TT"/>
            </a:endParaRPr>
          </a:p>
          <a:p>
            <a:pPr indent="0" lvl="0" marL="0" rtl="0" algn="r">
              <a:spcBef>
                <a:spcPts val="0"/>
              </a:spcBef>
              <a:spcAft>
                <a:spcPts val="0"/>
              </a:spcAft>
              <a:buNone/>
            </a:pPr>
            <a:r>
              <a:rPr lang="en" sz="1700">
                <a:solidFill>
                  <a:srgbClr val="FFFFFF"/>
                </a:solidFill>
                <a:latin typeface="Old Standard TT"/>
                <a:ea typeface="Old Standard TT"/>
                <a:cs typeface="Old Standard TT"/>
                <a:sym typeface="Old Standard TT"/>
              </a:rPr>
              <a:t> دقت</a:t>
            </a:r>
            <a:r>
              <a:rPr lang="en" sz="1700">
                <a:solidFill>
                  <a:srgbClr val="FFFFFF"/>
                </a:solidFill>
                <a:latin typeface="Old Standard TT"/>
                <a:ea typeface="Old Standard TT"/>
                <a:cs typeface="Old Standard TT"/>
                <a:sym typeface="Old Standard TT"/>
              </a:rPr>
              <a:t> </a:t>
            </a:r>
            <a:endParaRPr sz="1700">
              <a:solidFill>
                <a:srgbClr val="FFFFFF"/>
              </a:solidFill>
              <a:latin typeface="Old Standard TT"/>
              <a:ea typeface="Old Standard TT"/>
              <a:cs typeface="Old Standard TT"/>
              <a:sym typeface="Old Standard TT"/>
            </a:endParaRPr>
          </a:p>
          <a:p>
            <a:pPr indent="0" lvl="0" marL="0" rtl="0" algn="r">
              <a:spcBef>
                <a:spcPts val="0"/>
              </a:spcBef>
              <a:spcAft>
                <a:spcPts val="0"/>
              </a:spcAft>
              <a:buNone/>
            </a:pPr>
            <a:r>
              <a:rPr lang="en" sz="1700">
                <a:solidFill>
                  <a:srgbClr val="FFFFFF"/>
                </a:solidFill>
                <a:latin typeface="Old Standard TT"/>
                <a:ea typeface="Old Standard TT"/>
                <a:cs typeface="Old Standard TT"/>
                <a:sym typeface="Old Standard TT"/>
              </a:rPr>
              <a:t>تمایز </a:t>
            </a:r>
            <a:endParaRPr sz="1700">
              <a:solidFill>
                <a:srgbClr val="FFFFFF"/>
              </a:solidFill>
              <a:latin typeface="Old Standard TT"/>
              <a:ea typeface="Old Standard TT"/>
              <a:cs typeface="Old Standard TT"/>
              <a:sym typeface="Old Standard TT"/>
            </a:endParaRPr>
          </a:p>
          <a:p>
            <a:pPr indent="0" lvl="0" marL="0" rtl="0" algn="r">
              <a:spcBef>
                <a:spcPts val="0"/>
              </a:spcBef>
              <a:spcAft>
                <a:spcPts val="0"/>
              </a:spcAft>
              <a:buNone/>
            </a:pPr>
            <a:r>
              <a:rPr lang="en" sz="1700">
                <a:solidFill>
                  <a:srgbClr val="FFFFFF"/>
                </a:solidFill>
                <a:latin typeface="Old Standard TT"/>
                <a:ea typeface="Old Standard TT"/>
                <a:cs typeface="Old Standard TT"/>
                <a:sym typeface="Old Standard TT"/>
              </a:rPr>
              <a:t> عدم ابهام</a:t>
            </a:r>
            <a:endParaRPr sz="1700">
              <a:solidFill>
                <a:srgbClr val="FFFFFF"/>
              </a:solidFill>
              <a:latin typeface="Old Standard TT"/>
              <a:ea typeface="Old Standard TT"/>
              <a:cs typeface="Old Standard TT"/>
              <a:sym typeface="Old Standard TT"/>
            </a:endParaRPr>
          </a:p>
          <a:p>
            <a:pPr indent="0" lvl="0" marL="0" rtl="0" algn="r">
              <a:spcBef>
                <a:spcPts val="0"/>
              </a:spcBef>
              <a:spcAft>
                <a:spcPts val="0"/>
              </a:spcAft>
              <a:buNone/>
            </a:pPr>
            <a:r>
              <a:t/>
            </a:r>
            <a:endParaRPr sz="1700">
              <a:solidFill>
                <a:srgbClr val="FFFFFF"/>
              </a:solidFill>
              <a:latin typeface="Old Standard TT"/>
              <a:ea typeface="Old Standard TT"/>
              <a:cs typeface="Old Standard TT"/>
              <a:sym typeface="Old Standard TT"/>
            </a:endParaRPr>
          </a:p>
          <a:p>
            <a:pPr indent="0" lvl="0" marL="0" rtl="0" algn="ctr">
              <a:spcBef>
                <a:spcPts val="0"/>
              </a:spcBef>
              <a:spcAft>
                <a:spcPts val="0"/>
              </a:spcAft>
              <a:buNone/>
            </a:pPr>
            <a:r>
              <a:rPr lang="en" sz="1700">
                <a:solidFill>
                  <a:srgbClr val="FFFFFF"/>
                </a:solidFill>
                <a:latin typeface="Old Standard TT"/>
                <a:ea typeface="Old Standard TT"/>
                <a:cs typeface="Old Standard TT"/>
                <a:sym typeface="Old Standard TT"/>
              </a:rPr>
              <a:t>***</a:t>
            </a:r>
            <a:endParaRPr sz="1700">
              <a:solidFill>
                <a:srgbClr val="FFFFFF"/>
              </a:solidFill>
              <a:latin typeface="Old Standard TT"/>
              <a:ea typeface="Old Standard TT"/>
              <a:cs typeface="Old Standard TT"/>
              <a:sym typeface="Old Standard TT"/>
            </a:endParaRPr>
          </a:p>
          <a:p>
            <a:pPr indent="0" lvl="0" marL="0" rtl="0" algn="r">
              <a:spcBef>
                <a:spcPts val="0"/>
              </a:spcBef>
              <a:spcAft>
                <a:spcPts val="0"/>
              </a:spcAft>
              <a:buNone/>
            </a:pPr>
            <a:r>
              <a:rPr lang="en" sz="1700">
                <a:solidFill>
                  <a:srgbClr val="FFFFFF"/>
                </a:solidFill>
                <a:latin typeface="Old Standard TT"/>
                <a:ea typeface="Old Standard TT"/>
                <a:cs typeface="Old Standard TT"/>
                <a:sym typeface="Old Standard TT"/>
              </a:rPr>
              <a:t> نمايانگر واقعياتي غير خود هستند</a:t>
            </a:r>
            <a:endParaRPr sz="1700">
              <a:solidFill>
                <a:srgbClr val="FFFFFF"/>
              </a:solidFill>
              <a:latin typeface="Old Standard TT"/>
              <a:ea typeface="Old Standard TT"/>
              <a:cs typeface="Old Standard TT"/>
              <a:sym typeface="Old Standard TT"/>
            </a:endParaRPr>
          </a:p>
          <a:p>
            <a:pPr indent="0" lvl="0" marL="0" rtl="0" algn="r">
              <a:spcBef>
                <a:spcPts val="0"/>
              </a:spcBef>
              <a:spcAft>
                <a:spcPts val="0"/>
              </a:spcAft>
              <a:buNone/>
            </a:pPr>
            <a:r>
              <a:t/>
            </a:r>
            <a:endParaRPr sz="1700">
              <a:solidFill>
                <a:srgbClr val="FFFFFF"/>
              </a:solidFill>
              <a:latin typeface="Old Standard TT"/>
              <a:ea typeface="Old Standard TT"/>
              <a:cs typeface="Old Standard TT"/>
              <a:sym typeface="Old Standard TT"/>
            </a:endParaRPr>
          </a:p>
          <a:p>
            <a:pPr indent="0" lvl="0" marL="0" rtl="0" algn="r">
              <a:spcBef>
                <a:spcPts val="0"/>
              </a:spcBef>
              <a:spcAft>
                <a:spcPts val="0"/>
              </a:spcAft>
              <a:buNone/>
            </a:pPr>
            <a:r>
              <a:rPr lang="en" sz="1700">
                <a:solidFill>
                  <a:srgbClr val="FFFFFF"/>
                </a:solidFill>
                <a:latin typeface="Old Standard TT"/>
                <a:ea typeface="Old Standard TT"/>
                <a:cs typeface="Old Standard TT"/>
                <a:sym typeface="Old Standard TT"/>
              </a:rPr>
              <a:t>قابل </a:t>
            </a:r>
            <a:r>
              <a:rPr lang="en" sz="1700">
                <a:solidFill>
                  <a:srgbClr val="FF0000"/>
                </a:solidFill>
                <a:latin typeface="Old Standard TT"/>
                <a:ea typeface="Old Standard TT"/>
                <a:cs typeface="Old Standard TT"/>
                <a:sym typeface="Old Standard TT"/>
              </a:rPr>
              <a:t>شک</a:t>
            </a:r>
            <a:r>
              <a:rPr lang="en" sz="1700">
                <a:solidFill>
                  <a:srgbClr val="FFFFFF"/>
                </a:solidFill>
                <a:latin typeface="Old Standard TT"/>
                <a:ea typeface="Old Standard TT"/>
                <a:cs typeface="Old Standard TT"/>
                <a:sym typeface="Old Standard TT"/>
              </a:rPr>
              <a:t> نبودن چرا که با مابه ازاء شان </a:t>
            </a:r>
            <a:endParaRPr sz="1700">
              <a:solidFill>
                <a:srgbClr val="FFFFFF"/>
              </a:solidFill>
              <a:latin typeface="Old Standard TT"/>
              <a:ea typeface="Old Standard TT"/>
              <a:cs typeface="Old Standard TT"/>
              <a:sym typeface="Old Standard TT"/>
            </a:endParaRPr>
          </a:p>
          <a:p>
            <a:pPr indent="0" lvl="0" marL="0" rtl="0" algn="r">
              <a:spcBef>
                <a:spcPts val="0"/>
              </a:spcBef>
              <a:spcAft>
                <a:spcPts val="0"/>
              </a:spcAft>
              <a:buNone/>
            </a:pPr>
            <a:r>
              <a:rPr lang="en" sz="1700">
                <a:solidFill>
                  <a:srgbClr val="FFFFFF"/>
                </a:solidFill>
                <a:latin typeface="Old Standard TT"/>
                <a:ea typeface="Old Standard TT"/>
                <a:cs typeface="Old Standard TT"/>
                <a:sym typeface="Old Standard TT"/>
              </a:rPr>
              <a:t>مطابق و در واقع يکي هستند</a:t>
            </a:r>
            <a:endParaRPr sz="1700">
              <a:solidFill>
                <a:srgbClr val="FFFFFF"/>
              </a:solidFill>
              <a:latin typeface="Old Standard TT"/>
              <a:ea typeface="Old Standard TT"/>
              <a:cs typeface="Old Standard TT"/>
              <a:sym typeface="Old Standard TT"/>
            </a:endParaRPr>
          </a:p>
          <a:p>
            <a:pPr indent="0" lvl="0" marL="0" rtl="0" algn="r">
              <a:spcBef>
                <a:spcPts val="0"/>
              </a:spcBef>
              <a:spcAft>
                <a:spcPts val="0"/>
              </a:spcAft>
              <a:buNone/>
            </a:pPr>
            <a:r>
              <a:t/>
            </a:r>
            <a:endParaRPr sz="1700">
              <a:solidFill>
                <a:srgbClr val="FFFFFF"/>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82" name="Google Shape;82;p16"/>
          <p:cNvSpPr txBox="1"/>
          <p:nvPr>
            <p:ph idx="1" type="subTitle"/>
          </p:nvPr>
        </p:nvSpPr>
        <p:spPr>
          <a:xfrm>
            <a:off x="265500" y="262445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در اين ميان تنها معرفتي که بي هيچ ترديد مطابق با متعلقش ميباشد و هيچ فرضي حتي فرض روح فريبکار نيز نميتواند به آن خدشه اي وارد کند، معرفتمان به وجود خود اين ايده ها در ذهن ماست، چراکه متعلق اين معرفت خود ايده ها هستند که در من حضور دارند بنابراين ميتوان بيواسطه به متعلق آنها دسترسي داشت.</a:t>
            </a:r>
            <a:endParaRPr sz="1500"/>
          </a:p>
        </p:txBody>
      </p:sp>
      <p:sp>
        <p:nvSpPr>
          <p:cNvPr id="83" name="Google Shape;83;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200">
                <a:solidFill>
                  <a:schemeClr val="dk1"/>
                </a:solidFill>
                <a:highlight>
                  <a:srgbClr val="FFFFFF"/>
                </a:highlight>
                <a:latin typeface="Arial"/>
                <a:ea typeface="Arial"/>
                <a:cs typeface="Arial"/>
                <a:sym typeface="Arial"/>
              </a:rPr>
              <a:t>ايده هاي عقلي همچون رياضيات با وجود آنکه هميشه ثابتند باز هم قابل اعتماد نيستند به اين دليل که ميتوان روح فريبکاري را فرض کرد که ايده هايي با اين خصوصيات را به ما القاء کند بي آنکه اين ايده ها واقعاً تطابقي با واقعيت خارجي داشته باشند.</a:t>
            </a:r>
            <a:endParaRPr sz="3200"/>
          </a:p>
        </p:txBody>
      </p:sp>
      <p:sp>
        <p:nvSpPr>
          <p:cNvPr id="84" name="Google Shape;84;p16"/>
          <p:cNvSpPr txBox="1"/>
          <p:nvPr/>
        </p:nvSpPr>
        <p:spPr>
          <a:xfrm>
            <a:off x="788100" y="0"/>
            <a:ext cx="3000000" cy="22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در اين ميان تنها معرفتي که بي هيچ ترديد مطابق با متعلقش ميباشد و هيچ فرضي حتي فرض روح فريبکار نيز نميتواند به آن خدشه اي وارد کند، معرفتمان به وجود خود اين ايده ها در ذهن ماست، چراکه متعلق اين معرفت خود ايده ها هستند که در من حضور دارند بنابراين ميتوان بيواسطه به متعلق آنها دسترسي داشت.</a:t>
            </a:r>
            <a:endParaRPr/>
          </a:p>
        </p:txBody>
      </p:sp>
      <p:pic>
        <p:nvPicPr>
          <p:cNvPr id="85" name="Google Shape;85;p16"/>
          <p:cNvPicPr preferRelativeResize="0"/>
          <p:nvPr/>
        </p:nvPicPr>
        <p:blipFill rotWithShape="1">
          <a:blip r:embed="rId3">
            <a:alphaModFix/>
          </a:blip>
          <a:srcRect b="0" l="9878" r="9878" t="0"/>
          <a:stretch/>
        </p:blipFill>
        <p:spPr>
          <a:xfrm>
            <a:off x="10937" y="2472600"/>
            <a:ext cx="4554332" cy="267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0" y="135725"/>
            <a:ext cx="3252300" cy="4832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زبان ریاضی تشکیل شده از زیر ساختار ها</a:t>
            </a:r>
            <a:endParaRPr sz="1700"/>
          </a:p>
          <a:p>
            <a:pPr indent="-336550" lvl="0" marL="457200" rtl="0" algn="l">
              <a:spcBef>
                <a:spcPts val="0"/>
              </a:spcBef>
              <a:spcAft>
                <a:spcPts val="0"/>
              </a:spcAft>
              <a:buSzPts val="1700"/>
              <a:buChar char="●"/>
            </a:pPr>
            <a:r>
              <a:rPr lang="en" sz="1700"/>
              <a:t>نشانه گذاری ها در قرارداد ها</a:t>
            </a:r>
            <a:endParaRPr sz="1700"/>
          </a:p>
          <a:p>
            <a:pPr indent="-336550" lvl="0" marL="457200" rtl="0" algn="l">
              <a:spcBef>
                <a:spcPts val="0"/>
              </a:spcBef>
              <a:spcAft>
                <a:spcPts val="0"/>
              </a:spcAft>
              <a:buSzPts val="1700"/>
              <a:buChar char="●"/>
            </a:pPr>
            <a:r>
              <a:rPr lang="en" sz="1700"/>
              <a:t>سیر تکامل زبان ریاضیات</a:t>
            </a:r>
            <a:endParaRPr sz="1700"/>
          </a:p>
          <a:p>
            <a:pPr indent="-336550" lvl="0" marL="457200" rtl="0" algn="l">
              <a:spcBef>
                <a:spcPts val="0"/>
              </a:spcBef>
              <a:spcAft>
                <a:spcPts val="0"/>
              </a:spcAft>
              <a:buSzPts val="1700"/>
              <a:buChar char="●"/>
            </a:pPr>
            <a:r>
              <a:rPr lang="en" sz="1700"/>
              <a:t>ریخت ها در زبان ریاضی</a:t>
            </a:r>
            <a:endParaRPr sz="1700"/>
          </a:p>
          <a:p>
            <a:pPr indent="-336550" lvl="0" marL="457200" rtl="0" algn="l">
              <a:spcBef>
                <a:spcPts val="0"/>
              </a:spcBef>
              <a:spcAft>
                <a:spcPts val="0"/>
              </a:spcAft>
              <a:buSzPts val="1700"/>
              <a:buChar char="●"/>
            </a:pPr>
            <a:r>
              <a:rPr lang="en" sz="1700"/>
              <a:t>بررسی از حیث علوم شناختی - پیچیدگی زبان و </a:t>
            </a:r>
            <a:r>
              <a:rPr lang="en" sz="1700"/>
              <a:t>مسئله</a:t>
            </a:r>
            <a:r>
              <a:rPr lang="en" sz="1700"/>
              <a:t> فرا زبانی</a:t>
            </a:r>
            <a:endParaRPr sz="1700"/>
          </a:p>
          <a:p>
            <a:pPr indent="-336550" lvl="0" marL="457200" rtl="0" algn="l">
              <a:spcBef>
                <a:spcPts val="0"/>
              </a:spcBef>
              <a:spcAft>
                <a:spcPts val="0"/>
              </a:spcAft>
              <a:buSzPts val="1700"/>
              <a:buChar char="●"/>
            </a:pPr>
            <a:r>
              <a:rPr lang="en" sz="1700"/>
              <a:t>زبان ریاضی برای سایر موجودات </a:t>
            </a:r>
            <a:r>
              <a:rPr lang="en" sz="1700"/>
              <a:t>خردمند</a:t>
            </a:r>
            <a:r>
              <a:rPr lang="en" sz="1700"/>
              <a:t> </a:t>
            </a:r>
            <a:endParaRPr sz="1700"/>
          </a:p>
        </p:txBody>
      </p:sp>
      <p:pic>
        <p:nvPicPr>
          <p:cNvPr id="91" name="Google Shape;91;p17"/>
          <p:cNvPicPr preferRelativeResize="0"/>
          <p:nvPr/>
        </p:nvPicPr>
        <p:blipFill rotWithShape="1">
          <a:blip r:embed="rId3">
            <a:alphaModFix/>
          </a:blip>
          <a:srcRect b="13662" l="0" r="0" t="13662"/>
          <a:stretch/>
        </p:blipFill>
        <p:spPr>
          <a:xfrm>
            <a:off x="3511931" y="2219500"/>
            <a:ext cx="5313495" cy="2748450"/>
          </a:xfrm>
          <a:prstGeom prst="rect">
            <a:avLst/>
          </a:prstGeom>
          <a:noFill/>
          <a:ln>
            <a:noFill/>
          </a:ln>
        </p:spPr>
      </p:pic>
      <p:pic>
        <p:nvPicPr>
          <p:cNvPr id="92" name="Google Shape;92;p17"/>
          <p:cNvPicPr preferRelativeResize="0"/>
          <p:nvPr/>
        </p:nvPicPr>
        <p:blipFill>
          <a:blip r:embed="rId4">
            <a:alphaModFix/>
          </a:blip>
          <a:stretch>
            <a:fillRect/>
          </a:stretch>
        </p:blipFill>
        <p:spPr>
          <a:xfrm>
            <a:off x="5294674" y="0"/>
            <a:ext cx="2120150" cy="2279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a:blip r:embed="rId3">
            <a:alphaModFix/>
          </a:blip>
          <a:stretch>
            <a:fillRect/>
          </a:stretch>
        </p:blipFill>
        <p:spPr>
          <a:xfrm>
            <a:off x="1238250" y="190500"/>
            <a:ext cx="6667500" cy="476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682775" y="128850"/>
            <a:ext cx="56040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چون عُهده نمی‌شود کسی فردا را</a:t>
            </a:r>
            <a:endParaRPr sz="2800"/>
          </a:p>
          <a:p>
            <a:pPr indent="0" lvl="0" marL="0" rtl="0" algn="ctr">
              <a:spcBef>
                <a:spcPts val="0"/>
              </a:spcBef>
              <a:spcAft>
                <a:spcPts val="0"/>
              </a:spcAft>
              <a:buNone/>
            </a:pPr>
            <a:r>
              <a:rPr lang="en" sz="2800"/>
              <a:t>حالی خوش دار این دل پر سودا را</a:t>
            </a:r>
            <a:endParaRPr sz="2800"/>
          </a:p>
          <a:p>
            <a:pPr indent="0" lvl="0" marL="0" rtl="0" algn="ctr">
              <a:spcBef>
                <a:spcPts val="0"/>
              </a:spcBef>
              <a:spcAft>
                <a:spcPts val="0"/>
              </a:spcAft>
              <a:buNone/>
            </a:pPr>
            <a:r>
              <a:t/>
            </a:r>
            <a:endParaRPr sz="2800"/>
          </a:p>
          <a:p>
            <a:pPr indent="0" lvl="0" marL="0" rtl="0" algn="ctr">
              <a:spcBef>
                <a:spcPts val="0"/>
              </a:spcBef>
              <a:spcAft>
                <a:spcPts val="0"/>
              </a:spcAft>
              <a:buNone/>
            </a:pPr>
            <a:r>
              <a:rPr lang="en" sz="2800"/>
              <a:t>می نوش به ماهتاب ای ماه که ماه</a:t>
            </a:r>
            <a:endParaRPr sz="2800"/>
          </a:p>
          <a:p>
            <a:pPr indent="0" lvl="0" marL="0" rtl="0" algn="ctr">
              <a:spcBef>
                <a:spcPts val="0"/>
              </a:spcBef>
              <a:spcAft>
                <a:spcPts val="0"/>
              </a:spcAft>
              <a:buNone/>
            </a:pPr>
            <a:r>
              <a:rPr lang="en" sz="2800"/>
              <a:t>بسیار بتابد و نیابد ما را</a:t>
            </a:r>
            <a:endParaRPr sz="2800"/>
          </a:p>
          <a:p>
            <a:pPr indent="0" lvl="0" marL="0" rtl="0" algn="ctr">
              <a:spcBef>
                <a:spcPts val="0"/>
              </a:spcBef>
              <a:spcAft>
                <a:spcPts val="0"/>
              </a:spcAft>
              <a:buNone/>
            </a:pPr>
            <a:r>
              <a:t/>
            </a:r>
            <a:endParaRPr sz="2800"/>
          </a:p>
          <a:p>
            <a:pPr indent="0" lvl="0" marL="0" rtl="0" algn="ctr">
              <a:spcBef>
                <a:spcPts val="0"/>
              </a:spcBef>
              <a:spcAft>
                <a:spcPts val="0"/>
              </a:spcAft>
              <a:buNone/>
            </a:pPr>
            <a:r>
              <a:rPr lang="en" sz="2200">
                <a:solidFill>
                  <a:srgbClr val="000000"/>
                </a:solidFill>
              </a:rPr>
              <a:t>حکیم عمر خیام</a:t>
            </a:r>
            <a:endParaRPr sz="22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منابع</a:t>
            </a:r>
            <a:endParaRPr/>
          </a:p>
        </p:txBody>
      </p:sp>
      <p:sp>
        <p:nvSpPr>
          <p:cNvPr id="108" name="Google Shape;108;p20"/>
          <p:cNvSpPr txBox="1"/>
          <p:nvPr>
            <p:ph idx="1" type="body"/>
          </p:nvPr>
        </p:nvSpPr>
        <p:spPr>
          <a:xfrm>
            <a:off x="311700" y="1171600"/>
            <a:ext cx="8520600" cy="3755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کتاب رساله گفتار در روش به راه بردن عقل اثر رنه دکارت</a:t>
            </a:r>
            <a:endParaRPr/>
          </a:p>
          <a:p>
            <a:pPr indent="0" lvl="0" marL="0" rtl="0" algn="ctr">
              <a:spcBef>
                <a:spcPts val="1600"/>
              </a:spcBef>
              <a:spcAft>
                <a:spcPts val="0"/>
              </a:spcAft>
              <a:buNone/>
            </a:pPr>
            <a:r>
              <a:t/>
            </a:r>
            <a:endParaRPr/>
          </a:p>
          <a:p>
            <a:pPr indent="0" lvl="0" marL="0" rtl="0" algn="r">
              <a:spcBef>
                <a:spcPts val="1600"/>
              </a:spcBef>
              <a:spcAft>
                <a:spcPts val="0"/>
              </a:spcAft>
              <a:buNone/>
            </a:pPr>
            <a:r>
              <a:rPr lang="en"/>
              <a:t>Impagliazzo, Russell (1995), "A personal view of average-case complexity", Proc</a:t>
            </a:r>
            <a:r>
              <a:rPr lang="en"/>
              <a:t>.</a:t>
            </a:r>
            <a:r>
              <a:rPr lang="en"/>
              <a:t> Tenth Annual Structure in Complexity Theory Conference (SCT'95), pp. 134–147, CiteSeerX 10.1.1.678.8930, doi:10.1109/SCT.1995.514853, ISBN 978-0-8186-7052-7.</a:t>
            </a:r>
            <a:endParaRPr/>
          </a:p>
          <a:p>
            <a:pPr indent="0" lvl="0" marL="0" rtl="0" algn="r">
              <a:spcBef>
                <a:spcPts val="1600"/>
              </a:spcBef>
              <a:spcAft>
                <a:spcPts val="0"/>
              </a:spcAft>
              <a:buClr>
                <a:schemeClr val="dk1"/>
              </a:buClr>
              <a:buSzPts val="1100"/>
              <a:buFont typeface="Arial"/>
              <a:buNone/>
            </a:pPr>
            <a:r>
              <a:rPr lang="en"/>
              <a:t>ترانه های خیام نوشته صادق هدایت</a:t>
            </a:r>
            <a:endParaRPr/>
          </a:p>
          <a:p>
            <a:pPr indent="0" lvl="0" marL="0" rtl="0" algn="ctr">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