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08">
          <p15:clr>
            <a:srgbClr val="A4A3A4"/>
          </p15:clr>
        </p15:guide>
        <p15:guide id="3" pos="288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08"/>
        <p:guide pos="288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b342030c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b342030c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b342030c6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b342030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6b3cd43c9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6b3cd43c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هندسه های اقلیدسی و نااقلیدسی</a:t>
            </a:r>
            <a:br>
              <a:rPr lang="en"/>
            </a:br>
            <a:r>
              <a:rPr lang="en" sz="3000"/>
              <a:t>euclidean and non euclidean geometries</a:t>
            </a:r>
            <a:endParaRPr sz="30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فصل 8 کتاب فلسفه ریاضیات - دکتر مصلحیان</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rotWithShape="1">
          <a:blip r:embed="rId3">
            <a:alphaModFix/>
          </a:blip>
          <a:srcRect b="0" l="20550" r="20550" t="0"/>
          <a:stretch/>
        </p:blipFill>
        <p:spPr>
          <a:xfrm>
            <a:off x="0" y="0"/>
            <a:ext cx="4576348" cy="5143501"/>
          </a:xfrm>
          <a:prstGeom prst="rect">
            <a:avLst/>
          </a:prstGeom>
          <a:noFill/>
          <a:ln>
            <a:noFill/>
          </a:ln>
        </p:spPr>
      </p:pic>
      <p:pic>
        <p:nvPicPr>
          <p:cNvPr id="125" name="Google Shape;125;p22"/>
          <p:cNvPicPr preferRelativeResize="0"/>
          <p:nvPr/>
        </p:nvPicPr>
        <p:blipFill rotWithShape="1">
          <a:blip r:embed="rId4">
            <a:alphaModFix/>
          </a:blip>
          <a:srcRect b="0" l="22568" r="22573" t="0"/>
          <a:stretch/>
        </p:blipFill>
        <p:spPr>
          <a:xfrm>
            <a:off x="4576350" y="0"/>
            <a:ext cx="4567650" cy="5143199"/>
          </a:xfrm>
          <a:prstGeom prst="rect">
            <a:avLst/>
          </a:prstGeom>
          <a:noFill/>
          <a:ln>
            <a:noFill/>
          </a:ln>
        </p:spPr>
      </p:pic>
      <p:sp>
        <p:nvSpPr>
          <p:cNvPr id="126" name="Google Shape;126;p22"/>
          <p:cNvSpPr txBox="1"/>
          <p:nvPr>
            <p:ph idx="1" type="body"/>
          </p:nvPr>
        </p:nvSpPr>
        <p:spPr>
          <a:xfrm>
            <a:off x="0" y="4230575"/>
            <a:ext cx="4978800" cy="605100"/>
          </a:xfrm>
          <a:prstGeom prst="rect">
            <a:avLst/>
          </a:prstGeom>
          <a:solidFill>
            <a:schemeClr val="accent4"/>
          </a:solidFill>
        </p:spPr>
        <p:txBody>
          <a:bodyPr anchorCtr="0" anchor="ctr" bIns="91425" lIns="91425" spcFirstLastPara="1" rIns="91425" wrap="square" tIns="91425">
            <a:noAutofit/>
          </a:bodyPr>
          <a:lstStyle/>
          <a:p>
            <a:pPr indent="0" lvl="0" marL="0" rtl="0" algn="r">
              <a:spcBef>
                <a:spcPts val="0"/>
              </a:spcBef>
              <a:spcAft>
                <a:spcPts val="0"/>
              </a:spcAft>
              <a:buNone/>
            </a:pPr>
            <a:r>
              <a:rPr lang="en"/>
              <a:t>آزمایشگاه فقط آزمایشگاه ذهن!؟</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نتیجه گیری</a:t>
            </a:r>
            <a:endParaRPr/>
          </a:p>
        </p:txBody>
      </p:sp>
      <p:sp>
        <p:nvSpPr>
          <p:cNvPr id="132" name="Google Shape;132;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500"/>
              <a:t>هدف از نتیجه گیری، کاربرد است.</a:t>
            </a:r>
            <a:endParaRPr sz="3500"/>
          </a:p>
          <a:p>
            <a:pPr indent="0" lvl="0" marL="0" rtl="1" algn="r">
              <a:spcBef>
                <a:spcPts val="1600"/>
              </a:spcBef>
              <a:spcAft>
                <a:spcPts val="0"/>
              </a:spcAft>
              <a:buNone/>
            </a:pPr>
            <a:r>
              <a:t/>
            </a:r>
            <a:endParaRPr/>
          </a:p>
          <a:p>
            <a:pPr indent="0" lvl="0" marL="0" rtl="1" algn="r">
              <a:spcBef>
                <a:spcPts val="1600"/>
              </a:spcBef>
              <a:spcAft>
                <a:spcPts val="0"/>
              </a:spcAft>
              <a:buNone/>
            </a:pPr>
            <a:r>
              <a:t/>
            </a:r>
            <a:endParaRPr/>
          </a:p>
          <a:p>
            <a:pPr indent="0" lvl="0" marL="0" rtl="1" algn="ctr">
              <a:spcBef>
                <a:spcPts val="1600"/>
              </a:spcBef>
              <a:spcAft>
                <a:spcPts val="0"/>
              </a:spcAft>
              <a:buNone/>
            </a:pPr>
            <a:r>
              <a:rPr lang="en"/>
              <a:t>در کارگه کوزه‌گری رفتم دوش                دیدم دو هزار کوزه گویا و خموش</a:t>
            </a:r>
            <a:endParaRPr/>
          </a:p>
          <a:p>
            <a:pPr indent="0" lvl="0" marL="0" rtl="1" algn="ctr">
              <a:spcBef>
                <a:spcPts val="1600"/>
              </a:spcBef>
              <a:spcAft>
                <a:spcPts val="0"/>
              </a:spcAft>
              <a:buNone/>
            </a:pPr>
            <a:r>
              <a:rPr lang="en"/>
              <a:t>ناگاه یکی کوزه برآورد خروش</a:t>
            </a:r>
            <a:endParaRPr/>
          </a:p>
          <a:p>
            <a:pPr indent="0" lvl="0" marL="0" rtl="1" algn="ctr">
              <a:spcBef>
                <a:spcPts val="1600"/>
              </a:spcBef>
              <a:spcAft>
                <a:spcPts val="0"/>
              </a:spcAft>
              <a:buNone/>
            </a:pPr>
            <a:r>
              <a:rPr lang="en"/>
              <a:t>کو کوزه‌گر و کوزه‌خر و کوزه فروش</a:t>
            </a:r>
            <a:endParaRPr/>
          </a:p>
          <a:p>
            <a:pPr indent="0" lvl="0" marL="0" rtl="1" algn="ctr">
              <a:spcBef>
                <a:spcPts val="1600"/>
              </a:spcBef>
              <a:spcAft>
                <a:spcPts val="0"/>
              </a:spcAft>
              <a:buNone/>
            </a:pPr>
            <a:r>
              <a:rPr lang="en"/>
              <a:t>حکیم عمر خیام</a:t>
            </a:r>
            <a:endParaRPr/>
          </a:p>
          <a:p>
            <a:pPr indent="0" lvl="0" marL="0" rtl="1" algn="r">
              <a:spcBef>
                <a:spcPts val="1600"/>
              </a:spcBef>
              <a:spcAft>
                <a:spcPts val="0"/>
              </a:spcAft>
              <a:buNone/>
            </a:pPr>
            <a:r>
              <a:t/>
            </a:r>
            <a:endParaRPr/>
          </a:p>
          <a:p>
            <a:pPr indent="0" lvl="0" marL="0" rtl="1" algn="r">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منابع و ماخذ</a:t>
            </a:r>
            <a:endParaRPr/>
          </a:p>
        </p:txBody>
      </p:sp>
      <p:sp>
        <p:nvSpPr>
          <p:cNvPr id="138" name="Google Shape;138;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فلسفه ریاضی. کلاسیک، مدرن، پست مدرن. مؤلف : دکتر محمد صال مصلحیان. عضو </a:t>
            </a:r>
            <a:r>
              <a:rPr lang="en"/>
              <a:t>هیات</a:t>
            </a:r>
            <a:r>
              <a:rPr lang="en"/>
              <a:t> علمی دانشگاه فردوسی مشهد. چاپ اول: پاییز 1384</a:t>
            </a:r>
            <a:endParaRPr/>
          </a:p>
          <a:p>
            <a:pPr indent="0" lvl="0" marL="0" rtl="0" algn="r">
              <a:spcBef>
                <a:spcPts val="1600"/>
              </a:spcBef>
              <a:spcAft>
                <a:spcPts val="0"/>
              </a:spcAft>
              <a:buNone/>
            </a:pPr>
            <a:r>
              <a:rPr lang="en"/>
              <a:t>سیر حکمت در اروپا نوشته‌ی «محمدعلی فروغی» با تصحیح و تحشیه‌ی امیرجلال‌الدین اعل</a:t>
            </a:r>
            <a:r>
              <a:rPr lang="en"/>
              <a:t>م</a:t>
            </a:r>
            <a:endParaRPr/>
          </a:p>
          <a:p>
            <a:pPr indent="0" lvl="0" marL="0" rtl="0" algn="r">
              <a:spcBef>
                <a:spcPts val="1600"/>
              </a:spcBef>
              <a:spcAft>
                <a:spcPts val="0"/>
              </a:spcAft>
              <a:buNone/>
            </a:pPr>
            <a:r>
              <a:rPr lang="en"/>
              <a:t>هندسه های اقلیدسی و نااقلیدسی و بسط آن ماروین گرینبرگ - نشر مرکز نشر دانشگاهی</a:t>
            </a:r>
            <a:endParaRPr/>
          </a:p>
          <a:p>
            <a:pPr indent="0" lvl="0" marL="0" rtl="0" algn="r">
              <a:spcBef>
                <a:spcPts val="1600"/>
              </a:spcBef>
              <a:spcAft>
                <a:spcPts val="1600"/>
              </a:spcAft>
              <a:buNone/>
            </a:pPr>
            <a:r>
              <a:rPr lang="en"/>
              <a:t>آخرین قضیه فرما: افشای اسرار یک مسئله کهن ریاضی نويسنده:امیر.دی اکزل؛ مترجم:</a:t>
            </a:r>
            <a:r>
              <a:rPr lang="en"/>
              <a:t>محمد مهدی</a:t>
            </a:r>
            <a:r>
              <a:rPr lang="en"/>
              <a:t> ابراهیمی ؛ مترجم:مژگان محمودی - دانشگاه شهید بهشتی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0" y="2571750"/>
            <a:ext cx="22443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گذری به تاریخ</a:t>
            </a:r>
            <a:endParaRPr sz="2400"/>
          </a:p>
        </p:txBody>
      </p:sp>
      <p:sp>
        <p:nvSpPr>
          <p:cNvPr id="66" name="Google Shape;66;p14"/>
          <p:cNvSpPr txBox="1"/>
          <p:nvPr>
            <p:ph idx="1" type="subTitle"/>
          </p:nvPr>
        </p:nvSpPr>
        <p:spPr>
          <a:xfrm>
            <a:off x="0" y="3798000"/>
            <a:ext cx="22443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br>
              <a:rPr b="1" lang="en" sz="700"/>
            </a:br>
            <a:r>
              <a:rPr b="1" lang="en" sz="700"/>
              <a:t>تفکری که منجر به قتل می شد، فکرِ ریاضی !؟</a:t>
            </a:r>
            <a:endParaRPr b="1" sz="700"/>
          </a:p>
          <a:p>
            <a:pPr indent="0" lvl="0" marL="0" rtl="0" algn="ctr">
              <a:spcBef>
                <a:spcPts val="0"/>
              </a:spcBef>
              <a:spcAft>
                <a:spcPts val="0"/>
              </a:spcAft>
              <a:buNone/>
            </a:pPr>
            <a:r>
              <a:t/>
            </a:r>
            <a:endParaRPr b="1" sz="700"/>
          </a:p>
          <a:p>
            <a:pPr indent="0" lvl="0" marL="0" rtl="0" algn="ctr">
              <a:spcBef>
                <a:spcPts val="0"/>
              </a:spcBef>
              <a:spcAft>
                <a:spcPts val="0"/>
              </a:spcAft>
              <a:buNone/>
            </a:pPr>
            <a:r>
              <a:t/>
            </a:r>
            <a:endParaRPr b="1" sz="700"/>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t/>
            </a:r>
            <a:endParaRPr/>
          </a:p>
        </p:txBody>
      </p:sp>
      <p:pic>
        <p:nvPicPr>
          <p:cNvPr id="68" name="Google Shape;68;p14"/>
          <p:cNvPicPr preferRelativeResize="0"/>
          <p:nvPr/>
        </p:nvPicPr>
        <p:blipFill>
          <a:blip r:embed="rId3">
            <a:alphaModFix/>
          </a:blip>
          <a:stretch>
            <a:fillRect/>
          </a:stretch>
        </p:blipFill>
        <p:spPr>
          <a:xfrm>
            <a:off x="2517907" y="0"/>
            <a:ext cx="6626086" cy="5143499"/>
          </a:xfrm>
          <a:prstGeom prst="rect">
            <a:avLst/>
          </a:prstGeom>
          <a:noFill/>
          <a:ln>
            <a:noFill/>
          </a:ln>
        </p:spPr>
      </p:pic>
      <p:sp>
        <p:nvSpPr>
          <p:cNvPr id="69" name="Google Shape;69;p14"/>
          <p:cNvSpPr txBox="1"/>
          <p:nvPr>
            <p:ph type="title"/>
          </p:nvPr>
        </p:nvSpPr>
        <p:spPr>
          <a:xfrm>
            <a:off x="0" y="554100"/>
            <a:ext cx="2244300" cy="2304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3500"/>
              <a:t>هر کس هندسه نمی داند وارد نشود</a:t>
            </a:r>
            <a:endParaRPr b="1"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Euclid's Elements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(اصول اقلیدس)</a:t>
            </a:r>
            <a:endParaRPr/>
          </a:p>
        </p:txBody>
      </p:sp>
      <p:sp>
        <p:nvSpPr>
          <p:cNvPr id="75" name="Google Shape;75;p15"/>
          <p:cNvSpPr txBox="1"/>
          <p:nvPr/>
        </p:nvSpPr>
        <p:spPr>
          <a:xfrm>
            <a:off x="0" y="4565400"/>
            <a:ext cx="2830800" cy="5781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latin typeface="Old Standard TT"/>
                <a:ea typeface="Old Standard TT"/>
                <a:cs typeface="Old Standard TT"/>
                <a:sym typeface="Old Standard TT"/>
              </a:rPr>
              <a:t>۳۸۴ ق.م - ۳۲۲ ق. م</a:t>
            </a:r>
            <a:endParaRPr>
              <a:latin typeface="Old Standard TT"/>
              <a:ea typeface="Old Standard TT"/>
              <a:cs typeface="Old Standard TT"/>
              <a:sym typeface="Old Standard TT"/>
            </a:endParaRPr>
          </a:p>
        </p:txBody>
      </p:sp>
      <p:pic>
        <p:nvPicPr>
          <p:cNvPr id="76" name="Google Shape;76;p15"/>
          <p:cNvPicPr preferRelativeResize="0"/>
          <p:nvPr/>
        </p:nvPicPr>
        <p:blipFill rotWithShape="1">
          <a:blip r:embed="rId3">
            <a:alphaModFix/>
          </a:blip>
          <a:srcRect b="5333" l="0" r="0" t="5333"/>
          <a:stretch/>
        </p:blipFill>
        <p:spPr>
          <a:xfrm>
            <a:off x="7915356" y="1752638"/>
            <a:ext cx="1222519" cy="1638226"/>
          </a:xfrm>
          <a:prstGeom prst="rect">
            <a:avLst/>
          </a:prstGeom>
          <a:noFill/>
          <a:ln>
            <a:noFill/>
          </a:ln>
        </p:spPr>
      </p:pic>
      <p:pic>
        <p:nvPicPr>
          <p:cNvPr id="77" name="Google Shape;77;p15"/>
          <p:cNvPicPr preferRelativeResize="0"/>
          <p:nvPr/>
        </p:nvPicPr>
        <p:blipFill>
          <a:blip r:embed="rId4">
            <a:alphaModFix/>
          </a:blip>
          <a:stretch>
            <a:fillRect/>
          </a:stretch>
        </p:blipFill>
        <p:spPr>
          <a:xfrm>
            <a:off x="7915356" y="3505275"/>
            <a:ext cx="1222519" cy="1638225"/>
          </a:xfrm>
          <a:prstGeom prst="rect">
            <a:avLst/>
          </a:prstGeom>
          <a:noFill/>
          <a:ln>
            <a:noFill/>
          </a:ln>
        </p:spPr>
      </p:pic>
      <p:pic>
        <p:nvPicPr>
          <p:cNvPr id="78" name="Google Shape;78;p15"/>
          <p:cNvPicPr preferRelativeResize="0"/>
          <p:nvPr/>
        </p:nvPicPr>
        <p:blipFill rotWithShape="1">
          <a:blip r:embed="rId5">
            <a:alphaModFix/>
          </a:blip>
          <a:srcRect b="0" l="248" r="248" t="0"/>
          <a:stretch/>
        </p:blipFill>
        <p:spPr>
          <a:xfrm>
            <a:off x="7915356" y="25"/>
            <a:ext cx="1222519" cy="1638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512700" y="382125"/>
            <a:ext cx="8118600" cy="152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اصول و مفاهیم اولیه </a:t>
            </a:r>
            <a:endParaRPr/>
          </a:p>
        </p:txBody>
      </p:sp>
      <p:sp>
        <p:nvSpPr>
          <p:cNvPr id="84" name="Google Shape;84;p16"/>
          <p:cNvSpPr txBox="1"/>
          <p:nvPr>
            <p:ph type="title"/>
          </p:nvPr>
        </p:nvSpPr>
        <p:spPr>
          <a:xfrm>
            <a:off x="512700" y="20503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اولین دستگاه قیاسی و آزمایش پذیری</a:t>
            </a:r>
            <a:endParaRPr sz="3000"/>
          </a:p>
        </p:txBody>
      </p:sp>
      <p:pic>
        <p:nvPicPr>
          <p:cNvPr id="85" name="Google Shape;85;p16"/>
          <p:cNvPicPr preferRelativeResize="0"/>
          <p:nvPr/>
        </p:nvPicPr>
        <p:blipFill>
          <a:blip r:embed="rId3">
            <a:alphaModFix/>
          </a:blip>
          <a:stretch>
            <a:fillRect/>
          </a:stretch>
        </p:blipFill>
        <p:spPr>
          <a:xfrm>
            <a:off x="6724650" y="3248013"/>
            <a:ext cx="2419350" cy="1895475"/>
          </a:xfrm>
          <a:prstGeom prst="rect">
            <a:avLst/>
          </a:prstGeom>
          <a:noFill/>
          <a:ln>
            <a:noFill/>
          </a:ln>
        </p:spPr>
      </p:pic>
      <p:sp>
        <p:nvSpPr>
          <p:cNvPr id="86" name="Google Shape;86;p16"/>
          <p:cNvSpPr txBox="1"/>
          <p:nvPr/>
        </p:nvSpPr>
        <p:spPr>
          <a:xfrm>
            <a:off x="512700" y="3635350"/>
            <a:ext cx="3000000" cy="11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1050">
                <a:solidFill>
                  <a:srgbClr val="202122"/>
                </a:solidFill>
                <a:highlight>
                  <a:srgbClr val="FFFFFF"/>
                </a:highlight>
              </a:rPr>
              <a:t>A categorical syllogism consists of three parts:</a:t>
            </a:r>
            <a:endParaRPr sz="1050">
              <a:solidFill>
                <a:srgbClr val="202122"/>
              </a:solidFill>
              <a:highlight>
                <a:srgbClr val="FFFFFF"/>
              </a:highlight>
            </a:endParaRPr>
          </a:p>
          <a:p>
            <a:pPr indent="-295275" lvl="0" marL="901700" rtl="0" algn="l">
              <a:lnSpc>
                <a:spcPct val="115000"/>
              </a:lnSpc>
              <a:spcBef>
                <a:spcPts val="600"/>
              </a:spcBef>
              <a:spcAft>
                <a:spcPts val="0"/>
              </a:spcAft>
              <a:buClr>
                <a:srgbClr val="202122"/>
              </a:buClr>
              <a:buSzPts val="1050"/>
              <a:buAutoNum type="arabicPeriod"/>
            </a:pPr>
            <a:r>
              <a:rPr lang="en" sz="1050">
                <a:solidFill>
                  <a:srgbClr val="202122"/>
                </a:solidFill>
                <a:highlight>
                  <a:srgbClr val="FFFFFF"/>
                </a:highlight>
              </a:rPr>
              <a:t>Major premise</a:t>
            </a:r>
            <a:endParaRPr sz="1050">
              <a:solidFill>
                <a:srgbClr val="202122"/>
              </a:solidFill>
              <a:highlight>
                <a:srgbClr val="FFFFFF"/>
              </a:highlight>
            </a:endParaRPr>
          </a:p>
          <a:p>
            <a:pPr indent="-295275" lvl="0" marL="901700" rtl="0" algn="l">
              <a:lnSpc>
                <a:spcPct val="115000"/>
              </a:lnSpc>
              <a:spcBef>
                <a:spcPts val="0"/>
              </a:spcBef>
              <a:spcAft>
                <a:spcPts val="0"/>
              </a:spcAft>
              <a:buClr>
                <a:srgbClr val="202122"/>
              </a:buClr>
              <a:buSzPts val="1050"/>
              <a:buAutoNum type="arabicPeriod"/>
            </a:pPr>
            <a:r>
              <a:rPr lang="en" sz="1050">
                <a:solidFill>
                  <a:srgbClr val="202122"/>
                </a:solidFill>
                <a:highlight>
                  <a:srgbClr val="FFFFFF"/>
                </a:highlight>
              </a:rPr>
              <a:t>Minor premise</a:t>
            </a:r>
            <a:endParaRPr sz="1050">
              <a:solidFill>
                <a:srgbClr val="202122"/>
              </a:solidFill>
              <a:highlight>
                <a:srgbClr val="FFFFFF"/>
              </a:highlight>
            </a:endParaRPr>
          </a:p>
          <a:p>
            <a:pPr indent="-295275" lvl="0" marL="901700" rtl="0" algn="l">
              <a:lnSpc>
                <a:spcPct val="115000"/>
              </a:lnSpc>
              <a:spcBef>
                <a:spcPts val="0"/>
              </a:spcBef>
              <a:spcAft>
                <a:spcPts val="0"/>
              </a:spcAft>
              <a:buClr>
                <a:srgbClr val="202122"/>
              </a:buClr>
              <a:buSzPts val="1050"/>
              <a:buAutoNum type="arabicPeriod"/>
            </a:pPr>
            <a:r>
              <a:rPr lang="en" sz="1050">
                <a:solidFill>
                  <a:srgbClr val="202122"/>
                </a:solidFill>
                <a:highlight>
                  <a:srgbClr val="FFFFFF"/>
                </a:highlight>
              </a:rPr>
              <a:t>Conclusion</a:t>
            </a:r>
            <a:endParaRPr sz="1050">
              <a:solidFill>
                <a:srgbClr val="2021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4878650" y="878150"/>
            <a:ext cx="4265349" cy="4265349"/>
          </a:xfrm>
          <a:prstGeom prst="rect">
            <a:avLst/>
          </a:prstGeom>
          <a:noFill/>
          <a:ln>
            <a:noFill/>
          </a:ln>
        </p:spPr>
      </p:pic>
      <p:pic>
        <p:nvPicPr>
          <p:cNvPr id="92" name="Google Shape;92;p17"/>
          <p:cNvPicPr preferRelativeResize="0"/>
          <p:nvPr/>
        </p:nvPicPr>
        <p:blipFill>
          <a:blip r:embed="rId4">
            <a:alphaModFix/>
          </a:blip>
          <a:stretch>
            <a:fillRect/>
          </a:stretch>
        </p:blipFill>
        <p:spPr>
          <a:xfrm>
            <a:off x="0" y="878150"/>
            <a:ext cx="4265350" cy="4265350"/>
          </a:xfrm>
          <a:prstGeom prst="rect">
            <a:avLst/>
          </a:prstGeom>
          <a:noFill/>
          <a:ln>
            <a:noFill/>
          </a:ln>
        </p:spPr>
      </p:pic>
      <p:pic>
        <p:nvPicPr>
          <p:cNvPr id="93" name="Google Shape;93;p17"/>
          <p:cNvPicPr preferRelativeResize="0"/>
          <p:nvPr/>
        </p:nvPicPr>
        <p:blipFill>
          <a:blip r:embed="rId5">
            <a:alphaModFix/>
          </a:blip>
          <a:stretch>
            <a:fillRect/>
          </a:stretch>
        </p:blipFill>
        <p:spPr>
          <a:xfrm rot="-5400000">
            <a:off x="3667362" y="-81062"/>
            <a:ext cx="1580675" cy="174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16475" y="4670700"/>
            <a:ext cx="1290900" cy="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پوانکاره</a:t>
            </a:r>
            <a:endParaRPr sz="1800"/>
          </a:p>
        </p:txBody>
      </p:sp>
      <p:sp>
        <p:nvSpPr>
          <p:cNvPr id="99" name="Google Shape;99;p18"/>
          <p:cNvSpPr txBox="1"/>
          <p:nvPr>
            <p:ph idx="1" type="body"/>
          </p:nvPr>
        </p:nvSpPr>
        <p:spPr>
          <a:xfrm>
            <a:off x="3943500" y="0"/>
            <a:ext cx="5200500" cy="4584300"/>
          </a:xfrm>
          <a:prstGeom prst="rect">
            <a:avLst/>
          </a:prstGeom>
          <a:ln>
            <a:noFill/>
          </a:ln>
        </p:spPr>
        <p:txBody>
          <a:bodyPr anchorCtr="0" anchor="t" bIns="91425" lIns="91425" spcFirstLastPara="1" rIns="91425" wrap="square" tIns="91425">
            <a:noAutofit/>
          </a:bodyPr>
          <a:lstStyle/>
          <a:p>
            <a:pPr indent="0" lvl="0" marL="457200" rtl="1" algn="r">
              <a:spcBef>
                <a:spcPts val="0"/>
              </a:spcBef>
              <a:spcAft>
                <a:spcPts val="0"/>
              </a:spcAft>
              <a:buNone/>
            </a:pPr>
            <a:r>
              <a:rPr lang="en" sz="1500"/>
              <a:t>«</a:t>
            </a:r>
            <a:r>
              <a:rPr lang="en" sz="1500"/>
              <a:t>اگـر هندسـه </a:t>
            </a:r>
            <a:r>
              <a:rPr lang="en" sz="1500">
                <a:solidFill>
                  <a:srgbClr val="38761D"/>
                </a:solidFill>
              </a:rPr>
              <a:t>دانشـی تجربـی</a:t>
            </a:r>
            <a:r>
              <a:rPr lang="en" sz="1500"/>
              <a:t> بـود نمـی توانسـت </a:t>
            </a:r>
            <a:r>
              <a:rPr lang="en" sz="1500">
                <a:solidFill>
                  <a:srgbClr val="CC0000"/>
                </a:solidFill>
              </a:rPr>
              <a:t>دانشی دقیق</a:t>
            </a:r>
            <a:r>
              <a:rPr lang="en" sz="1500"/>
              <a:t> باشد و پیوسته دستخوش تجدید نظـرمـیبـود... بنـابراین، اصـول هندسی نه شهود ترکیبی هستند و نه حقایق تجربی، بلکه قرارداد هسـتند. تنهـا انتخاب ما از میان همۀ قراردادهای ممکـن بـه وسـیله </a:t>
            </a:r>
            <a:r>
              <a:rPr lang="en" sz="1500">
                <a:solidFill>
                  <a:srgbClr val="B45F06"/>
                </a:solidFill>
              </a:rPr>
              <a:t>حقـایق تجربـی</a:t>
            </a:r>
            <a:r>
              <a:rPr lang="en" sz="1500"/>
              <a:t> رهبـری میشود، ولی </a:t>
            </a:r>
            <a:r>
              <a:rPr lang="en" sz="1500">
                <a:solidFill>
                  <a:srgbClr val="A64D79"/>
                </a:solidFill>
              </a:rPr>
              <a:t>انتخاب ما آزاد است و فقط به لزوم اجتناب از هرگونه تناقضـی محدود میشود.</a:t>
            </a:r>
            <a:r>
              <a:rPr lang="en" sz="1500"/>
              <a:t> بنابراین، این اصول هستند که می توانند دقیقاً درست باقی بمانند، حتی اگر قـوانین تجربی که موجب پذیرفته شدن آن ها شدهاند تقریبی باشند. به عبارت دیگر اصول موضوع هندسـه تنها عبارتند از تعاریف در لباس مبدل . پس بـرای ایـن پرسـش کـه «آیـا هندسـه اقلیدسـی درسـت است؟» چه باید اندیشید؟ پرسشی بیمعنی است، درست مثـل ایـن کـه بپرسـیم «آیـا دسـتگاه متـری درست است و اوزان ومقیاس های قدیم نادرستاند؟ آیـا مختصـات دکـارتی درسـت ومختصـات</a:t>
            </a:r>
            <a:r>
              <a:rPr lang="en" sz="1500"/>
              <a:t> </a:t>
            </a:r>
            <a:r>
              <a:rPr lang="en" sz="1500"/>
              <a:t>قطبی نادرست است؟» ... هیچ هندسهای نمیتواند درستتر از هندسهای دیگـر باشـد، تنهـا ممکـن است مناسبترباشد.»</a:t>
            </a:r>
            <a:endParaRPr sz="1500"/>
          </a:p>
          <a:p>
            <a:pPr indent="0" lvl="0" marL="457200" rtl="1" algn="r">
              <a:spcBef>
                <a:spcPts val="1600"/>
              </a:spcBef>
              <a:spcAft>
                <a:spcPts val="1600"/>
              </a:spcAft>
              <a:buNone/>
            </a:pPr>
            <a:r>
              <a:t/>
            </a:r>
            <a:endParaRPr sz="1500"/>
          </a:p>
        </p:txBody>
      </p:sp>
      <p:pic>
        <p:nvPicPr>
          <p:cNvPr id="100" name="Google Shape;100;p18"/>
          <p:cNvPicPr preferRelativeResize="0"/>
          <p:nvPr/>
        </p:nvPicPr>
        <p:blipFill>
          <a:blip r:embed="rId3">
            <a:alphaModFix/>
          </a:blip>
          <a:stretch>
            <a:fillRect/>
          </a:stretch>
        </p:blipFill>
        <p:spPr>
          <a:xfrm>
            <a:off x="0" y="0"/>
            <a:ext cx="381647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16475" y="4670700"/>
            <a:ext cx="2387100" cy="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‫رایشنباخ‬ ‫هانس‬</a:t>
            </a:r>
            <a:endParaRPr sz="1800"/>
          </a:p>
        </p:txBody>
      </p:sp>
      <p:sp>
        <p:nvSpPr>
          <p:cNvPr id="106" name="Google Shape;106;p19"/>
          <p:cNvSpPr txBox="1"/>
          <p:nvPr>
            <p:ph idx="1" type="body"/>
          </p:nvPr>
        </p:nvSpPr>
        <p:spPr>
          <a:xfrm>
            <a:off x="3943500" y="0"/>
            <a:ext cx="5200500" cy="4584300"/>
          </a:xfrm>
          <a:prstGeom prst="rect">
            <a:avLst/>
          </a:prstGeom>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2600"/>
              <a:t>پذیرش اساس علم</a:t>
            </a:r>
            <a:endParaRPr sz="2600"/>
          </a:p>
        </p:txBody>
      </p:sp>
      <p:pic>
        <p:nvPicPr>
          <p:cNvPr id="107" name="Google Shape;107;p19"/>
          <p:cNvPicPr preferRelativeResize="0"/>
          <p:nvPr/>
        </p:nvPicPr>
        <p:blipFill rotWithShape="1">
          <a:blip r:embed="rId3">
            <a:alphaModFix/>
          </a:blip>
          <a:srcRect b="2024" l="0" r="0" t="2024"/>
          <a:stretch/>
        </p:blipFill>
        <p:spPr>
          <a:xfrm>
            <a:off x="0" y="0"/>
            <a:ext cx="381647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0" y="456650"/>
            <a:ext cx="4232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Klein model</a:t>
            </a:r>
            <a:endParaRPr sz="3600"/>
          </a:p>
        </p:txBody>
      </p:sp>
      <p:pic>
        <p:nvPicPr>
          <p:cNvPr id="113" name="Google Shape;113;p20"/>
          <p:cNvPicPr preferRelativeResize="0"/>
          <p:nvPr/>
        </p:nvPicPr>
        <p:blipFill rotWithShape="1">
          <a:blip r:embed="rId3">
            <a:alphaModFix/>
          </a:blip>
          <a:srcRect b="0" l="2253" r="2244" t="0"/>
          <a:stretch/>
        </p:blipFill>
        <p:spPr>
          <a:xfrm>
            <a:off x="4231966" y="0"/>
            <a:ext cx="4912033"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0" y="456650"/>
            <a:ext cx="4232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The Poincaré disk is a model to 'see' 2D hyperbolic space by approximating what a hyperbola looks like from below</a:t>
            </a:r>
            <a:endParaRPr sz="3600"/>
          </a:p>
        </p:txBody>
      </p:sp>
      <p:pic>
        <p:nvPicPr>
          <p:cNvPr id="119" name="Google Shape;119;p21"/>
          <p:cNvPicPr preferRelativeResize="0"/>
          <p:nvPr/>
        </p:nvPicPr>
        <p:blipFill>
          <a:blip r:embed="rId3">
            <a:alphaModFix/>
          </a:blip>
          <a:stretch>
            <a:fillRect/>
          </a:stretch>
        </p:blipFill>
        <p:spPr>
          <a:xfrm>
            <a:off x="4231966" y="0"/>
            <a:ext cx="4912034"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