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ld Standard TT"/>
      <p:regular r:id="rId15"/>
      <p:bold r:id="rId16"/>
      <p:italic r:id="rId17"/>
    </p:embeddedFont>
    <p:embeddedFont>
      <p:font typeface="Vazirmatn"/>
      <p:regular r:id="rId18"/>
      <p:bold r:id="rId19"/>
    </p:embeddedFont>
    <p:embeddedFont>
      <p:font typeface="Vazirmatn Medium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VazirmatnMedium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VazirmatnMedium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regular.fntdata"/><Relationship Id="rId14" Type="http://schemas.openxmlformats.org/officeDocument/2006/relationships/slide" Target="slides/slide9.xml"/><Relationship Id="rId17" Type="http://schemas.openxmlformats.org/officeDocument/2006/relationships/font" Target="fonts/OldStandardTT-italic.fntdata"/><Relationship Id="rId16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Vazirmatn-bold.fntdata"/><Relationship Id="rId6" Type="http://schemas.openxmlformats.org/officeDocument/2006/relationships/slide" Target="slides/slide1.xml"/><Relationship Id="rId18" Type="http://schemas.openxmlformats.org/officeDocument/2006/relationships/font" Target="fonts/Vazirmatn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9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103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Simpson’s Paradox</a:t>
            </a:r>
            <a:endParaRPr b="1" sz="5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749014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P(X|AF_{i})&gt;P(X|BF_{i}) !=&gt;  P(A)&gt;P(B)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0" y="0"/>
            <a:ext cx="4180200" cy="20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puzzling phenomenon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050" y="-12"/>
            <a:ext cx="4963949" cy="39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08450"/>
            <a:ext cx="4180050" cy="313505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4180125" y="3968250"/>
            <a:ext cx="4964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most explanations are confusing (and in some cases</a:t>
            </a:r>
            <a:endParaRPr b="1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incorrect). The reason is that it is nearly impossible to explain the paradox</a:t>
            </a:r>
            <a:endParaRPr b="1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without using counterfactuals (or directed acyclic graphs)</a:t>
            </a:r>
            <a:endParaRPr b="1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512700" y="1893300"/>
            <a:ext cx="34878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Paradox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paradoxes</a:t>
            </a:r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According to Quine's classification of paradoxes:</a:t>
            </a:r>
            <a:endParaRPr/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4913325" y="287925"/>
            <a:ext cx="3837000" cy="41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veridical paradox </a:t>
            </a:r>
            <a:br>
              <a:rPr lang="en"/>
            </a:br>
            <a:r>
              <a:rPr lang="en"/>
              <a:t>(Schrödinger's cat)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falsidical paradox</a:t>
            </a:r>
            <a:br>
              <a:rPr lang="en"/>
            </a:br>
            <a:r>
              <a:rPr lang="en"/>
              <a:t> ( 2+2 = 5 )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Antinomy </a:t>
            </a:r>
            <a:br>
              <a:rPr lang="en"/>
            </a:br>
            <a:r>
              <a:rPr lang="en"/>
              <a:t>( P&amp;!P 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Dialetheia</a:t>
            </a:r>
            <a:br>
              <a:rPr lang="en"/>
            </a:br>
            <a:r>
              <a:rPr lang="en"/>
              <a:t> (A paradox that is both true and false at the same time and in the same sense)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4260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Simpson’s Paradox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probability of event X under conditions A and B in categories {F_{i}}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For each i if P(X|AF_{i})&gt;P(X|BF_{i})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* !=&gt; P(A)&gt;P(B)</a:t>
            </a:r>
            <a:br>
              <a:rPr lang="en" sz="1600"/>
            </a:br>
            <a:r>
              <a:rPr lang="en" sz="1600"/>
              <a:t>(* </a:t>
            </a:r>
            <a:r>
              <a:rPr lang="en" sz="1600"/>
              <a:t>does not necessarily implies)</a:t>
            </a:r>
            <a:endParaRPr sz="1600"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15276" r="15283" t="0"/>
          <a:stretch/>
        </p:blipFill>
        <p:spPr>
          <a:xfrm>
            <a:off x="4276475" y="240025"/>
            <a:ext cx="2204974" cy="211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b="0" l="20942" r="20948" t="0"/>
          <a:stretch/>
        </p:blipFill>
        <p:spPr>
          <a:xfrm>
            <a:off x="6481450" y="240025"/>
            <a:ext cx="2350851" cy="211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5">
            <a:alphaModFix/>
          </a:blip>
          <a:srcRect b="8949" l="0" r="0" t="8949"/>
          <a:stretch/>
        </p:blipFill>
        <p:spPr>
          <a:xfrm>
            <a:off x="4045343" y="2357975"/>
            <a:ext cx="4786957" cy="280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170125" y="157025"/>
            <a:ext cx="3245700" cy="130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0" y="153975"/>
            <a:ext cx="3180300" cy="48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Vazirmatn"/>
                <a:ea typeface="Vazirmatn"/>
                <a:cs typeface="Vazirmatn"/>
                <a:sym typeface="Vazirmatn"/>
              </a:rPr>
              <a:t>پارادوکس سیمپسون به یک پدیده در آمار و احتمالات اشاره می‌کند که در آن هنگامی که داده‌ها به صورت دسته‌بندی شده بررسی بشوند نتایج متفاوتی نسبت به زمانی که به صورت کلی و یکجا بررسی شوند نشان می‌دهند. معمولاً یکی از دلایلی که باعث این تفاوت می‌شود نامتوازن بودن دسته‌بندی‌ها است. برای مثال هنگامی بررسی دو رخداد A و B هنگامی که این دو رخداد به صورت دسته‌بندی‌شده بررسی می‌شوند درصد موفقیت رخداد A در هر دسته نسبت به رخداد B بیشتر است اما هنگامی که داده‌های ایندو رخداد به صورت یکجا بررسی می‌شوند درصد موفقیت رخداد B نسبت به A بیشتر می‌شود که این مخالف نتیجه بدست آمده در حالت قبلی است.</a:t>
            </a:r>
            <a:endParaRPr b="1" sz="1600">
              <a:latin typeface="Vazirmatn"/>
              <a:ea typeface="Vazirmatn"/>
              <a:cs typeface="Vazirmatn"/>
              <a:sym typeface="Vazirmatn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325" y="153975"/>
            <a:ext cx="5963676" cy="48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0" l="24982" r="24982" t="0"/>
          <a:stretch/>
        </p:blipFill>
        <p:spPr>
          <a:xfrm>
            <a:off x="0" y="0"/>
            <a:ext cx="457634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 rotWithShape="1">
          <a:blip r:embed="rId4">
            <a:alphaModFix/>
          </a:blip>
          <a:srcRect b="0" l="19090" r="19090" t="0"/>
          <a:stretch/>
        </p:blipFill>
        <p:spPr>
          <a:xfrm>
            <a:off x="4576350" y="0"/>
            <a:ext cx="4567649" cy="514319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5248200" y="3062550"/>
            <a:ext cx="3895800" cy="1832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Vazirmatn Medium"/>
                <a:ea typeface="Vazirmatn Medium"/>
                <a:cs typeface="Vazirmatn Medium"/>
                <a:sym typeface="Vazirmatn Medium"/>
              </a:rPr>
              <a:t>امروز تو را دسترس فردا نیست</a:t>
            </a:r>
            <a:endParaRPr>
              <a:latin typeface="Vazirmatn Medium"/>
              <a:ea typeface="Vazirmatn Medium"/>
              <a:cs typeface="Vazirmatn Medium"/>
              <a:sym typeface="Vazirmatn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Vazirmatn Medium"/>
                <a:ea typeface="Vazirmatn Medium"/>
                <a:cs typeface="Vazirmatn Medium"/>
                <a:sym typeface="Vazirmatn Medium"/>
              </a:rPr>
              <a:t>واندیشهٔ فردات به جز سودا نیست</a:t>
            </a:r>
            <a:endParaRPr>
              <a:latin typeface="Vazirmatn Medium"/>
              <a:ea typeface="Vazirmatn Medium"/>
              <a:cs typeface="Vazirmatn Medium"/>
              <a:sym typeface="Vazirmatn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Vazirmatn Medium"/>
              <a:ea typeface="Vazirmatn Medium"/>
              <a:cs typeface="Vazirmatn Medium"/>
              <a:sym typeface="Vazirmatn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Vazirmatn Medium"/>
                <a:ea typeface="Vazirmatn Medium"/>
                <a:cs typeface="Vazirmatn Medium"/>
                <a:sym typeface="Vazirmatn Medium"/>
              </a:rPr>
              <a:t>ضایع مکن این دم ار دلت شیدا نیست</a:t>
            </a:r>
            <a:endParaRPr>
              <a:latin typeface="Vazirmatn Medium"/>
              <a:ea typeface="Vazirmatn Medium"/>
              <a:cs typeface="Vazirmatn Medium"/>
              <a:sym typeface="Vazirmatn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Vazirmatn Medium"/>
                <a:ea typeface="Vazirmatn Medium"/>
                <a:cs typeface="Vazirmatn Medium"/>
                <a:sym typeface="Vazirmatn Medium"/>
              </a:rPr>
              <a:t>کاین باقی عمر را بها پیدا نیست</a:t>
            </a:r>
            <a:endParaRPr>
              <a:latin typeface="Vazirmatn Medium"/>
              <a:ea typeface="Vazirmatn Medium"/>
              <a:cs typeface="Vazirmatn Medium"/>
              <a:sym typeface="Vazirmatn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zirmatn Medium"/>
              <a:ea typeface="Vazirmatn Medium"/>
              <a:cs typeface="Vazirmatn Medium"/>
              <a:sym typeface="Vazirmatn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hanks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