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260336b59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260336b59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260336b59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260336b59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260336b59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260336b59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260336b59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260336b59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260336b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260336b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260336b5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260336b5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260336b59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260336b59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gif"/><Relationship Id="rId4" Type="http://schemas.openxmlformats.org/officeDocument/2006/relationships/hyperlink" Target="https://www.bayesserver.com/docs/assets/images/asia-animated-19a40b3ec76bae1088c18cc05b14a60a.gi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statswithr.github.io/book/" TargetMode="External"/><Relationship Id="rId4" Type="http://schemas.openxmlformats.org/officeDocument/2006/relationships/hyperlink" Target="https://seeing-theory.brown.edu/bayesian-inference/" TargetMode="External"/><Relationship Id="rId10" Type="http://schemas.openxmlformats.org/officeDocument/2006/relationships/hyperlink" Target="https://www.statlect.com/fundamentals-of-statistics/Bayesian-inference" TargetMode="External"/><Relationship Id="rId9" Type="http://schemas.openxmlformats.org/officeDocument/2006/relationships/hyperlink" Target="https://www.probabilitycourse.com/chapter9/9_1_0_bayesian_inference.php" TargetMode="External"/><Relationship Id="rId5" Type="http://schemas.openxmlformats.org/officeDocument/2006/relationships/hyperlink" Target="https://towardsdatascience.com/what-is-bayesian-inference-4eda9f9e20a6" TargetMode="External"/><Relationship Id="rId6" Type="http://schemas.openxmlformats.org/officeDocument/2006/relationships/hyperlink" Target="https://www.probabilisticworld.com/frequentist-bayesian-approaches-inferential-statistics/" TargetMode="External"/><Relationship Id="rId7" Type="http://schemas.openxmlformats.org/officeDocument/2006/relationships/hyperlink" Target="https://gandenberger.org/2014/07/28/intro-to-statistical-methods-2/" TargetMode="External"/><Relationship Id="rId8" Type="http://schemas.openxmlformats.org/officeDocument/2006/relationships/hyperlink" Target="https://en.wikipedia.org/wiki/Bayesian_infer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gif"/><Relationship Id="rId4" Type="http://schemas.openxmlformats.org/officeDocument/2006/relationships/image" Target="../media/image6.gif"/><Relationship Id="rId5" Type="http://schemas.openxmlformats.org/officeDocument/2006/relationships/image" Target="../media/image5.gif"/><Relationship Id="rId6" Type="http://schemas.openxmlformats.org/officeDocument/2006/relationships/image" Target="../media/image12.gif"/><Relationship Id="rId7" Type="http://schemas.openxmlformats.org/officeDocument/2006/relationships/image" Target="../media/image16.gif"/><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Bayesian Statistics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our prior knowledge affects our posterior knowledge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0" y="526350"/>
            <a:ext cx="5291100" cy="3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A Bayesian network can be described briefly as an</a:t>
            </a:r>
            <a:endParaRPr sz="3000"/>
          </a:p>
          <a:p>
            <a:pPr indent="0" lvl="0" marL="0" rtl="0" algn="l">
              <a:spcBef>
                <a:spcPts val="0"/>
              </a:spcBef>
              <a:spcAft>
                <a:spcPts val="0"/>
              </a:spcAft>
              <a:buClr>
                <a:schemeClr val="dk1"/>
              </a:buClr>
              <a:buSzPts val="1100"/>
              <a:buFont typeface="Arial"/>
              <a:buNone/>
            </a:pPr>
            <a:r>
              <a:rPr lang="en" sz="3000"/>
              <a:t>acyclic directed graph (DAG) which defines a factorization of a joint probability</a:t>
            </a:r>
            <a:endParaRPr sz="3000"/>
          </a:p>
          <a:p>
            <a:pPr indent="0" lvl="0" marL="0" rtl="0" algn="l">
              <a:spcBef>
                <a:spcPts val="0"/>
              </a:spcBef>
              <a:spcAft>
                <a:spcPts val="0"/>
              </a:spcAft>
              <a:buClr>
                <a:schemeClr val="dk1"/>
              </a:buClr>
              <a:buSzPts val="1100"/>
              <a:buFont typeface="Arial"/>
              <a:buNone/>
            </a:pPr>
            <a:r>
              <a:rPr lang="en" sz="3000"/>
              <a:t>distribution over the variables that are represented by the nodes of the DAG, where</a:t>
            </a:r>
            <a:endParaRPr sz="3000"/>
          </a:p>
          <a:p>
            <a:pPr indent="0" lvl="0" marL="0" rtl="0" algn="l">
              <a:spcBef>
                <a:spcPts val="0"/>
              </a:spcBef>
              <a:spcAft>
                <a:spcPts val="0"/>
              </a:spcAft>
              <a:buClr>
                <a:schemeClr val="dk1"/>
              </a:buClr>
              <a:buSzPts val="1100"/>
              <a:buFont typeface="Arial"/>
              <a:buNone/>
            </a:pPr>
            <a:r>
              <a:rPr lang="en" sz="3000"/>
              <a:t>the factorization is given by the directed links of the DAG.</a:t>
            </a:r>
            <a:endParaRPr sz="3000"/>
          </a:p>
          <a:p>
            <a:pPr indent="0" lvl="0" marL="0" rtl="0" algn="l">
              <a:spcBef>
                <a:spcPts val="0"/>
              </a:spcBef>
              <a:spcAft>
                <a:spcPts val="0"/>
              </a:spcAft>
              <a:buNone/>
            </a:pPr>
            <a:r>
              <a:t/>
            </a:r>
            <a:endParaRPr sz="3000"/>
          </a:p>
        </p:txBody>
      </p:sp>
      <p:pic>
        <p:nvPicPr>
          <p:cNvPr id="128" name="Google Shape;128;p22"/>
          <p:cNvPicPr preferRelativeResize="0"/>
          <p:nvPr/>
        </p:nvPicPr>
        <p:blipFill>
          <a:blip r:embed="rId3">
            <a:alphaModFix/>
          </a:blip>
          <a:stretch>
            <a:fillRect/>
          </a:stretch>
        </p:blipFill>
        <p:spPr>
          <a:xfrm rot="5400000">
            <a:off x="4850088" y="1130087"/>
            <a:ext cx="4963274" cy="279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684925" y="0"/>
            <a:ext cx="6675607" cy="5143500"/>
          </a:xfrm>
          <a:prstGeom prst="rect">
            <a:avLst/>
          </a:prstGeom>
          <a:noFill/>
          <a:ln>
            <a:noFill/>
          </a:ln>
        </p:spPr>
      </p:pic>
      <p:sp>
        <p:nvSpPr>
          <p:cNvPr id="134" name="Google Shape;134;p23"/>
          <p:cNvSpPr txBox="1"/>
          <p:nvPr/>
        </p:nvSpPr>
        <p:spPr>
          <a:xfrm>
            <a:off x="7948900" y="80575"/>
            <a:ext cx="1060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hlink"/>
                </a:solidFill>
                <a:latin typeface="Old Standard TT"/>
                <a:ea typeface="Old Standard TT"/>
                <a:cs typeface="Old Standard TT"/>
                <a:sym typeface="Old Standard TT"/>
                <a:hlinkClick r:id="rId4"/>
              </a:rPr>
              <a:t>Bayes Server</a:t>
            </a:r>
            <a:endParaRPr b="1" sz="22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2007350" y="0"/>
            <a:ext cx="7136651"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4294967295" type="title"/>
          </p:nvPr>
        </p:nvSpPr>
        <p:spPr>
          <a:xfrm>
            <a:off x="412200" y="378625"/>
            <a:ext cx="8319600" cy="41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chemeClr val="lt2"/>
                </a:solidFill>
              </a:rPr>
              <a:t>Bayesian Networks</a:t>
            </a:r>
            <a:endParaRPr b="1" sz="4000">
              <a:solidFill>
                <a:schemeClr val="lt2"/>
              </a:solidFill>
            </a:endParaRPr>
          </a:p>
          <a:p>
            <a:pPr indent="0" lvl="0" marL="0" rtl="0" algn="l">
              <a:spcBef>
                <a:spcPts val="0"/>
              </a:spcBef>
              <a:spcAft>
                <a:spcPts val="0"/>
              </a:spcAft>
              <a:buClr>
                <a:schemeClr val="dk1"/>
              </a:buClr>
              <a:buSzPts val="1100"/>
              <a:buFont typeface="Arial"/>
              <a:buNone/>
            </a:pPr>
            <a:r>
              <a:rPr b="1" lang="en" sz="4000">
                <a:solidFill>
                  <a:schemeClr val="lt2"/>
                </a:solidFill>
              </a:rPr>
              <a:t>and Influence Diagrams:</a:t>
            </a:r>
            <a:endParaRPr b="1" sz="4000">
              <a:solidFill>
                <a:schemeClr val="lt2"/>
              </a:solidFill>
            </a:endParaRPr>
          </a:p>
          <a:p>
            <a:pPr indent="0" lvl="0" marL="0" rtl="0" algn="l">
              <a:spcBef>
                <a:spcPts val="0"/>
              </a:spcBef>
              <a:spcAft>
                <a:spcPts val="0"/>
              </a:spcAft>
              <a:buClr>
                <a:schemeClr val="dk1"/>
              </a:buClr>
              <a:buSzPts val="1100"/>
              <a:buFont typeface="Arial"/>
              <a:buNone/>
            </a:pPr>
            <a:r>
              <a:rPr b="1" lang="en" sz="4000">
                <a:solidFill>
                  <a:schemeClr val="lt2"/>
                </a:solidFill>
              </a:rPr>
              <a:t>A Guide to Construction</a:t>
            </a:r>
            <a:endParaRPr b="1" sz="4000">
              <a:solidFill>
                <a:schemeClr val="lt2"/>
              </a:solidFill>
            </a:endParaRPr>
          </a:p>
          <a:p>
            <a:pPr indent="0" lvl="0" marL="0" rtl="0" algn="l">
              <a:spcBef>
                <a:spcPts val="0"/>
              </a:spcBef>
              <a:spcAft>
                <a:spcPts val="0"/>
              </a:spcAft>
              <a:buClr>
                <a:schemeClr val="dk1"/>
              </a:buClr>
              <a:buSzPts val="1100"/>
              <a:buFont typeface="Arial"/>
              <a:buNone/>
            </a:pPr>
            <a:r>
              <a:rPr b="1" lang="en" sz="4000">
                <a:solidFill>
                  <a:schemeClr val="lt2"/>
                </a:solidFill>
              </a:rPr>
              <a:t>and Analysis</a:t>
            </a:r>
            <a:endParaRPr b="1" sz="4000">
              <a:solidFill>
                <a:schemeClr val="lt2"/>
              </a:solidFill>
            </a:endParaRPr>
          </a:p>
          <a:p>
            <a:pPr indent="0" lvl="0" marL="0" rtl="0" algn="l">
              <a:spcBef>
                <a:spcPts val="0"/>
              </a:spcBef>
              <a:spcAft>
                <a:spcPts val="0"/>
              </a:spcAft>
              <a:buNone/>
            </a:pPr>
            <a:r>
              <a:t/>
            </a:r>
            <a:endParaRPr b="1" sz="4000">
              <a:solidFill>
                <a:schemeClr val="lt2"/>
              </a:solidFill>
            </a:endParaRPr>
          </a:p>
        </p:txBody>
      </p:sp>
      <p:sp>
        <p:nvSpPr>
          <p:cNvPr id="145" name="Google Shape;145;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t>Example</a:t>
            </a:r>
            <a:r>
              <a:rPr b="1" lang="en" sz="2400"/>
              <a:t>s</a:t>
            </a:r>
            <a:endParaRPr b="1" sz="2400"/>
          </a:p>
          <a:p>
            <a:pPr indent="0" lvl="0" marL="0" rtl="0" algn="l">
              <a:spcBef>
                <a:spcPts val="0"/>
              </a:spcBef>
              <a:spcAft>
                <a:spcPts val="0"/>
              </a:spcAft>
              <a:buNone/>
            </a:pPr>
            <a:r>
              <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2" type="body"/>
          </p:nvPr>
        </p:nvSpPr>
        <p:spPr>
          <a:xfrm>
            <a:off x="311700" y="613200"/>
            <a:ext cx="8672700" cy="43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330200" lvl="0" marL="457200" rtl="0" algn="l">
              <a:spcBef>
                <a:spcPts val="1600"/>
              </a:spcBef>
              <a:spcAft>
                <a:spcPts val="0"/>
              </a:spcAft>
              <a:buSzPts val="1600"/>
              <a:buChar char="●"/>
            </a:pPr>
            <a:r>
              <a:rPr lang="en" sz="1600"/>
              <a:t>An Introduction to Bayesian Thinking - </a:t>
            </a:r>
            <a:r>
              <a:rPr lang="en" sz="1600" u="sng">
                <a:solidFill>
                  <a:schemeClr val="hlink"/>
                </a:solidFill>
                <a:hlinkClick r:id="rId3"/>
              </a:rPr>
              <a:t>https://statswithr.github.io/book/</a:t>
            </a:r>
            <a:r>
              <a:rPr lang="en" sz="1600"/>
              <a:t> </a:t>
            </a:r>
            <a:endParaRPr sz="1600"/>
          </a:p>
          <a:p>
            <a:pPr indent="-330200" lvl="0" marL="457200" rtl="0" algn="l">
              <a:spcBef>
                <a:spcPts val="0"/>
              </a:spcBef>
              <a:spcAft>
                <a:spcPts val="0"/>
              </a:spcAft>
              <a:buSzPts val="1600"/>
              <a:buChar char="●"/>
            </a:pPr>
            <a:r>
              <a:rPr lang="en" sz="1600"/>
              <a:t>Bayesian Inference - </a:t>
            </a:r>
            <a:r>
              <a:rPr lang="en" sz="1600" u="sng">
                <a:solidFill>
                  <a:schemeClr val="hlink"/>
                </a:solidFill>
                <a:hlinkClick r:id="rId4"/>
              </a:rPr>
              <a:t>https://seeing-theory.brown.edu/bayesian-inference/</a:t>
            </a:r>
            <a:r>
              <a:rPr lang="en" sz="1600"/>
              <a:t> </a:t>
            </a:r>
            <a:endParaRPr sz="1600"/>
          </a:p>
          <a:p>
            <a:pPr indent="-330200" lvl="0" marL="457200" rtl="0" algn="l">
              <a:spcBef>
                <a:spcPts val="0"/>
              </a:spcBef>
              <a:spcAft>
                <a:spcPts val="0"/>
              </a:spcAft>
              <a:buSzPts val="1600"/>
              <a:buChar char="●"/>
            </a:pPr>
            <a:r>
              <a:rPr lang="en" sz="1600"/>
              <a:t>What Is Bayesian Inference? - </a:t>
            </a:r>
            <a:r>
              <a:rPr lang="en" sz="1600" u="sng">
                <a:solidFill>
                  <a:schemeClr val="hlink"/>
                </a:solidFill>
                <a:hlinkClick r:id="rId5"/>
              </a:rPr>
              <a:t>https://towardsdatascience.com/what-is-bayesian-inference-4eda9f9e20a6</a:t>
            </a:r>
            <a:endParaRPr sz="1600"/>
          </a:p>
          <a:p>
            <a:pPr indent="-330200" lvl="0" marL="457200" rtl="0" algn="l">
              <a:spcBef>
                <a:spcPts val="0"/>
              </a:spcBef>
              <a:spcAft>
                <a:spcPts val="0"/>
              </a:spcAft>
              <a:buSzPts val="1600"/>
              <a:buChar char="●"/>
            </a:pPr>
            <a:r>
              <a:rPr lang="en" sz="1600"/>
              <a:t>Frequentist and Bayesian Approaches in Statistics - </a:t>
            </a:r>
            <a:r>
              <a:rPr lang="en" sz="1600" u="sng">
                <a:solidFill>
                  <a:schemeClr val="hlink"/>
                </a:solidFill>
                <a:hlinkClick r:id="rId6"/>
              </a:rPr>
              <a:t>https://www.probabilisticworld.com/frequentist-bayesian-approaches-inferential-statistics/</a:t>
            </a:r>
            <a:endParaRPr sz="1600"/>
          </a:p>
          <a:p>
            <a:pPr indent="-330200" lvl="0" marL="457200" rtl="0" algn="l">
              <a:spcBef>
                <a:spcPts val="0"/>
              </a:spcBef>
              <a:spcAft>
                <a:spcPts val="0"/>
              </a:spcAft>
              <a:buSzPts val="1600"/>
              <a:buChar char="●"/>
            </a:pPr>
            <a:r>
              <a:rPr lang="en" sz="1600"/>
              <a:t>An Introduction to Likelihoodist, Bayesian, and Frequentist Methods - </a:t>
            </a:r>
            <a:r>
              <a:rPr lang="en" sz="1600" u="sng">
                <a:solidFill>
                  <a:schemeClr val="hlink"/>
                </a:solidFill>
                <a:hlinkClick r:id="rId7"/>
              </a:rPr>
              <a:t>https://gandenberger.org/2014/07/28/intro-to-statistical-methods-2/</a:t>
            </a:r>
            <a:endParaRPr sz="1600"/>
          </a:p>
          <a:p>
            <a:pPr indent="-330200" lvl="0" marL="457200" rtl="0" algn="l">
              <a:spcBef>
                <a:spcPts val="0"/>
              </a:spcBef>
              <a:spcAft>
                <a:spcPts val="0"/>
              </a:spcAft>
              <a:buSzPts val="1600"/>
              <a:buChar char="●"/>
            </a:pPr>
            <a:r>
              <a:rPr lang="en" sz="1600"/>
              <a:t>Wikipedia - </a:t>
            </a:r>
            <a:r>
              <a:rPr lang="en" sz="1600" u="sng">
                <a:solidFill>
                  <a:schemeClr val="hlink"/>
                </a:solidFill>
                <a:hlinkClick r:id="rId8"/>
              </a:rPr>
              <a:t>https://en.wikipedia.org/wiki/Bayesian_inference</a:t>
            </a:r>
            <a:r>
              <a:rPr lang="en" sz="1600"/>
              <a:t> </a:t>
            </a:r>
            <a:endParaRPr sz="1600"/>
          </a:p>
          <a:p>
            <a:pPr indent="-330200" lvl="0" marL="457200" rtl="0" algn="l">
              <a:spcBef>
                <a:spcPts val="0"/>
              </a:spcBef>
              <a:spcAft>
                <a:spcPts val="0"/>
              </a:spcAft>
              <a:buSzPts val="1600"/>
              <a:buChar char="●"/>
            </a:pPr>
            <a:r>
              <a:rPr lang="en" sz="1600"/>
              <a:t>9.1.0 Bayesian Inference - </a:t>
            </a:r>
            <a:r>
              <a:rPr lang="en" sz="1600" u="sng">
                <a:solidFill>
                  <a:schemeClr val="hlink"/>
                </a:solidFill>
                <a:hlinkClick r:id="rId9"/>
              </a:rPr>
              <a:t>https://www.probabilitycourse.com/chapter9/9_1_0_bayesian_inference.php</a:t>
            </a:r>
            <a:endParaRPr sz="1600"/>
          </a:p>
          <a:p>
            <a:pPr indent="-330200" lvl="0" marL="457200" rtl="0" algn="l">
              <a:spcBef>
                <a:spcPts val="0"/>
              </a:spcBef>
              <a:spcAft>
                <a:spcPts val="0"/>
              </a:spcAft>
              <a:buSzPts val="1600"/>
              <a:buChar char="●"/>
            </a:pPr>
            <a:r>
              <a:rPr lang="en" sz="1600"/>
              <a:t>Bayesian inference by Marco Taboga, Ph</a:t>
            </a:r>
            <a:r>
              <a:rPr lang="en" sz="1600"/>
              <a:t>D - </a:t>
            </a:r>
            <a:r>
              <a:rPr lang="en" sz="1600" u="sng">
                <a:solidFill>
                  <a:schemeClr val="hlink"/>
                </a:solidFill>
                <a:hlinkClick r:id="rId10"/>
              </a:rPr>
              <a:t>https://www.statlect.com/fundamentals-of-statistics/Bayesian-inference</a:t>
            </a:r>
            <a:r>
              <a:rPr lang="en" sz="1600"/>
              <a:t> </a:t>
            </a:r>
            <a:endParaRPr sz="1600"/>
          </a:p>
          <a:p>
            <a:pPr indent="0" lvl="0" marL="457200" rtl="0" algn="l">
              <a:spcBef>
                <a:spcPts val="1600"/>
              </a:spcBef>
              <a:spcAft>
                <a:spcPts val="1600"/>
              </a:spcAft>
              <a:buNone/>
            </a:pPr>
            <a:r>
              <a:t/>
            </a:r>
            <a:endParaRPr sz="1600"/>
          </a:p>
        </p:txBody>
      </p:sp>
      <p:sp>
        <p:nvSpPr>
          <p:cNvPr id="151" name="Google Shape;151;p26"/>
          <p:cNvSpPr txBox="1"/>
          <p:nvPr>
            <p:ph type="title"/>
          </p:nvPr>
        </p:nvSpPr>
        <p:spPr>
          <a:xfrm>
            <a:off x="311700"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40302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our prior knowledge affects our posterior knowledge</a:t>
            </a:r>
            <a:endParaRPr b="1" sz="3000"/>
          </a:p>
        </p:txBody>
      </p:sp>
      <p:pic>
        <p:nvPicPr>
          <p:cNvPr id="66" name="Google Shape;66;p14"/>
          <p:cNvPicPr preferRelativeResize="0"/>
          <p:nvPr/>
        </p:nvPicPr>
        <p:blipFill>
          <a:blip r:embed="rId3">
            <a:alphaModFix/>
          </a:blip>
          <a:stretch>
            <a:fillRect/>
          </a:stretch>
        </p:blipFill>
        <p:spPr>
          <a:xfrm>
            <a:off x="4030317" y="0"/>
            <a:ext cx="5113682" cy="5143500"/>
          </a:xfrm>
          <a:prstGeom prst="rect">
            <a:avLst/>
          </a:prstGeom>
          <a:noFill/>
          <a:ln>
            <a:noFill/>
          </a:ln>
        </p:spPr>
      </p:pic>
      <p:sp>
        <p:nvSpPr>
          <p:cNvPr id="67" name="Google Shape;67;p14"/>
          <p:cNvSpPr txBox="1"/>
          <p:nvPr/>
        </p:nvSpPr>
        <p:spPr>
          <a:xfrm>
            <a:off x="0" y="0"/>
            <a:ext cx="403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Old Standard TT"/>
                <a:ea typeface="Old Standard TT"/>
                <a:cs typeface="Old Standard TT"/>
                <a:sym typeface="Old Standard TT"/>
              </a:rPr>
              <a:t>“Bayesian” first appeared around the 1950s by R. A. Fisher</a:t>
            </a:r>
            <a:endParaRPr>
              <a:solidFill>
                <a:schemeClr val="accent3"/>
              </a:solidFill>
              <a:latin typeface="Old Standard TT"/>
              <a:ea typeface="Old Standard TT"/>
              <a:cs typeface="Old Standard TT"/>
              <a:sym typeface="Old Standard TT"/>
            </a:endParaRPr>
          </a:p>
          <a:p>
            <a:pPr indent="0" lvl="0" marL="0" rtl="0" algn="l">
              <a:spcBef>
                <a:spcPts val="0"/>
              </a:spcBef>
              <a:spcAft>
                <a:spcPts val="0"/>
              </a:spcAft>
              <a:buNone/>
            </a:pPr>
            <a:r>
              <a:rPr lang="en">
                <a:solidFill>
                  <a:schemeClr val="accent3"/>
                </a:solidFill>
                <a:latin typeface="Old Standard TT"/>
                <a:ea typeface="Old Standard TT"/>
                <a:cs typeface="Old Standard TT"/>
                <a:sym typeface="Old Standard TT"/>
              </a:rPr>
              <a:t> the concept was properly formalized long before by P. S. Laplace in the 18th century, but known as “inverse probability”</a:t>
            </a:r>
            <a:endParaRPr>
              <a:solidFill>
                <a:schemeClr val="accent3"/>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12700" y="301025"/>
            <a:ext cx="8118600" cy="303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The philosophical difference between the frequentist and Bayesian interpretation of probability is their definitions of probability: the frequentist (or classical) definition of probability is based on frequencies of events, whereas the Bayesian definition of probability is based on our knowledge of events. In the context of data science, we can interpret this difference as: </a:t>
            </a:r>
            <a:r>
              <a:rPr b="1" lang="en" sz="2400" u="sng"/>
              <a:t>what the data says versus what we know from the data.</a:t>
            </a:r>
            <a:endParaRPr b="1" sz="24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Analogy</a:t>
            </a:r>
            <a:endParaRPr/>
          </a:p>
        </p:txBody>
      </p:sp>
      <p:pic>
        <p:nvPicPr>
          <p:cNvPr id="78" name="Google Shape;78;p16"/>
          <p:cNvPicPr preferRelativeResize="0"/>
          <p:nvPr/>
        </p:nvPicPr>
        <p:blipFill rotWithShape="1">
          <a:blip r:embed="rId3">
            <a:alphaModFix/>
          </a:blip>
          <a:srcRect b="0" l="14105" r="14112" t="0"/>
          <a:stretch/>
        </p:blipFill>
        <p:spPr>
          <a:xfrm>
            <a:off x="4705150" y="342525"/>
            <a:ext cx="2035800" cy="1955427"/>
          </a:xfrm>
          <a:prstGeom prst="rect">
            <a:avLst/>
          </a:prstGeom>
          <a:noFill/>
          <a:ln>
            <a:noFill/>
          </a:ln>
        </p:spPr>
      </p:pic>
      <p:pic>
        <p:nvPicPr>
          <p:cNvPr id="79" name="Google Shape;79;p16"/>
          <p:cNvPicPr preferRelativeResize="0"/>
          <p:nvPr/>
        </p:nvPicPr>
        <p:blipFill rotWithShape="1">
          <a:blip r:embed="rId4">
            <a:alphaModFix/>
          </a:blip>
          <a:srcRect b="0" l="28957" r="28957" t="0"/>
          <a:stretch/>
        </p:blipFill>
        <p:spPr>
          <a:xfrm>
            <a:off x="6796425" y="342525"/>
            <a:ext cx="2035799" cy="1946699"/>
          </a:xfrm>
          <a:prstGeom prst="rect">
            <a:avLst/>
          </a:prstGeom>
          <a:noFill/>
          <a:ln>
            <a:noFill/>
          </a:ln>
        </p:spPr>
      </p:pic>
      <p:pic>
        <p:nvPicPr>
          <p:cNvPr id="80" name="Google Shape;80;p16"/>
          <p:cNvPicPr preferRelativeResize="0"/>
          <p:nvPr/>
        </p:nvPicPr>
        <p:blipFill rotWithShape="1">
          <a:blip r:embed="rId5">
            <a:alphaModFix/>
          </a:blip>
          <a:srcRect b="0" l="7117" r="7126" t="0"/>
          <a:stretch/>
        </p:blipFill>
        <p:spPr>
          <a:xfrm>
            <a:off x="4705200" y="2336175"/>
            <a:ext cx="4127099" cy="2420351"/>
          </a:xfrm>
          <a:prstGeom prst="rect">
            <a:avLst/>
          </a:prstGeom>
          <a:noFill/>
          <a:ln>
            <a:noFill/>
          </a:ln>
        </p:spPr>
      </p:pic>
      <p:sp>
        <p:nvSpPr>
          <p:cNvPr id="81" name="Google Shape;81;p16"/>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t>I have misplaced my phone somewhere in the home. I can use the phone locator on the base of the instrument to locate the phone and when I press the phone locator the phone starts beeping.</a:t>
            </a:r>
            <a:endParaRPr sz="1600"/>
          </a:p>
          <a:p>
            <a:pPr indent="0" lvl="0" marL="457200" rtl="0" algn="l">
              <a:spcBef>
                <a:spcPts val="1600"/>
              </a:spcBef>
              <a:spcAft>
                <a:spcPts val="0"/>
              </a:spcAft>
              <a:buClr>
                <a:schemeClr val="dk1"/>
              </a:buClr>
              <a:buSzPts val="1100"/>
              <a:buFont typeface="Arial"/>
              <a:buNone/>
            </a:pPr>
            <a:r>
              <a:t/>
            </a:r>
            <a:endParaRPr sz="1600"/>
          </a:p>
          <a:p>
            <a:pPr indent="0" lvl="0" marL="457200" rtl="0" algn="l">
              <a:spcBef>
                <a:spcPts val="1600"/>
              </a:spcBef>
              <a:spcAft>
                <a:spcPts val="0"/>
              </a:spcAft>
              <a:buNone/>
            </a:pPr>
            <a:r>
              <a:rPr b="1" lang="en" sz="1600"/>
              <a:t>Problem: Which area of my home should I search?</a:t>
            </a:r>
            <a:endParaRPr b="1" sz="1600"/>
          </a:p>
          <a:p>
            <a:pPr indent="0" lvl="0" marL="45720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65500" y="1065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Bayesian Reasoning</a:t>
            </a:r>
            <a:endParaRPr/>
          </a:p>
        </p:txBody>
      </p:sp>
      <p:sp>
        <p:nvSpPr>
          <p:cNvPr id="87" name="Google Shape;87;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Frequentist Reasoning</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rPr lang="en"/>
              <a:t>I can hear the phone beeping. I also have a mental model which helps me identify the area from which the sound is coming. Therefore, upon hearing the beep, I infer the area of my home I must search to locate the phone.</a:t>
            </a:r>
            <a:endParaRPr/>
          </a:p>
        </p:txBody>
      </p:sp>
      <p:sp>
        <p:nvSpPr>
          <p:cNvPr id="88" name="Google Shape;88;p17"/>
          <p:cNvSpPr txBox="1"/>
          <p:nvPr>
            <p:ph idx="1" type="subTitle"/>
          </p:nvPr>
        </p:nvSpPr>
        <p:spPr>
          <a:xfrm>
            <a:off x="265500" y="1439749"/>
            <a:ext cx="4045200" cy="36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I can hear the phone beeping. Now, apart from a mental model which helps me identify the area from which the sound is coming from, I also know the locations where I have misplaced the phone in the past. So, I combine my inferences using the beeps and my prior information about the locations I have misplaced the phone in the past to identify an area I must search to locate the phone.</a:t>
            </a:r>
            <a:endParaRPr b="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0" y="0"/>
            <a:ext cx="5748850" cy="3259033"/>
          </a:xfrm>
          <a:prstGeom prst="rect">
            <a:avLst/>
          </a:prstGeom>
          <a:noFill/>
          <a:ln>
            <a:noFill/>
          </a:ln>
        </p:spPr>
      </p:pic>
      <p:pic>
        <p:nvPicPr>
          <p:cNvPr id="94" name="Google Shape;94;p18"/>
          <p:cNvPicPr preferRelativeResize="0"/>
          <p:nvPr/>
        </p:nvPicPr>
        <p:blipFill>
          <a:blip r:embed="rId4">
            <a:alphaModFix/>
          </a:blip>
          <a:stretch>
            <a:fillRect/>
          </a:stretch>
        </p:blipFill>
        <p:spPr>
          <a:xfrm>
            <a:off x="5748849" y="0"/>
            <a:ext cx="3395150" cy="5143501"/>
          </a:xfrm>
          <a:prstGeom prst="rect">
            <a:avLst/>
          </a:prstGeom>
          <a:noFill/>
          <a:ln>
            <a:noFill/>
          </a:ln>
        </p:spPr>
      </p:pic>
      <p:pic>
        <p:nvPicPr>
          <p:cNvPr id="95" name="Google Shape;95;p18"/>
          <p:cNvPicPr preferRelativeResize="0"/>
          <p:nvPr/>
        </p:nvPicPr>
        <p:blipFill>
          <a:blip r:embed="rId5">
            <a:alphaModFix/>
          </a:blip>
          <a:stretch>
            <a:fillRect/>
          </a:stretch>
        </p:blipFill>
        <p:spPr>
          <a:xfrm>
            <a:off x="-2" y="3259025"/>
            <a:ext cx="3951125" cy="1889950"/>
          </a:xfrm>
          <a:prstGeom prst="rect">
            <a:avLst/>
          </a:prstGeom>
          <a:noFill/>
          <a:ln>
            <a:noFill/>
          </a:ln>
        </p:spPr>
      </p:pic>
      <p:sp>
        <p:nvSpPr>
          <p:cNvPr id="96" name="Google Shape;96;p18"/>
          <p:cNvSpPr txBox="1"/>
          <p:nvPr/>
        </p:nvSpPr>
        <p:spPr>
          <a:xfrm>
            <a:off x="4111401" y="3259025"/>
            <a:ext cx="15165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Old Standard TT"/>
                <a:ea typeface="Old Standard TT"/>
                <a:cs typeface="Old Standard TT"/>
                <a:sym typeface="Old Standard TT"/>
              </a:rPr>
              <a:t>Lindley</a:t>
            </a:r>
            <a:endParaRPr sz="2100">
              <a:latin typeface="Old Standard TT"/>
              <a:ea typeface="Old Standard TT"/>
              <a:cs typeface="Old Standard TT"/>
              <a:sym typeface="Old Standard TT"/>
            </a:endParaRPr>
          </a:p>
          <a:p>
            <a:pPr indent="0" lvl="0" marL="0" rtl="0" algn="l">
              <a:spcBef>
                <a:spcPts val="0"/>
              </a:spcBef>
              <a:spcAft>
                <a:spcPts val="0"/>
              </a:spcAft>
              <a:buNone/>
            </a:pPr>
            <a:r>
              <a:rPr lang="en" sz="2100">
                <a:latin typeface="Old Standard TT"/>
                <a:ea typeface="Old Standard TT"/>
                <a:cs typeface="Old Standard TT"/>
                <a:sym typeface="Old Standard TT"/>
              </a:rPr>
              <a:t>vs</a:t>
            </a:r>
            <a:endParaRPr sz="2100">
              <a:latin typeface="Old Standard TT"/>
              <a:ea typeface="Old Standard TT"/>
              <a:cs typeface="Old Standard TT"/>
              <a:sym typeface="Old Standard TT"/>
            </a:endParaRPr>
          </a:p>
          <a:p>
            <a:pPr indent="0" lvl="0" marL="0" rtl="0" algn="l">
              <a:spcBef>
                <a:spcPts val="0"/>
              </a:spcBef>
              <a:spcAft>
                <a:spcPts val="0"/>
              </a:spcAft>
              <a:buNone/>
            </a:pPr>
            <a:r>
              <a:rPr lang="en" sz="2100">
                <a:latin typeface="Old Standard TT"/>
                <a:ea typeface="Old Standard TT"/>
                <a:cs typeface="Old Standard TT"/>
                <a:sym typeface="Old Standard TT"/>
              </a:rPr>
              <a:t>Fisher</a:t>
            </a:r>
            <a:endParaRPr sz="21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4761000" cy="10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Bayes’ theorem</a:t>
            </a:r>
            <a:endParaRPr/>
          </a:p>
        </p:txBody>
      </p:sp>
      <p:sp>
        <p:nvSpPr>
          <p:cNvPr id="102" name="Google Shape;102;p19"/>
          <p:cNvSpPr txBox="1"/>
          <p:nvPr/>
        </p:nvSpPr>
        <p:spPr>
          <a:xfrm>
            <a:off x="5604000" y="1836525"/>
            <a:ext cx="354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lt1"/>
                </a:solidFill>
                <a:latin typeface="Old Standard TT"/>
                <a:ea typeface="Old Standard TT"/>
                <a:cs typeface="Old Standard TT"/>
                <a:sym typeface="Old Standard TT"/>
              </a:rPr>
              <a:t>Let’s say we have two sets of outcomes A and B (also called events). We denote the probabilities of each event P(A) and P(B) respectively. The probability of both events is denoted with the joint probability P(A, B), and we can expand this with conditional probabilities</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p:txBody>
      </p:sp>
      <p:pic>
        <p:nvPicPr>
          <p:cNvPr id="103" name="Google Shape;103;p19"/>
          <p:cNvPicPr preferRelativeResize="0"/>
          <p:nvPr/>
        </p:nvPicPr>
        <p:blipFill>
          <a:blip r:embed="rId3">
            <a:alphaModFix/>
          </a:blip>
          <a:stretch>
            <a:fillRect/>
          </a:stretch>
        </p:blipFill>
        <p:spPr>
          <a:xfrm>
            <a:off x="6045661" y="4383200"/>
            <a:ext cx="2656682" cy="760300"/>
          </a:xfrm>
          <a:prstGeom prst="rect">
            <a:avLst/>
          </a:prstGeom>
          <a:noFill/>
          <a:ln>
            <a:noFill/>
          </a:ln>
        </p:spPr>
      </p:pic>
      <p:pic>
        <p:nvPicPr>
          <p:cNvPr id="104" name="Google Shape;104;p19"/>
          <p:cNvPicPr preferRelativeResize="0"/>
          <p:nvPr/>
        </p:nvPicPr>
        <p:blipFill>
          <a:blip r:embed="rId4">
            <a:alphaModFix/>
          </a:blip>
          <a:stretch>
            <a:fillRect/>
          </a:stretch>
        </p:blipFill>
        <p:spPr>
          <a:xfrm>
            <a:off x="5664438" y="3673050"/>
            <a:ext cx="3419125" cy="244924"/>
          </a:xfrm>
          <a:prstGeom prst="rect">
            <a:avLst/>
          </a:prstGeom>
          <a:noFill/>
          <a:ln>
            <a:noFill/>
          </a:ln>
        </p:spPr>
      </p:pic>
      <p:pic>
        <p:nvPicPr>
          <p:cNvPr id="105" name="Google Shape;105;p19"/>
          <p:cNvPicPr preferRelativeResize="0"/>
          <p:nvPr/>
        </p:nvPicPr>
        <p:blipFill>
          <a:blip r:embed="rId5">
            <a:alphaModFix/>
          </a:blip>
          <a:stretch>
            <a:fillRect/>
          </a:stretch>
        </p:blipFill>
        <p:spPr>
          <a:xfrm>
            <a:off x="5671036" y="3989134"/>
            <a:ext cx="3405932" cy="244924"/>
          </a:xfrm>
          <a:prstGeom prst="rect">
            <a:avLst/>
          </a:prstGeom>
          <a:noFill/>
          <a:ln>
            <a:noFill/>
          </a:ln>
        </p:spPr>
      </p:pic>
      <p:pic>
        <p:nvPicPr>
          <p:cNvPr id="106" name="Google Shape;106;p19"/>
          <p:cNvPicPr preferRelativeResize="0"/>
          <p:nvPr/>
        </p:nvPicPr>
        <p:blipFill>
          <a:blip r:embed="rId6">
            <a:alphaModFix/>
          </a:blip>
          <a:stretch>
            <a:fillRect/>
          </a:stretch>
        </p:blipFill>
        <p:spPr>
          <a:xfrm>
            <a:off x="107425" y="1047600"/>
            <a:ext cx="5680675" cy="1151300"/>
          </a:xfrm>
          <a:prstGeom prst="rect">
            <a:avLst/>
          </a:prstGeom>
          <a:noFill/>
          <a:ln>
            <a:noFill/>
          </a:ln>
        </p:spPr>
      </p:pic>
      <p:pic>
        <p:nvPicPr>
          <p:cNvPr id="107" name="Google Shape;107;p19"/>
          <p:cNvPicPr preferRelativeResize="0"/>
          <p:nvPr/>
        </p:nvPicPr>
        <p:blipFill>
          <a:blip r:embed="rId7">
            <a:alphaModFix/>
          </a:blip>
          <a:stretch>
            <a:fillRect/>
          </a:stretch>
        </p:blipFill>
        <p:spPr>
          <a:xfrm>
            <a:off x="4959225" y="373588"/>
            <a:ext cx="4117750" cy="300425"/>
          </a:xfrm>
          <a:prstGeom prst="rect">
            <a:avLst/>
          </a:prstGeom>
          <a:noFill/>
          <a:ln>
            <a:noFill/>
          </a:ln>
        </p:spPr>
      </p:pic>
      <p:sp>
        <p:nvSpPr>
          <p:cNvPr id="108" name="Google Shape;108;p19"/>
          <p:cNvSpPr txBox="1"/>
          <p:nvPr/>
        </p:nvSpPr>
        <p:spPr>
          <a:xfrm>
            <a:off x="107425" y="1957197"/>
            <a:ext cx="14235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Old Standard TT"/>
                <a:ea typeface="Old Standard TT"/>
                <a:cs typeface="Old Standard TT"/>
                <a:sym typeface="Old Standard TT"/>
              </a:rPr>
              <a:t>The evidence (the denominator above) ensures that the posterior distribution on the left-hand side is a valid probability density and is called the normalizing constant. Since it’s just a normalizing constant though</a:t>
            </a:r>
            <a:endParaRPr sz="1300">
              <a:solidFill>
                <a:schemeClr val="lt1"/>
              </a:solidFill>
              <a:latin typeface="Old Standard TT"/>
              <a:ea typeface="Old Standard TT"/>
              <a:cs typeface="Old Standard TT"/>
              <a:sym typeface="Old Standard TT"/>
            </a:endParaRPr>
          </a:p>
        </p:txBody>
      </p:sp>
      <p:pic>
        <p:nvPicPr>
          <p:cNvPr id="109" name="Google Shape;109;p19"/>
          <p:cNvPicPr preferRelativeResize="0"/>
          <p:nvPr/>
        </p:nvPicPr>
        <p:blipFill>
          <a:blip r:embed="rId8">
            <a:alphaModFix/>
          </a:blip>
          <a:stretch>
            <a:fillRect/>
          </a:stretch>
        </p:blipFill>
        <p:spPr>
          <a:xfrm>
            <a:off x="1830975" y="2376364"/>
            <a:ext cx="3540001" cy="26550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Bayesian Statistical Inference</a:t>
            </a:r>
            <a:endParaRPr/>
          </a:p>
        </p:txBody>
      </p:sp>
      <p:sp>
        <p:nvSpPr>
          <p:cNvPr id="115" name="Google Shape;115;p20"/>
          <p:cNvSpPr txBox="1"/>
          <p:nvPr>
            <p:ph idx="1" type="body"/>
          </p:nvPr>
        </p:nvSpPr>
        <p:spPr>
          <a:xfrm>
            <a:off x="311700" y="1171600"/>
            <a:ext cx="8520600" cy="37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is to draw inferences about an unknown variable X by observing a related random variable Y. The unknown variable is modeled as a random variable X, with </a:t>
            </a:r>
            <a:r>
              <a:rPr lang="en" u="sng"/>
              <a:t>prior distribution</a:t>
            </a:r>
            <a:endParaRPr u="sng"/>
          </a:p>
          <a:p>
            <a:pPr indent="0" lvl="0" marL="0" rtl="0" algn="l">
              <a:spcBef>
                <a:spcPts val="1600"/>
              </a:spcBef>
              <a:spcAft>
                <a:spcPts val="0"/>
              </a:spcAft>
              <a:buNone/>
            </a:pPr>
            <a:r>
              <a:rPr lang="en"/>
              <a:t>f</a:t>
            </a:r>
            <a:r>
              <a:rPr baseline="-25000" lang="en"/>
              <a:t>X</a:t>
            </a:r>
            <a:r>
              <a:rPr lang="en"/>
              <a:t>(x),if X is continuous,P</a:t>
            </a:r>
            <a:r>
              <a:rPr baseline="-25000" lang="en"/>
              <a:t>X</a:t>
            </a:r>
            <a:r>
              <a:rPr lang="en"/>
              <a:t>(x),if X is discrete.</a:t>
            </a:r>
            <a:endParaRPr/>
          </a:p>
          <a:p>
            <a:pPr indent="0" lvl="0" marL="0" rtl="0" algn="l">
              <a:spcBef>
                <a:spcPts val="1600"/>
              </a:spcBef>
              <a:spcAft>
                <a:spcPts val="0"/>
              </a:spcAft>
              <a:buClr>
                <a:schemeClr val="dk1"/>
              </a:buClr>
              <a:buSzPts val="1100"/>
              <a:buFont typeface="Arial"/>
              <a:buNone/>
            </a:pPr>
            <a:r>
              <a:rPr lang="en"/>
              <a:t>After observing the value of the random variable Y, we find the </a:t>
            </a:r>
            <a:r>
              <a:rPr lang="en" u="sng"/>
              <a:t>posterior distribution</a:t>
            </a:r>
            <a:r>
              <a:rPr lang="en"/>
              <a:t> of X. This is the conditional PDF (or PMF) of X given Y=y,</a:t>
            </a:r>
            <a:endParaRPr/>
          </a:p>
          <a:p>
            <a:pPr indent="0" lvl="0" marL="0" rtl="0" algn="l">
              <a:spcBef>
                <a:spcPts val="1600"/>
              </a:spcBef>
              <a:spcAft>
                <a:spcPts val="0"/>
              </a:spcAft>
              <a:buClr>
                <a:schemeClr val="dk1"/>
              </a:buClr>
              <a:buSzPts val="1100"/>
              <a:buFont typeface="Arial"/>
              <a:buNone/>
            </a:pPr>
            <a:r>
              <a:rPr lang="en"/>
              <a:t>f</a:t>
            </a:r>
            <a:r>
              <a:rPr baseline="-25000" lang="en"/>
              <a:t>X|Y</a:t>
            </a:r>
            <a:r>
              <a:rPr lang="en"/>
              <a:t>(x|y) or P</a:t>
            </a:r>
            <a:r>
              <a:rPr baseline="-25000" lang="en"/>
              <a:t>X|Y</a:t>
            </a:r>
            <a:r>
              <a:rPr lang="en"/>
              <a:t>(x|y).</a:t>
            </a:r>
            <a:endParaRPr/>
          </a:p>
          <a:p>
            <a:pPr indent="0" lvl="0" marL="0" rtl="0" algn="l">
              <a:spcBef>
                <a:spcPts val="1600"/>
              </a:spcBef>
              <a:spcAft>
                <a:spcPts val="1600"/>
              </a:spcAft>
              <a:buNone/>
            </a:pPr>
            <a:r>
              <a:rPr lang="en"/>
              <a:t>The posterior distribution is usually found using Bayes' formula. Using the posterior distribution, we can then find point or interval estimates of 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Bayesian or Belief Networks</a:t>
            </a:r>
            <a:endParaRPr/>
          </a:p>
        </p:txBody>
      </p:sp>
      <p:sp>
        <p:nvSpPr>
          <p:cNvPr id="121" name="Google Shape;121;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Foundations of Data Science</a:t>
            </a:r>
            <a:endParaRPr/>
          </a:p>
        </p:txBody>
      </p:sp>
      <p:pic>
        <p:nvPicPr>
          <p:cNvPr id="122" name="Google Shape;122;p21"/>
          <p:cNvPicPr preferRelativeResize="0"/>
          <p:nvPr/>
        </p:nvPicPr>
        <p:blipFill>
          <a:blip r:embed="rId3">
            <a:alphaModFix/>
          </a:blip>
          <a:stretch>
            <a:fillRect/>
          </a:stretch>
        </p:blipFill>
        <p:spPr>
          <a:xfrm>
            <a:off x="4572000" y="140689"/>
            <a:ext cx="4572000" cy="41349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