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 id="2147483666"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22" Type="http://schemas.openxmlformats.org/officeDocument/2006/relationships/slide" Target="slides/slide14.xml"/><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12" Type="http://schemas.openxmlformats.org/officeDocument/2006/relationships/slide" Target="slides/slide4.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slide" Target="slides/slide11.xml"/><Relationship Id="rId6" Type="http://schemas.openxmlformats.org/officeDocument/2006/relationships/slideMaster" Target="slideMasters/slideMaster3.xml"/><Relationship Id="rId18" Type="http://schemas.openxmlformats.org/officeDocument/2006/relationships/slide" Target="slides/slide10.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85" name="Google Shape;1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271" name="Google Shape;27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92" name="Google Shape;1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 am not including the mathematical ideas in my presentation. However, I will refer to ideas such as Horner’s Rule for the final presentation to be turned 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199" name="Google Shape;1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For example, we are given the string T=ababbbabbababbbbbaaababa and the pattern P=aba. In the brute force method, we would compare T and P at each letter. For example:</a:t>
            </a:r>
            <a:endParaRPr/>
          </a:p>
          <a:p>
            <a:pPr indent="0" lvl="0" marL="0" rtl="0" algn="l">
              <a:spcBef>
                <a:spcPts val="0"/>
              </a:spcBef>
              <a:spcAft>
                <a:spcPts val="0"/>
              </a:spcAft>
              <a:buSzPts val="1800"/>
              <a:buNone/>
            </a:pPr>
            <a:r>
              <a:rPr lang="en-US"/>
              <a:t>	1 2 3 4 5 6 7 8 9 10 11 12 13 14 15 16 17 18 19 20 21 22 23 24</a:t>
            </a:r>
            <a:endParaRPr/>
          </a:p>
          <a:p>
            <a:pPr indent="0" lvl="0" marL="0" rtl="0" algn="l">
              <a:spcBef>
                <a:spcPts val="0"/>
              </a:spcBef>
              <a:spcAft>
                <a:spcPts val="0"/>
              </a:spcAft>
              <a:buSzPts val="1800"/>
              <a:buNone/>
            </a:pPr>
            <a:r>
              <a:rPr lang="en-US"/>
              <a:t>	a b a b b b a b b  a   b   a   b   b   b   b  b   a  a   a   b  a   b   a  </a:t>
            </a:r>
            <a:endParaRPr/>
          </a:p>
          <a:p>
            <a:pPr indent="0" lvl="0" marL="0" rtl="0" algn="l">
              <a:spcBef>
                <a:spcPts val="0"/>
              </a:spcBef>
              <a:spcAft>
                <a:spcPts val="0"/>
              </a:spcAft>
              <a:buSzPts val="1800"/>
              <a:buNone/>
            </a:pPr>
            <a:r>
              <a:rPr lang="en-US"/>
              <a:t>	a b a</a:t>
            </a:r>
            <a:endParaRPr/>
          </a:p>
          <a:p>
            <a:pPr indent="0" lvl="0" marL="0" rtl="0" algn="l">
              <a:spcBef>
                <a:spcPts val="0"/>
              </a:spcBef>
              <a:spcAft>
                <a:spcPts val="0"/>
              </a:spcAft>
              <a:buSzPts val="1800"/>
              <a:buNone/>
            </a:pPr>
            <a:r>
              <a:rPr lang="en-US"/>
              <a:t>		You would compare the letters at [1]. If they were equal, then you would 	compare the letters at [2]. You repeat the procedure. If the letters aren’t equal, then 	you shift the pattern to the next letter and compare.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Why would you want to do this? You would have to go back and recheck letters that you have already compared.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206" name="Google Shape;2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213" name="Google Shape;2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To compute p, we use Horner’s rule</a:t>
            </a:r>
            <a:endParaRPr/>
          </a:p>
          <a:p>
            <a:pPr indent="0" lvl="0" marL="0" rtl="0" algn="l">
              <a:spcBef>
                <a:spcPts val="0"/>
              </a:spcBef>
              <a:spcAft>
                <a:spcPts val="0"/>
              </a:spcAft>
              <a:buSzPts val="1800"/>
              <a:buNone/>
            </a:pPr>
            <a:r>
              <a:rPr lang="en-US"/>
              <a:t>	p = P[m] + 10(P[m-1] + 10(P[m-2] + … + 10(P[2] + 10(P[1]) …))</a:t>
            </a:r>
            <a:endParaRPr/>
          </a:p>
          <a:p>
            <a:pPr indent="0" lvl="0" marL="0" rtl="0" algn="l">
              <a:spcBef>
                <a:spcPts val="0"/>
              </a:spcBef>
              <a:spcAft>
                <a:spcPts val="0"/>
              </a:spcAft>
              <a:buSzPts val="1800"/>
              <a:buNone/>
            </a:pPr>
            <a:r>
              <a:rPr lang="en-US"/>
              <a:t>in which we can compute in time O(m).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
        <p:nvSpPr>
          <p:cNvPr id="220" name="Google Shape;2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Concept 3 will be further explained in the example of the Rabin-Karp algorithm at 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2"/>
          <p:cNvSpPr txBox="1"/>
          <p:nvPr>
            <p:ph type="ctrTitle"/>
          </p:nvPr>
        </p:nvSpPr>
        <p:spPr>
          <a:xfrm>
            <a:off x="1130595" y="2404534"/>
            <a:ext cx="5826719"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 type="subTitle"/>
          </p:nvPr>
        </p:nvSpPr>
        <p:spPr>
          <a:xfrm>
            <a:off x="1130595" y="4050834"/>
            <a:ext cx="5826719"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29" name="Google Shape;29;p2"/>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12"/>
          <p:cNvSpPr txBox="1"/>
          <p:nvPr>
            <p:ph type="title"/>
          </p:nvPr>
        </p:nvSpPr>
        <p:spPr>
          <a:xfrm>
            <a:off x="609599" y="1498604"/>
            <a:ext cx="2790182" cy="127846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 type="body"/>
          </p:nvPr>
        </p:nvSpPr>
        <p:spPr>
          <a:xfrm>
            <a:off x="3571275" y="514925"/>
            <a:ext cx="3386037" cy="5526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1" name="Google Shape;101;p12"/>
          <p:cNvSpPr txBox="1"/>
          <p:nvPr>
            <p:ph idx="2" type="body"/>
          </p:nvPr>
        </p:nvSpPr>
        <p:spPr>
          <a:xfrm>
            <a:off x="609599" y="2777069"/>
            <a:ext cx="2790182" cy="258444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840"/>
              <a:buNone/>
              <a:defRPr sz="1050"/>
            </a:lvl2pPr>
            <a:lvl3pPr indent="-228600" lvl="2" marL="1371600" algn="l">
              <a:spcBef>
                <a:spcPts val="1000"/>
              </a:spcBef>
              <a:spcAft>
                <a:spcPts val="0"/>
              </a:spcAft>
              <a:buSzPts val="720"/>
              <a:buNone/>
              <a:defRPr sz="900"/>
            </a:lvl3pPr>
            <a:lvl4pPr indent="-228600" lvl="3" marL="1828800" algn="l">
              <a:spcBef>
                <a:spcPts val="1000"/>
              </a:spcBef>
              <a:spcAft>
                <a:spcPts val="0"/>
              </a:spcAft>
              <a:buSzPts val="600"/>
              <a:buNone/>
              <a:defRPr sz="750"/>
            </a:lvl4pPr>
            <a:lvl5pPr indent="-228600" lvl="4" marL="2286000" algn="l">
              <a:spcBef>
                <a:spcPts val="1000"/>
              </a:spcBef>
              <a:spcAft>
                <a:spcPts val="0"/>
              </a:spcAft>
              <a:buSzPts val="600"/>
              <a:buNone/>
              <a:defRPr sz="750"/>
            </a:lvl5pPr>
            <a:lvl6pPr indent="-228600" lvl="5" marL="2743200" algn="l">
              <a:spcBef>
                <a:spcPts val="1000"/>
              </a:spcBef>
              <a:spcAft>
                <a:spcPts val="0"/>
              </a:spcAft>
              <a:buSzPts val="600"/>
              <a:buNone/>
              <a:defRPr sz="750"/>
            </a:lvl6pPr>
            <a:lvl7pPr indent="-228600" lvl="6" marL="3200400" algn="l">
              <a:spcBef>
                <a:spcPts val="1000"/>
              </a:spcBef>
              <a:spcAft>
                <a:spcPts val="0"/>
              </a:spcAft>
              <a:buSzPts val="600"/>
              <a:buNone/>
              <a:defRPr sz="750"/>
            </a:lvl7pPr>
            <a:lvl8pPr indent="-228600" lvl="7" marL="3657600" algn="l">
              <a:spcBef>
                <a:spcPts val="1000"/>
              </a:spcBef>
              <a:spcAft>
                <a:spcPts val="0"/>
              </a:spcAft>
              <a:buSzPts val="600"/>
              <a:buNone/>
              <a:defRPr sz="750"/>
            </a:lvl8pPr>
            <a:lvl9pPr indent="-228600" lvl="8" marL="4114800" algn="l">
              <a:spcBef>
                <a:spcPts val="1000"/>
              </a:spcBef>
              <a:spcAft>
                <a:spcPts val="0"/>
              </a:spcAft>
              <a:buSzPts val="600"/>
              <a:buNone/>
              <a:defRPr sz="750"/>
            </a:lvl9pPr>
          </a:lstStyle>
          <a:p/>
        </p:txBody>
      </p:sp>
      <p:sp>
        <p:nvSpPr>
          <p:cNvPr id="102" name="Google Shape;102;p12"/>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2"/>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2"/>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13"/>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3"/>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3"/>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9" name="Shape 109"/>
        <p:cNvGrpSpPr/>
        <p:nvPr/>
      </p:nvGrpSpPr>
      <p:grpSpPr>
        <a:xfrm>
          <a:off x="0" y="0"/>
          <a:ext cx="0" cy="0"/>
          <a:chOff x="0" y="0"/>
          <a:chExt cx="0" cy="0"/>
        </a:xfrm>
      </p:grpSpPr>
      <p:sp>
        <p:nvSpPr>
          <p:cNvPr id="110" name="Google Shape;110;p14"/>
          <p:cNvSpPr txBox="1"/>
          <p:nvPr>
            <p:ph type="title"/>
          </p:nvPr>
        </p:nvSpPr>
        <p:spPr>
          <a:xfrm>
            <a:off x="609599" y="609600"/>
            <a:ext cx="6347713"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 type="body"/>
          </p:nvPr>
        </p:nvSpPr>
        <p:spPr>
          <a:xfrm>
            <a:off x="609599"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2" name="Google Shape;112;p14"/>
          <p:cNvSpPr txBox="1"/>
          <p:nvPr>
            <p:ph idx="2" type="body"/>
          </p:nvPr>
        </p:nvSpPr>
        <p:spPr>
          <a:xfrm>
            <a:off x="609599" y="2737246"/>
            <a:ext cx="3090672"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14"/>
          <p:cNvSpPr txBox="1"/>
          <p:nvPr>
            <p:ph idx="3" type="body"/>
          </p:nvPr>
        </p:nvSpPr>
        <p:spPr>
          <a:xfrm>
            <a:off x="3866640" y="2160983"/>
            <a:ext cx="309067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4" name="Google Shape;114;p14"/>
          <p:cNvSpPr txBox="1"/>
          <p:nvPr>
            <p:ph idx="4" type="body"/>
          </p:nvPr>
        </p:nvSpPr>
        <p:spPr>
          <a:xfrm>
            <a:off x="3866640" y="2737246"/>
            <a:ext cx="3090672"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5" name="Google Shape;115;p14"/>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4"/>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4"/>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8" name="Shape 118"/>
        <p:cNvGrpSpPr/>
        <p:nvPr/>
      </p:nvGrpSpPr>
      <p:grpSpPr>
        <a:xfrm>
          <a:off x="0" y="0"/>
          <a:ext cx="0" cy="0"/>
          <a:chOff x="0" y="0"/>
          <a:chExt cx="0" cy="0"/>
        </a:xfrm>
      </p:grpSpPr>
      <p:sp>
        <p:nvSpPr>
          <p:cNvPr id="119" name="Google Shape;119;p15"/>
          <p:cNvSpPr txBox="1"/>
          <p:nvPr>
            <p:ph type="title"/>
          </p:nvPr>
        </p:nvSpPr>
        <p:spPr>
          <a:xfrm>
            <a:off x="609600" y="609600"/>
            <a:ext cx="6347714"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5"/>
          <p:cNvSpPr txBox="1"/>
          <p:nvPr>
            <p:ph idx="1" type="body"/>
          </p:nvPr>
        </p:nvSpPr>
        <p:spPr>
          <a:xfrm>
            <a:off x="609600" y="2160589"/>
            <a:ext cx="3088109" cy="388077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121" name="Google Shape;121;p15"/>
          <p:cNvSpPr txBox="1"/>
          <p:nvPr>
            <p:ph idx="2" type="body"/>
          </p:nvPr>
        </p:nvSpPr>
        <p:spPr>
          <a:xfrm>
            <a:off x="3869204" y="2160590"/>
            <a:ext cx="3088110"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122" name="Google Shape;122;p15"/>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5"/>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5"/>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5" name="Shape 125"/>
        <p:cNvGrpSpPr/>
        <p:nvPr/>
      </p:nvGrpSpPr>
      <p:grpSpPr>
        <a:xfrm>
          <a:off x="0" y="0"/>
          <a:ext cx="0" cy="0"/>
          <a:chOff x="0" y="0"/>
          <a:chExt cx="0" cy="0"/>
        </a:xfrm>
      </p:grpSpPr>
      <p:sp>
        <p:nvSpPr>
          <p:cNvPr id="126" name="Google Shape;126;p16"/>
          <p:cNvSpPr txBox="1"/>
          <p:nvPr>
            <p:ph type="title"/>
          </p:nvPr>
        </p:nvSpPr>
        <p:spPr>
          <a:xfrm>
            <a:off x="609598" y="2700868"/>
            <a:ext cx="6347715" cy="1826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6"/>
          <p:cNvSpPr txBox="1"/>
          <p:nvPr>
            <p:ph idx="1" type="body"/>
          </p:nvPr>
        </p:nvSpPr>
        <p:spPr>
          <a:xfrm>
            <a:off x="609598" y="4527448"/>
            <a:ext cx="6347715"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6"/>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6"/>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6"/>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50" name="Shape 150"/>
        <p:cNvGrpSpPr/>
        <p:nvPr/>
      </p:nvGrpSpPr>
      <p:grpSpPr>
        <a:xfrm>
          <a:off x="0" y="0"/>
          <a:ext cx="0" cy="0"/>
          <a:chOff x="0" y="0"/>
          <a:chExt cx="0" cy="0"/>
        </a:xfrm>
      </p:grpSpPr>
      <p:sp>
        <p:nvSpPr>
          <p:cNvPr id="151" name="Google Shape;151;p18"/>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8"/>
          <p:cNvSpPr txBox="1"/>
          <p:nvPr>
            <p:ph idx="1" type="body"/>
          </p:nvPr>
        </p:nvSpPr>
        <p:spPr>
          <a:xfrm>
            <a:off x="1101074" y="3632200"/>
            <a:ext cx="541980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3" name="Google Shape;153;p18"/>
          <p:cNvSpPr txBox="1"/>
          <p:nvPr>
            <p:ph idx="2" type="body"/>
          </p:nvPr>
        </p:nvSpPr>
        <p:spPr>
          <a:xfrm>
            <a:off x="609598" y="4470400"/>
            <a:ext cx="6347715"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4" name="Google Shape;154;p18"/>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8"/>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8"/>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76" name="Shape 176"/>
        <p:cNvGrpSpPr/>
        <p:nvPr/>
      </p:nvGrpSpPr>
      <p:grpSpPr>
        <a:xfrm>
          <a:off x="0" y="0"/>
          <a:ext cx="0" cy="0"/>
          <a:chOff x="0" y="0"/>
          <a:chExt cx="0" cy="0"/>
        </a:xfrm>
      </p:grpSpPr>
      <p:sp>
        <p:nvSpPr>
          <p:cNvPr id="177" name="Google Shape;177;p20"/>
          <p:cNvSpPr txBox="1"/>
          <p:nvPr>
            <p:ph type="title"/>
          </p:nvPr>
        </p:nvSpPr>
        <p:spPr>
          <a:xfrm>
            <a:off x="774885" y="609600"/>
            <a:ext cx="6072182"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0"/>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9" name="Google Shape;179;p20"/>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80" name="Google Shape;180;p20"/>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20"/>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20"/>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4"/>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2" name="Google Shape;52;p4"/>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5"/>
          <p:cNvSpPr txBox="1"/>
          <p:nvPr>
            <p:ph type="title"/>
          </p:nvPr>
        </p:nvSpPr>
        <p:spPr>
          <a:xfrm>
            <a:off x="609599" y="609600"/>
            <a:ext cx="6347714"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5"/>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0" name="Shape 60"/>
        <p:cNvGrpSpPr/>
        <p:nvPr/>
      </p:nvGrpSpPr>
      <p:grpSpPr>
        <a:xfrm>
          <a:off x="0" y="0"/>
          <a:ext cx="0" cy="0"/>
          <a:chOff x="0" y="0"/>
          <a:chExt cx="0" cy="0"/>
        </a:xfrm>
      </p:grpSpPr>
      <p:sp>
        <p:nvSpPr>
          <p:cNvPr id="61" name="Google Shape;61;p6"/>
          <p:cNvSpPr txBox="1"/>
          <p:nvPr>
            <p:ph type="title"/>
          </p:nvPr>
        </p:nvSpPr>
        <p:spPr>
          <a:xfrm rot="5400000">
            <a:off x="3840993" y="2745919"/>
            <a:ext cx="5251451" cy="97881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
          <p:cNvSpPr txBox="1"/>
          <p:nvPr>
            <p:ph idx="1" type="body"/>
          </p:nvPr>
        </p:nvSpPr>
        <p:spPr>
          <a:xfrm rot="5400000">
            <a:off x="581386" y="637812"/>
            <a:ext cx="5251451" cy="5195026"/>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6"/>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6"/>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6"/>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7"/>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 type="body"/>
          </p:nvPr>
        </p:nvSpPr>
        <p:spPr>
          <a:xfrm rot="5400000">
            <a:off x="1843087" y="927099"/>
            <a:ext cx="3881437" cy="634841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7"/>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72" name="Shape 72"/>
        <p:cNvGrpSpPr/>
        <p:nvPr/>
      </p:nvGrpSpPr>
      <p:grpSpPr>
        <a:xfrm>
          <a:off x="0" y="0"/>
          <a:ext cx="0" cy="0"/>
          <a:chOff x="0" y="0"/>
          <a:chExt cx="0" cy="0"/>
        </a:xfrm>
      </p:grpSpPr>
      <p:sp>
        <p:nvSpPr>
          <p:cNvPr id="73" name="Google Shape;73;p8"/>
          <p:cNvSpPr txBox="1"/>
          <p:nvPr>
            <p:ph type="title"/>
          </p:nvPr>
        </p:nvSpPr>
        <p:spPr>
          <a:xfrm>
            <a:off x="615848" y="609600"/>
            <a:ext cx="6341465"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 type="body"/>
          </p:nvPr>
        </p:nvSpPr>
        <p:spPr>
          <a:xfrm>
            <a:off x="609597" y="4013200"/>
            <a:ext cx="6347716"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5" name="Google Shape;75;p8"/>
          <p:cNvSpPr txBox="1"/>
          <p:nvPr>
            <p:ph idx="2" type="body"/>
          </p:nvPr>
        </p:nvSpPr>
        <p:spPr>
          <a:xfrm>
            <a:off x="609598" y="4527448"/>
            <a:ext cx="6347715"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76" name="Google Shape;76;p8"/>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79" name="Shape 79"/>
        <p:cNvGrpSpPr/>
        <p:nvPr/>
      </p:nvGrpSpPr>
      <p:grpSpPr>
        <a:xfrm>
          <a:off x="0" y="0"/>
          <a:ext cx="0" cy="0"/>
          <a:chOff x="0" y="0"/>
          <a:chExt cx="0" cy="0"/>
        </a:xfrm>
      </p:grpSpPr>
      <p:sp>
        <p:nvSpPr>
          <p:cNvPr id="80" name="Google Shape;80;p9"/>
          <p:cNvSpPr txBox="1"/>
          <p:nvPr>
            <p:ph type="title"/>
          </p:nvPr>
        </p:nvSpPr>
        <p:spPr>
          <a:xfrm>
            <a:off x="609598" y="1931988"/>
            <a:ext cx="6347715" cy="25954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 type="body"/>
          </p:nvPr>
        </p:nvSpPr>
        <p:spPr>
          <a:xfrm>
            <a:off x="609598" y="4527448"/>
            <a:ext cx="6347715"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82" name="Google Shape;82;p9"/>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9"/>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5" name="Shape 85"/>
        <p:cNvGrpSpPr/>
        <p:nvPr/>
      </p:nvGrpSpPr>
      <p:grpSpPr>
        <a:xfrm>
          <a:off x="0" y="0"/>
          <a:ext cx="0" cy="0"/>
          <a:chOff x="0" y="0"/>
          <a:chExt cx="0" cy="0"/>
        </a:xfrm>
      </p:grpSpPr>
      <p:sp>
        <p:nvSpPr>
          <p:cNvPr id="86" name="Google Shape;86;p10"/>
          <p:cNvSpPr txBox="1"/>
          <p:nvPr>
            <p:ph type="title"/>
          </p:nvPr>
        </p:nvSpPr>
        <p:spPr>
          <a:xfrm>
            <a:off x="609600" y="609600"/>
            <a:ext cx="6347714" cy="340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 type="body"/>
          </p:nvPr>
        </p:nvSpPr>
        <p:spPr>
          <a:xfrm>
            <a:off x="609600" y="4470400"/>
            <a:ext cx="6347714"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88" name="Google Shape;88;p10"/>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0"/>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1"/>
          <p:cNvSpPr txBox="1"/>
          <p:nvPr>
            <p:ph type="title"/>
          </p:nvPr>
        </p:nvSpPr>
        <p:spPr>
          <a:xfrm>
            <a:off x="609599" y="4800600"/>
            <a:ext cx="6347714"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p:nvPr>
            <p:ph idx="2" type="pic"/>
          </p:nvPr>
        </p:nvSpPr>
        <p:spPr>
          <a:xfrm>
            <a:off x="609599" y="609600"/>
            <a:ext cx="6347714"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sz="1600">
                <a:solidFill>
                  <a:srgbClr val="404040"/>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404040"/>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404040"/>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404040"/>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404040"/>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4" name="Google Shape;94;p11"/>
          <p:cNvSpPr txBox="1"/>
          <p:nvPr>
            <p:ph idx="1" type="body"/>
          </p:nvPr>
        </p:nvSpPr>
        <p:spPr>
          <a:xfrm>
            <a:off x="609599" y="5367338"/>
            <a:ext cx="6347714" cy="67402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11"/>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1"/>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1"/>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1.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7937" y="-7937"/>
            <a:ext cx="9169400" cy="6873875"/>
            <a:chOff x="-8466" y="-8468"/>
            <a:chExt cx="9169804" cy="6874935"/>
          </a:xfrm>
        </p:grpSpPr>
        <p:cxnSp>
          <p:nvCxnSpPr>
            <p:cNvPr id="11" name="Google Shape;11;p1"/>
            <p:cNvCxnSpPr/>
            <p:nvPr/>
          </p:nvCxnSpPr>
          <p:spPr>
            <a:xfrm flipH="1" rot="10800000">
              <a:off x="5130498" y="4175239"/>
              <a:ext cx="4022902" cy="2683288"/>
            </a:xfrm>
            <a:prstGeom prst="straightConnector1">
              <a:avLst/>
            </a:prstGeom>
            <a:noFill/>
            <a:ln cap="rnd" cmpd="sng" w="9525">
              <a:solidFill>
                <a:srgbClr val="D9D9D9"/>
              </a:solidFill>
              <a:prstDash val="solid"/>
              <a:miter lim="800000"/>
              <a:headEnd len="med" w="med" type="none"/>
              <a:tailEnd len="med" w="med" type="none"/>
            </a:ln>
          </p:spPr>
        </p:cxnSp>
        <p:cxnSp>
          <p:nvCxnSpPr>
            <p:cNvPr id="12" name="Google Shape;12;p1"/>
            <p:cNvCxnSpPr/>
            <p:nvPr/>
          </p:nvCxnSpPr>
          <p:spPr>
            <a:xfrm>
              <a:off x="7041932" y="-529"/>
              <a:ext cx="1219254" cy="6859057"/>
            </a:xfrm>
            <a:prstGeom prst="straightConnector1">
              <a:avLst/>
            </a:prstGeom>
            <a:noFill/>
            <a:ln cap="rnd" cmpd="sng" w="9525">
              <a:solidFill>
                <a:srgbClr val="BFBFBF"/>
              </a:solidFill>
              <a:prstDash val="solid"/>
              <a:miter lim="800000"/>
              <a:headEnd len="med" w="med" type="none"/>
              <a:tailEnd len="med" w="med" type="none"/>
            </a:ln>
          </p:spPr>
        </p:cxnSp>
        <p:sp>
          <p:nvSpPr>
            <p:cNvPr id="13" name="Google Shape;13;p1"/>
            <p:cNvSpPr/>
            <p:nvPr/>
          </p:nvSpPr>
          <p:spPr>
            <a:xfrm>
              <a:off x="6891113" y="-529"/>
              <a:ext cx="2270225" cy="686699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4" name="Google Shape;14;p1"/>
            <p:cNvSpPr/>
            <p:nvPr/>
          </p:nvSpPr>
          <p:spPr>
            <a:xfrm>
              <a:off x="7205452" y="-8468"/>
              <a:ext cx="1947948" cy="6866996"/>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5" name="Google Shape;15;p1"/>
            <p:cNvSpPr/>
            <p:nvPr/>
          </p:nvSpPr>
          <p:spPr>
            <a:xfrm>
              <a:off x="6638689" y="3919613"/>
              <a:ext cx="2513123" cy="2938915"/>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6" name="Google Shape;16;p1"/>
            <p:cNvSpPr/>
            <p:nvPr/>
          </p:nvSpPr>
          <p:spPr>
            <a:xfrm>
              <a:off x="7010180" y="-8468"/>
              <a:ext cx="2143219" cy="6866996"/>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9">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7" name="Google Shape;17;p1"/>
            <p:cNvSpPr/>
            <p:nvPr/>
          </p:nvSpPr>
          <p:spPr>
            <a:xfrm>
              <a:off x="8296112" y="-8468"/>
              <a:ext cx="857288" cy="6866996"/>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C0E474">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8" name="Google Shape;18;p1"/>
            <p:cNvSpPr/>
            <p:nvPr/>
          </p:nvSpPr>
          <p:spPr>
            <a:xfrm>
              <a:off x="8077027" y="-8468"/>
              <a:ext cx="1066847" cy="6866996"/>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9" name="Google Shape;19;p1"/>
            <p:cNvSpPr/>
            <p:nvPr/>
          </p:nvSpPr>
          <p:spPr>
            <a:xfrm>
              <a:off x="8059565" y="4894488"/>
              <a:ext cx="1095423" cy="1964040"/>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7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20" name="Google Shape;20;p1"/>
            <p:cNvSpPr/>
            <p:nvPr/>
          </p:nvSpPr>
          <p:spPr>
            <a:xfrm>
              <a:off x="-8466" y="-8468"/>
              <a:ext cx="863639" cy="5698416"/>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8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grpSp>
      <p:sp>
        <p:nvSpPr>
          <p:cNvPr id="21" name="Google Shape;21;p1"/>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2pPr>
            <a:lvl3pPr lvl="2"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3pPr>
            <a:lvl4pPr lvl="3"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4pPr>
            <a:lvl5pPr lvl="4"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404040"/>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404040"/>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grpSp>
        <p:nvGrpSpPr>
          <p:cNvPr id="33" name="Google Shape;33;p3"/>
          <p:cNvGrpSpPr/>
          <p:nvPr/>
        </p:nvGrpSpPr>
        <p:grpSpPr>
          <a:xfrm>
            <a:off x="-7937" y="-7937"/>
            <a:ext cx="9169400" cy="6873875"/>
            <a:chOff x="-8467" y="-8468"/>
            <a:chExt cx="9169805" cy="6874935"/>
          </a:xfrm>
        </p:grpSpPr>
        <p:sp>
          <p:nvSpPr>
            <p:cNvPr id="34" name="Google Shape;34;p3"/>
            <p:cNvSpPr/>
            <p:nvPr/>
          </p:nvSpPr>
          <p:spPr>
            <a:xfrm>
              <a:off x="-8467" y="4013290"/>
              <a:ext cx="457221" cy="285317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cxnSp>
          <p:nvCxnSpPr>
            <p:cNvPr id="35" name="Google Shape;35;p3"/>
            <p:cNvCxnSpPr/>
            <p:nvPr/>
          </p:nvCxnSpPr>
          <p:spPr>
            <a:xfrm flipH="1" rot="10800000">
              <a:off x="5130497" y="4175239"/>
              <a:ext cx="4022902" cy="2683288"/>
            </a:xfrm>
            <a:prstGeom prst="straightConnector1">
              <a:avLst/>
            </a:prstGeom>
            <a:noFill/>
            <a:ln cap="rnd" cmpd="sng" w="9525">
              <a:solidFill>
                <a:srgbClr val="D9D9D9"/>
              </a:solidFill>
              <a:prstDash val="solid"/>
              <a:miter lim="800000"/>
              <a:headEnd len="med" w="med" type="none"/>
              <a:tailEnd len="med" w="med" type="none"/>
            </a:ln>
          </p:spPr>
        </p:cxnSp>
        <p:cxnSp>
          <p:nvCxnSpPr>
            <p:cNvPr id="36" name="Google Shape;36;p3"/>
            <p:cNvCxnSpPr/>
            <p:nvPr/>
          </p:nvCxnSpPr>
          <p:spPr>
            <a:xfrm>
              <a:off x="7041932" y="-529"/>
              <a:ext cx="1219254" cy="6859057"/>
            </a:xfrm>
            <a:prstGeom prst="straightConnector1">
              <a:avLst/>
            </a:prstGeom>
            <a:noFill/>
            <a:ln cap="rnd" cmpd="sng" w="9525">
              <a:solidFill>
                <a:srgbClr val="BFBFBF"/>
              </a:solidFill>
              <a:prstDash val="solid"/>
              <a:miter lim="800000"/>
              <a:headEnd len="med" w="med" type="none"/>
              <a:tailEnd len="med" w="med" type="none"/>
            </a:ln>
          </p:spPr>
        </p:cxnSp>
        <p:sp>
          <p:nvSpPr>
            <p:cNvPr id="37" name="Google Shape;37;p3"/>
            <p:cNvSpPr/>
            <p:nvPr/>
          </p:nvSpPr>
          <p:spPr>
            <a:xfrm>
              <a:off x="6891113" y="-529"/>
              <a:ext cx="2270225" cy="686699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38" name="Google Shape;38;p3"/>
            <p:cNvSpPr/>
            <p:nvPr/>
          </p:nvSpPr>
          <p:spPr>
            <a:xfrm>
              <a:off x="7205452" y="-8468"/>
              <a:ext cx="1947948" cy="6866996"/>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39" name="Google Shape;39;p3"/>
            <p:cNvSpPr/>
            <p:nvPr/>
          </p:nvSpPr>
          <p:spPr>
            <a:xfrm>
              <a:off x="6638689" y="3919613"/>
              <a:ext cx="2513124" cy="2938915"/>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40" name="Google Shape;40;p3"/>
            <p:cNvSpPr/>
            <p:nvPr/>
          </p:nvSpPr>
          <p:spPr>
            <a:xfrm>
              <a:off x="7010180" y="-8468"/>
              <a:ext cx="2143219" cy="6866996"/>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9">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41" name="Google Shape;41;p3"/>
            <p:cNvSpPr/>
            <p:nvPr/>
          </p:nvSpPr>
          <p:spPr>
            <a:xfrm>
              <a:off x="8296112" y="-8468"/>
              <a:ext cx="857288" cy="6866996"/>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C0E474">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42" name="Google Shape;42;p3"/>
            <p:cNvSpPr/>
            <p:nvPr/>
          </p:nvSpPr>
          <p:spPr>
            <a:xfrm>
              <a:off x="8077027" y="-8468"/>
              <a:ext cx="1066847" cy="6866996"/>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43" name="Google Shape;43;p3"/>
            <p:cNvSpPr/>
            <p:nvPr/>
          </p:nvSpPr>
          <p:spPr>
            <a:xfrm>
              <a:off x="8059564" y="4894488"/>
              <a:ext cx="1095423" cy="1964040"/>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7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grpSp>
      <p:sp>
        <p:nvSpPr>
          <p:cNvPr id="44" name="Google Shape;44;p3"/>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2pPr>
            <a:lvl3pPr lvl="2"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3pPr>
            <a:lvl4pPr lvl="3"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4pPr>
            <a:lvl5pPr lvl="4"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5" name="Google Shape;45;p3"/>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404040"/>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404040"/>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46" name="Google Shape;46;p3"/>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7" name="Google Shape;47;p3"/>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8" name="Google Shape;48;p3"/>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grpSp>
        <p:nvGrpSpPr>
          <p:cNvPr id="132" name="Google Shape;132;p17"/>
          <p:cNvGrpSpPr/>
          <p:nvPr/>
        </p:nvGrpSpPr>
        <p:grpSpPr>
          <a:xfrm>
            <a:off x="-7937" y="-7937"/>
            <a:ext cx="9169400" cy="6873875"/>
            <a:chOff x="-8467" y="-8468"/>
            <a:chExt cx="9169805" cy="6874935"/>
          </a:xfrm>
        </p:grpSpPr>
        <p:sp>
          <p:nvSpPr>
            <p:cNvPr id="133" name="Google Shape;133;p17"/>
            <p:cNvSpPr/>
            <p:nvPr/>
          </p:nvSpPr>
          <p:spPr>
            <a:xfrm>
              <a:off x="-8467" y="4013290"/>
              <a:ext cx="457221" cy="285317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cxnSp>
          <p:nvCxnSpPr>
            <p:cNvPr id="134" name="Google Shape;134;p17"/>
            <p:cNvCxnSpPr/>
            <p:nvPr/>
          </p:nvCxnSpPr>
          <p:spPr>
            <a:xfrm flipH="1" rot="10800000">
              <a:off x="5130497" y="4175239"/>
              <a:ext cx="4022902" cy="2683288"/>
            </a:xfrm>
            <a:prstGeom prst="straightConnector1">
              <a:avLst/>
            </a:prstGeom>
            <a:noFill/>
            <a:ln cap="rnd" cmpd="sng" w="9525">
              <a:solidFill>
                <a:srgbClr val="D9D9D9"/>
              </a:solidFill>
              <a:prstDash val="solid"/>
              <a:miter lim="800000"/>
              <a:headEnd len="med" w="med" type="none"/>
              <a:tailEnd len="med" w="med" type="none"/>
            </a:ln>
          </p:spPr>
        </p:cxnSp>
        <p:cxnSp>
          <p:nvCxnSpPr>
            <p:cNvPr id="135" name="Google Shape;135;p17"/>
            <p:cNvCxnSpPr/>
            <p:nvPr/>
          </p:nvCxnSpPr>
          <p:spPr>
            <a:xfrm>
              <a:off x="7041932" y="-529"/>
              <a:ext cx="1219254" cy="6859057"/>
            </a:xfrm>
            <a:prstGeom prst="straightConnector1">
              <a:avLst/>
            </a:prstGeom>
            <a:noFill/>
            <a:ln cap="rnd" cmpd="sng" w="9525">
              <a:solidFill>
                <a:srgbClr val="BFBFBF"/>
              </a:solidFill>
              <a:prstDash val="solid"/>
              <a:miter lim="800000"/>
              <a:headEnd len="med" w="med" type="none"/>
              <a:tailEnd len="med" w="med" type="none"/>
            </a:ln>
          </p:spPr>
        </p:cxnSp>
        <p:sp>
          <p:nvSpPr>
            <p:cNvPr id="136" name="Google Shape;136;p17"/>
            <p:cNvSpPr/>
            <p:nvPr/>
          </p:nvSpPr>
          <p:spPr>
            <a:xfrm>
              <a:off x="6891113" y="-529"/>
              <a:ext cx="2270225" cy="686699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37" name="Google Shape;137;p17"/>
            <p:cNvSpPr/>
            <p:nvPr/>
          </p:nvSpPr>
          <p:spPr>
            <a:xfrm>
              <a:off x="7205452" y="-8468"/>
              <a:ext cx="1947948" cy="6866996"/>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38" name="Google Shape;138;p17"/>
            <p:cNvSpPr/>
            <p:nvPr/>
          </p:nvSpPr>
          <p:spPr>
            <a:xfrm>
              <a:off x="6638689" y="3919613"/>
              <a:ext cx="2513124" cy="2938915"/>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39" name="Google Shape;139;p17"/>
            <p:cNvSpPr/>
            <p:nvPr/>
          </p:nvSpPr>
          <p:spPr>
            <a:xfrm>
              <a:off x="7010180" y="-8468"/>
              <a:ext cx="2143219" cy="6866996"/>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9">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40" name="Google Shape;140;p17"/>
            <p:cNvSpPr/>
            <p:nvPr/>
          </p:nvSpPr>
          <p:spPr>
            <a:xfrm>
              <a:off x="8296112" y="-8468"/>
              <a:ext cx="857288" cy="6866996"/>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C0E474">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41" name="Google Shape;141;p17"/>
            <p:cNvSpPr/>
            <p:nvPr/>
          </p:nvSpPr>
          <p:spPr>
            <a:xfrm>
              <a:off x="8077027" y="-8468"/>
              <a:ext cx="1066847" cy="6866996"/>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42" name="Google Shape;142;p17"/>
            <p:cNvSpPr/>
            <p:nvPr/>
          </p:nvSpPr>
          <p:spPr>
            <a:xfrm>
              <a:off x="8059564" y="4894488"/>
              <a:ext cx="1095423" cy="1964040"/>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7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grpSp>
      <p:sp>
        <p:nvSpPr>
          <p:cNvPr id="143" name="Google Shape;143;p17"/>
          <p:cNvSpPr txBox="1"/>
          <p:nvPr/>
        </p:nvSpPr>
        <p:spPr>
          <a:xfrm>
            <a:off x="482600" y="790575"/>
            <a:ext cx="457200"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0E474"/>
              </a:buClr>
              <a:buSzPts val="8000"/>
              <a:buFont typeface="Arial"/>
              <a:buNone/>
            </a:pPr>
            <a:r>
              <a:rPr b="0" i="0" lang="en-US" sz="8000" u="none">
                <a:solidFill>
                  <a:srgbClr val="C0E474"/>
                </a:solidFill>
                <a:latin typeface="Arial"/>
                <a:ea typeface="Arial"/>
                <a:cs typeface="Arial"/>
                <a:sym typeface="Arial"/>
              </a:rPr>
              <a:t>“</a:t>
            </a:r>
            <a:endParaRPr/>
          </a:p>
        </p:txBody>
      </p:sp>
      <p:sp>
        <p:nvSpPr>
          <p:cNvPr id="144" name="Google Shape;144;p17"/>
          <p:cNvSpPr txBox="1"/>
          <p:nvPr/>
        </p:nvSpPr>
        <p:spPr>
          <a:xfrm>
            <a:off x="6748462" y="2886075"/>
            <a:ext cx="457200"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0E474"/>
              </a:buClr>
              <a:buSzPts val="8000"/>
              <a:buFont typeface="Arial"/>
              <a:buNone/>
            </a:pPr>
            <a:r>
              <a:rPr b="0" i="0" lang="en-US" sz="8000" u="none">
                <a:solidFill>
                  <a:srgbClr val="C0E474"/>
                </a:solidFill>
                <a:latin typeface="Arial"/>
                <a:ea typeface="Arial"/>
                <a:cs typeface="Arial"/>
                <a:sym typeface="Arial"/>
              </a:rPr>
              <a:t>”</a:t>
            </a:r>
            <a:endParaRPr/>
          </a:p>
        </p:txBody>
      </p:sp>
      <p:sp>
        <p:nvSpPr>
          <p:cNvPr id="145" name="Google Shape;145;p17"/>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2pPr>
            <a:lvl3pPr lvl="2"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3pPr>
            <a:lvl4pPr lvl="3"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4pPr>
            <a:lvl5pPr lvl="4"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6" name="Google Shape;146;p17"/>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404040"/>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404040"/>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47" name="Google Shape;147;p17"/>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48" name="Google Shape;148;p17"/>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49" name="Google Shape;149;p17"/>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grpSp>
        <p:nvGrpSpPr>
          <p:cNvPr id="158" name="Google Shape;158;p19"/>
          <p:cNvGrpSpPr/>
          <p:nvPr/>
        </p:nvGrpSpPr>
        <p:grpSpPr>
          <a:xfrm>
            <a:off x="-7937" y="-7937"/>
            <a:ext cx="9169400" cy="6873875"/>
            <a:chOff x="-8467" y="-8468"/>
            <a:chExt cx="9169805" cy="6874935"/>
          </a:xfrm>
        </p:grpSpPr>
        <p:sp>
          <p:nvSpPr>
            <p:cNvPr id="159" name="Google Shape;159;p19"/>
            <p:cNvSpPr/>
            <p:nvPr/>
          </p:nvSpPr>
          <p:spPr>
            <a:xfrm>
              <a:off x="-8467" y="4013290"/>
              <a:ext cx="457221" cy="2853177"/>
            </a:xfrm>
            <a:custGeom>
              <a:rect b="b" l="l" r="r" t="t"/>
              <a:pathLst>
                <a:path extrusionOk="0" h="2853267" w="457200">
                  <a:moveTo>
                    <a:pt x="0" y="0"/>
                  </a:moveTo>
                  <a:lnTo>
                    <a:pt x="457200" y="2853267"/>
                  </a:lnTo>
                  <a:lnTo>
                    <a:pt x="0" y="2844800"/>
                  </a:lnTo>
                  <a:cubicBezTo>
                    <a:pt x="2822" y="1905000"/>
                    <a:pt x="5645" y="965200"/>
                    <a:pt x="0" y="0"/>
                  </a:cubicBezTo>
                  <a:close/>
                </a:path>
              </a:pathLst>
            </a:custGeom>
            <a:solidFill>
              <a:schemeClr val="accent1">
                <a:alpha val="8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cxnSp>
          <p:nvCxnSpPr>
            <p:cNvPr id="160" name="Google Shape;160;p19"/>
            <p:cNvCxnSpPr/>
            <p:nvPr/>
          </p:nvCxnSpPr>
          <p:spPr>
            <a:xfrm flipH="1" rot="10800000">
              <a:off x="5130497" y="4175239"/>
              <a:ext cx="4022902" cy="2683288"/>
            </a:xfrm>
            <a:prstGeom prst="straightConnector1">
              <a:avLst/>
            </a:prstGeom>
            <a:noFill/>
            <a:ln cap="rnd" cmpd="sng" w="9525">
              <a:solidFill>
                <a:srgbClr val="D9D9D9"/>
              </a:solidFill>
              <a:prstDash val="solid"/>
              <a:miter lim="800000"/>
              <a:headEnd len="med" w="med" type="none"/>
              <a:tailEnd len="med" w="med" type="none"/>
            </a:ln>
          </p:spPr>
        </p:cxnSp>
        <p:cxnSp>
          <p:nvCxnSpPr>
            <p:cNvPr id="161" name="Google Shape;161;p19"/>
            <p:cNvCxnSpPr/>
            <p:nvPr/>
          </p:nvCxnSpPr>
          <p:spPr>
            <a:xfrm>
              <a:off x="7041932" y="-529"/>
              <a:ext cx="1219254" cy="6859057"/>
            </a:xfrm>
            <a:prstGeom prst="straightConnector1">
              <a:avLst/>
            </a:prstGeom>
            <a:noFill/>
            <a:ln cap="rnd" cmpd="sng" w="9525">
              <a:solidFill>
                <a:srgbClr val="BFBFBF"/>
              </a:solidFill>
              <a:prstDash val="solid"/>
              <a:miter lim="800000"/>
              <a:headEnd len="med" w="med" type="none"/>
              <a:tailEnd len="med" w="med" type="none"/>
            </a:ln>
          </p:spPr>
        </p:cxnSp>
        <p:sp>
          <p:nvSpPr>
            <p:cNvPr id="162" name="Google Shape;162;p19"/>
            <p:cNvSpPr/>
            <p:nvPr/>
          </p:nvSpPr>
          <p:spPr>
            <a:xfrm>
              <a:off x="6891113" y="-529"/>
              <a:ext cx="2270225" cy="6866996"/>
            </a:xfrm>
            <a:custGeom>
              <a:rect b="b" l="l" r="r" t="t"/>
              <a:pathLst>
                <a:path extrusionOk="0" h="6866466" w="2269442">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2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63" name="Google Shape;163;p19"/>
            <p:cNvSpPr/>
            <p:nvPr/>
          </p:nvSpPr>
          <p:spPr>
            <a:xfrm>
              <a:off x="7205452" y="-8468"/>
              <a:ext cx="1947948" cy="6866996"/>
            </a:xfrm>
            <a:custGeom>
              <a:rect b="b" l="l" r="r" t="t"/>
              <a:pathLst>
                <a:path extrusionOk="0" h="6866467" w="1948147">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64" name="Google Shape;164;p19"/>
            <p:cNvSpPr/>
            <p:nvPr/>
          </p:nvSpPr>
          <p:spPr>
            <a:xfrm>
              <a:off x="6638689" y="3919613"/>
              <a:ext cx="2513124" cy="2938915"/>
            </a:xfrm>
            <a:custGeom>
              <a:rect b="b" l="l" r="r" t="t"/>
              <a:pathLst>
                <a:path extrusionOk="0" h="3810000" w="3259667">
                  <a:moveTo>
                    <a:pt x="0" y="3810000"/>
                  </a:moveTo>
                  <a:lnTo>
                    <a:pt x="3251200" y="0"/>
                  </a:lnTo>
                  <a:cubicBezTo>
                    <a:pt x="3254022" y="1270000"/>
                    <a:pt x="3256845" y="2540000"/>
                    <a:pt x="3259667" y="3810000"/>
                  </a:cubicBezTo>
                  <a:lnTo>
                    <a:pt x="0" y="3810000"/>
                  </a:lnTo>
                  <a:close/>
                </a:path>
              </a:pathLst>
            </a:custGeom>
            <a:solidFill>
              <a:schemeClr val="accent2">
                <a:alpha val="71764"/>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65" name="Google Shape;165;p19"/>
            <p:cNvSpPr/>
            <p:nvPr/>
          </p:nvSpPr>
          <p:spPr>
            <a:xfrm>
              <a:off x="7010180" y="-8468"/>
              <a:ext cx="2143219" cy="6866996"/>
            </a:xfrm>
            <a:custGeom>
              <a:rect b="b" l="l" r="r" t="t"/>
              <a:pathLst>
                <a:path extrusionOk="0" h="6866467" w="2853267">
                  <a:moveTo>
                    <a:pt x="0" y="0"/>
                  </a:moveTo>
                  <a:lnTo>
                    <a:pt x="2472267" y="6866467"/>
                  </a:lnTo>
                  <a:lnTo>
                    <a:pt x="2853267" y="6858000"/>
                  </a:lnTo>
                  <a:lnTo>
                    <a:pt x="2853267" y="0"/>
                  </a:lnTo>
                  <a:lnTo>
                    <a:pt x="0" y="0"/>
                  </a:lnTo>
                  <a:close/>
                </a:path>
              </a:pathLst>
            </a:custGeom>
            <a:solidFill>
              <a:srgbClr val="3F7819">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66" name="Google Shape;166;p19"/>
            <p:cNvSpPr/>
            <p:nvPr/>
          </p:nvSpPr>
          <p:spPr>
            <a:xfrm>
              <a:off x="8296112" y="-8468"/>
              <a:ext cx="857288" cy="6866996"/>
            </a:xfrm>
            <a:custGeom>
              <a:rect b="b" l="l" r="r" t="t"/>
              <a:pathLst>
                <a:path extrusionOk="0" h="6866467" w="1286933">
                  <a:moveTo>
                    <a:pt x="1016000" y="0"/>
                  </a:moveTo>
                  <a:lnTo>
                    <a:pt x="0" y="6866467"/>
                  </a:lnTo>
                  <a:lnTo>
                    <a:pt x="1286933" y="6866467"/>
                  </a:lnTo>
                  <a:cubicBezTo>
                    <a:pt x="1284111" y="4577645"/>
                    <a:pt x="1281288" y="2288822"/>
                    <a:pt x="1278466" y="0"/>
                  </a:cubicBezTo>
                  <a:lnTo>
                    <a:pt x="1016000" y="0"/>
                  </a:lnTo>
                  <a:close/>
                </a:path>
              </a:pathLst>
            </a:custGeom>
            <a:solidFill>
              <a:srgbClr val="C0E474">
                <a:alpha val="6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67" name="Google Shape;167;p19"/>
            <p:cNvSpPr/>
            <p:nvPr/>
          </p:nvSpPr>
          <p:spPr>
            <a:xfrm>
              <a:off x="8077027" y="-8468"/>
              <a:ext cx="1066847" cy="6866996"/>
            </a:xfrm>
            <a:custGeom>
              <a:rect b="b" l="l" r="r" t="t"/>
              <a:pathLst>
                <a:path extrusionOk="0" h="6866467" w="1270244">
                  <a:moveTo>
                    <a:pt x="0" y="0"/>
                  </a:moveTo>
                  <a:lnTo>
                    <a:pt x="1117600" y="6866467"/>
                  </a:lnTo>
                  <a:lnTo>
                    <a:pt x="1270000" y="6866467"/>
                  </a:lnTo>
                  <a:cubicBezTo>
                    <a:pt x="1272822" y="4574822"/>
                    <a:pt x="1250245" y="2291645"/>
                    <a:pt x="1253067" y="0"/>
                  </a:cubicBezTo>
                  <a:lnTo>
                    <a:pt x="0" y="0"/>
                  </a:lnTo>
                  <a:close/>
                </a:path>
              </a:pathLst>
            </a:custGeom>
            <a:solidFill>
              <a:schemeClr val="accent1">
                <a:alpha val="6470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68" name="Google Shape;168;p19"/>
            <p:cNvSpPr/>
            <p:nvPr/>
          </p:nvSpPr>
          <p:spPr>
            <a:xfrm>
              <a:off x="8059564" y="4894488"/>
              <a:ext cx="1095423" cy="1964040"/>
            </a:xfrm>
            <a:custGeom>
              <a:rect b="b" l="l" r="r" t="t"/>
              <a:pathLst>
                <a:path extrusionOk="0" h="3268133" w="1820333">
                  <a:moveTo>
                    <a:pt x="0" y="3268133"/>
                  </a:moveTo>
                  <a:lnTo>
                    <a:pt x="1811866" y="0"/>
                  </a:lnTo>
                  <a:cubicBezTo>
                    <a:pt x="1814688" y="1086555"/>
                    <a:pt x="1817511" y="2173111"/>
                    <a:pt x="1820333" y="3259666"/>
                  </a:cubicBezTo>
                  <a:lnTo>
                    <a:pt x="0" y="3268133"/>
                  </a:lnTo>
                  <a:close/>
                </a:path>
              </a:pathLst>
            </a:custGeom>
            <a:solidFill>
              <a:schemeClr val="accent1">
                <a:alpha val="7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grpSp>
      <p:sp>
        <p:nvSpPr>
          <p:cNvPr id="169" name="Google Shape;169;p19"/>
          <p:cNvSpPr txBox="1"/>
          <p:nvPr/>
        </p:nvSpPr>
        <p:spPr>
          <a:xfrm>
            <a:off x="482600" y="790575"/>
            <a:ext cx="457200" cy="584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0E474"/>
              </a:buClr>
              <a:buSzPts val="8000"/>
              <a:buFont typeface="Arial"/>
              <a:buNone/>
            </a:pPr>
            <a:r>
              <a:rPr b="0" i="0" lang="en-US" sz="8000" u="none">
                <a:solidFill>
                  <a:srgbClr val="C0E474"/>
                </a:solidFill>
                <a:latin typeface="Arial"/>
                <a:ea typeface="Arial"/>
                <a:cs typeface="Arial"/>
                <a:sym typeface="Arial"/>
              </a:rPr>
              <a:t>“</a:t>
            </a:r>
            <a:endParaRPr/>
          </a:p>
        </p:txBody>
      </p:sp>
      <p:sp>
        <p:nvSpPr>
          <p:cNvPr id="170" name="Google Shape;170;p19"/>
          <p:cNvSpPr txBox="1"/>
          <p:nvPr/>
        </p:nvSpPr>
        <p:spPr>
          <a:xfrm>
            <a:off x="6748462" y="2886075"/>
            <a:ext cx="457200" cy="585787"/>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0E474"/>
              </a:buClr>
              <a:buSzPts val="8000"/>
              <a:buFont typeface="Arial"/>
              <a:buNone/>
            </a:pPr>
            <a:r>
              <a:rPr b="0" i="0" lang="en-US" sz="8000" u="none">
                <a:solidFill>
                  <a:srgbClr val="C0E474"/>
                </a:solidFill>
                <a:latin typeface="Arial"/>
                <a:ea typeface="Arial"/>
                <a:cs typeface="Arial"/>
                <a:sym typeface="Arial"/>
              </a:rPr>
              <a:t>”</a:t>
            </a:r>
            <a:endParaRPr/>
          </a:p>
        </p:txBody>
      </p:sp>
      <p:sp>
        <p:nvSpPr>
          <p:cNvPr id="171" name="Google Shape;171;p19"/>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2pPr>
            <a:lvl3pPr lvl="2"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3pPr>
            <a:lvl4pPr lvl="3"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4pPr>
            <a:lvl5pPr lvl="4" marR="0" rtl="0" algn="l">
              <a:spcBef>
                <a:spcPts val="0"/>
              </a:spcBef>
              <a:spcAft>
                <a:spcPts val="0"/>
              </a:spcAft>
              <a:buSzPts val="1400"/>
              <a:buNone/>
              <a:defRPr b="0" i="0" sz="3600" u="none" cap="none" strike="noStrike">
                <a:solidFill>
                  <a:schemeClr val="accen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2" name="Google Shape;172;p19"/>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404040"/>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404040"/>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404040"/>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404040"/>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73" name="Google Shape;173;p19"/>
          <p:cNvSpPr txBox="1"/>
          <p:nvPr>
            <p:ph idx="10" type="dt"/>
          </p:nvPr>
        </p:nvSpPr>
        <p:spPr>
          <a:xfrm>
            <a:off x="5405437" y="6042025"/>
            <a:ext cx="6842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74" name="Google Shape;174;p19"/>
          <p:cNvSpPr txBox="1"/>
          <p:nvPr>
            <p:ph idx="11" type="ftr"/>
          </p:nvPr>
        </p:nvSpPr>
        <p:spPr>
          <a:xfrm>
            <a:off x="609600" y="6042025"/>
            <a:ext cx="462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75" name="Google Shape;175;p19"/>
          <p:cNvSpPr txBox="1"/>
          <p:nvPr>
            <p:ph idx="12" type="sldNum"/>
          </p:nvPr>
        </p:nvSpPr>
        <p:spPr>
          <a:xfrm>
            <a:off x="6445250" y="6042025"/>
            <a:ext cx="5127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ctrTitle"/>
          </p:nvPr>
        </p:nvSpPr>
        <p:spPr>
          <a:xfrm>
            <a:off x="-541337" y="836612"/>
            <a:ext cx="7772400" cy="25146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accent1"/>
              </a:buClr>
              <a:buSzPts val="5400"/>
              <a:buFont typeface="Trebuchet MS"/>
              <a:buNone/>
            </a:pPr>
            <a:r>
              <a:rPr b="0" i="0" lang="en-US" sz="5400" u="none">
                <a:solidFill>
                  <a:schemeClr val="accent1"/>
                </a:solidFill>
                <a:latin typeface="Trebuchet MS"/>
                <a:ea typeface="Trebuchet MS"/>
                <a:cs typeface="Trebuchet MS"/>
                <a:sym typeface="Trebuchet MS"/>
              </a:rPr>
              <a:t>Plagiarism detection using string matching</a:t>
            </a:r>
            <a:endParaRPr/>
          </a:p>
        </p:txBody>
      </p:sp>
      <p:sp>
        <p:nvSpPr>
          <p:cNvPr id="189" name="Google Shape;189;p21"/>
          <p:cNvSpPr txBox="1"/>
          <p:nvPr>
            <p:ph idx="1" type="subTitle"/>
          </p:nvPr>
        </p:nvSpPr>
        <p:spPr>
          <a:xfrm>
            <a:off x="395287" y="4149725"/>
            <a:ext cx="6400800" cy="176847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b="0" i="0" lang="en-US" sz="1800" u="none">
                <a:solidFill>
                  <a:srgbClr val="7F7F7F"/>
                </a:solidFill>
                <a:latin typeface="Trebuchet MS"/>
                <a:ea typeface="Trebuchet MS"/>
                <a:cs typeface="Trebuchet MS"/>
                <a:sym typeface="Trebuchet MS"/>
              </a:rPr>
              <a:t>Antra Aruj</a:t>
            </a:r>
            <a:endParaRPr/>
          </a:p>
          <a:p>
            <a:pPr indent="0" lvl="0" marL="0" rtl="0" algn="l">
              <a:lnSpc>
                <a:spcPct val="100000"/>
              </a:lnSpc>
              <a:spcBef>
                <a:spcPts val="1000"/>
              </a:spcBef>
              <a:spcAft>
                <a:spcPts val="0"/>
              </a:spcAft>
              <a:buSzPts val="1440"/>
              <a:buNone/>
            </a:pPr>
            <a:r>
              <a:rPr b="0" i="0" lang="en-US" sz="1800" u="none">
                <a:solidFill>
                  <a:srgbClr val="7F7F7F"/>
                </a:solidFill>
                <a:latin typeface="Trebuchet MS"/>
                <a:ea typeface="Trebuchet MS"/>
                <a:cs typeface="Trebuchet MS"/>
                <a:sym typeface="Trebuchet MS"/>
              </a:rPr>
              <a:t>Akshi Sharma</a:t>
            </a:r>
            <a:endParaRPr/>
          </a:p>
          <a:p>
            <a:pPr indent="0" lvl="0" marL="0" rtl="0" algn="l">
              <a:lnSpc>
                <a:spcPct val="100000"/>
              </a:lnSpc>
              <a:spcBef>
                <a:spcPts val="1000"/>
              </a:spcBef>
              <a:spcAft>
                <a:spcPts val="0"/>
              </a:spcAft>
              <a:buSzPts val="1440"/>
              <a:buNone/>
            </a:pPr>
            <a:r>
              <a:rPr b="0" i="0" lang="en-US" sz="1800" u="none">
                <a:solidFill>
                  <a:srgbClr val="7F7F7F"/>
                </a:solidFill>
                <a:latin typeface="Trebuchet MS"/>
                <a:ea typeface="Trebuchet MS"/>
                <a:cs typeface="Trebuchet MS"/>
                <a:sym typeface="Trebuchet MS"/>
              </a:rPr>
              <a:t>CSC 575: Algorithms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Implementation of LCS</a:t>
            </a:r>
            <a:endParaRPr/>
          </a:p>
        </p:txBody>
      </p:sp>
      <p:pic>
        <p:nvPicPr>
          <p:cNvPr id="249" name="Google Shape;249;p30"/>
          <p:cNvPicPr preferRelativeResize="0"/>
          <p:nvPr>
            <p:ph idx="1" type="body"/>
          </p:nvPr>
        </p:nvPicPr>
        <p:blipFill rotWithShape="1">
          <a:blip r:embed="rId3">
            <a:alphaModFix/>
          </a:blip>
          <a:srcRect b="0" l="0" r="0" t="0"/>
          <a:stretch/>
        </p:blipFill>
        <p:spPr>
          <a:xfrm>
            <a:off x="609600" y="1947862"/>
            <a:ext cx="6348412" cy="2028825"/>
          </a:xfrm>
          <a:prstGeom prst="rect">
            <a:avLst/>
          </a:prstGeom>
          <a:noFill/>
          <a:ln>
            <a:noFill/>
          </a:ln>
        </p:spPr>
      </p:pic>
      <p:pic>
        <p:nvPicPr>
          <p:cNvPr id="250" name="Google Shape;250;p30"/>
          <p:cNvPicPr preferRelativeResize="0"/>
          <p:nvPr/>
        </p:nvPicPr>
        <p:blipFill rotWithShape="1">
          <a:blip r:embed="rId4">
            <a:alphaModFix/>
          </a:blip>
          <a:srcRect b="0" l="0" r="0" t="0"/>
          <a:stretch/>
        </p:blipFill>
        <p:spPr>
          <a:xfrm>
            <a:off x="2324100" y="3500437"/>
            <a:ext cx="4329112" cy="298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Retrieval of LCS</a:t>
            </a:r>
            <a:endParaRPr/>
          </a:p>
        </p:txBody>
      </p:sp>
      <p:pic>
        <p:nvPicPr>
          <p:cNvPr id="256" name="Google Shape;256;p31"/>
          <p:cNvPicPr preferRelativeResize="0"/>
          <p:nvPr>
            <p:ph idx="1" type="body"/>
          </p:nvPr>
        </p:nvPicPr>
        <p:blipFill rotWithShape="1">
          <a:blip r:embed="rId3">
            <a:alphaModFix/>
          </a:blip>
          <a:srcRect b="0" l="0" r="0" t="0"/>
          <a:stretch/>
        </p:blipFill>
        <p:spPr>
          <a:xfrm>
            <a:off x="609600" y="2133600"/>
            <a:ext cx="6348412" cy="2746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Results</a:t>
            </a:r>
            <a:endParaRPr/>
          </a:p>
        </p:txBody>
      </p:sp>
      <p:sp>
        <p:nvSpPr>
          <p:cNvPr id="262" name="Google Shape;262;p32"/>
          <p:cNvSpPr txBox="1"/>
          <p:nvPr>
            <p:ph idx="1" type="body"/>
          </p:nvPr>
        </p:nvSpPr>
        <p:spPr>
          <a:xfrm>
            <a:off x="609600" y="1628775"/>
            <a:ext cx="6348412" cy="45370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Given String :</a:t>
            </a:r>
            <a:endParaRPr/>
          </a:p>
          <a:p>
            <a:pPr indent="0" lvl="1" marL="457200" marR="0" rtl="0" algn="just">
              <a:lnSpc>
                <a:spcPct val="100000"/>
              </a:lnSpc>
              <a:spcBef>
                <a:spcPts val="1000"/>
              </a:spcBef>
              <a:spcAft>
                <a:spcPts val="0"/>
              </a:spcAft>
              <a:buClr>
                <a:schemeClr val="accent1"/>
              </a:buClr>
              <a:buSzPts val="1120"/>
              <a:buFont typeface="Noto Sans Symbols"/>
              <a:buNone/>
            </a:pPr>
            <a:r>
              <a:rPr b="0" i="0" lang="en-US" sz="1400" u="none" cap="none" strike="noStrike">
                <a:solidFill>
                  <a:srgbClr val="404040"/>
                </a:solidFill>
                <a:latin typeface="Trebuchet MS"/>
                <a:ea typeface="Trebuchet MS"/>
                <a:cs typeface="Trebuchet MS"/>
                <a:sym typeface="Trebuchet MS"/>
              </a:rPr>
              <a:t>The longest common subsequence (LCS) problem is the problem of finding the longest subsequence common to all sequences in a set of sequences (often just two sequences). It differs from the longest common substring problem: unlike substrings, subsequences are not required to occupy consecutive positions within the original sequences. The longest common subsequence problem is a classic computer science problem, the basis of data comparison programs such as the diff utility, and has applications in computational linguistics and bioinformatics. It is also widely used by revision control systems such as Git for reconciling multiple changes made to a revision-controlled collection of files.”</a:t>
            </a:r>
            <a:endParaRPr/>
          </a:p>
          <a:p>
            <a:pPr indent="0" lvl="1" marL="457200" marR="0" rtl="0" algn="just">
              <a:lnSpc>
                <a:spcPct val="100000"/>
              </a:lnSpc>
              <a:spcBef>
                <a:spcPts val="1000"/>
              </a:spcBef>
              <a:spcAft>
                <a:spcPts val="0"/>
              </a:spcAft>
              <a:buClr>
                <a:schemeClr val="accent1"/>
              </a:buClr>
              <a:buSzPts val="1440"/>
              <a:buFont typeface="Noto Sans Symbols"/>
              <a:buNone/>
            </a:pPr>
            <a:r>
              <a:t/>
            </a:r>
            <a:endParaRPr b="0" i="0" sz="1800" u="none" cap="none" strike="noStrike">
              <a:solidFill>
                <a:srgbClr val="404040"/>
              </a:solidFill>
              <a:latin typeface="Trebuchet MS"/>
              <a:ea typeface="Trebuchet MS"/>
              <a:cs typeface="Trebuchet MS"/>
              <a:sym typeface="Trebuchet MS"/>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Test String : </a:t>
            </a:r>
            <a:endParaRPr/>
          </a:p>
          <a:p>
            <a:pPr indent="0" lvl="1" marL="457200" marR="0" rtl="0" algn="just">
              <a:lnSpc>
                <a:spcPct val="100000"/>
              </a:lnSpc>
              <a:spcBef>
                <a:spcPts val="1000"/>
              </a:spcBef>
              <a:spcAft>
                <a:spcPts val="0"/>
              </a:spcAft>
              <a:buClr>
                <a:schemeClr val="accent1"/>
              </a:buClr>
              <a:buSzPts val="1120"/>
              <a:buFont typeface="Noto Sans Symbols"/>
              <a:buNone/>
            </a:pPr>
            <a:r>
              <a:rPr b="0" i="0" lang="en-US" sz="1400" u="none" cap="none" strike="noStrike">
                <a:solidFill>
                  <a:srgbClr val="404040"/>
                </a:solidFill>
                <a:latin typeface="Trebuchet MS"/>
                <a:ea typeface="Trebuchet MS"/>
                <a:cs typeface="Trebuchet MS"/>
                <a:sym typeface="Trebuchet MS"/>
              </a:rPr>
              <a:t>“The longest common subsequence (LCS) problem is the problem of finding the longest subsequence common to all sequences in a set of sequences (often just two sequences).”</a:t>
            </a:r>
            <a:endParaRPr/>
          </a:p>
          <a:p>
            <a:pPr indent="-271780" lvl="0" marL="342900" marR="0" rtl="0" algn="l">
              <a:spcBef>
                <a:spcPts val="1000"/>
              </a:spcBef>
              <a:spcAft>
                <a:spcPts val="0"/>
              </a:spcAft>
              <a:buClr>
                <a:schemeClr val="accent1"/>
              </a:buClr>
              <a:buSzPts val="1120"/>
              <a:buFont typeface="Noto Sans Symbols"/>
              <a:buNone/>
            </a:pPr>
            <a:r>
              <a:t/>
            </a:r>
            <a:endParaRPr b="0" i="0" sz="1400" u="none" cap="none" strike="noStrike">
              <a:solidFill>
                <a:srgbClr val="40404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Result Cont’d</a:t>
            </a:r>
            <a:endParaRPr/>
          </a:p>
        </p:txBody>
      </p:sp>
      <p:sp>
        <p:nvSpPr>
          <p:cNvPr id="268" name="Google Shape;268;p33"/>
          <p:cNvSpPr txBox="1"/>
          <p:nvPr>
            <p:ph idx="1" type="body"/>
          </p:nvPr>
        </p:nvSpPr>
        <p:spPr>
          <a:xfrm>
            <a:off x="609600" y="1700212"/>
            <a:ext cx="6348412" cy="475297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Length of LCS Pattern : 109</a:t>
            </a:r>
            <a:endParaRPr/>
          </a:p>
          <a:p>
            <a:pPr indent="-342900" lvl="0" marL="342900" marR="0" rtl="0" algn="just">
              <a:lnSpc>
                <a:spcPct val="10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LCS Found : </a:t>
            </a:r>
            <a:endParaRPr/>
          </a:p>
          <a:p>
            <a:pPr indent="0" lvl="1" marL="457200" marR="0" rtl="0" algn="just">
              <a:lnSpc>
                <a:spcPct val="100000"/>
              </a:lnSpc>
              <a:spcBef>
                <a:spcPts val="1000"/>
              </a:spcBef>
              <a:spcAft>
                <a:spcPts val="0"/>
              </a:spcAft>
              <a:buClr>
                <a:schemeClr val="accent1"/>
              </a:buClr>
              <a:buSzPts val="1120"/>
              <a:buFont typeface="Noto Sans Symbols"/>
              <a:buNone/>
            </a:pPr>
            <a:r>
              <a:rPr b="0" i="0" lang="en-US" sz="1400" u="none" cap="none" strike="noStrike">
                <a:solidFill>
                  <a:srgbClr val="404040"/>
                </a:solidFill>
                <a:latin typeface="Trebuchet MS"/>
                <a:ea typeface="Trebuchet MS"/>
                <a:cs typeface="Trebuchet MS"/>
                <a:sym typeface="Trebuchet MS"/>
              </a:rPr>
              <a:t>LCS problem is the problem of finding the longest subsequence common to all sequences e sequences oen ust t e </a:t>
            </a:r>
            <a:endParaRPr/>
          </a:p>
          <a:p>
            <a:pPr indent="-342900" lvl="0" marL="342900" marR="0" rtl="0" algn="just">
              <a:lnSpc>
                <a:spcPct val="10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Percentage of LCS pattern match : 71.0 % </a:t>
            </a:r>
            <a:endParaRPr/>
          </a:p>
          <a:p>
            <a:pPr indent="-342900" lvl="0" marL="342900" marR="0" rtl="0" algn="just">
              <a:lnSpc>
                <a:spcPct val="100000"/>
              </a:lnSpc>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a:p>
            <a:pPr indent="-342900" lvl="0" marL="342900" marR="0" rtl="0" algn="just">
              <a:lnSpc>
                <a:spcPct val="10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Final common words length: 96</a:t>
            </a:r>
            <a:endParaRPr/>
          </a:p>
          <a:p>
            <a:pPr indent="-342900" lvl="0" marL="342900" marR="0" rtl="0" algn="just">
              <a:lnSpc>
                <a:spcPct val="10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Final common words ::  </a:t>
            </a:r>
            <a:endParaRPr/>
          </a:p>
          <a:p>
            <a:pPr indent="0" lvl="1" marL="457200" marR="0" rtl="0" algn="just">
              <a:lnSpc>
                <a:spcPct val="100000"/>
              </a:lnSpc>
              <a:spcBef>
                <a:spcPts val="1000"/>
              </a:spcBef>
              <a:spcAft>
                <a:spcPts val="0"/>
              </a:spcAft>
              <a:buClr>
                <a:schemeClr val="accent1"/>
              </a:buClr>
              <a:buSzPts val="1120"/>
              <a:buFont typeface="Noto Sans Symbols"/>
              <a:buNone/>
            </a:pPr>
            <a:r>
              <a:rPr b="0" i="0" lang="en-US" sz="1400" u="none" cap="none" strike="noStrike">
                <a:solidFill>
                  <a:srgbClr val="404040"/>
                </a:solidFill>
                <a:latin typeface="Trebuchet MS"/>
                <a:ea typeface="Trebuchet MS"/>
                <a:cs typeface="Trebuchet MS"/>
                <a:sym typeface="Trebuchet MS"/>
              </a:rPr>
              <a:t>LCS problem is the problem of finding the longest subsequence common to all sequences sequences </a:t>
            </a:r>
            <a:endParaRPr/>
          </a:p>
          <a:p>
            <a:pPr indent="-342900" lvl="0" marL="342900" marR="0" rtl="0" algn="just">
              <a:lnSpc>
                <a:spcPct val="10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Percentage of Plagiarism : 62.0 % </a:t>
            </a:r>
            <a:endParaRPr/>
          </a:p>
          <a:p>
            <a:pPr indent="-342900" lvl="0" marL="342900" marR="0" rtl="0" algn="just">
              <a:lnSpc>
                <a:spcPct val="10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Execution time: 0.000544 seconds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Complexity</a:t>
            </a:r>
            <a:endParaRPr/>
          </a:p>
        </p:txBody>
      </p:sp>
      <p:sp>
        <p:nvSpPr>
          <p:cNvPr id="275" name="Google Shape;275;p34"/>
          <p:cNvSpPr txBox="1"/>
          <p:nvPr>
            <p:ph idx="1" type="body"/>
          </p:nvPr>
        </p:nvSpPr>
        <p:spPr>
          <a:xfrm>
            <a:off x="609600" y="2133600"/>
            <a:ext cx="6348412" cy="39084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240"/>
              <a:buFont typeface="Noto Sans Symbols"/>
              <a:buChar char="►"/>
            </a:pPr>
            <a:r>
              <a:rPr b="0" i="0" lang="en-US" sz="2800" u="none">
                <a:solidFill>
                  <a:srgbClr val="404040"/>
                </a:solidFill>
                <a:latin typeface="Trebuchet MS"/>
                <a:ea typeface="Trebuchet MS"/>
                <a:cs typeface="Trebuchet MS"/>
                <a:sym typeface="Trebuchet MS"/>
              </a:rPr>
              <a:t>The running time of the Rabin-Karp algorithm in the worst-case scenario is O(n-m+1)m but it has a good average-case running time.</a:t>
            </a:r>
            <a:endParaRPr/>
          </a:p>
          <a:p>
            <a:pPr indent="-342900" lvl="0" marL="342900" marR="0" rtl="0" algn="l">
              <a:lnSpc>
                <a:spcPct val="100000"/>
              </a:lnSpc>
              <a:spcBef>
                <a:spcPts val="1000"/>
              </a:spcBef>
              <a:spcAft>
                <a:spcPts val="0"/>
              </a:spcAft>
              <a:buClr>
                <a:schemeClr val="accent1"/>
              </a:buClr>
              <a:buSzPts val="2240"/>
              <a:buFont typeface="Noto Sans Symbols"/>
              <a:buChar char="►"/>
            </a:pPr>
            <a:r>
              <a:rPr b="0" i="0" lang="en-US" sz="2800" u="none">
                <a:solidFill>
                  <a:srgbClr val="404040"/>
                </a:solidFill>
                <a:latin typeface="Trebuchet MS"/>
                <a:ea typeface="Trebuchet MS"/>
                <a:cs typeface="Trebuchet MS"/>
                <a:sym typeface="Trebuchet MS"/>
              </a:rPr>
              <a:t>The running time of the LCS algorithm in the worst-case scenario is O(n*m) but it has a good average-case running time.</a:t>
            </a:r>
            <a:endParaRPr/>
          </a:p>
          <a:p>
            <a:pPr indent="-200660" lvl="0" marL="342900" marR="0" rtl="0" algn="l">
              <a:spcBef>
                <a:spcPts val="1000"/>
              </a:spcBef>
              <a:spcAft>
                <a:spcPts val="0"/>
              </a:spcAft>
              <a:buClr>
                <a:schemeClr val="accent1"/>
              </a:buClr>
              <a:buSzPts val="2240"/>
              <a:buFont typeface="Noto Sans Symbols"/>
              <a:buNone/>
            </a:pPr>
            <a:r>
              <a:t/>
            </a:r>
            <a:endParaRPr b="0" i="0" sz="2800" u="none">
              <a:solidFill>
                <a:srgbClr val="404040"/>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827087" y="2852737"/>
            <a:ext cx="6348412" cy="1320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Outline</a:t>
            </a:r>
            <a:endParaRPr/>
          </a:p>
        </p:txBody>
      </p:sp>
      <p:sp>
        <p:nvSpPr>
          <p:cNvPr id="196" name="Google Shape;196;p22"/>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20"/>
              <a:buFont typeface="Noto Sans Symbols"/>
              <a:buChar char="►"/>
            </a:pPr>
            <a:r>
              <a:rPr b="0" i="0" lang="en-US" sz="2400" u="none" cap="none" strike="noStrike">
                <a:solidFill>
                  <a:srgbClr val="404040"/>
                </a:solidFill>
                <a:latin typeface="Trebuchet MS"/>
                <a:ea typeface="Trebuchet MS"/>
                <a:cs typeface="Trebuchet MS"/>
                <a:sym typeface="Trebuchet MS"/>
              </a:rPr>
              <a:t>String matching problem</a:t>
            </a:r>
            <a:endParaRPr/>
          </a:p>
          <a:p>
            <a:pPr indent="-342900" lvl="0" marL="342900" marR="0" rtl="0" algn="l">
              <a:lnSpc>
                <a:spcPct val="100000"/>
              </a:lnSpc>
              <a:spcBef>
                <a:spcPts val="1000"/>
              </a:spcBef>
              <a:spcAft>
                <a:spcPts val="0"/>
              </a:spcAft>
              <a:buClr>
                <a:schemeClr val="accent1"/>
              </a:buClr>
              <a:buSzPts val="1920"/>
              <a:buFont typeface="Noto Sans Symbols"/>
              <a:buChar char="►"/>
            </a:pPr>
            <a:r>
              <a:rPr b="0" i="0" lang="en-US" sz="2400" u="none" cap="none" strike="noStrike">
                <a:solidFill>
                  <a:srgbClr val="404040"/>
                </a:solidFill>
                <a:latin typeface="Trebuchet MS"/>
                <a:ea typeface="Trebuchet MS"/>
                <a:cs typeface="Trebuchet MS"/>
                <a:sym typeface="Trebuchet MS"/>
              </a:rPr>
              <a:t>Definition of the Rabin-Karp algorithm</a:t>
            </a:r>
            <a:endParaRPr/>
          </a:p>
          <a:p>
            <a:pPr indent="-342900" lvl="0" marL="342900" marR="0" rtl="0" algn="l">
              <a:lnSpc>
                <a:spcPct val="100000"/>
              </a:lnSpc>
              <a:spcBef>
                <a:spcPts val="1000"/>
              </a:spcBef>
              <a:spcAft>
                <a:spcPts val="0"/>
              </a:spcAft>
              <a:buClr>
                <a:schemeClr val="accent1"/>
              </a:buClr>
              <a:buSzPts val="1920"/>
              <a:buFont typeface="Noto Sans Symbols"/>
              <a:buChar char="►"/>
            </a:pPr>
            <a:r>
              <a:rPr b="0" i="0" lang="en-US" sz="2400" u="none" cap="none" strike="noStrike">
                <a:solidFill>
                  <a:srgbClr val="404040"/>
                </a:solidFill>
                <a:latin typeface="Trebuchet MS"/>
                <a:ea typeface="Trebuchet MS"/>
                <a:cs typeface="Trebuchet MS"/>
                <a:sym typeface="Trebuchet MS"/>
              </a:rPr>
              <a:t>How Rabin-Karp works</a:t>
            </a:r>
            <a:endParaRPr/>
          </a:p>
          <a:p>
            <a:pPr indent="-342900" lvl="0" marL="342900" marR="0" rtl="0" algn="l">
              <a:lnSpc>
                <a:spcPct val="100000"/>
              </a:lnSpc>
              <a:spcBef>
                <a:spcPts val="1000"/>
              </a:spcBef>
              <a:spcAft>
                <a:spcPts val="0"/>
              </a:spcAft>
              <a:buClr>
                <a:schemeClr val="accent1"/>
              </a:buClr>
              <a:buSzPts val="1920"/>
              <a:buFont typeface="Noto Sans Symbols"/>
              <a:buChar char="►"/>
            </a:pPr>
            <a:r>
              <a:rPr b="0" i="0" lang="en-US" sz="2400" u="none" cap="none" strike="noStrike">
                <a:solidFill>
                  <a:srgbClr val="404040"/>
                </a:solidFill>
                <a:latin typeface="Trebuchet MS"/>
                <a:ea typeface="Trebuchet MS"/>
                <a:cs typeface="Trebuchet MS"/>
                <a:sym typeface="Trebuchet MS"/>
              </a:rPr>
              <a:t>Definition of LCS algorithm</a:t>
            </a:r>
            <a:endParaRPr/>
          </a:p>
          <a:p>
            <a:pPr indent="-342900" lvl="0" marL="342900" marR="0" rtl="0" algn="l">
              <a:lnSpc>
                <a:spcPct val="100000"/>
              </a:lnSpc>
              <a:spcBef>
                <a:spcPts val="1000"/>
              </a:spcBef>
              <a:spcAft>
                <a:spcPts val="0"/>
              </a:spcAft>
              <a:buClr>
                <a:schemeClr val="accent1"/>
              </a:buClr>
              <a:buSzPts val="1920"/>
              <a:buFont typeface="Noto Sans Symbols"/>
              <a:buChar char="►"/>
            </a:pPr>
            <a:r>
              <a:rPr b="0" i="0" lang="en-US" sz="2400" u="none" cap="none" strike="noStrike">
                <a:solidFill>
                  <a:srgbClr val="404040"/>
                </a:solidFill>
                <a:latin typeface="Trebuchet MS"/>
                <a:ea typeface="Trebuchet MS"/>
                <a:cs typeface="Trebuchet MS"/>
                <a:sym typeface="Trebuchet MS"/>
              </a:rPr>
              <a:t>How LCS works</a:t>
            </a:r>
            <a:endParaRPr/>
          </a:p>
          <a:p>
            <a:pPr indent="-342900" lvl="0" marL="342900" marR="0" rtl="0" algn="l">
              <a:lnSpc>
                <a:spcPct val="100000"/>
              </a:lnSpc>
              <a:spcBef>
                <a:spcPts val="1000"/>
              </a:spcBef>
              <a:spcAft>
                <a:spcPts val="0"/>
              </a:spcAft>
              <a:buClr>
                <a:schemeClr val="accent1"/>
              </a:buClr>
              <a:buSzPts val="1920"/>
              <a:buFont typeface="Noto Sans Symbols"/>
              <a:buChar char="►"/>
            </a:pPr>
            <a:r>
              <a:rPr b="0" i="0" lang="en-US" sz="2400" u="none" cap="none" strike="noStrike">
                <a:solidFill>
                  <a:srgbClr val="404040"/>
                </a:solidFill>
                <a:latin typeface="Trebuchet MS"/>
                <a:ea typeface="Trebuchet MS"/>
                <a:cs typeface="Trebuchet MS"/>
                <a:sym typeface="Trebuchet MS"/>
              </a:rPr>
              <a:t>Complexity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String Matching Problem</a:t>
            </a:r>
            <a:endParaRPr/>
          </a:p>
        </p:txBody>
      </p:sp>
      <p:sp>
        <p:nvSpPr>
          <p:cNvPr id="203" name="Google Shape;203;p23"/>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20"/>
              <a:buFont typeface="Noto Sans Symbols"/>
              <a:buChar char="►"/>
            </a:pPr>
            <a:r>
              <a:rPr b="0" i="0" lang="en-US" sz="2400" u="none" cap="none" strike="noStrike">
                <a:solidFill>
                  <a:srgbClr val="404040"/>
                </a:solidFill>
                <a:latin typeface="Trebuchet MS"/>
                <a:ea typeface="Trebuchet MS"/>
                <a:cs typeface="Trebuchet MS"/>
                <a:sym typeface="Trebuchet MS"/>
              </a:rPr>
              <a:t>The idea of the string matching problem is that we want to find all occurrences of the pattern P in the given text T.</a:t>
            </a:r>
            <a:endParaRPr/>
          </a:p>
          <a:p>
            <a:pPr indent="-342900" lvl="0" marL="342900" marR="0" rtl="0" algn="l">
              <a:lnSpc>
                <a:spcPct val="90000"/>
              </a:lnSpc>
              <a:spcBef>
                <a:spcPts val="1000"/>
              </a:spcBef>
              <a:spcAft>
                <a:spcPts val="0"/>
              </a:spcAft>
              <a:buClr>
                <a:schemeClr val="accent1"/>
              </a:buClr>
              <a:buSzPts val="1920"/>
              <a:buFont typeface="Noto Sans Symbols"/>
              <a:buChar char="►"/>
            </a:pPr>
            <a:r>
              <a:rPr b="0" i="0" lang="en-US" sz="2400" u="none" cap="none" strike="noStrike">
                <a:solidFill>
                  <a:srgbClr val="404040"/>
                </a:solidFill>
                <a:latin typeface="Trebuchet MS"/>
                <a:ea typeface="Trebuchet MS"/>
                <a:cs typeface="Trebuchet MS"/>
                <a:sym typeface="Trebuchet MS"/>
              </a:rPr>
              <a:t>We could use the brute force method for string matching, which utilizes iteration over T. At each letter, we compare the sequence against P until all letters match of until the end of the alphabet is reached. </a:t>
            </a:r>
            <a:endParaRPr/>
          </a:p>
          <a:p>
            <a:pPr indent="-342900" lvl="0" marL="342900" marR="0" rtl="0" algn="l">
              <a:lnSpc>
                <a:spcPct val="90000"/>
              </a:lnSpc>
              <a:spcBef>
                <a:spcPts val="1000"/>
              </a:spcBef>
              <a:spcAft>
                <a:spcPts val="0"/>
              </a:spcAft>
              <a:buClr>
                <a:schemeClr val="accent1"/>
              </a:buClr>
              <a:buSzPts val="1920"/>
              <a:buFont typeface="Noto Sans Symbols"/>
              <a:buChar char="►"/>
            </a:pPr>
            <a:r>
              <a:rPr b="0" i="0" lang="en-US" sz="2400" u="none" cap="none" strike="noStrike">
                <a:solidFill>
                  <a:srgbClr val="404040"/>
                </a:solidFill>
                <a:latin typeface="Trebuchet MS"/>
                <a:ea typeface="Trebuchet MS"/>
                <a:cs typeface="Trebuchet MS"/>
                <a:sym typeface="Trebuchet MS"/>
              </a:rPr>
              <a:t>The worst case scenario can reach O(N*M)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 calcmode="lin" valueType="num">
                                      <p:cBhvr additive="base">
                                        <p:cTn dur="500"/>
                                        <p:tgtEl>
                                          <p:spTgt spid="20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 calcmode="lin" valueType="num">
                                      <p:cBhvr additive="base">
                                        <p:cTn dur="500"/>
                                        <p:tgtEl>
                                          <p:spTgt spid="20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 calcmode="lin" valueType="num">
                                      <p:cBhvr additive="base">
                                        <p:cTn dur="500"/>
                                        <p:tgtEl>
                                          <p:spTgt spid="20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Definition of Rabin-Karp</a:t>
            </a:r>
            <a:endParaRPr/>
          </a:p>
        </p:txBody>
      </p:sp>
      <p:sp>
        <p:nvSpPr>
          <p:cNvPr id="210" name="Google Shape;210;p24"/>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20"/>
              <a:buFont typeface="Noto Sans Symbols"/>
              <a:buChar char="►"/>
            </a:pPr>
            <a:r>
              <a:rPr b="0" i="0" lang="en-US" sz="2400" u="none" cap="none" strike="noStrike">
                <a:solidFill>
                  <a:srgbClr val="404040"/>
                </a:solidFill>
                <a:latin typeface="Trebuchet MS"/>
                <a:ea typeface="Trebuchet MS"/>
                <a:cs typeface="Trebuchet MS"/>
                <a:sym typeface="Trebuchet MS"/>
              </a:rPr>
              <a:t>A string search algorithm which compares a string's hash values, rather than the strings themselves. For efficiency, the hash value of the next position in the text is easily computed from the hash value of the current position.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How Rabin-Karp works</a:t>
            </a:r>
            <a:endParaRPr/>
          </a:p>
        </p:txBody>
      </p:sp>
      <p:sp>
        <p:nvSpPr>
          <p:cNvPr id="217" name="Google Shape;217;p25"/>
          <p:cNvSpPr txBox="1"/>
          <p:nvPr>
            <p:ph idx="1" type="body"/>
          </p:nvPr>
        </p:nvSpPr>
        <p:spPr>
          <a:xfrm>
            <a:off x="609600" y="1700212"/>
            <a:ext cx="7562850" cy="46815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2240"/>
              <a:buFont typeface="Noto Sans Symbols"/>
              <a:buChar char="►"/>
            </a:pPr>
            <a:r>
              <a:rPr b="0" i="0" lang="en-US" sz="2800" u="none" cap="none" strike="noStrike">
                <a:solidFill>
                  <a:srgbClr val="404040"/>
                </a:solidFill>
                <a:latin typeface="Trebuchet MS"/>
                <a:ea typeface="Trebuchet MS"/>
                <a:cs typeface="Trebuchet MS"/>
                <a:sym typeface="Trebuchet MS"/>
              </a:rPr>
              <a:t>The Rabin-Karp string searching algorithm calculates a </a:t>
            </a:r>
            <a:r>
              <a:rPr b="1" i="0" lang="en-US" sz="2800" u="none" cap="none" strike="noStrike">
                <a:solidFill>
                  <a:srgbClr val="404040"/>
                </a:solidFill>
                <a:latin typeface="Trebuchet MS"/>
                <a:ea typeface="Trebuchet MS"/>
                <a:cs typeface="Trebuchet MS"/>
                <a:sym typeface="Trebuchet MS"/>
              </a:rPr>
              <a:t>hash value</a:t>
            </a:r>
            <a:r>
              <a:rPr b="0" i="0" lang="en-US" sz="2800" u="none" cap="none" strike="noStrike">
                <a:solidFill>
                  <a:srgbClr val="404040"/>
                </a:solidFill>
                <a:latin typeface="Trebuchet MS"/>
                <a:ea typeface="Trebuchet MS"/>
                <a:cs typeface="Trebuchet MS"/>
                <a:sym typeface="Trebuchet MS"/>
              </a:rPr>
              <a:t> for the pattern, and for each M-character subsequence of text to be compared. M is the length of Pattern.</a:t>
            </a:r>
            <a:endParaRPr/>
          </a:p>
          <a:p>
            <a:pPr indent="-342900" lvl="0" marL="342900" marR="0" rtl="0" algn="l">
              <a:lnSpc>
                <a:spcPct val="100000"/>
              </a:lnSpc>
              <a:spcBef>
                <a:spcPts val="1000"/>
              </a:spcBef>
              <a:spcAft>
                <a:spcPts val="0"/>
              </a:spcAft>
              <a:buClr>
                <a:schemeClr val="accent1"/>
              </a:buClr>
              <a:buSzPts val="2240"/>
              <a:buFont typeface="Noto Sans Symbols"/>
              <a:buChar char="►"/>
            </a:pPr>
            <a:r>
              <a:rPr b="0" i="0" lang="en-US" sz="2800" u="none" cap="none" strike="noStrike">
                <a:solidFill>
                  <a:srgbClr val="404040"/>
                </a:solidFill>
                <a:latin typeface="Trebuchet MS"/>
                <a:ea typeface="Trebuchet MS"/>
                <a:cs typeface="Trebuchet MS"/>
                <a:sym typeface="Trebuchet MS"/>
              </a:rPr>
              <a:t>If the hash code value matched the algorithm will do comparison between pattern and string to be compared.</a:t>
            </a:r>
            <a:endParaRPr/>
          </a:p>
          <a:p>
            <a:pPr indent="-200660" lvl="0" marL="342900" marR="0" rtl="0" algn="l">
              <a:lnSpc>
                <a:spcPct val="100000"/>
              </a:lnSpc>
              <a:spcBef>
                <a:spcPts val="1000"/>
              </a:spcBef>
              <a:spcAft>
                <a:spcPts val="0"/>
              </a:spcAft>
              <a:buClr>
                <a:schemeClr val="accent1"/>
              </a:buClr>
              <a:buSzPts val="2240"/>
              <a:buFont typeface="Noto Sans Symbols"/>
              <a:buNone/>
            </a:pPr>
            <a:r>
              <a:t/>
            </a:r>
            <a:endParaRPr b="0" i="0" sz="2800" u="none" cap="none" strike="noStrike">
              <a:solidFill>
                <a:srgbClr val="404040"/>
              </a:solidFill>
              <a:latin typeface="Trebuchet MS"/>
              <a:ea typeface="Trebuchet MS"/>
              <a:cs typeface="Trebuchet MS"/>
              <a:sym typeface="Trebuchet MS"/>
            </a:endParaRPr>
          </a:p>
          <a:p>
            <a:pPr indent="-200660" lvl="0" marL="342900" marR="0" rtl="0" algn="l">
              <a:spcBef>
                <a:spcPts val="1000"/>
              </a:spcBef>
              <a:spcAft>
                <a:spcPts val="0"/>
              </a:spcAft>
              <a:buClr>
                <a:schemeClr val="accent1"/>
              </a:buClr>
              <a:buSzPts val="2240"/>
              <a:buFont typeface="Noto Sans Symbols"/>
              <a:buNone/>
            </a:pPr>
            <a:r>
              <a:t/>
            </a:r>
            <a:endParaRPr b="0" i="0" sz="2800" u="none">
              <a:solidFill>
                <a:srgbClr val="404040"/>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How Rabin-Karp works (continued)</a:t>
            </a:r>
            <a:endParaRPr/>
          </a:p>
        </p:txBody>
      </p:sp>
      <p:sp>
        <p:nvSpPr>
          <p:cNvPr id="224" name="Google Shape;224;p26"/>
          <p:cNvSpPr txBox="1"/>
          <p:nvPr>
            <p:ph idx="1" type="body"/>
          </p:nvPr>
        </p:nvSpPr>
        <p:spPr>
          <a:xfrm>
            <a:off x="609600" y="2160587"/>
            <a:ext cx="6986587" cy="4148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920"/>
              <a:buFont typeface="Noto Sans Symbols"/>
              <a:buChar char="►"/>
            </a:pPr>
            <a:r>
              <a:rPr b="0" i="0" lang="en-US" sz="2400" u="none">
                <a:solidFill>
                  <a:srgbClr val="404040"/>
                </a:solidFill>
                <a:latin typeface="Times New Roman"/>
                <a:ea typeface="Times New Roman"/>
                <a:cs typeface="Times New Roman"/>
                <a:sym typeface="Times New Roman"/>
              </a:rPr>
              <a:t>IF the Hash code value is not matched, the algorithm will compute hash code value of string to be compared for next M character.</a:t>
            </a:r>
            <a:endParaRPr/>
          </a:p>
          <a:p>
            <a:pPr indent="-220980" lvl="0" marL="342900" marR="0" rtl="0" algn="l">
              <a:spcBef>
                <a:spcPts val="1000"/>
              </a:spcBef>
              <a:spcAft>
                <a:spcPts val="0"/>
              </a:spcAft>
              <a:buClr>
                <a:schemeClr val="accent1"/>
              </a:buClr>
              <a:buSzPts val="1920"/>
              <a:buFont typeface="Noto Sans Symbols"/>
              <a:buNone/>
            </a:pPr>
            <a:r>
              <a:t/>
            </a:r>
            <a:endParaRPr b="0" i="0" sz="2400" u="none">
              <a:solidFill>
                <a:srgbClr val="404040"/>
              </a:solidFill>
              <a:latin typeface="Times New Roman"/>
              <a:ea typeface="Times New Roman"/>
              <a:cs typeface="Times New Roman"/>
              <a:sym typeface="Times New Roman"/>
            </a:endParaRPr>
          </a:p>
        </p:txBody>
      </p:sp>
      <p:pic>
        <p:nvPicPr>
          <p:cNvPr descr="A screenshot of text &#10; &#10;Description generated with very high confidence" id="225" name="Google Shape;225;p26"/>
          <p:cNvPicPr preferRelativeResize="0"/>
          <p:nvPr/>
        </p:nvPicPr>
        <p:blipFill rotWithShape="1">
          <a:blip r:embed="rId3">
            <a:alphaModFix/>
          </a:blip>
          <a:srcRect b="0" l="0" r="0" t="0"/>
          <a:stretch/>
        </p:blipFill>
        <p:spPr>
          <a:xfrm>
            <a:off x="755650" y="3460750"/>
            <a:ext cx="6408737" cy="242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Approach Specific to the Problem	</a:t>
            </a:r>
            <a:endParaRPr/>
          </a:p>
        </p:txBody>
      </p:sp>
      <p:sp>
        <p:nvSpPr>
          <p:cNvPr id="231" name="Google Shape;231;p27"/>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00"/>
              <a:buFont typeface="Noto Sans Symbols"/>
              <a:buChar char="►"/>
            </a:pPr>
            <a:r>
              <a:rPr b="0" i="0" lang="en-US" sz="2000" u="none">
                <a:solidFill>
                  <a:srgbClr val="404040"/>
                </a:solidFill>
                <a:latin typeface="Trebuchet MS"/>
                <a:ea typeface="Trebuchet MS"/>
                <a:cs typeface="Trebuchet MS"/>
                <a:sym typeface="Trebuchet MS"/>
              </a:rPr>
              <a:t>I have taken String s and a input file and I have taken pattern as each sentence separated by delimiter full stop in String s.</a:t>
            </a:r>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a:solidFill>
                  <a:srgbClr val="404040"/>
                </a:solidFill>
                <a:latin typeface="Trebuchet MS"/>
                <a:ea typeface="Trebuchet MS"/>
                <a:cs typeface="Trebuchet MS"/>
                <a:sym typeface="Trebuchet MS"/>
              </a:rPr>
              <a:t>Then for each sentence I checked if the sentence is matched with any of the lines of input files.</a:t>
            </a:r>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a:solidFill>
                  <a:srgbClr val="404040"/>
                </a:solidFill>
                <a:latin typeface="Trebuchet MS"/>
                <a:ea typeface="Trebuchet MS"/>
                <a:cs typeface="Trebuchet MS"/>
                <a:sym typeface="Trebuchet MS"/>
              </a:rPr>
              <a:t>At last I have kept two counter -&gt; m for total sentence in the string s and n for total matched sentence of string s and I have kept plagiarism count to 70 percent and checked if significant plagiarism is detected or not.</a:t>
            </a:r>
            <a:endParaRPr/>
          </a:p>
          <a:p>
            <a:pPr indent="-241300" lvl="0" marL="342900" marR="0" rtl="0" algn="l">
              <a:spcBef>
                <a:spcPts val="1000"/>
              </a:spcBef>
              <a:spcAft>
                <a:spcPts val="0"/>
              </a:spcAft>
              <a:buClr>
                <a:schemeClr val="accent1"/>
              </a:buClr>
              <a:buSzPts val="1600"/>
              <a:buFont typeface="Noto Sans Symbols"/>
              <a:buNone/>
            </a:pPr>
            <a:r>
              <a:t/>
            </a:r>
            <a:endParaRPr b="0" i="0" sz="2000" u="none">
              <a:solidFill>
                <a:srgbClr val="40404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LCS Implementation Approach</a:t>
            </a:r>
            <a:endParaRPr/>
          </a:p>
        </p:txBody>
      </p:sp>
      <p:sp>
        <p:nvSpPr>
          <p:cNvPr id="237" name="Google Shape;237;p28"/>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Implemented the LCS algorithm to identify percentage of commonality between given test file and stored files.</a:t>
            </a:r>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Implemented the algorithm in C programming language.</a:t>
            </a:r>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Steps involved in implementation :</a:t>
            </a:r>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Loading of source and test data </a:t>
            </a:r>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Initialization of the 2D matrix</a:t>
            </a:r>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Calculation of matrix element using LCS algorithm</a:t>
            </a:r>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404040"/>
                </a:solidFill>
                <a:latin typeface="Trebuchet MS"/>
                <a:ea typeface="Trebuchet MS"/>
                <a:cs typeface="Trebuchet MS"/>
                <a:sym typeface="Trebuchet MS"/>
              </a:rPr>
              <a:t>Traverse backward from last element of the matrix and print out the LCS</a:t>
            </a:r>
            <a:endParaRPr/>
          </a:p>
          <a:p>
            <a:pPr indent="-261620" lvl="0" marL="342900" marR="0" rtl="0" algn="l">
              <a:spcBef>
                <a:spcPts val="1000"/>
              </a:spcBef>
              <a:spcAft>
                <a:spcPts val="0"/>
              </a:spcAft>
              <a:buClr>
                <a:schemeClr val="accent1"/>
              </a:buClr>
              <a:buSzPts val="1280"/>
              <a:buFont typeface="Noto Sans Symbols"/>
              <a:buNone/>
            </a:pPr>
            <a:r>
              <a:t/>
            </a:r>
            <a:endParaRPr b="0" i="0" sz="1600" u="none" cap="none" strike="noStrike">
              <a:solidFill>
                <a:srgbClr val="40404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0" i="0" lang="en-US" sz="3600" u="none">
                <a:solidFill>
                  <a:schemeClr val="accent1"/>
                </a:solidFill>
                <a:latin typeface="Trebuchet MS"/>
                <a:ea typeface="Trebuchet MS"/>
                <a:cs typeface="Trebuchet MS"/>
                <a:sym typeface="Trebuchet MS"/>
              </a:rPr>
              <a:t>Definition of longest common subsequence (LCS)</a:t>
            </a:r>
            <a:endParaRPr/>
          </a:p>
        </p:txBody>
      </p:sp>
      <p:sp>
        <p:nvSpPr>
          <p:cNvPr id="243" name="Google Shape;243;p29"/>
          <p:cNvSpPr txBox="1"/>
          <p:nvPr>
            <p:ph idx="1" type="body"/>
          </p:nvPr>
        </p:nvSpPr>
        <p:spPr>
          <a:xfrm>
            <a:off x="609600" y="2160587"/>
            <a:ext cx="6348412" cy="38814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20"/>
              <a:buFont typeface="Noto Sans Symbols"/>
              <a:buChar char="►"/>
            </a:pPr>
            <a:r>
              <a:rPr b="0" i="0" lang="en-US" sz="2400" u="none">
                <a:solidFill>
                  <a:srgbClr val="404040"/>
                </a:solidFill>
                <a:latin typeface="Trebuchet MS"/>
                <a:ea typeface="Trebuchet MS"/>
                <a:cs typeface="Trebuchet MS"/>
                <a:sym typeface="Trebuchet MS"/>
              </a:rPr>
              <a:t>The LCS problem is the problem of finding the longest subsequence common to all sequences in a set of sequences.</a:t>
            </a:r>
            <a:endParaRPr/>
          </a:p>
          <a:p>
            <a:pPr indent="-342900" lvl="0" marL="342900" marR="0" rtl="0" algn="l">
              <a:lnSpc>
                <a:spcPct val="100000"/>
              </a:lnSpc>
              <a:spcBef>
                <a:spcPts val="1000"/>
              </a:spcBef>
              <a:spcAft>
                <a:spcPts val="0"/>
              </a:spcAft>
              <a:buClr>
                <a:schemeClr val="accent1"/>
              </a:buClr>
              <a:buSzPts val="1920"/>
              <a:buFont typeface="Noto Sans Symbols"/>
              <a:buNone/>
            </a:pPr>
            <a:r>
              <a:t/>
            </a:r>
            <a:endParaRPr b="0" i="0" sz="2400" u="none">
              <a:solidFill>
                <a:srgbClr val="404040"/>
              </a:solidFill>
              <a:latin typeface="Trebuchet MS"/>
              <a:ea typeface="Trebuchet MS"/>
              <a:cs typeface="Trebuchet MS"/>
              <a:sym typeface="Trebuchet MS"/>
            </a:endParaRPr>
          </a:p>
          <a:p>
            <a:pPr indent="-342900" lvl="0" marL="342900" marR="0" rtl="0" algn="l">
              <a:lnSpc>
                <a:spcPct val="100000"/>
              </a:lnSpc>
              <a:spcBef>
                <a:spcPts val="1000"/>
              </a:spcBef>
              <a:spcAft>
                <a:spcPts val="0"/>
              </a:spcAft>
              <a:buClr>
                <a:schemeClr val="accent1"/>
              </a:buClr>
              <a:buSzPts val="1920"/>
              <a:buFont typeface="Noto Sans Symbols"/>
              <a:buChar char="►"/>
            </a:pPr>
            <a:r>
              <a:rPr b="0" i="0" lang="en-US" sz="2400" u="none">
                <a:solidFill>
                  <a:srgbClr val="404040"/>
                </a:solidFill>
                <a:latin typeface="Trebuchet MS"/>
                <a:ea typeface="Trebuchet MS"/>
                <a:cs typeface="Trebuchet MS"/>
                <a:sym typeface="Trebuchet MS"/>
              </a:rPr>
              <a:t>It differs from the longest common substring problem, unlike substrings, subsequences are not required to occupy consecutive positions within the original sequences.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