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36a760604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36a76060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36a760604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36a7606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36a760604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36a76060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36a760604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36a76060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36a76060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36a76060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36a760604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36a76060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36a76060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36a76060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36a7606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36a7606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36a760604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36a7606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50">
                <a:solidFill>
                  <a:srgbClr val="0A0002"/>
                </a:solidFill>
                <a:highlight>
                  <a:srgbClr val="FFFFFF"/>
                </a:highlight>
                <a:latin typeface="Arial"/>
                <a:ea typeface="Arial"/>
                <a:cs typeface="Arial"/>
                <a:sym typeface="Arial"/>
              </a:rPr>
              <a:t>خدمات پس از چاپ</a:t>
            </a:r>
            <a:endParaRPr sz="9600">
              <a:latin typeface="Arial"/>
              <a:ea typeface="Arial"/>
              <a:cs typeface="Arial"/>
              <a:sym typeface="Arial"/>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سال تحصیلی: 1400-1399</a:t>
            </a:r>
            <a:endParaRPr>
              <a:latin typeface="Arial"/>
              <a:ea typeface="Arial"/>
              <a:cs typeface="Arial"/>
              <a:sym typeface="Arial"/>
            </a:endParaRPr>
          </a:p>
        </p:txBody>
      </p:sp>
      <p:sp>
        <p:nvSpPr>
          <p:cNvPr id="58" name="Google Shape;58;p13"/>
          <p:cNvSpPr txBox="1"/>
          <p:nvPr/>
        </p:nvSpPr>
        <p:spPr>
          <a:xfrm>
            <a:off x="2090850" y="2086950"/>
            <a:ext cx="4962300" cy="1539300"/>
          </a:xfrm>
          <a:prstGeom prst="rect">
            <a:avLst/>
          </a:prstGeom>
          <a:noFill/>
          <a:ln>
            <a:noFill/>
          </a:ln>
        </p:spPr>
        <p:txBody>
          <a:bodyPr anchorCtr="0" anchor="t" bIns="91425" lIns="91425" spcFirstLastPara="1" rIns="91425" wrap="square" tIns="91425">
            <a:spAutoFit/>
          </a:bodyPr>
          <a:lstStyle/>
          <a:p>
            <a:pPr indent="0" lvl="0" marL="0" rtl="1" algn="ctr">
              <a:lnSpc>
                <a:spcPct val="150000"/>
              </a:lnSpc>
              <a:spcBef>
                <a:spcPts val="0"/>
              </a:spcBef>
              <a:spcAft>
                <a:spcPts val="0"/>
              </a:spcAft>
              <a:buNone/>
            </a:pPr>
            <a:r>
              <a:rPr lang="en" sz="2100"/>
              <a:t>دانشجو :</a:t>
            </a:r>
            <a:r>
              <a:rPr b="1" lang="en" sz="2200"/>
              <a:t> آلاله توشنی</a:t>
            </a:r>
            <a:endParaRPr b="1" sz="2200"/>
          </a:p>
          <a:p>
            <a:pPr indent="0" lvl="0" marL="0" rtl="1" algn="ctr">
              <a:lnSpc>
                <a:spcPct val="150000"/>
              </a:lnSpc>
              <a:spcBef>
                <a:spcPts val="0"/>
              </a:spcBef>
              <a:spcAft>
                <a:spcPts val="0"/>
              </a:spcAft>
              <a:buNone/>
            </a:pPr>
            <a:r>
              <a:rPr lang="en" sz="2100"/>
              <a:t>استاد راهنما :</a:t>
            </a:r>
            <a:r>
              <a:rPr b="1" lang="en" sz="2200"/>
              <a:t> ایمان امین الشریعه</a:t>
            </a:r>
            <a:endParaRPr b="1" sz="2200"/>
          </a:p>
          <a:p>
            <a:pPr indent="0" lvl="0" marL="0" rtl="1" algn="ctr">
              <a:lnSpc>
                <a:spcPct val="150000"/>
              </a:lnSpc>
              <a:spcBef>
                <a:spcPts val="0"/>
              </a:spcBef>
              <a:spcAft>
                <a:spcPts val="0"/>
              </a:spcAft>
              <a:buNone/>
            </a:pPr>
            <a:r>
              <a:t/>
            </a:r>
            <a:endParaRPr sz="2200"/>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Arial"/>
                <a:ea typeface="Arial"/>
                <a:cs typeface="Arial"/>
                <a:sym typeface="Arial"/>
              </a:rPr>
              <a:t>چاپ برجسته</a:t>
            </a:r>
            <a:endParaRPr sz="3600">
              <a:latin typeface="Arial"/>
              <a:ea typeface="Arial"/>
              <a:cs typeface="Arial"/>
              <a:sym typeface="Arial"/>
            </a:endParaRPr>
          </a:p>
        </p:txBody>
      </p:sp>
      <p:sp>
        <p:nvSpPr>
          <p:cNvPr id="124" name="Google Shape;124;p22"/>
          <p:cNvSpPr txBox="1"/>
          <p:nvPr>
            <p:ph idx="1" type="body"/>
          </p:nvPr>
        </p:nvSpPr>
        <p:spPr>
          <a:xfrm>
            <a:off x="4877475" y="1275625"/>
            <a:ext cx="3981900" cy="10338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b="1" lang="en" sz="1600">
                <a:latin typeface="Arial"/>
                <a:ea typeface="Arial"/>
                <a:cs typeface="Arial"/>
                <a:sym typeface="Arial"/>
              </a:rPr>
              <a:t>منظور از چاپ برجسته قسمت هایی می باشد که توسط کلیشه برجسته می شود</a:t>
            </a:r>
            <a:endParaRPr b="1" sz="1600">
              <a:latin typeface="Arial"/>
              <a:ea typeface="Arial"/>
              <a:cs typeface="Arial"/>
              <a:sym typeface="Arial"/>
            </a:endParaRPr>
          </a:p>
          <a:p>
            <a:pPr indent="0" lvl="0" marL="0" rtl="1" algn="r">
              <a:lnSpc>
                <a:spcPct val="100000"/>
              </a:lnSpc>
              <a:spcBef>
                <a:spcPts val="0"/>
              </a:spcBef>
              <a:spcAft>
                <a:spcPts val="0"/>
              </a:spcAft>
              <a:buNone/>
            </a:pPr>
            <a:r>
              <a:t/>
            </a:r>
            <a:endParaRPr b="1" sz="1600">
              <a:latin typeface="Arial"/>
              <a:ea typeface="Arial"/>
              <a:cs typeface="Arial"/>
              <a:sym typeface="Arial"/>
            </a:endParaRPr>
          </a:p>
          <a:p>
            <a:pPr indent="0" lvl="0" marL="0" rtl="1" algn="r">
              <a:lnSpc>
                <a:spcPct val="100000"/>
              </a:lnSpc>
              <a:spcBef>
                <a:spcPts val="0"/>
              </a:spcBef>
              <a:spcAft>
                <a:spcPts val="0"/>
              </a:spcAft>
              <a:buNone/>
            </a:pPr>
            <a:r>
              <a:rPr b="1" lang="en" sz="1600">
                <a:latin typeface="Arial"/>
                <a:ea typeface="Arial"/>
                <a:cs typeface="Arial"/>
                <a:sym typeface="Arial"/>
              </a:rPr>
              <a:t>این برجستگی می تواند هم رنگ داشته باشد مانند طلاکوب و هم بی رنگ باشد و برجستگی روی مقوا قرار گیرد</a:t>
            </a:r>
            <a:endParaRPr b="1" sz="1600">
              <a:latin typeface="Arial"/>
              <a:ea typeface="Arial"/>
              <a:cs typeface="Arial"/>
              <a:sym typeface="Arial"/>
            </a:endParaRPr>
          </a:p>
          <a:p>
            <a:pPr indent="0" lvl="0" marL="0" rtl="1" algn="r">
              <a:lnSpc>
                <a:spcPct val="100000"/>
              </a:lnSpc>
              <a:spcBef>
                <a:spcPts val="0"/>
              </a:spcBef>
              <a:spcAft>
                <a:spcPts val="0"/>
              </a:spcAft>
              <a:buNone/>
            </a:pPr>
            <a:r>
              <a:t/>
            </a:r>
            <a:endParaRPr b="1" sz="1600">
              <a:latin typeface="Arial"/>
              <a:ea typeface="Arial"/>
              <a:cs typeface="Arial"/>
              <a:sym typeface="Arial"/>
            </a:endParaRPr>
          </a:p>
          <a:p>
            <a:pPr indent="0" lvl="0" marL="0" rtl="1" algn="r">
              <a:lnSpc>
                <a:spcPct val="100000"/>
              </a:lnSpc>
              <a:spcBef>
                <a:spcPts val="0"/>
              </a:spcBef>
              <a:spcAft>
                <a:spcPts val="0"/>
              </a:spcAft>
              <a:buNone/>
            </a:pPr>
            <a:r>
              <a:rPr b="1" lang="en" sz="1600">
                <a:latin typeface="Arial"/>
                <a:ea typeface="Arial"/>
                <a:cs typeface="Arial"/>
                <a:sym typeface="Arial"/>
              </a:rPr>
              <a:t>توجه داشته باشید چاپ برجسته جزو خدمات پس از چاپ می باشد و با چاپ افست کاملا متفاوت می باشد</a:t>
            </a:r>
            <a:endParaRPr b="1" sz="1600">
              <a:latin typeface="Arial"/>
              <a:ea typeface="Arial"/>
              <a:cs typeface="Arial"/>
              <a:sym typeface="Arial"/>
            </a:endParaRPr>
          </a:p>
          <a:p>
            <a:pPr indent="0" lvl="0" marL="0" rtl="1" algn="r">
              <a:lnSpc>
                <a:spcPct val="100000"/>
              </a:lnSpc>
              <a:spcBef>
                <a:spcPts val="0"/>
              </a:spcBef>
              <a:spcAft>
                <a:spcPts val="0"/>
              </a:spcAft>
              <a:buNone/>
            </a:pPr>
            <a:r>
              <a:t/>
            </a:r>
            <a:endParaRPr b="1" sz="1600">
              <a:latin typeface="Arial"/>
              <a:ea typeface="Arial"/>
              <a:cs typeface="Arial"/>
              <a:sym typeface="Arial"/>
            </a:endParaRPr>
          </a:p>
          <a:p>
            <a:pPr indent="0" lvl="0" marL="0" rtl="1" algn="r">
              <a:lnSpc>
                <a:spcPct val="100000"/>
              </a:lnSpc>
              <a:spcBef>
                <a:spcPts val="0"/>
              </a:spcBef>
              <a:spcAft>
                <a:spcPts val="0"/>
              </a:spcAft>
              <a:buNone/>
            </a:pPr>
            <a:r>
              <a:rPr b="1" lang="en" sz="1600">
                <a:latin typeface="Arial"/>
                <a:ea typeface="Arial"/>
                <a:cs typeface="Arial"/>
                <a:sym typeface="Arial"/>
              </a:rPr>
              <a:t>در چاپ برجسته باید کلیشه برای طرح مورد نظر ساخته شود و سپس طرح کلیشه توسط دستگاه لترپرس روی کار قرار گیرد</a:t>
            </a:r>
            <a:endParaRPr b="1" sz="1600">
              <a:latin typeface="Arial"/>
              <a:ea typeface="Arial"/>
              <a:cs typeface="Arial"/>
              <a:sym typeface="Arial"/>
            </a:endParaRPr>
          </a:p>
        </p:txBody>
      </p:sp>
      <p:pic>
        <p:nvPicPr>
          <p:cNvPr id="125" name="Google Shape;125;p22"/>
          <p:cNvPicPr preferRelativeResize="0"/>
          <p:nvPr/>
        </p:nvPicPr>
        <p:blipFill rotWithShape="1">
          <a:blip r:embed="rId3">
            <a:alphaModFix/>
          </a:blip>
          <a:srcRect b="0" l="23326" r="23320" t="0"/>
          <a:stretch/>
        </p:blipFill>
        <p:spPr>
          <a:xfrm>
            <a:off x="0" y="0"/>
            <a:ext cx="4572000" cy="5143501"/>
          </a:xfrm>
          <a:prstGeom prst="rect">
            <a:avLst/>
          </a:prstGeom>
          <a:noFill/>
          <a:ln>
            <a:noFill/>
          </a:ln>
        </p:spPr>
      </p:pic>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82425" y="90800"/>
            <a:ext cx="3981900" cy="6291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700">
                <a:latin typeface="Arial"/>
                <a:ea typeface="Arial"/>
                <a:cs typeface="Arial"/>
                <a:sym typeface="Arial"/>
              </a:rPr>
              <a:t>برشکاری محصول چاپی</a:t>
            </a:r>
            <a:endParaRPr sz="3700">
              <a:latin typeface="Arial"/>
              <a:ea typeface="Arial"/>
              <a:cs typeface="Arial"/>
              <a:sym typeface="Arial"/>
            </a:endParaRPr>
          </a:p>
        </p:txBody>
      </p:sp>
      <p:sp>
        <p:nvSpPr>
          <p:cNvPr id="132" name="Google Shape;132;p23"/>
          <p:cNvSpPr txBox="1"/>
          <p:nvPr>
            <p:ph idx="1" type="body"/>
          </p:nvPr>
        </p:nvSpPr>
        <p:spPr>
          <a:xfrm>
            <a:off x="82425" y="875650"/>
            <a:ext cx="3981900" cy="8091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b="1" lang="en" sz="1500">
                <a:latin typeface="Arial"/>
                <a:ea typeface="Arial"/>
                <a:cs typeface="Arial"/>
                <a:sym typeface="Arial"/>
              </a:rPr>
              <a:t>بعد </a:t>
            </a:r>
            <a:r>
              <a:rPr b="1" lang="en" sz="1500">
                <a:latin typeface="Arial"/>
                <a:ea typeface="Arial"/>
                <a:cs typeface="Arial"/>
                <a:sym typeface="Arial"/>
              </a:rPr>
              <a:t>از اینکه</a:t>
            </a:r>
            <a:r>
              <a:rPr b="1" lang="en" sz="1500">
                <a:latin typeface="Arial"/>
                <a:ea typeface="Arial"/>
                <a:cs typeface="Arial"/>
                <a:sym typeface="Arial"/>
              </a:rPr>
              <a:t> چاپ کاغذ و یا مقوای مورد نظر آماده شد و خدمات روکش ها و یا امباس انجام شد نوبت به مرحله برشکاری می رسد که بسیار مهم می باشد.</a:t>
            </a:r>
            <a:endParaRPr b="1" sz="1500">
              <a:latin typeface="Arial"/>
              <a:ea typeface="Arial"/>
              <a:cs typeface="Arial"/>
              <a:sym typeface="Arial"/>
            </a:endParaRPr>
          </a:p>
          <a:p>
            <a:pPr indent="0" lvl="0" marL="0" rtl="1" algn="r">
              <a:lnSpc>
                <a:spcPct val="100000"/>
              </a:lnSpc>
              <a:spcBef>
                <a:spcPts val="0"/>
              </a:spcBef>
              <a:spcAft>
                <a:spcPts val="0"/>
              </a:spcAft>
              <a:buNone/>
            </a:pPr>
            <a:r>
              <a:rPr b="1" lang="en" sz="1500">
                <a:latin typeface="Arial"/>
                <a:ea typeface="Arial"/>
                <a:cs typeface="Arial"/>
                <a:sym typeface="Arial"/>
              </a:rPr>
              <a:t>اصولا برای برشکاری دو روش </a:t>
            </a:r>
            <a:r>
              <a:rPr b="1" lang="en" sz="1500">
                <a:latin typeface="Arial"/>
                <a:ea typeface="Arial"/>
                <a:cs typeface="Arial"/>
                <a:sym typeface="Arial"/>
              </a:rPr>
              <a:t>وجود</a:t>
            </a:r>
            <a:r>
              <a:rPr b="1" lang="en" sz="1500">
                <a:latin typeface="Arial"/>
                <a:ea typeface="Arial"/>
                <a:cs typeface="Arial"/>
                <a:sym typeface="Arial"/>
              </a:rPr>
              <a:t> دارد اول برشکاری صاف می باشد که معمولا تراکت ها به این روش برش می شود.</a:t>
            </a:r>
            <a:endParaRPr b="1" sz="1500">
              <a:latin typeface="Arial"/>
              <a:ea typeface="Arial"/>
              <a:cs typeface="Arial"/>
              <a:sym typeface="Arial"/>
            </a:endParaRPr>
          </a:p>
          <a:p>
            <a:pPr indent="0" lvl="0" marL="0" rtl="1" algn="r">
              <a:lnSpc>
                <a:spcPct val="100000"/>
              </a:lnSpc>
              <a:spcBef>
                <a:spcPts val="0"/>
              </a:spcBef>
              <a:spcAft>
                <a:spcPts val="0"/>
              </a:spcAft>
              <a:buNone/>
            </a:pPr>
            <a:r>
              <a:rPr b="1" lang="en" sz="1500">
                <a:latin typeface="Arial"/>
                <a:ea typeface="Arial"/>
                <a:cs typeface="Arial"/>
                <a:sym typeface="Arial"/>
              </a:rPr>
              <a:t>نحوه دوم برشکاری طرح دار یا با استفاده از قالب می باش</a:t>
            </a:r>
            <a:r>
              <a:rPr b="1" lang="en" sz="1500">
                <a:latin typeface="Arial"/>
                <a:ea typeface="Arial"/>
                <a:cs typeface="Arial"/>
                <a:sym typeface="Arial"/>
              </a:rPr>
              <a:t>د.</a:t>
            </a:r>
            <a:endParaRPr b="1" sz="1500">
              <a:latin typeface="Arial"/>
              <a:ea typeface="Arial"/>
              <a:cs typeface="Arial"/>
              <a:sym typeface="Arial"/>
            </a:endParaRPr>
          </a:p>
          <a:p>
            <a:pPr indent="0" lvl="0" marL="0" rtl="1" algn="r">
              <a:lnSpc>
                <a:spcPct val="100000"/>
              </a:lnSpc>
              <a:spcBef>
                <a:spcPts val="0"/>
              </a:spcBef>
              <a:spcAft>
                <a:spcPts val="0"/>
              </a:spcAft>
              <a:buNone/>
            </a:pPr>
            <a:r>
              <a:t/>
            </a:r>
            <a:endParaRPr b="1" sz="1500">
              <a:latin typeface="Arial"/>
              <a:ea typeface="Arial"/>
              <a:cs typeface="Arial"/>
              <a:sym typeface="Arial"/>
            </a:endParaRPr>
          </a:p>
          <a:p>
            <a:pPr indent="0" lvl="0" marL="0" rtl="1" algn="r">
              <a:lnSpc>
                <a:spcPct val="100000"/>
              </a:lnSpc>
              <a:spcBef>
                <a:spcPts val="0"/>
              </a:spcBef>
              <a:spcAft>
                <a:spcPts val="0"/>
              </a:spcAft>
              <a:buNone/>
            </a:pPr>
            <a:r>
              <a:rPr b="1" lang="en" sz="1500">
                <a:latin typeface="Arial"/>
                <a:ea typeface="Arial"/>
                <a:cs typeface="Arial"/>
                <a:sym typeface="Arial"/>
              </a:rPr>
              <a:t>در روش برش های صاف باید گفت اکثر چاپخانه های مجهز یک دستگاه برش اتوماتیک را دارا می باشند که پس از چاپ اقدام به برشکاری محصولات چاپی می کنند برای مثال کارت ویزیت های معمولی به همین روش برش داده می شود.</a:t>
            </a:r>
            <a:endParaRPr b="1" sz="1500">
              <a:latin typeface="Arial"/>
              <a:ea typeface="Arial"/>
              <a:cs typeface="Arial"/>
              <a:sym typeface="Arial"/>
            </a:endParaRPr>
          </a:p>
          <a:p>
            <a:pPr indent="0" lvl="0" marL="0" rtl="1" algn="r">
              <a:lnSpc>
                <a:spcPct val="100000"/>
              </a:lnSpc>
              <a:spcBef>
                <a:spcPts val="0"/>
              </a:spcBef>
              <a:spcAft>
                <a:spcPts val="0"/>
              </a:spcAft>
              <a:buNone/>
            </a:pPr>
            <a:r>
              <a:t/>
            </a:r>
            <a:endParaRPr b="1" sz="1500">
              <a:latin typeface="Arial"/>
              <a:ea typeface="Arial"/>
              <a:cs typeface="Arial"/>
              <a:sym typeface="Arial"/>
            </a:endParaRPr>
          </a:p>
          <a:p>
            <a:pPr indent="0" lvl="0" marL="0" rtl="1" algn="r">
              <a:lnSpc>
                <a:spcPct val="100000"/>
              </a:lnSpc>
              <a:spcBef>
                <a:spcPts val="0"/>
              </a:spcBef>
              <a:spcAft>
                <a:spcPts val="0"/>
              </a:spcAft>
              <a:buNone/>
            </a:pPr>
            <a:r>
              <a:rPr b="1" lang="en" sz="1500">
                <a:latin typeface="Arial"/>
                <a:ea typeface="Arial"/>
                <a:cs typeface="Arial"/>
                <a:sym typeface="Arial"/>
              </a:rPr>
              <a:t>در این روش علاوه بر سرعت بالا دقت بالایی در برش محصولات چاپی امکان پذیر است علاوه بر آن محصول چاپی بلافاصله بعد از چاپ شدن می تواند برش داده شود.</a:t>
            </a:r>
            <a:endParaRPr b="1" sz="1500">
              <a:latin typeface="Arial"/>
              <a:ea typeface="Arial"/>
              <a:cs typeface="Arial"/>
              <a:sym typeface="Arial"/>
            </a:endParaRPr>
          </a:p>
        </p:txBody>
      </p:sp>
      <p:pic>
        <p:nvPicPr>
          <p:cNvPr id="133" name="Google Shape;133;p23"/>
          <p:cNvPicPr preferRelativeResize="0"/>
          <p:nvPr/>
        </p:nvPicPr>
        <p:blipFill rotWithShape="1">
          <a:blip r:embed="rId3">
            <a:alphaModFix/>
          </a:blip>
          <a:srcRect b="0" l="5555" r="5555" t="0"/>
          <a:stretch/>
        </p:blipFill>
        <p:spPr>
          <a:xfrm>
            <a:off x="7014625" y="0"/>
            <a:ext cx="2129375" cy="2395550"/>
          </a:xfrm>
          <a:prstGeom prst="rect">
            <a:avLst/>
          </a:prstGeom>
          <a:noFill/>
          <a:ln>
            <a:noFill/>
          </a:ln>
        </p:spPr>
      </p:pic>
      <p:pic>
        <p:nvPicPr>
          <p:cNvPr id="134" name="Google Shape;134;p23"/>
          <p:cNvPicPr preferRelativeResize="0"/>
          <p:nvPr/>
        </p:nvPicPr>
        <p:blipFill>
          <a:blip r:embed="rId4">
            <a:alphaModFix/>
          </a:blip>
          <a:stretch>
            <a:fillRect/>
          </a:stretch>
        </p:blipFill>
        <p:spPr>
          <a:xfrm>
            <a:off x="4480975" y="2943600"/>
            <a:ext cx="2533650" cy="1809750"/>
          </a:xfrm>
          <a:prstGeom prst="rect">
            <a:avLst/>
          </a:prstGeom>
          <a:noFill/>
          <a:ln>
            <a:noFill/>
          </a:ln>
        </p:spPr>
      </p:pic>
      <p:sp>
        <p:nvSpPr>
          <p:cNvPr id="135" name="Google Shape;135;p23"/>
          <p:cNvSpPr txBox="1"/>
          <p:nvPr/>
        </p:nvSpPr>
        <p:spPr>
          <a:xfrm>
            <a:off x="1763950" y="3882350"/>
            <a:ext cx="4632600" cy="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885700" y="132050"/>
            <a:ext cx="3981900" cy="6291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800">
                <a:latin typeface="Arial"/>
                <a:ea typeface="Arial"/>
                <a:cs typeface="Arial"/>
                <a:sym typeface="Arial"/>
              </a:rPr>
              <a:t>برش های طرح دار</a:t>
            </a:r>
            <a:endParaRPr sz="3800">
              <a:latin typeface="Arial"/>
              <a:ea typeface="Arial"/>
              <a:cs typeface="Arial"/>
              <a:sym typeface="Arial"/>
            </a:endParaRPr>
          </a:p>
        </p:txBody>
      </p:sp>
      <p:sp>
        <p:nvSpPr>
          <p:cNvPr id="142" name="Google Shape;142;p24"/>
          <p:cNvSpPr txBox="1"/>
          <p:nvPr>
            <p:ph idx="1" type="body"/>
          </p:nvPr>
        </p:nvSpPr>
        <p:spPr>
          <a:xfrm>
            <a:off x="4885700" y="937675"/>
            <a:ext cx="3981900" cy="10338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b="1" lang="en" sz="1800">
                <a:latin typeface="Arial"/>
                <a:ea typeface="Arial"/>
                <a:cs typeface="Arial"/>
                <a:sym typeface="Arial"/>
              </a:rPr>
              <a:t>برای استفاده از برش های طرح دار باید ابتدا قالب مورد نظر ساخته شود سپس با دستگاه های لترپرس یا ملخی و یا دایکات طرح قالب روی کار قرار گیرد.</a:t>
            </a:r>
            <a:endParaRPr b="1" sz="1800">
              <a:latin typeface="Arial"/>
              <a:ea typeface="Arial"/>
              <a:cs typeface="Arial"/>
              <a:sym typeface="Arial"/>
            </a:endParaRPr>
          </a:p>
          <a:p>
            <a:pPr indent="0" lvl="0" marL="0" rtl="1" algn="r">
              <a:lnSpc>
                <a:spcPct val="100000"/>
              </a:lnSpc>
              <a:spcBef>
                <a:spcPts val="0"/>
              </a:spcBef>
              <a:spcAft>
                <a:spcPts val="0"/>
              </a:spcAft>
              <a:buNone/>
            </a:pPr>
            <a:r>
              <a:t/>
            </a:r>
            <a:endParaRPr b="1" sz="1800">
              <a:latin typeface="Arial"/>
              <a:ea typeface="Arial"/>
              <a:cs typeface="Arial"/>
              <a:sym typeface="Arial"/>
            </a:endParaRPr>
          </a:p>
          <a:p>
            <a:pPr indent="0" lvl="0" marL="0" rtl="1" algn="r">
              <a:lnSpc>
                <a:spcPct val="100000"/>
              </a:lnSpc>
              <a:spcBef>
                <a:spcPts val="0"/>
              </a:spcBef>
              <a:spcAft>
                <a:spcPts val="0"/>
              </a:spcAft>
              <a:buNone/>
            </a:pPr>
            <a:r>
              <a:rPr b="1" lang="en" sz="1800">
                <a:latin typeface="Arial"/>
                <a:ea typeface="Arial"/>
                <a:cs typeface="Arial"/>
                <a:sym typeface="Arial"/>
              </a:rPr>
              <a:t>برای مثال کارت ویزیت های دور گرد به این روش برش داده می شوند و اکثر چاپ کارت ویزیت لمینتی نیز به این روش برش داده می شوند.</a:t>
            </a:r>
            <a:endParaRPr b="1" sz="1800">
              <a:latin typeface="Arial"/>
              <a:ea typeface="Arial"/>
              <a:cs typeface="Arial"/>
              <a:sym typeface="Arial"/>
            </a:endParaRPr>
          </a:p>
          <a:p>
            <a:pPr indent="0" lvl="0" marL="0" rtl="1" algn="r">
              <a:lnSpc>
                <a:spcPct val="100000"/>
              </a:lnSpc>
              <a:spcBef>
                <a:spcPts val="0"/>
              </a:spcBef>
              <a:spcAft>
                <a:spcPts val="0"/>
              </a:spcAft>
              <a:buNone/>
            </a:pPr>
            <a:r>
              <a:t/>
            </a:r>
            <a:endParaRPr b="1" sz="1800">
              <a:latin typeface="Arial"/>
              <a:ea typeface="Arial"/>
              <a:cs typeface="Arial"/>
              <a:sym typeface="Arial"/>
            </a:endParaRPr>
          </a:p>
          <a:p>
            <a:pPr indent="0" lvl="0" marL="0" rtl="1" algn="r">
              <a:lnSpc>
                <a:spcPct val="100000"/>
              </a:lnSpc>
              <a:spcBef>
                <a:spcPts val="0"/>
              </a:spcBef>
              <a:spcAft>
                <a:spcPts val="0"/>
              </a:spcAft>
              <a:buNone/>
            </a:pPr>
            <a:r>
              <a:rPr b="1" lang="en" sz="1800">
                <a:latin typeface="Arial"/>
                <a:ea typeface="Arial"/>
                <a:cs typeface="Arial"/>
                <a:sym typeface="Arial"/>
              </a:rPr>
              <a:t>اگر بخواهید لیبل چاپی خود را نیز به صورت نیم تیغ برش بدهید باید ازین روش استفاده کنید.</a:t>
            </a:r>
            <a:endParaRPr b="1" sz="1800">
              <a:latin typeface="Arial"/>
              <a:ea typeface="Arial"/>
              <a:cs typeface="Arial"/>
              <a:sym typeface="Arial"/>
            </a:endParaRPr>
          </a:p>
          <a:p>
            <a:pPr indent="0" lvl="0" marL="0" rtl="1" algn="r">
              <a:lnSpc>
                <a:spcPct val="100000"/>
              </a:lnSpc>
              <a:spcBef>
                <a:spcPts val="0"/>
              </a:spcBef>
              <a:spcAft>
                <a:spcPts val="0"/>
              </a:spcAft>
              <a:buNone/>
            </a:pPr>
            <a:r>
              <a:t/>
            </a:r>
            <a:endParaRPr b="1" sz="1800">
              <a:latin typeface="Arial"/>
              <a:ea typeface="Arial"/>
              <a:cs typeface="Arial"/>
              <a:sym typeface="Arial"/>
            </a:endParaRPr>
          </a:p>
          <a:p>
            <a:pPr indent="0" lvl="0" marL="0" rtl="1" algn="r">
              <a:lnSpc>
                <a:spcPct val="100000"/>
              </a:lnSpc>
              <a:spcBef>
                <a:spcPts val="0"/>
              </a:spcBef>
              <a:spcAft>
                <a:spcPts val="0"/>
              </a:spcAft>
              <a:buNone/>
            </a:pPr>
            <a:r>
              <a:rPr b="1" lang="en" sz="1800">
                <a:latin typeface="Arial"/>
                <a:ea typeface="Arial"/>
                <a:cs typeface="Arial"/>
                <a:sym typeface="Arial"/>
              </a:rPr>
              <a:t>در این روش بدلیل اینکه باید قالب ساخته شود زمان بیشتری نسبت به روش بالا نیاز دارد.</a:t>
            </a:r>
            <a:endParaRPr b="1" sz="1800">
              <a:latin typeface="Arial"/>
              <a:ea typeface="Arial"/>
              <a:cs typeface="Arial"/>
              <a:sym typeface="Arial"/>
            </a:endParaRPr>
          </a:p>
          <a:p>
            <a:pPr indent="0" lvl="0" marL="0" rtl="1" algn="r">
              <a:lnSpc>
                <a:spcPct val="100000"/>
              </a:lnSpc>
              <a:spcBef>
                <a:spcPts val="0"/>
              </a:spcBef>
              <a:spcAft>
                <a:spcPts val="0"/>
              </a:spcAft>
              <a:buNone/>
            </a:pPr>
            <a:r>
              <a:t/>
            </a:r>
            <a:endParaRPr b="1" sz="1800">
              <a:latin typeface="Arial"/>
              <a:ea typeface="Arial"/>
              <a:cs typeface="Arial"/>
              <a:sym typeface="Arial"/>
            </a:endParaRPr>
          </a:p>
        </p:txBody>
      </p:sp>
      <p:pic>
        <p:nvPicPr>
          <p:cNvPr id="143" name="Google Shape;143;p24"/>
          <p:cNvPicPr preferRelativeResize="0"/>
          <p:nvPr/>
        </p:nvPicPr>
        <p:blipFill rotWithShape="1">
          <a:blip r:embed="rId3">
            <a:alphaModFix/>
          </a:blip>
          <a:srcRect b="2217" l="0" r="0" t="2207"/>
          <a:stretch/>
        </p:blipFill>
        <p:spPr>
          <a:xfrm>
            <a:off x="700625" y="1158649"/>
            <a:ext cx="2512226" cy="2826225"/>
          </a:xfrm>
          <a:prstGeom prst="rect">
            <a:avLst/>
          </a:prstGeom>
          <a:noFill/>
          <a:ln>
            <a:noFill/>
          </a:ln>
        </p:spPr>
      </p:pic>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82425" y="90800"/>
            <a:ext cx="3981900" cy="6291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800">
                <a:latin typeface="Arial"/>
                <a:ea typeface="Arial"/>
                <a:cs typeface="Arial"/>
                <a:sym typeface="Arial"/>
              </a:rPr>
              <a:t>صحافی</a:t>
            </a:r>
            <a:endParaRPr sz="3800">
              <a:latin typeface="Arial"/>
              <a:ea typeface="Arial"/>
              <a:cs typeface="Arial"/>
              <a:sym typeface="Arial"/>
            </a:endParaRPr>
          </a:p>
        </p:txBody>
      </p:sp>
      <p:sp>
        <p:nvSpPr>
          <p:cNvPr id="150" name="Google Shape;150;p25"/>
          <p:cNvSpPr txBox="1"/>
          <p:nvPr>
            <p:ph idx="1" type="body"/>
          </p:nvPr>
        </p:nvSpPr>
        <p:spPr>
          <a:xfrm>
            <a:off x="82425" y="969425"/>
            <a:ext cx="3981900" cy="8091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b="1" lang="en" sz="1800">
                <a:latin typeface="Arial"/>
                <a:ea typeface="Arial"/>
                <a:cs typeface="Arial"/>
                <a:sym typeface="Arial"/>
              </a:rPr>
              <a:t>در نهایت وقتی همه موارد بالا انجام شد در صورت نیاز کار به مجموعه صحافی منتقل می شود.</a:t>
            </a:r>
            <a:endParaRPr b="1" sz="1800">
              <a:latin typeface="Arial"/>
              <a:ea typeface="Arial"/>
              <a:cs typeface="Arial"/>
              <a:sym typeface="Arial"/>
            </a:endParaRPr>
          </a:p>
          <a:p>
            <a:pPr indent="0" lvl="0" marL="0" rtl="1" algn="r">
              <a:lnSpc>
                <a:spcPct val="100000"/>
              </a:lnSpc>
              <a:spcBef>
                <a:spcPts val="0"/>
              </a:spcBef>
              <a:spcAft>
                <a:spcPts val="0"/>
              </a:spcAft>
              <a:buNone/>
            </a:pPr>
            <a:r>
              <a:t/>
            </a:r>
            <a:endParaRPr b="1" sz="1800">
              <a:latin typeface="Arial"/>
              <a:ea typeface="Arial"/>
              <a:cs typeface="Arial"/>
              <a:sym typeface="Arial"/>
            </a:endParaRPr>
          </a:p>
          <a:p>
            <a:pPr indent="0" lvl="0" marL="0" rtl="1" algn="r">
              <a:lnSpc>
                <a:spcPct val="100000"/>
              </a:lnSpc>
              <a:spcBef>
                <a:spcPts val="0"/>
              </a:spcBef>
              <a:spcAft>
                <a:spcPts val="0"/>
              </a:spcAft>
              <a:buNone/>
            </a:pPr>
            <a:r>
              <a:rPr b="1" lang="en" sz="1800">
                <a:latin typeface="Arial"/>
                <a:ea typeface="Arial"/>
                <a:cs typeface="Arial"/>
                <a:sym typeface="Arial"/>
              </a:rPr>
              <a:t>صحافی انواع یکی از مراحل مهم خدمات پس از چاپ می باشد که نیازمند دستگاه های گوناگون و افراد متخصص در این حوزه می باشد.</a:t>
            </a:r>
            <a:endParaRPr b="1" sz="1800">
              <a:latin typeface="Arial"/>
              <a:ea typeface="Arial"/>
              <a:cs typeface="Arial"/>
              <a:sym typeface="Arial"/>
            </a:endParaRPr>
          </a:p>
          <a:p>
            <a:pPr indent="0" lvl="0" marL="0" rtl="1" algn="r">
              <a:lnSpc>
                <a:spcPct val="100000"/>
              </a:lnSpc>
              <a:spcBef>
                <a:spcPts val="0"/>
              </a:spcBef>
              <a:spcAft>
                <a:spcPts val="0"/>
              </a:spcAft>
              <a:buNone/>
            </a:pPr>
            <a:r>
              <a:t/>
            </a:r>
            <a:endParaRPr b="1" sz="1800">
              <a:latin typeface="Arial"/>
              <a:ea typeface="Arial"/>
              <a:cs typeface="Arial"/>
              <a:sym typeface="Arial"/>
            </a:endParaRPr>
          </a:p>
          <a:p>
            <a:pPr indent="0" lvl="0" marL="0" rtl="1" algn="r">
              <a:lnSpc>
                <a:spcPct val="100000"/>
              </a:lnSpc>
              <a:spcBef>
                <a:spcPts val="0"/>
              </a:spcBef>
              <a:spcAft>
                <a:spcPts val="0"/>
              </a:spcAft>
              <a:buNone/>
            </a:pPr>
            <a:r>
              <a:rPr b="1" lang="en" sz="1800">
                <a:latin typeface="Arial"/>
                <a:ea typeface="Arial"/>
                <a:cs typeface="Arial"/>
                <a:sym typeface="Arial"/>
              </a:rPr>
              <a:t>صحافی به عنوان مرحله نهایی چاپ کاتالوگ ها، سالنامه ها، تقویم رومیزی و … به کار می رود و در اصل جمع کننده نهایی کار می باشد.</a:t>
            </a:r>
            <a:endParaRPr b="1" sz="1800">
              <a:latin typeface="Arial"/>
              <a:ea typeface="Arial"/>
              <a:cs typeface="Arial"/>
              <a:sym typeface="Arial"/>
            </a:endParaRPr>
          </a:p>
          <a:p>
            <a:pPr indent="0" lvl="0" marL="0" rtl="1" algn="r">
              <a:lnSpc>
                <a:spcPct val="100000"/>
              </a:lnSpc>
              <a:spcBef>
                <a:spcPts val="0"/>
              </a:spcBef>
              <a:spcAft>
                <a:spcPts val="0"/>
              </a:spcAft>
              <a:buNone/>
            </a:pPr>
            <a:r>
              <a:t/>
            </a:r>
            <a:endParaRPr b="1" sz="1800">
              <a:latin typeface="Arial"/>
              <a:ea typeface="Arial"/>
              <a:cs typeface="Arial"/>
              <a:sym typeface="Arial"/>
            </a:endParaRPr>
          </a:p>
        </p:txBody>
      </p:sp>
      <p:pic>
        <p:nvPicPr>
          <p:cNvPr id="151" name="Google Shape;151;p25"/>
          <p:cNvPicPr preferRelativeResize="0"/>
          <p:nvPr/>
        </p:nvPicPr>
        <p:blipFill rotWithShape="1">
          <a:blip r:embed="rId3">
            <a:alphaModFix/>
          </a:blip>
          <a:srcRect b="0" l="5555" r="5555" t="0"/>
          <a:stretch/>
        </p:blipFill>
        <p:spPr>
          <a:xfrm>
            <a:off x="6775575" y="176200"/>
            <a:ext cx="2129375" cy="2395550"/>
          </a:xfrm>
          <a:prstGeom prst="rect">
            <a:avLst/>
          </a:prstGeom>
          <a:noFill/>
          <a:ln>
            <a:noFill/>
          </a:ln>
        </p:spPr>
      </p:pic>
      <p:pic>
        <p:nvPicPr>
          <p:cNvPr id="152" name="Google Shape;152;p25"/>
          <p:cNvPicPr preferRelativeResize="0"/>
          <p:nvPr/>
        </p:nvPicPr>
        <p:blipFill rotWithShape="1">
          <a:blip r:embed="rId4">
            <a:alphaModFix/>
          </a:blip>
          <a:srcRect b="0" l="3332" r="3332" t="0"/>
          <a:stretch/>
        </p:blipFill>
        <p:spPr>
          <a:xfrm>
            <a:off x="4491975" y="3044325"/>
            <a:ext cx="2283600" cy="1631150"/>
          </a:xfrm>
          <a:prstGeom prst="rect">
            <a:avLst/>
          </a:prstGeom>
          <a:noFill/>
          <a:ln>
            <a:noFill/>
          </a:ln>
        </p:spPr>
      </p:pic>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rotWithShape="1">
          <a:blip r:embed="rId3">
            <a:alphaModFix/>
          </a:blip>
          <a:srcRect b="14852" l="0" r="0" t="14859"/>
          <a:stretch/>
        </p:blipFill>
        <p:spPr>
          <a:xfrm>
            <a:off x="0" y="0"/>
            <a:ext cx="9144003" cy="5143502"/>
          </a:xfrm>
          <a:prstGeom prst="rect">
            <a:avLst/>
          </a:prstGeom>
          <a:noFill/>
          <a:ln>
            <a:noFill/>
          </a:ln>
        </p:spPr>
      </p:pic>
      <p:sp>
        <p:nvSpPr>
          <p:cNvPr id="159" name="Google Shape;159;p26"/>
          <p:cNvSpPr txBox="1"/>
          <p:nvPr>
            <p:ph idx="1" type="body"/>
          </p:nvPr>
        </p:nvSpPr>
        <p:spPr>
          <a:xfrm>
            <a:off x="2866700" y="4313000"/>
            <a:ext cx="5998800" cy="598800"/>
          </a:xfrm>
          <a:prstGeom prst="rect">
            <a:avLst/>
          </a:prstGeom>
        </p:spPr>
        <p:txBody>
          <a:bodyPr anchorCtr="0" anchor="ctr" bIns="91425" lIns="91425" spcFirstLastPara="1" rIns="91425" wrap="square" tIns="91425">
            <a:noAutofit/>
          </a:bodyPr>
          <a:lstStyle/>
          <a:p>
            <a:pPr indent="0" lvl="0" marL="0" rtl="1" algn="r">
              <a:spcBef>
                <a:spcPts val="0"/>
              </a:spcBef>
              <a:spcAft>
                <a:spcPts val="0"/>
              </a:spcAft>
              <a:buNone/>
            </a:pPr>
            <a:r>
              <a:rPr lang="en">
                <a:solidFill>
                  <a:schemeClr val="dk1"/>
                </a:solidFill>
                <a:latin typeface="Arial"/>
                <a:ea typeface="Arial"/>
                <a:cs typeface="Arial"/>
                <a:sym typeface="Arial"/>
              </a:rPr>
              <a:t>ممنون که تا آخر این مطلب با ما همراه بودین</a:t>
            </a:r>
            <a:endParaRPr>
              <a:solidFill>
                <a:schemeClr val="dk1"/>
              </a:solidFill>
              <a:latin typeface="Arial"/>
              <a:ea typeface="Arial"/>
              <a:cs typeface="Arial"/>
              <a:sym typeface="Arial"/>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988650" y="1566150"/>
            <a:ext cx="1166700" cy="2011200"/>
          </a:xfrm>
          <a:prstGeom prst="rect">
            <a:avLst/>
          </a:prstGeom>
        </p:spPr>
        <p:txBody>
          <a:bodyPr anchorCtr="0" anchor="ctr" bIns="91425" lIns="91425" spcFirstLastPara="1" rIns="91425" wrap="square" tIns="91425">
            <a:noAutofit/>
          </a:bodyPr>
          <a:lstStyle/>
          <a:p>
            <a:pPr indent="0" lvl="0" marL="0" rtl="1" algn="ctr">
              <a:spcBef>
                <a:spcPts val="0"/>
              </a:spcBef>
              <a:spcAft>
                <a:spcPts val="0"/>
              </a:spcAft>
              <a:buNone/>
            </a:pPr>
            <a:r>
              <a:rPr lang="en" sz="3800">
                <a:latin typeface="Arial"/>
                <a:ea typeface="Arial"/>
                <a:cs typeface="Arial"/>
                <a:sym typeface="Arial"/>
              </a:rPr>
              <a:t>پایان</a:t>
            </a:r>
            <a:endParaRPr sz="3800">
              <a:latin typeface="Arial"/>
              <a:ea typeface="Arial"/>
              <a:cs typeface="Arial"/>
              <a:sym typeface="Arial"/>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200">
                <a:latin typeface="Arial"/>
                <a:ea typeface="Arial"/>
                <a:cs typeface="Arial"/>
                <a:sym typeface="Arial"/>
              </a:rPr>
              <a:t>فهرست</a:t>
            </a:r>
            <a:endParaRPr sz="3200">
              <a:latin typeface="Arial"/>
              <a:ea typeface="Arial"/>
              <a:cs typeface="Arial"/>
              <a:sym typeface="Arial"/>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nvSpPr>
        <p:spPr>
          <a:xfrm>
            <a:off x="355350" y="1078650"/>
            <a:ext cx="8436600" cy="3417000"/>
          </a:xfrm>
          <a:prstGeom prst="rect">
            <a:avLst/>
          </a:prstGeom>
          <a:noFill/>
          <a:ln>
            <a:noFill/>
          </a:ln>
        </p:spPr>
        <p:txBody>
          <a:bodyPr anchorCtr="0" anchor="t" bIns="91425" lIns="91425" spcFirstLastPara="1" rIns="91425" wrap="square" tIns="91425">
            <a:spAutoFit/>
          </a:bodyPr>
          <a:lstStyle/>
          <a:p>
            <a:pPr indent="-317500" lvl="0" marL="457200" rtl="1" algn="r">
              <a:lnSpc>
                <a:spcPct val="200000"/>
              </a:lnSpc>
              <a:spcBef>
                <a:spcPts val="0"/>
              </a:spcBef>
              <a:spcAft>
                <a:spcPts val="0"/>
              </a:spcAft>
              <a:buSzPts val="1400"/>
              <a:buChar char="●"/>
            </a:pPr>
            <a:r>
              <a:rPr lang="en"/>
              <a:t>مقدمه</a:t>
            </a:r>
            <a:r>
              <a:rPr lang="en"/>
              <a:t> و تعاریف ………………………</a:t>
            </a:r>
            <a:r>
              <a:rPr lang="en"/>
              <a:t>………………………………………..…………</a:t>
            </a:r>
            <a:r>
              <a:rPr lang="en"/>
              <a:t>……………. 4-5 </a:t>
            </a:r>
            <a:endParaRPr/>
          </a:p>
          <a:p>
            <a:pPr indent="-317500" lvl="0" marL="457200" rtl="1" algn="r">
              <a:lnSpc>
                <a:spcPct val="200000"/>
              </a:lnSpc>
              <a:spcBef>
                <a:spcPts val="0"/>
              </a:spcBef>
              <a:spcAft>
                <a:spcPts val="0"/>
              </a:spcAft>
              <a:buSzPts val="1400"/>
              <a:buChar char="●"/>
            </a:pPr>
            <a:r>
              <a:rPr lang="en"/>
              <a:t>دسته بندی مراحل اصل</a:t>
            </a:r>
            <a:r>
              <a:rPr lang="en"/>
              <a:t>ی ………………………………………………….……………………………… 6    </a:t>
            </a:r>
            <a:endParaRPr/>
          </a:p>
          <a:p>
            <a:pPr indent="-317500" lvl="0" marL="457200" rtl="1" algn="r">
              <a:lnSpc>
                <a:spcPct val="200000"/>
              </a:lnSpc>
              <a:spcBef>
                <a:spcPts val="0"/>
              </a:spcBef>
              <a:spcAft>
                <a:spcPts val="0"/>
              </a:spcAft>
              <a:buSzPts val="1400"/>
              <a:buChar char="●"/>
            </a:pPr>
            <a:r>
              <a:rPr lang="en"/>
              <a:t>روکش های چاپی ……………………………………………………………………….……….……… 7-8  </a:t>
            </a:r>
            <a:endParaRPr/>
          </a:p>
          <a:p>
            <a:pPr indent="-317500" lvl="0" marL="457200" rtl="1" algn="r">
              <a:lnSpc>
                <a:spcPct val="200000"/>
              </a:lnSpc>
              <a:spcBef>
                <a:spcPts val="0"/>
              </a:spcBef>
              <a:spcAft>
                <a:spcPts val="0"/>
              </a:spcAft>
              <a:buSzPts val="1400"/>
              <a:buChar char="●"/>
            </a:pPr>
            <a:r>
              <a:rPr lang="en"/>
              <a:t>استفاده از طرح برجسته ( امباس ) ………………………………………………………………..……….. 9</a:t>
            </a:r>
            <a:endParaRPr/>
          </a:p>
          <a:p>
            <a:pPr indent="-317500" lvl="0" marL="457200" rtl="1" algn="r">
              <a:lnSpc>
                <a:spcPct val="200000"/>
              </a:lnSpc>
              <a:spcBef>
                <a:spcPts val="0"/>
              </a:spcBef>
              <a:spcAft>
                <a:spcPts val="0"/>
              </a:spcAft>
              <a:buSzPts val="1400"/>
              <a:buChar char="●"/>
            </a:pPr>
            <a:r>
              <a:rPr lang="en"/>
              <a:t>چاپ برجسته …………………………………………………………………………………………… 10</a:t>
            </a:r>
            <a:endParaRPr/>
          </a:p>
          <a:p>
            <a:pPr indent="-317500" lvl="0" marL="457200" rtl="1" algn="r">
              <a:lnSpc>
                <a:spcPct val="200000"/>
              </a:lnSpc>
              <a:spcBef>
                <a:spcPts val="0"/>
              </a:spcBef>
              <a:spcAft>
                <a:spcPts val="0"/>
              </a:spcAft>
              <a:buSzPts val="1400"/>
              <a:buChar char="●"/>
            </a:pPr>
            <a:r>
              <a:rPr lang="en"/>
              <a:t>برشکاری محصول چاپی ………………………………………………………………………………… 11  </a:t>
            </a:r>
            <a:endParaRPr/>
          </a:p>
          <a:p>
            <a:pPr indent="-317500" lvl="0" marL="457200" rtl="1" algn="r">
              <a:lnSpc>
                <a:spcPct val="200000"/>
              </a:lnSpc>
              <a:spcBef>
                <a:spcPts val="0"/>
              </a:spcBef>
              <a:spcAft>
                <a:spcPts val="0"/>
              </a:spcAft>
              <a:buSzPts val="1400"/>
              <a:buChar char="●"/>
            </a:pPr>
            <a:r>
              <a:rPr lang="en"/>
              <a:t> برش های طرح دار ………………….…………………………………………………………………. 12</a:t>
            </a:r>
            <a:endParaRPr/>
          </a:p>
          <a:p>
            <a:pPr indent="-317500" lvl="0" marL="457200" rtl="1" algn="r">
              <a:lnSpc>
                <a:spcPct val="200000"/>
              </a:lnSpc>
              <a:spcBef>
                <a:spcPts val="0"/>
              </a:spcBef>
              <a:spcAft>
                <a:spcPts val="0"/>
              </a:spcAft>
              <a:buSzPts val="1400"/>
              <a:buChar char="●"/>
            </a:pPr>
            <a:r>
              <a:rPr lang="en"/>
              <a:t> صحافی ……………………………………………………………………………………………….. 13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4100">
                <a:latin typeface="Arial"/>
                <a:ea typeface="Arial"/>
                <a:cs typeface="Arial"/>
                <a:sym typeface="Arial"/>
              </a:rPr>
              <a:t>خدمات قبل از چاپ</a:t>
            </a:r>
            <a:endParaRPr b="0" sz="4100">
              <a:latin typeface="Arial"/>
              <a:ea typeface="Arial"/>
              <a:cs typeface="Arial"/>
              <a:sym typeface="Arial"/>
            </a:endParaRPr>
          </a:p>
          <a:p>
            <a:pPr indent="0" lvl="0" marL="0" rtl="0" algn="ctr">
              <a:spcBef>
                <a:spcPts val="0"/>
              </a:spcBef>
              <a:spcAft>
                <a:spcPts val="0"/>
              </a:spcAft>
              <a:buNone/>
            </a:pPr>
            <a:r>
              <a:t/>
            </a:r>
            <a:endParaRPr b="0" sz="4100">
              <a:latin typeface="Arial"/>
              <a:ea typeface="Arial"/>
              <a:cs typeface="Arial"/>
              <a:sym typeface="Arial"/>
            </a:endParaRPr>
          </a:p>
          <a:p>
            <a:pPr indent="0" lvl="0" marL="0" rtl="0" algn="ctr">
              <a:spcBef>
                <a:spcPts val="0"/>
              </a:spcBef>
              <a:spcAft>
                <a:spcPts val="0"/>
              </a:spcAft>
              <a:buNone/>
            </a:pPr>
            <a:r>
              <a:rPr b="0" lang="en" sz="4100">
                <a:latin typeface="Arial"/>
                <a:ea typeface="Arial"/>
                <a:cs typeface="Arial"/>
                <a:sym typeface="Arial"/>
              </a:rPr>
              <a:t>چاپ</a:t>
            </a:r>
            <a:endParaRPr b="0" sz="4100">
              <a:latin typeface="Arial"/>
              <a:ea typeface="Arial"/>
              <a:cs typeface="Arial"/>
              <a:sym typeface="Arial"/>
            </a:endParaRPr>
          </a:p>
          <a:p>
            <a:pPr indent="0" lvl="0" marL="0" rtl="0" algn="ctr">
              <a:spcBef>
                <a:spcPts val="0"/>
              </a:spcBef>
              <a:spcAft>
                <a:spcPts val="0"/>
              </a:spcAft>
              <a:buNone/>
            </a:pPr>
            <a:r>
              <a:t/>
            </a:r>
            <a:endParaRPr sz="4100">
              <a:latin typeface="Arial"/>
              <a:ea typeface="Arial"/>
              <a:cs typeface="Arial"/>
              <a:sym typeface="Arial"/>
            </a:endParaRPr>
          </a:p>
          <a:p>
            <a:pPr indent="0" lvl="0" marL="0" rtl="0" algn="ctr">
              <a:spcBef>
                <a:spcPts val="0"/>
              </a:spcBef>
              <a:spcAft>
                <a:spcPts val="0"/>
              </a:spcAft>
              <a:buNone/>
            </a:pPr>
            <a:r>
              <a:rPr lang="en" sz="4100">
                <a:solidFill>
                  <a:schemeClr val="dk1"/>
                </a:solidFill>
                <a:latin typeface="Arial"/>
                <a:ea typeface="Arial"/>
                <a:cs typeface="Arial"/>
                <a:sym typeface="Arial"/>
              </a:rPr>
              <a:t>خدمات پس از چاپ</a:t>
            </a:r>
            <a:endParaRPr sz="4100">
              <a:solidFill>
                <a:schemeClr val="dk1"/>
              </a:solidFill>
              <a:latin typeface="Arial"/>
              <a:ea typeface="Arial"/>
              <a:cs typeface="Arial"/>
              <a:sym typeface="Aria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552650" y="292850"/>
            <a:ext cx="5279400" cy="8010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latin typeface="Arial"/>
                <a:ea typeface="Arial"/>
                <a:cs typeface="Arial"/>
                <a:sym typeface="Arial"/>
              </a:rPr>
              <a:t>همیشه برای تکمیل چاپ نیاز به یک سری کارهای نهایی می باشد:</a:t>
            </a:r>
            <a:endParaRPr>
              <a:latin typeface="Arial"/>
              <a:ea typeface="Arial"/>
              <a:cs typeface="Arial"/>
              <a:sym typeface="Arial"/>
            </a:endParaRPr>
          </a:p>
        </p:txBody>
      </p:sp>
      <p:sp>
        <p:nvSpPr>
          <p:cNvPr id="78" name="Google Shape;78;p16"/>
          <p:cNvSpPr txBox="1"/>
          <p:nvPr>
            <p:ph idx="1" type="body"/>
          </p:nvPr>
        </p:nvSpPr>
        <p:spPr>
          <a:xfrm>
            <a:off x="311700" y="2654175"/>
            <a:ext cx="8520600" cy="21042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en">
                <a:latin typeface="Arial"/>
                <a:ea typeface="Arial"/>
                <a:cs typeface="Arial"/>
                <a:sym typeface="Arial"/>
              </a:rPr>
              <a:t>فعالیت هایی که در مراحل پس از چاپ صورت گرفته و برای حفظ و زیبایی بیشتر کاغذ یا مقوای چاپ شده انجام می گیرد. این روزها بسیاری از اقلام چاپی از خدمات مختلف بعد از چاپ بهره می گیرند تا کار جذاب تر و چشمگیر تری را عرضه کنند و این به ذوق و سلیقه طراح و البته کیفیت اجرای آن خدمت بستگی دارد.</a:t>
            </a:r>
            <a:endParaRPr>
              <a:latin typeface="Arial"/>
              <a:ea typeface="Arial"/>
              <a:cs typeface="Arial"/>
              <a:sym typeface="Arial"/>
            </a:endParaRPr>
          </a:p>
        </p:txBody>
      </p:sp>
      <p:pic>
        <p:nvPicPr>
          <p:cNvPr id="79" name="Google Shape;79;p16"/>
          <p:cNvPicPr preferRelativeResize="0"/>
          <p:nvPr/>
        </p:nvPicPr>
        <p:blipFill>
          <a:blip r:embed="rId3">
            <a:alphaModFix/>
          </a:blip>
          <a:stretch>
            <a:fillRect/>
          </a:stretch>
        </p:blipFill>
        <p:spPr>
          <a:xfrm>
            <a:off x="152400" y="152400"/>
            <a:ext cx="3082925" cy="23122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20150" y="526350"/>
            <a:ext cx="5618700" cy="4090800"/>
          </a:xfrm>
          <a:prstGeom prst="rect">
            <a:avLst/>
          </a:prstGeom>
        </p:spPr>
        <p:txBody>
          <a:bodyPr anchorCtr="0" anchor="ctr" bIns="91425" lIns="91425" spcFirstLastPara="1" rIns="91425" wrap="square" tIns="91425">
            <a:noAutofit/>
          </a:bodyPr>
          <a:lstStyle/>
          <a:p>
            <a:pPr indent="0" lvl="0" marL="0" rtl="1" algn="r">
              <a:spcBef>
                <a:spcPts val="0"/>
              </a:spcBef>
              <a:spcAft>
                <a:spcPts val="0"/>
              </a:spcAft>
              <a:buNone/>
            </a:pPr>
            <a:r>
              <a:rPr lang="en" sz="3500">
                <a:latin typeface="Arial"/>
                <a:ea typeface="Arial"/>
                <a:cs typeface="Arial"/>
                <a:sym typeface="Arial"/>
              </a:rPr>
              <a:t>پس از چاپ یک طرح ، بسته به نیاز می توان خدمات گسترده ای را روی آن اعمال کرد ، در این مرحله با واژه هایی همچون قالب ، تا ، برش ، ورنی یا UV ، سلفون ، شماره زنی ، صحافی و … </a:t>
            </a:r>
            <a:r>
              <a:rPr lang="en" sz="3500">
                <a:latin typeface="Arial"/>
                <a:ea typeface="Arial"/>
                <a:cs typeface="Arial"/>
                <a:sym typeface="Arial"/>
              </a:rPr>
              <a:t>سر و کار خواهیم داشت.</a:t>
            </a:r>
            <a:endParaRPr sz="3500">
              <a:latin typeface="Arial"/>
              <a:ea typeface="Arial"/>
              <a:cs typeface="Arial"/>
              <a:sym typeface="Arial"/>
            </a:endParaRPr>
          </a:p>
        </p:txBody>
      </p:sp>
      <p:pic>
        <p:nvPicPr>
          <p:cNvPr id="86" name="Google Shape;86;p17"/>
          <p:cNvPicPr preferRelativeResize="0"/>
          <p:nvPr/>
        </p:nvPicPr>
        <p:blipFill>
          <a:blip r:embed="rId3">
            <a:alphaModFix/>
          </a:blip>
          <a:stretch>
            <a:fillRect/>
          </a:stretch>
        </p:blipFill>
        <p:spPr>
          <a:xfrm>
            <a:off x="5936575" y="526350"/>
            <a:ext cx="3100350" cy="2065961"/>
          </a:xfrm>
          <a:prstGeom prst="rect">
            <a:avLst/>
          </a:prstGeom>
          <a:noFill/>
          <a:ln>
            <a:noFill/>
          </a:ln>
        </p:spPr>
      </p:pic>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65500" y="273225"/>
            <a:ext cx="4045200" cy="17103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lang="en" sz="2400">
                <a:latin typeface="Arial"/>
                <a:ea typeface="Arial"/>
                <a:cs typeface="Arial"/>
                <a:sym typeface="Arial"/>
              </a:rPr>
              <a:t>هر کدام </a:t>
            </a:r>
            <a:r>
              <a:rPr lang="en" sz="2400">
                <a:latin typeface="Arial"/>
                <a:ea typeface="Arial"/>
                <a:cs typeface="Arial"/>
                <a:sym typeface="Arial"/>
              </a:rPr>
              <a:t>از این</a:t>
            </a:r>
            <a:r>
              <a:rPr lang="en" sz="2400">
                <a:latin typeface="Arial"/>
                <a:ea typeface="Arial"/>
                <a:cs typeface="Arial"/>
                <a:sym typeface="Arial"/>
              </a:rPr>
              <a:t> مراحل می تواند به مراحل گوناگونی درون خود تقسیم شود که این مراحل گاهی اوقات الزامی می باشند و گاهی اوقات برای زیبایی بیشتر به کار می روند که عبارتند از:</a:t>
            </a:r>
            <a:endParaRPr sz="2400">
              <a:latin typeface="Arial"/>
              <a:ea typeface="Arial"/>
              <a:cs typeface="Arial"/>
              <a:sym typeface="Arial"/>
            </a:endParaRPr>
          </a:p>
        </p:txBody>
      </p:sp>
      <p:sp>
        <p:nvSpPr>
          <p:cNvPr id="93" name="Google Shape;93;p18"/>
          <p:cNvSpPr txBox="1"/>
          <p:nvPr>
            <p:ph idx="1" type="subTitle"/>
          </p:nvPr>
        </p:nvSpPr>
        <p:spPr>
          <a:xfrm>
            <a:off x="265500" y="1983523"/>
            <a:ext cx="4045200" cy="1345500"/>
          </a:xfrm>
          <a:prstGeom prst="rect">
            <a:avLst/>
          </a:prstGeom>
        </p:spPr>
        <p:txBody>
          <a:bodyPr anchorCtr="0" anchor="t" bIns="91425" lIns="91425" spcFirstLastPara="1" rIns="91425" wrap="square" tIns="91425">
            <a:noAutofit/>
          </a:bodyPr>
          <a:lstStyle/>
          <a:p>
            <a:pPr indent="0" lvl="0" marL="0" rtl="1" algn="ctr">
              <a:lnSpc>
                <a:spcPct val="150000"/>
              </a:lnSpc>
              <a:spcBef>
                <a:spcPts val="0"/>
              </a:spcBef>
              <a:spcAft>
                <a:spcPts val="0"/>
              </a:spcAft>
              <a:buNone/>
            </a:pPr>
            <a:r>
              <a:rPr lang="en" sz="2200">
                <a:latin typeface="Arial"/>
                <a:ea typeface="Arial"/>
                <a:cs typeface="Arial"/>
                <a:sym typeface="Arial"/>
              </a:rPr>
              <a:t>روکش های چاپی</a:t>
            </a:r>
            <a:endParaRPr sz="2200">
              <a:latin typeface="Arial"/>
              <a:ea typeface="Arial"/>
              <a:cs typeface="Arial"/>
              <a:sym typeface="Arial"/>
            </a:endParaRPr>
          </a:p>
          <a:p>
            <a:pPr indent="0" lvl="0" marL="0" rtl="1" algn="ctr">
              <a:lnSpc>
                <a:spcPct val="150000"/>
              </a:lnSpc>
              <a:spcBef>
                <a:spcPts val="0"/>
              </a:spcBef>
              <a:spcAft>
                <a:spcPts val="0"/>
              </a:spcAft>
              <a:buNone/>
            </a:pPr>
            <a:r>
              <a:rPr lang="en" sz="2200">
                <a:latin typeface="Arial"/>
                <a:ea typeface="Arial"/>
                <a:cs typeface="Arial"/>
                <a:sym typeface="Arial"/>
              </a:rPr>
              <a:t>استفاده از طرح برجسته ( امباس )</a:t>
            </a:r>
            <a:endParaRPr sz="2200">
              <a:latin typeface="Arial"/>
              <a:ea typeface="Arial"/>
              <a:cs typeface="Arial"/>
              <a:sym typeface="Arial"/>
            </a:endParaRPr>
          </a:p>
          <a:p>
            <a:pPr indent="0" lvl="0" marL="0" rtl="1" algn="ctr">
              <a:lnSpc>
                <a:spcPct val="150000"/>
              </a:lnSpc>
              <a:spcBef>
                <a:spcPts val="0"/>
              </a:spcBef>
              <a:spcAft>
                <a:spcPts val="0"/>
              </a:spcAft>
              <a:buNone/>
            </a:pPr>
            <a:r>
              <a:rPr lang="en" sz="2200">
                <a:latin typeface="Arial"/>
                <a:ea typeface="Arial"/>
                <a:cs typeface="Arial"/>
                <a:sym typeface="Arial"/>
              </a:rPr>
              <a:t>چاپ برجسته</a:t>
            </a:r>
            <a:endParaRPr sz="2200">
              <a:latin typeface="Arial"/>
              <a:ea typeface="Arial"/>
              <a:cs typeface="Arial"/>
              <a:sym typeface="Arial"/>
            </a:endParaRPr>
          </a:p>
          <a:p>
            <a:pPr indent="0" lvl="0" marL="0" rtl="1" algn="ctr">
              <a:lnSpc>
                <a:spcPct val="150000"/>
              </a:lnSpc>
              <a:spcBef>
                <a:spcPts val="0"/>
              </a:spcBef>
              <a:spcAft>
                <a:spcPts val="0"/>
              </a:spcAft>
              <a:buNone/>
            </a:pPr>
            <a:r>
              <a:rPr lang="en" sz="2200">
                <a:latin typeface="Arial"/>
                <a:ea typeface="Arial"/>
                <a:cs typeface="Arial"/>
                <a:sym typeface="Arial"/>
              </a:rPr>
              <a:t>برشکاری محصول چاپی</a:t>
            </a:r>
            <a:endParaRPr sz="2200">
              <a:latin typeface="Arial"/>
              <a:ea typeface="Arial"/>
              <a:cs typeface="Arial"/>
              <a:sym typeface="Arial"/>
            </a:endParaRPr>
          </a:p>
          <a:p>
            <a:pPr indent="0" lvl="0" marL="0" rtl="1" algn="ctr">
              <a:lnSpc>
                <a:spcPct val="150000"/>
              </a:lnSpc>
              <a:spcBef>
                <a:spcPts val="0"/>
              </a:spcBef>
              <a:spcAft>
                <a:spcPts val="0"/>
              </a:spcAft>
              <a:buNone/>
            </a:pPr>
            <a:r>
              <a:rPr lang="en" sz="2200">
                <a:latin typeface="Arial"/>
                <a:ea typeface="Arial"/>
                <a:cs typeface="Arial"/>
                <a:sym typeface="Arial"/>
              </a:rPr>
              <a:t>برش های طرح دار</a:t>
            </a:r>
            <a:endParaRPr sz="2200">
              <a:latin typeface="Arial"/>
              <a:ea typeface="Arial"/>
              <a:cs typeface="Arial"/>
              <a:sym typeface="Arial"/>
            </a:endParaRPr>
          </a:p>
          <a:p>
            <a:pPr indent="0" lvl="0" marL="0" rtl="1" algn="ctr">
              <a:lnSpc>
                <a:spcPct val="150000"/>
              </a:lnSpc>
              <a:spcBef>
                <a:spcPts val="0"/>
              </a:spcBef>
              <a:spcAft>
                <a:spcPts val="0"/>
              </a:spcAft>
              <a:buNone/>
            </a:pPr>
            <a:r>
              <a:rPr lang="en" sz="2200">
                <a:latin typeface="Arial"/>
                <a:ea typeface="Arial"/>
                <a:cs typeface="Arial"/>
                <a:sym typeface="Arial"/>
              </a:rPr>
              <a:t>صحافی</a:t>
            </a:r>
            <a:endParaRPr sz="2200">
              <a:latin typeface="Arial"/>
              <a:ea typeface="Arial"/>
              <a:cs typeface="Arial"/>
              <a:sym typeface="Arial"/>
            </a:endParaRPr>
          </a:p>
        </p:txBody>
      </p:sp>
      <p:pic>
        <p:nvPicPr>
          <p:cNvPr id="94" name="Google Shape;94;p18"/>
          <p:cNvPicPr preferRelativeResize="0"/>
          <p:nvPr/>
        </p:nvPicPr>
        <p:blipFill rotWithShape="1">
          <a:blip r:embed="rId3">
            <a:alphaModFix/>
          </a:blip>
          <a:srcRect b="0" l="40925" r="40925" t="0"/>
          <a:stretch/>
        </p:blipFill>
        <p:spPr>
          <a:xfrm>
            <a:off x="4571996" y="0"/>
            <a:ext cx="4571995" cy="5143500"/>
          </a:xfrm>
          <a:prstGeom prst="rect">
            <a:avLst/>
          </a:prstGeom>
          <a:noFill/>
          <a:ln>
            <a:noFill/>
          </a:ln>
        </p:spPr>
      </p:pic>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Arial"/>
                <a:ea typeface="Arial"/>
                <a:cs typeface="Arial"/>
                <a:sym typeface="Arial"/>
              </a:rPr>
              <a:t>روکش های چاپی</a:t>
            </a:r>
            <a:endParaRPr sz="3600">
              <a:latin typeface="Arial"/>
              <a:ea typeface="Arial"/>
              <a:cs typeface="Arial"/>
              <a:sym typeface="Arial"/>
            </a:endParaRPr>
          </a:p>
        </p:txBody>
      </p:sp>
      <p:sp>
        <p:nvSpPr>
          <p:cNvPr id="101" name="Google Shape;101;p19"/>
          <p:cNvSpPr txBox="1"/>
          <p:nvPr>
            <p:ph idx="1" type="body"/>
          </p:nvPr>
        </p:nvSpPr>
        <p:spPr>
          <a:xfrm>
            <a:off x="4877475" y="1275625"/>
            <a:ext cx="3981900" cy="10338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b="1" lang="en" sz="1300">
                <a:latin typeface="Arial"/>
                <a:ea typeface="Arial"/>
                <a:cs typeface="Arial"/>
                <a:sym typeface="Arial"/>
              </a:rPr>
              <a:t>بعد از اینکه کار چاپ به طور کامل تمام شد نوبت به استفاده از روکش های چاپی می باشد</a:t>
            </a:r>
            <a:endParaRPr b="1" sz="1300">
              <a:latin typeface="Arial"/>
              <a:ea typeface="Arial"/>
              <a:cs typeface="Arial"/>
              <a:sym typeface="Arial"/>
            </a:endParaRPr>
          </a:p>
          <a:p>
            <a:pPr indent="0" lvl="0" marL="0" rtl="1" algn="r">
              <a:lnSpc>
                <a:spcPct val="100000"/>
              </a:lnSpc>
              <a:spcBef>
                <a:spcPts val="0"/>
              </a:spcBef>
              <a:spcAft>
                <a:spcPts val="0"/>
              </a:spcAft>
              <a:buNone/>
            </a:pPr>
            <a:r>
              <a:t/>
            </a:r>
            <a:endParaRPr b="1" sz="1300">
              <a:latin typeface="Arial"/>
              <a:ea typeface="Arial"/>
              <a:cs typeface="Arial"/>
              <a:sym typeface="Arial"/>
            </a:endParaRPr>
          </a:p>
          <a:p>
            <a:pPr indent="0" lvl="0" marL="0" rtl="1" algn="r">
              <a:lnSpc>
                <a:spcPct val="100000"/>
              </a:lnSpc>
              <a:spcBef>
                <a:spcPts val="0"/>
              </a:spcBef>
              <a:spcAft>
                <a:spcPts val="0"/>
              </a:spcAft>
              <a:buNone/>
            </a:pPr>
            <a:r>
              <a:rPr b="1" lang="en" sz="1300">
                <a:latin typeface="Arial"/>
                <a:ea typeface="Arial"/>
                <a:cs typeface="Arial"/>
                <a:sym typeface="Arial"/>
              </a:rPr>
              <a:t>استفاده از روکش های چاپی گاهی اوقات الزامی است و گاهی اوقات برای زیبایی و مقاومت بیشتر به کار می رود</a:t>
            </a:r>
            <a:endParaRPr b="1" sz="1300">
              <a:latin typeface="Arial"/>
              <a:ea typeface="Arial"/>
              <a:cs typeface="Arial"/>
              <a:sym typeface="Arial"/>
            </a:endParaRPr>
          </a:p>
          <a:p>
            <a:pPr indent="0" lvl="0" marL="0" rtl="1" algn="r">
              <a:lnSpc>
                <a:spcPct val="100000"/>
              </a:lnSpc>
              <a:spcBef>
                <a:spcPts val="0"/>
              </a:spcBef>
              <a:spcAft>
                <a:spcPts val="0"/>
              </a:spcAft>
              <a:buNone/>
            </a:pPr>
            <a:r>
              <a:t/>
            </a:r>
            <a:endParaRPr b="1" sz="1300">
              <a:latin typeface="Arial"/>
              <a:ea typeface="Arial"/>
              <a:cs typeface="Arial"/>
              <a:sym typeface="Arial"/>
            </a:endParaRPr>
          </a:p>
          <a:p>
            <a:pPr indent="0" lvl="0" marL="0" rtl="1" algn="r">
              <a:lnSpc>
                <a:spcPct val="100000"/>
              </a:lnSpc>
              <a:spcBef>
                <a:spcPts val="0"/>
              </a:spcBef>
              <a:spcAft>
                <a:spcPts val="0"/>
              </a:spcAft>
              <a:buNone/>
            </a:pPr>
            <a:r>
              <a:rPr b="1" lang="en" sz="1300">
                <a:latin typeface="Arial"/>
                <a:ea typeface="Arial"/>
                <a:cs typeface="Arial"/>
                <a:sym typeface="Arial"/>
              </a:rPr>
              <a:t>معمولا برای چاپ تراکت ها از روکش ها استفاده نمی شود اما برای چاپ بروشور باید در دو طرف کار از روکش سلفون استفاده شود زیرا هنگامی که خط تا روی کاغذ با گرماژ بالا قرار می گیرد شکستگی ایجاد می کند که باعث زشتی می شود</a:t>
            </a:r>
            <a:endParaRPr b="1" sz="1300">
              <a:latin typeface="Arial"/>
              <a:ea typeface="Arial"/>
              <a:cs typeface="Arial"/>
              <a:sym typeface="Arial"/>
            </a:endParaRPr>
          </a:p>
          <a:p>
            <a:pPr indent="0" lvl="0" marL="0" rtl="1" algn="r">
              <a:lnSpc>
                <a:spcPct val="100000"/>
              </a:lnSpc>
              <a:spcBef>
                <a:spcPts val="0"/>
              </a:spcBef>
              <a:spcAft>
                <a:spcPts val="0"/>
              </a:spcAft>
              <a:buNone/>
            </a:pPr>
            <a:r>
              <a:t/>
            </a:r>
            <a:endParaRPr b="1" sz="1300">
              <a:latin typeface="Arial"/>
              <a:ea typeface="Arial"/>
              <a:cs typeface="Arial"/>
              <a:sym typeface="Arial"/>
            </a:endParaRPr>
          </a:p>
          <a:p>
            <a:pPr indent="0" lvl="0" marL="0" rtl="1" algn="r">
              <a:lnSpc>
                <a:spcPct val="100000"/>
              </a:lnSpc>
              <a:spcBef>
                <a:spcPts val="0"/>
              </a:spcBef>
              <a:spcAft>
                <a:spcPts val="0"/>
              </a:spcAft>
              <a:buNone/>
            </a:pPr>
            <a:r>
              <a:rPr b="1" lang="en" sz="1300">
                <a:latin typeface="Arial"/>
                <a:ea typeface="Arial"/>
                <a:cs typeface="Arial"/>
                <a:sym typeface="Arial"/>
              </a:rPr>
              <a:t>برای چاپ کارت ویزیت ها نیز از روکش های سلفون، یووی، روکش های لمینت مات و براق استفاده می شود که باعث مقاومت و زیبایی کار می شود</a:t>
            </a:r>
            <a:endParaRPr b="1" sz="1300">
              <a:latin typeface="Arial"/>
              <a:ea typeface="Arial"/>
              <a:cs typeface="Arial"/>
              <a:sym typeface="Arial"/>
            </a:endParaRPr>
          </a:p>
          <a:p>
            <a:pPr indent="0" lvl="0" marL="0" rtl="1" algn="r">
              <a:lnSpc>
                <a:spcPct val="100000"/>
              </a:lnSpc>
              <a:spcBef>
                <a:spcPts val="0"/>
              </a:spcBef>
              <a:spcAft>
                <a:spcPts val="0"/>
              </a:spcAft>
              <a:buNone/>
            </a:pPr>
            <a:r>
              <a:t/>
            </a:r>
            <a:endParaRPr b="1" sz="1300">
              <a:latin typeface="Arial"/>
              <a:ea typeface="Arial"/>
              <a:cs typeface="Arial"/>
              <a:sym typeface="Arial"/>
            </a:endParaRPr>
          </a:p>
          <a:p>
            <a:pPr indent="0" lvl="0" marL="0" rtl="1" algn="r">
              <a:lnSpc>
                <a:spcPct val="100000"/>
              </a:lnSpc>
              <a:spcBef>
                <a:spcPts val="0"/>
              </a:spcBef>
              <a:spcAft>
                <a:spcPts val="0"/>
              </a:spcAft>
              <a:buNone/>
            </a:pPr>
            <a:r>
              <a:rPr b="1" lang="en" sz="1300">
                <a:latin typeface="Arial"/>
                <a:ea typeface="Arial"/>
                <a:cs typeface="Arial"/>
                <a:sym typeface="Arial"/>
              </a:rPr>
              <a:t>این قسمت کار معمولا توسط بخش سلفون کشی و یا لمینیتور انجام می شود</a:t>
            </a:r>
            <a:endParaRPr b="1" sz="1300">
              <a:latin typeface="Arial"/>
              <a:ea typeface="Arial"/>
              <a:cs typeface="Arial"/>
              <a:sym typeface="Arial"/>
            </a:endParaRPr>
          </a:p>
          <a:p>
            <a:pPr indent="0" lvl="0" marL="0" rtl="1" algn="r">
              <a:lnSpc>
                <a:spcPct val="100000"/>
              </a:lnSpc>
              <a:spcBef>
                <a:spcPts val="0"/>
              </a:spcBef>
              <a:spcAft>
                <a:spcPts val="0"/>
              </a:spcAft>
              <a:buNone/>
            </a:pPr>
            <a:r>
              <a:t/>
            </a:r>
            <a:endParaRPr b="1" sz="1300">
              <a:latin typeface="Arial"/>
              <a:ea typeface="Arial"/>
              <a:cs typeface="Arial"/>
              <a:sym typeface="Arial"/>
            </a:endParaRPr>
          </a:p>
        </p:txBody>
      </p:sp>
      <p:pic>
        <p:nvPicPr>
          <p:cNvPr id="102" name="Google Shape;102;p19"/>
          <p:cNvPicPr preferRelativeResize="0"/>
          <p:nvPr/>
        </p:nvPicPr>
        <p:blipFill rotWithShape="1">
          <a:blip r:embed="rId3">
            <a:alphaModFix/>
          </a:blip>
          <a:srcRect b="0" l="16235" r="16228" t="0"/>
          <a:stretch/>
        </p:blipFill>
        <p:spPr>
          <a:xfrm>
            <a:off x="0" y="0"/>
            <a:ext cx="4572001" cy="5143501"/>
          </a:xfrm>
          <a:prstGeom prst="rect">
            <a:avLst/>
          </a:prstGeom>
          <a:noFill/>
          <a:ln>
            <a:noFill/>
          </a:ln>
        </p:spPr>
      </p:pic>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1" algn="r">
              <a:spcBef>
                <a:spcPts val="0"/>
              </a:spcBef>
              <a:spcAft>
                <a:spcPts val="1600"/>
              </a:spcAft>
              <a:buNone/>
            </a:pPr>
            <a:r>
              <a:rPr lang="en" sz="2100">
                <a:latin typeface="Arial"/>
                <a:ea typeface="Arial"/>
                <a:cs typeface="Arial"/>
                <a:sym typeface="Arial"/>
              </a:rPr>
              <a:t>روکش ها در چه مواردی الزامی هستند؟</a:t>
            </a:r>
            <a:endParaRPr sz="2100">
              <a:latin typeface="Arial"/>
              <a:ea typeface="Arial"/>
              <a:cs typeface="Arial"/>
              <a:sym typeface="Arial"/>
            </a:endParaRPr>
          </a:p>
        </p:txBody>
      </p:sp>
      <p:sp>
        <p:nvSpPr>
          <p:cNvPr id="109" name="Google Shape;109;p20"/>
          <p:cNvSpPr txBox="1"/>
          <p:nvPr>
            <p:ph idx="1" type="subTitle"/>
          </p:nvPr>
        </p:nvSpPr>
        <p:spPr>
          <a:xfrm>
            <a:off x="199575" y="106000"/>
            <a:ext cx="4169100" cy="13455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en" sz="1600">
                <a:latin typeface="Arial"/>
                <a:ea typeface="Arial"/>
                <a:cs typeface="Arial"/>
                <a:sym typeface="Arial"/>
              </a:rPr>
              <a:t>معمولا در چاپ جلد کاتالوگ ها اگر کاغذ مورد نظر گلاسه باشد باید حتما از روکش سلفون استفاده کرد</a:t>
            </a:r>
            <a:endParaRPr sz="1600">
              <a:latin typeface="Arial"/>
              <a:ea typeface="Arial"/>
              <a:cs typeface="Arial"/>
              <a:sym typeface="Arial"/>
            </a:endParaRPr>
          </a:p>
          <a:p>
            <a:pPr indent="0" lvl="0" marL="0" rtl="1" algn="ctr">
              <a:spcBef>
                <a:spcPts val="0"/>
              </a:spcBef>
              <a:spcAft>
                <a:spcPts val="0"/>
              </a:spcAft>
              <a:buNone/>
            </a:pPr>
            <a:r>
              <a:t/>
            </a:r>
            <a:endParaRPr sz="1600">
              <a:latin typeface="Arial"/>
              <a:ea typeface="Arial"/>
              <a:cs typeface="Arial"/>
              <a:sym typeface="Arial"/>
            </a:endParaRPr>
          </a:p>
          <a:p>
            <a:pPr indent="0" lvl="0" marL="0" rtl="1" algn="ctr">
              <a:spcBef>
                <a:spcPts val="0"/>
              </a:spcBef>
              <a:spcAft>
                <a:spcPts val="0"/>
              </a:spcAft>
              <a:buNone/>
            </a:pPr>
            <a:r>
              <a:rPr lang="en" sz="1600">
                <a:latin typeface="Arial"/>
                <a:ea typeface="Arial"/>
                <a:cs typeface="Arial"/>
                <a:sym typeface="Arial"/>
              </a:rPr>
              <a:t>در ساخت پایه های تقویم رومیزی هم حتما باید از روکش سلفون استفاده کرد زیرا در صورت عدم سلفون کشی با شکستگی لبه کار مواجه خواهیم شدیم</a:t>
            </a:r>
            <a:endParaRPr sz="1600">
              <a:latin typeface="Arial"/>
              <a:ea typeface="Arial"/>
              <a:cs typeface="Arial"/>
              <a:sym typeface="Arial"/>
            </a:endParaRPr>
          </a:p>
          <a:p>
            <a:pPr indent="0" lvl="0" marL="0" rtl="1" algn="ctr">
              <a:spcBef>
                <a:spcPts val="0"/>
              </a:spcBef>
              <a:spcAft>
                <a:spcPts val="0"/>
              </a:spcAft>
              <a:buNone/>
            </a:pPr>
            <a:r>
              <a:t/>
            </a:r>
            <a:endParaRPr sz="1600">
              <a:latin typeface="Arial"/>
              <a:ea typeface="Arial"/>
              <a:cs typeface="Arial"/>
              <a:sym typeface="Arial"/>
            </a:endParaRPr>
          </a:p>
          <a:p>
            <a:pPr indent="0" lvl="0" marL="0" rtl="1" algn="ctr">
              <a:spcBef>
                <a:spcPts val="0"/>
              </a:spcBef>
              <a:spcAft>
                <a:spcPts val="0"/>
              </a:spcAft>
              <a:buNone/>
            </a:pPr>
            <a:r>
              <a:rPr lang="en" sz="1600">
                <a:latin typeface="Arial"/>
                <a:ea typeface="Arial"/>
                <a:cs typeface="Arial"/>
                <a:sym typeface="Arial"/>
              </a:rPr>
              <a:t>معمولا از روکش یووی برای زیبایی و شفافیت کار استفاده می شود اما از روکش سلفون برای جلوگیری از شکستگی ها استفاده می شود که بسیار مهم است</a:t>
            </a:r>
            <a:endParaRPr sz="1600">
              <a:latin typeface="Arial"/>
              <a:ea typeface="Arial"/>
              <a:cs typeface="Arial"/>
              <a:sym typeface="Arial"/>
            </a:endParaRPr>
          </a:p>
          <a:p>
            <a:pPr indent="0" lvl="0" marL="0" rtl="1" algn="ctr">
              <a:spcBef>
                <a:spcPts val="0"/>
              </a:spcBef>
              <a:spcAft>
                <a:spcPts val="0"/>
              </a:spcAft>
              <a:buNone/>
            </a:pPr>
            <a:r>
              <a:t/>
            </a:r>
            <a:endParaRPr sz="1600">
              <a:latin typeface="Arial"/>
              <a:ea typeface="Arial"/>
              <a:cs typeface="Arial"/>
              <a:sym typeface="Arial"/>
            </a:endParaRPr>
          </a:p>
          <a:p>
            <a:pPr indent="0" lvl="0" marL="0" rtl="1" algn="ctr">
              <a:spcBef>
                <a:spcPts val="0"/>
              </a:spcBef>
              <a:spcAft>
                <a:spcPts val="0"/>
              </a:spcAft>
              <a:buNone/>
            </a:pPr>
            <a:r>
              <a:rPr lang="en" sz="1600">
                <a:latin typeface="Arial"/>
                <a:ea typeface="Arial"/>
                <a:cs typeface="Arial"/>
                <a:sym typeface="Arial"/>
              </a:rPr>
              <a:t>لازم به ذکر است که در چاپ ساک دستی ها نیز باید حتما سلفون کشی رعایت شود</a:t>
            </a:r>
            <a:endParaRPr sz="1600">
              <a:latin typeface="Arial"/>
              <a:ea typeface="Arial"/>
              <a:cs typeface="Arial"/>
              <a:sym typeface="Arial"/>
            </a:endParaRPr>
          </a:p>
          <a:p>
            <a:pPr indent="0" lvl="0" marL="0" rtl="1" algn="ctr">
              <a:spcBef>
                <a:spcPts val="0"/>
              </a:spcBef>
              <a:spcAft>
                <a:spcPts val="0"/>
              </a:spcAft>
              <a:buNone/>
            </a:pPr>
            <a:r>
              <a:t/>
            </a:r>
            <a:endParaRPr sz="1600">
              <a:latin typeface="Arial"/>
              <a:ea typeface="Arial"/>
              <a:cs typeface="Arial"/>
              <a:sym typeface="Arial"/>
            </a:endParaRPr>
          </a:p>
          <a:p>
            <a:pPr indent="0" lvl="0" marL="0" rtl="1" algn="ctr">
              <a:spcBef>
                <a:spcPts val="0"/>
              </a:spcBef>
              <a:spcAft>
                <a:spcPts val="0"/>
              </a:spcAft>
              <a:buNone/>
            </a:pPr>
            <a:r>
              <a:rPr lang="en" sz="1600">
                <a:latin typeface="Arial"/>
                <a:ea typeface="Arial"/>
                <a:cs typeface="Arial"/>
                <a:sym typeface="Arial"/>
              </a:rPr>
              <a:t>در چاپ جعبه مقوایی اگر از مقوای ایندربرد استفاده شود نیازی به سلفون کشی نمی باشد زیرا مقوای ایندربرد هنگام تا شدن شکستگی ایجاد نمی کند</a:t>
            </a:r>
            <a:endParaRPr sz="1600">
              <a:latin typeface="Arial"/>
              <a:ea typeface="Arial"/>
              <a:cs typeface="Arial"/>
              <a:sym typeface="Arial"/>
            </a:endParaRPr>
          </a:p>
          <a:p>
            <a:pPr indent="0" lvl="0" marL="0" rtl="1" algn="ctr">
              <a:spcBef>
                <a:spcPts val="0"/>
              </a:spcBef>
              <a:spcAft>
                <a:spcPts val="0"/>
              </a:spcAft>
              <a:buNone/>
            </a:pPr>
            <a:r>
              <a:t/>
            </a:r>
            <a:endParaRPr sz="1600">
              <a:latin typeface="Arial"/>
              <a:ea typeface="Arial"/>
              <a:cs typeface="Arial"/>
              <a:sym typeface="Arial"/>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82425" y="90800"/>
            <a:ext cx="3981900" cy="6291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Arial"/>
                <a:ea typeface="Arial"/>
                <a:cs typeface="Arial"/>
                <a:sym typeface="Arial"/>
              </a:rPr>
              <a:t>استفاده از طرح برجسته</a:t>
            </a:r>
            <a:endParaRPr sz="3600">
              <a:latin typeface="Arial"/>
              <a:ea typeface="Arial"/>
              <a:cs typeface="Arial"/>
              <a:sym typeface="Arial"/>
            </a:endParaRPr>
          </a:p>
          <a:p>
            <a:pPr indent="0" lvl="0" marL="0" rtl="1" algn="r">
              <a:spcBef>
                <a:spcPts val="0"/>
              </a:spcBef>
              <a:spcAft>
                <a:spcPts val="0"/>
              </a:spcAft>
              <a:buNone/>
            </a:pPr>
            <a:r>
              <a:rPr lang="en" sz="3600">
                <a:latin typeface="Arial"/>
                <a:ea typeface="Arial"/>
                <a:cs typeface="Arial"/>
                <a:sym typeface="Arial"/>
              </a:rPr>
              <a:t> ( امباس )</a:t>
            </a:r>
            <a:endParaRPr sz="3600">
              <a:latin typeface="Arial"/>
              <a:ea typeface="Arial"/>
              <a:cs typeface="Arial"/>
              <a:sym typeface="Arial"/>
            </a:endParaRPr>
          </a:p>
        </p:txBody>
      </p:sp>
      <p:sp>
        <p:nvSpPr>
          <p:cNvPr id="116" name="Google Shape;116;p21"/>
          <p:cNvSpPr txBox="1"/>
          <p:nvPr>
            <p:ph idx="1" type="body"/>
          </p:nvPr>
        </p:nvSpPr>
        <p:spPr>
          <a:xfrm>
            <a:off x="82425" y="1335325"/>
            <a:ext cx="3981900" cy="8091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b="1" lang="en">
                <a:latin typeface="Arial"/>
                <a:ea typeface="Arial"/>
                <a:cs typeface="Arial"/>
                <a:sym typeface="Arial"/>
              </a:rPr>
              <a:t>بعد از چاپ شما می توانید روی کاغذ و مقوای چاپ شده خود یا از روکش های چاپی که در بالا توضیح داده شد استفاده کنید یا از طرح برجسته روی کارتان استفاده کنید</a:t>
            </a:r>
            <a:endParaRPr b="1">
              <a:latin typeface="Arial"/>
              <a:ea typeface="Arial"/>
              <a:cs typeface="Arial"/>
              <a:sym typeface="Arial"/>
            </a:endParaRPr>
          </a:p>
          <a:p>
            <a:pPr indent="0" lvl="0" marL="0" rtl="1" algn="r">
              <a:lnSpc>
                <a:spcPct val="100000"/>
              </a:lnSpc>
              <a:spcBef>
                <a:spcPts val="0"/>
              </a:spcBef>
              <a:spcAft>
                <a:spcPts val="0"/>
              </a:spcAft>
              <a:buNone/>
            </a:pPr>
            <a:r>
              <a:t/>
            </a:r>
            <a:endParaRPr b="1">
              <a:latin typeface="Arial"/>
              <a:ea typeface="Arial"/>
              <a:cs typeface="Arial"/>
              <a:sym typeface="Arial"/>
            </a:endParaRPr>
          </a:p>
          <a:p>
            <a:pPr indent="0" lvl="0" marL="0" rtl="1" algn="r">
              <a:lnSpc>
                <a:spcPct val="100000"/>
              </a:lnSpc>
              <a:spcBef>
                <a:spcPts val="0"/>
              </a:spcBef>
              <a:spcAft>
                <a:spcPts val="0"/>
              </a:spcAft>
              <a:buNone/>
            </a:pPr>
            <a:r>
              <a:rPr b="1" lang="en">
                <a:latin typeface="Arial"/>
                <a:ea typeface="Arial"/>
                <a:cs typeface="Arial"/>
                <a:sym typeface="Arial"/>
              </a:rPr>
              <a:t>استفاده از طرح های برجسته که به آن امباس گفته می شود به این صورت انجام می شود که کاغذ مورد نظر بعد از چاپ شدن وارد مرحله امباس می شود و سپس از غلتک های طرح دار دستگاه رد می شود و دارای طرح برجسته می شود</a:t>
            </a:r>
            <a:endParaRPr b="1">
              <a:latin typeface="Arial"/>
              <a:ea typeface="Arial"/>
              <a:cs typeface="Arial"/>
              <a:sym typeface="Arial"/>
            </a:endParaRPr>
          </a:p>
          <a:p>
            <a:pPr indent="0" lvl="0" marL="0" rtl="1" algn="r">
              <a:lnSpc>
                <a:spcPct val="100000"/>
              </a:lnSpc>
              <a:spcBef>
                <a:spcPts val="0"/>
              </a:spcBef>
              <a:spcAft>
                <a:spcPts val="0"/>
              </a:spcAft>
              <a:buNone/>
            </a:pPr>
            <a:r>
              <a:t/>
            </a:r>
            <a:endParaRPr b="1">
              <a:latin typeface="Arial"/>
              <a:ea typeface="Arial"/>
              <a:cs typeface="Arial"/>
              <a:sym typeface="Arial"/>
            </a:endParaRPr>
          </a:p>
          <a:p>
            <a:pPr indent="0" lvl="0" marL="0" rtl="1" algn="r">
              <a:lnSpc>
                <a:spcPct val="100000"/>
              </a:lnSpc>
              <a:spcBef>
                <a:spcPts val="0"/>
              </a:spcBef>
              <a:spcAft>
                <a:spcPts val="0"/>
              </a:spcAft>
              <a:buNone/>
            </a:pPr>
            <a:r>
              <a:rPr b="1" lang="en">
                <a:latin typeface="Arial"/>
                <a:ea typeface="Arial"/>
                <a:cs typeface="Arial"/>
                <a:sym typeface="Arial"/>
              </a:rPr>
              <a:t>استفاده از امباس به دلیل زیبایی بخشیدن به کار بسیار مورد استفاده قرار می گیرد</a:t>
            </a:r>
            <a:endParaRPr b="1">
              <a:latin typeface="Arial"/>
              <a:ea typeface="Arial"/>
              <a:cs typeface="Arial"/>
              <a:sym typeface="Arial"/>
            </a:endParaRPr>
          </a:p>
          <a:p>
            <a:pPr indent="0" lvl="0" marL="0" rtl="1" algn="r">
              <a:lnSpc>
                <a:spcPct val="100000"/>
              </a:lnSpc>
              <a:spcBef>
                <a:spcPts val="0"/>
              </a:spcBef>
              <a:spcAft>
                <a:spcPts val="0"/>
              </a:spcAft>
              <a:buNone/>
            </a:pPr>
            <a:r>
              <a:t/>
            </a:r>
            <a:endParaRPr b="1">
              <a:latin typeface="Arial"/>
              <a:ea typeface="Arial"/>
              <a:cs typeface="Arial"/>
              <a:sym typeface="Arial"/>
            </a:endParaRPr>
          </a:p>
          <a:p>
            <a:pPr indent="0" lvl="0" marL="0" rtl="1" algn="r">
              <a:lnSpc>
                <a:spcPct val="100000"/>
              </a:lnSpc>
              <a:spcBef>
                <a:spcPts val="0"/>
              </a:spcBef>
              <a:spcAft>
                <a:spcPts val="0"/>
              </a:spcAft>
              <a:buNone/>
            </a:pPr>
            <a:r>
              <a:rPr b="1" lang="en">
                <a:latin typeface="Arial"/>
                <a:ea typeface="Arial"/>
                <a:cs typeface="Arial"/>
                <a:sym typeface="Arial"/>
              </a:rPr>
              <a:t>اما نکته ای که باید توجه داشت این است که هیچ وقت نمی توان از روکش های چاپی و امباس به طور همزمان استفاده کرد و تنها می توان از یک مورد برای کار خود </a:t>
            </a:r>
            <a:r>
              <a:rPr b="1" lang="en">
                <a:latin typeface="Arial"/>
                <a:ea typeface="Arial"/>
                <a:cs typeface="Arial"/>
                <a:sym typeface="Arial"/>
              </a:rPr>
              <a:t>استفاده</a:t>
            </a:r>
            <a:r>
              <a:rPr b="1" lang="en">
                <a:latin typeface="Arial"/>
                <a:ea typeface="Arial"/>
                <a:cs typeface="Arial"/>
                <a:sym typeface="Arial"/>
              </a:rPr>
              <a:t> کنید</a:t>
            </a:r>
            <a:endParaRPr b="1">
              <a:latin typeface="Arial"/>
              <a:ea typeface="Arial"/>
              <a:cs typeface="Arial"/>
              <a:sym typeface="Arial"/>
            </a:endParaRPr>
          </a:p>
          <a:p>
            <a:pPr indent="0" lvl="0" marL="0" rtl="1" algn="r">
              <a:lnSpc>
                <a:spcPct val="100000"/>
              </a:lnSpc>
              <a:spcBef>
                <a:spcPts val="0"/>
              </a:spcBef>
              <a:spcAft>
                <a:spcPts val="0"/>
              </a:spcAft>
              <a:buNone/>
            </a:pPr>
            <a:r>
              <a:t/>
            </a:r>
            <a:endParaRPr b="1">
              <a:latin typeface="Arial"/>
              <a:ea typeface="Arial"/>
              <a:cs typeface="Arial"/>
              <a:sym typeface="Arial"/>
            </a:endParaRPr>
          </a:p>
          <a:p>
            <a:pPr indent="0" lvl="0" marL="0" rtl="1" algn="r">
              <a:lnSpc>
                <a:spcPct val="100000"/>
              </a:lnSpc>
              <a:spcBef>
                <a:spcPts val="0"/>
              </a:spcBef>
              <a:spcAft>
                <a:spcPts val="0"/>
              </a:spcAft>
              <a:buNone/>
            </a:pPr>
            <a:r>
              <a:rPr b="1" lang="en">
                <a:latin typeface="Arial"/>
                <a:ea typeface="Arial"/>
                <a:cs typeface="Arial"/>
                <a:sym typeface="Arial"/>
              </a:rPr>
              <a:t>البته شما می توانید به جای اینکه بعد از چاپ امباس بزنید قبل آن از امباس استفاده کنید ولی </a:t>
            </a:r>
            <a:r>
              <a:rPr b="1" lang="en">
                <a:latin typeface="Arial"/>
                <a:ea typeface="Arial"/>
                <a:cs typeface="Arial"/>
                <a:sym typeface="Arial"/>
              </a:rPr>
              <a:t>ممکن</a:t>
            </a:r>
            <a:r>
              <a:rPr b="1" lang="en">
                <a:latin typeface="Arial"/>
                <a:ea typeface="Arial"/>
                <a:cs typeface="Arial"/>
                <a:sym typeface="Arial"/>
              </a:rPr>
              <a:t> است هنگام چاپ رنگ ها به صورت کامل سطح کاغذ را پر نکنند پس بهتر است اول چاپ تمام شود و سپس امباس انجام گیرد</a:t>
            </a:r>
            <a:endParaRPr b="1">
              <a:latin typeface="Arial"/>
              <a:ea typeface="Arial"/>
              <a:cs typeface="Arial"/>
              <a:sym typeface="Arial"/>
            </a:endParaRPr>
          </a:p>
          <a:p>
            <a:pPr indent="0" lvl="0" marL="0" rtl="1" algn="r">
              <a:lnSpc>
                <a:spcPct val="100000"/>
              </a:lnSpc>
              <a:spcBef>
                <a:spcPts val="0"/>
              </a:spcBef>
              <a:spcAft>
                <a:spcPts val="0"/>
              </a:spcAft>
              <a:buNone/>
            </a:pPr>
            <a:r>
              <a:t/>
            </a:r>
            <a:endParaRPr b="1">
              <a:latin typeface="Arial"/>
              <a:ea typeface="Arial"/>
              <a:cs typeface="Arial"/>
              <a:sym typeface="Arial"/>
            </a:endParaRPr>
          </a:p>
        </p:txBody>
      </p:sp>
      <p:pic>
        <p:nvPicPr>
          <p:cNvPr id="117" name="Google Shape;117;p21"/>
          <p:cNvPicPr preferRelativeResize="0"/>
          <p:nvPr/>
        </p:nvPicPr>
        <p:blipFill rotWithShape="1">
          <a:blip r:embed="rId3">
            <a:alphaModFix/>
          </a:blip>
          <a:srcRect b="0" l="5555" r="5555" t="0"/>
          <a:stretch/>
        </p:blipFill>
        <p:spPr>
          <a:xfrm>
            <a:off x="4572000" y="0"/>
            <a:ext cx="4572000" cy="5143501"/>
          </a:xfrm>
          <a:prstGeom prst="rect">
            <a:avLst/>
          </a:prstGeom>
          <a:noFill/>
          <a:ln>
            <a:noFill/>
          </a:ln>
        </p:spPr>
      </p:pic>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