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F2896B-4EDA-42D5-A3A6-578AE8B0CF83}">
  <a:tblStyle styleId="{6FF2896B-4EDA-42D5-A3A6-578AE8B0CF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Relationship Id="rId5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prismjs.com/" TargetMode="External"/><Relationship Id="rId10" Type="http://schemas.openxmlformats.org/officeDocument/2006/relationships/hyperlink" Target="http://jqueryvalidation.org/" TargetMode="External"/><Relationship Id="rId13" Type="http://schemas.openxmlformats.org/officeDocument/2006/relationships/hyperlink" Target="https://github.com/rastikerdar/samim-font" TargetMode="External"/><Relationship Id="rId12" Type="http://schemas.openxmlformats.org/officeDocument/2006/relationships/hyperlink" Target="https://github.com/snikch/jquery.dirtyform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orteza/bootstrap-rtl/releases/" TargetMode="External"/><Relationship Id="rId4" Type="http://schemas.openxmlformats.org/officeDocument/2006/relationships/hyperlink" Target="https://github.com/html5cat/redactor-js" TargetMode="External"/><Relationship Id="rId9" Type="http://schemas.openxmlformats.org/officeDocument/2006/relationships/hyperlink" Target="https://github.com/farhadi/html5sortable" TargetMode="External"/><Relationship Id="rId5" Type="http://schemas.openxmlformats.org/officeDocument/2006/relationships/hyperlink" Target="https://github.com/aehlke/tag-it" TargetMode="External"/><Relationship Id="rId6" Type="http://schemas.openxmlformats.org/officeDocument/2006/relationships/hyperlink" Target="https://github.com/needim/noty" TargetMode="External"/><Relationship Id="rId7" Type="http://schemas.openxmlformats.org/officeDocument/2006/relationships/hyperlink" Target="https://github.com/Mds92/MD.BootstrapPersianDateTimePicker" TargetMode="External"/><Relationship Id="rId8" Type="http://schemas.openxmlformats.org/officeDocument/2006/relationships/hyperlink" Target="https://github.com/desandro/mason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679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0" y="4347461"/>
            <a:ext cx="12192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Century Gothic"/>
              <a:buNone/>
            </a:pPr>
            <a:r>
              <a:rPr lang="fa-IR" sz="8000">
                <a:solidFill>
                  <a:schemeClr val="accent4"/>
                </a:solidFill>
              </a:rPr>
              <a:t>data visualization</a:t>
            </a:r>
            <a:br>
              <a:rPr lang="fa-IR" sz="8000">
                <a:solidFill>
                  <a:schemeClr val="accent4"/>
                </a:solidFill>
              </a:rPr>
            </a:br>
            <a:endParaRPr sz="8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547961" y="5876447"/>
            <a:ext cx="1140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نمایش دیتا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511" y="3161623"/>
            <a:ext cx="1436977" cy="99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228600" y="190500"/>
            <a:ext cx="11734800" cy="786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بررسی کلی پروژه</a:t>
            </a:r>
            <a:b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03" name="Google Shape;103;p14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offclub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43725" y="1613877"/>
            <a:ext cx="4903041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کنترل پروژه و بیان مشخصات کلی سامانه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طراحی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ایجاد و توسعه سامانه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8498" y="1613877"/>
            <a:ext cx="4669778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تحلیل و مقایسه سامانه های مشابه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پیاده سازی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8498" y="5154978"/>
            <a:ext cx="4669777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راهبری، تست و اجرای عملیات وابسطه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s of bar chart and line graph." id="116" name="Google Shape;116;p14"/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</p:grpSpPr>
        <p:sp>
          <p:nvSpPr>
            <p:cNvPr id="117" name="Google Shape;117;p14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 of check box. " id="119" name="Google Shape;119;p14"/>
          <p:cNvSpPr/>
          <p:nvPr/>
        </p:nvSpPr>
        <p:spPr>
          <a:xfrm>
            <a:off x="7129621" y="1811496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 of graph. " id="120" name="Google Shape;120;p14"/>
          <p:cNvSpPr/>
          <p:nvPr/>
        </p:nvSpPr>
        <p:spPr>
          <a:xfrm>
            <a:off x="7877961" y="3531386"/>
            <a:ext cx="347679" cy="347679"/>
          </a:xfrm>
          <a:custGeom>
            <a:rect b="b" l="l" r="r" t="t"/>
            <a:pathLst>
              <a:path extrusionOk="0" h="903" w="904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 of human being and gear. " id="121" name="Google Shape;121;p14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</p:grpSpPr>
        <p:sp>
          <p:nvSpPr>
            <p:cNvPr id="122" name="Google Shape;122;p14"/>
            <p:cNvSpPr/>
            <p:nvPr/>
          </p:nvSpPr>
          <p:spPr>
            <a:xfrm>
              <a:off x="6450013" y="5349875"/>
              <a:ext cx="182562" cy="238125"/>
            </a:xfrm>
            <a:custGeom>
              <a:rect b="b" l="l" r="r" t="t"/>
              <a:pathLst>
                <a:path extrusionOk="0" h="602" w="459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597650" y="5497513"/>
              <a:ext cx="131762" cy="133350"/>
            </a:xfrm>
            <a:custGeom>
              <a:rect b="b" l="l" r="r" t="t"/>
              <a:pathLst>
                <a:path extrusionOk="0" h="336" w="332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 of gears. " id="124" name="Google Shape;124;p14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</p:grpSpPr>
        <p:sp>
          <p:nvSpPr>
            <p:cNvPr id="125" name="Google Shape;125;p14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 of box and whisker chart. " id="127" name="Google Shape;127;p14"/>
          <p:cNvSpPr/>
          <p:nvPr/>
        </p:nvSpPr>
        <p:spPr>
          <a:xfrm>
            <a:off x="3967321" y="3532346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228600" y="190500"/>
            <a:ext cx="11734800" cy="78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بررسی کلی پروژه</a:t>
            </a:r>
            <a:b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6" name="Google Shape;136;p15"/>
          <p:cNvSpPr/>
          <p:nvPr/>
        </p:nvSpPr>
        <p:spPr>
          <a:xfrm rot="5400000">
            <a:off x="-538889" y="2806578"/>
            <a:ext cx="4602584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 rot="5400000">
            <a:off x="2234399" y="2200090"/>
            <a:ext cx="3389607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4914711" y="1686575"/>
            <a:ext cx="2362577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 rot="5400000">
            <a:off x="6644919" y="2081070"/>
            <a:ext cx="3235760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 rot="5400000">
            <a:off x="8736952" y="2200090"/>
            <a:ext cx="3389608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بررسی بازار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تحلیل فنی سامانه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امور مالی و سرمایه گذاری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محاسبات طرح ها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زیست بوم سامانه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86383" y="3653603"/>
            <a:ext cx="1752042" cy="1942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1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fa-I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 مردم ایران هیچ نوع بیمه ای ندارند.</a:t>
            </a:r>
            <a:endParaRPr/>
          </a:p>
          <a:p>
            <a:pPr indent="-196850" lvl="0" marL="285750" marR="0" rtl="1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1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fa-I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بالا ترین نرخ تقبل هزینه بهداشت و درمان خدمات خصوصی در مقابل بیمه های خصوصی خاص 18%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052102" y="3386863"/>
            <a:ext cx="1752042" cy="99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سرور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action="ppaction://hlinksldjump" r:id="rId4"/>
            </a:endParaRPr>
          </a:p>
          <a:p>
            <a:pPr indent="0" lvl="0" marL="0" marR="0" rt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کلاینت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386779" y="3653603"/>
            <a:ext cx="1752042" cy="480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وابسطه به شرایط سرویس دهندگان و قیمت رقابتی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555735" y="3653603"/>
            <a:ext cx="1752042" cy="72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1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fa-I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کاهش هزینه ها سالیه</a:t>
            </a:r>
            <a:endParaRPr/>
          </a:p>
          <a:p>
            <a:pPr indent="-285750" lvl="0" marL="285750" marR="0" rtl="1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fa-I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رشد شبکه و محصول </a:t>
            </a:r>
            <a:br>
              <a:rPr lang="fa-I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 of shopping cart." id="150" name="Google Shape;150;p15"/>
          <p:cNvSpPr/>
          <p:nvPr/>
        </p:nvSpPr>
        <p:spPr>
          <a:xfrm>
            <a:off x="1572237" y="2313021"/>
            <a:ext cx="380334" cy="348640"/>
          </a:xfrm>
          <a:custGeom>
            <a:rect b="b" l="l" r="r" t="t"/>
            <a:pathLst>
              <a:path extrusionOk="0" h="826" w="901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con of wrench. " id="151" name="Google Shape;151;p15"/>
          <p:cNvSpPr/>
          <p:nvPr/>
        </p:nvSpPr>
        <p:spPr>
          <a:xfrm>
            <a:off x="3742205" y="2300343"/>
            <a:ext cx="373996" cy="373996"/>
          </a:xfrm>
          <a:custGeom>
            <a:rect b="b" l="l" r="r" t="t"/>
            <a:pathLst>
              <a:path extrusionOk="0" h="886" w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con of money. " id="152" name="Google Shape;152;p15"/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</p:grpSpPr>
        <p:sp>
          <p:nvSpPr>
            <p:cNvPr id="153" name="Google Shape;153;p15"/>
            <p:cNvSpPr/>
            <p:nvPr/>
          </p:nvSpPr>
          <p:spPr>
            <a:xfrm>
              <a:off x="3746500" y="1344613"/>
              <a:ext cx="285750" cy="182563"/>
            </a:xfrm>
            <a:custGeom>
              <a:rect b="b" l="l" r="r" t="t"/>
              <a:pathLst>
                <a:path extrusionOk="0" h="573" w="90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775075" y="1373188"/>
              <a:ext cx="228600" cy="125413"/>
            </a:xfrm>
            <a:custGeom>
              <a:rect b="b" l="l" r="r" t="t"/>
              <a:pathLst>
                <a:path extrusionOk="0" h="392" w="723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756025" y="1598613"/>
              <a:ext cx="133350" cy="33338"/>
            </a:xfrm>
            <a:custGeom>
              <a:rect b="b" l="l" r="r" t="t"/>
              <a:pathLst>
                <a:path extrusionOk="0" h="104" w="421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756025" y="1474788"/>
              <a:ext cx="133350" cy="28575"/>
            </a:xfrm>
            <a:custGeom>
              <a:rect b="b" l="l" r="r" t="t"/>
              <a:pathLst>
                <a:path extrusionOk="0" h="90" w="42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756025" y="1503363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756025" y="1574800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756025" y="1550988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756025" y="1527175"/>
              <a:ext cx="133350" cy="23813"/>
            </a:xfrm>
            <a:custGeom>
              <a:rect b="b" l="l" r="r" t="t"/>
              <a:pathLst>
                <a:path extrusionOk="0" h="75" w="421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Icon of abacus. " id="161" name="Google Shape;161;p15"/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</p:grpSpPr>
        <p:sp>
          <p:nvSpPr>
            <p:cNvPr id="162" name="Google Shape;162;p15"/>
            <p:cNvSpPr/>
            <p:nvPr/>
          </p:nvSpPr>
          <p:spPr>
            <a:xfrm>
              <a:off x="877888" y="771525"/>
              <a:ext cx="61913" cy="287338"/>
            </a:xfrm>
            <a:custGeom>
              <a:rect b="b" l="l" r="r" t="t"/>
              <a:pathLst>
                <a:path extrusionOk="0" h="903" w="196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27113" y="771525"/>
              <a:ext cx="66675" cy="287338"/>
            </a:xfrm>
            <a:custGeom>
              <a:rect b="b" l="l" r="r" t="t"/>
              <a:pathLst>
                <a:path extrusionOk="0" h="903" w="211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9325" y="771525"/>
              <a:ext cx="68263" cy="287338"/>
            </a:xfrm>
            <a:custGeom>
              <a:rect b="b" l="l" r="r" t="t"/>
              <a:pathLst>
                <a:path extrusionOk="0" h="903" w="211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103313" y="771525"/>
              <a:ext cx="61913" cy="287338"/>
            </a:xfrm>
            <a:custGeom>
              <a:rect b="b" l="l" r="r" t="t"/>
              <a:pathLst>
                <a:path extrusionOk="0" h="903" w="195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Icon of leaf. " id="166" name="Google Shape;166;p15"/>
          <p:cNvSpPr/>
          <p:nvPr/>
        </p:nvSpPr>
        <p:spPr>
          <a:xfrm>
            <a:off x="10247928" y="2303513"/>
            <a:ext cx="367656" cy="367656"/>
          </a:xfrm>
          <a:custGeom>
            <a:rect b="b" l="l" r="r" t="t"/>
            <a:pathLst>
              <a:path extrusionOk="0" h="868" w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16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73" name="Google Shape;173;p16"/>
          <p:cNvSpPr txBox="1"/>
          <p:nvPr/>
        </p:nvSpPr>
        <p:spPr>
          <a:xfrm>
            <a:off x="228600" y="190500"/>
            <a:ext cx="11734800" cy="78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بررسی کلی پروژه</a:t>
            </a:r>
            <a:b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6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75" name="Google Shape;175;p16"/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6"/>
          <p:cNvCxnSpPr>
            <a:stCxn id="175" idx="6"/>
            <a:endCxn id="176" idx="6"/>
          </p:cNvCxnSpPr>
          <p:nvPr/>
        </p:nvCxnSpPr>
        <p:spPr>
          <a:xfrm>
            <a:off x="3310732" y="2580053"/>
            <a:ext cx="600" cy="2285100"/>
          </a:xfrm>
          <a:prstGeom prst="bentConnector3">
            <a:avLst>
              <a:gd fmla="val 38100000" name="adj1"/>
            </a:avLst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6"/>
          <p:cNvCxnSpPr>
            <a:endCxn id="177" idx="2"/>
          </p:cNvCxnSpPr>
          <p:nvPr/>
        </p:nvCxnSpPr>
        <p:spPr>
          <a:xfrm>
            <a:off x="3540144" y="3722564"/>
            <a:ext cx="569100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4" name="Google Shape;184;p16"/>
          <p:cNvCxnSpPr>
            <a:stCxn id="177" idx="6"/>
            <a:endCxn id="178" idx="2"/>
          </p:cNvCxnSpPr>
          <p:nvPr/>
        </p:nvCxnSpPr>
        <p:spPr>
          <a:xfrm>
            <a:off x="5696744" y="3722564"/>
            <a:ext cx="798600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5" name="Google Shape;185;p16"/>
          <p:cNvCxnSpPr>
            <a:stCxn id="178" idx="6"/>
            <a:endCxn id="179" idx="2"/>
          </p:cNvCxnSpPr>
          <p:nvPr/>
        </p:nvCxnSpPr>
        <p:spPr>
          <a:xfrm>
            <a:off x="8082756" y="3722564"/>
            <a:ext cx="798600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6" name="Google Shape;186;p16"/>
          <p:cNvCxnSpPr>
            <a:stCxn id="180" idx="2"/>
            <a:endCxn id="181" idx="2"/>
          </p:cNvCxnSpPr>
          <p:nvPr/>
        </p:nvCxnSpPr>
        <p:spPr>
          <a:xfrm>
            <a:off x="8881268" y="1901583"/>
            <a:ext cx="600" cy="3642000"/>
          </a:xfrm>
          <a:prstGeom prst="bentConnector3">
            <a:avLst>
              <a:gd fmla="val -35983333" name="adj1"/>
            </a:avLst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87" name="Google Shape;187;p16"/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کاربران و استفاده کنندگان محصول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سرویس دهنده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دریافت و استفاده از طرح ها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مدیریت طرح ها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برنامه ریزی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در نظر گرفتن و هماهنگی وظایف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8989218" y="5297324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مدیریت و جذب منابع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28703" y="4582646"/>
            <a:ext cx="1348582" cy="967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طرح ها بصورت مستمر با در نظر گرفتن شرایط بازار ایجاد می شود.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0564018" y="1529233"/>
            <a:ext cx="1348582" cy="72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امور مربوط به روابط عمومی، هماهنگی و پشتیبانی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0564018" y="3529429"/>
            <a:ext cx="1348582" cy="23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مدیریت طرح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0473530" y="4816102"/>
            <a:ext cx="1348582" cy="145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منابع شامل:</a:t>
            </a:r>
            <a:endParaRPr/>
          </a:p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سرویس دهندگان</a:t>
            </a:r>
            <a:b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رشد شبکه</a:t>
            </a:r>
            <a:b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اعتبارات</a:t>
            </a:r>
            <a:b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66700" y="2339924"/>
            <a:ext cx="1348582" cy="480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کارت ها در شبکه توزیع شده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66700" y="4259463"/>
            <a:ext cx="1348582" cy="1211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مختصصان و پزشکان همکار</a:t>
            </a:r>
            <a:b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(سامانه قابلیت شبکه سازی این بخش را هم دارد)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07" name="Google Shape;207;p17"/>
          <p:cNvSpPr txBox="1"/>
          <p:nvPr/>
        </p:nvSpPr>
        <p:spPr>
          <a:xfrm>
            <a:off x="228600" y="190500"/>
            <a:ext cx="11734800" cy="78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بررسی کلی پروژه</a:t>
            </a:r>
            <a:br>
              <a:rPr lang="fa-I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Chart."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50" y="1075266"/>
            <a:ext cx="10883900" cy="33443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7"/>
          <p:cNvCxnSpPr/>
          <p:nvPr/>
        </p:nvCxnSpPr>
        <p:spPr>
          <a:xfrm>
            <a:off x="4152902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17"/>
          <p:cNvCxnSpPr/>
          <p:nvPr/>
        </p:nvCxnSpPr>
        <p:spPr>
          <a:xfrm>
            <a:off x="8039100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7"/>
          <p:cNvSpPr/>
          <p:nvPr/>
        </p:nvSpPr>
        <p:spPr>
          <a:xfrm>
            <a:off x="838205" y="5521007"/>
            <a:ext cx="2743195" cy="2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وابسته به هزینه های طرح تغییر میکند.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>
                <a:solidFill>
                  <a:srgbClr val="0C8295"/>
                </a:solidFill>
                <a:latin typeface="Arial"/>
                <a:ea typeface="Arial"/>
                <a:cs typeface="Arial"/>
                <a:sym typeface="Arial"/>
              </a:rPr>
              <a:t>1000000ريال</a:t>
            </a:r>
            <a:endParaRPr sz="3200">
              <a:solidFill>
                <a:srgbClr val="0C82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838205" y="4748574"/>
            <a:ext cx="2743195" cy="2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400">
                <a:solidFill>
                  <a:srgbClr val="0C8295"/>
                </a:solidFill>
                <a:latin typeface="Arial"/>
                <a:ea typeface="Arial"/>
                <a:cs typeface="Arial"/>
                <a:sym typeface="Arial"/>
              </a:rPr>
              <a:t>پیشبینی قیمت ثابت محصول اصلی</a:t>
            </a:r>
            <a:endParaRPr b="1" sz="1400">
              <a:solidFill>
                <a:srgbClr val="0C82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4724403" y="5521007"/>
            <a:ext cx="2743195" cy="967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با در نظر گرفتن فرم رگرسیونی در شبکه 1000 نفری با توجه به قیمت مقاومت و چسبندگی اولیه در سه ماهه اول محاسبه شده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>
                <a:solidFill>
                  <a:srgbClr val="CA7A09"/>
                </a:solidFill>
                <a:latin typeface="Arial"/>
                <a:ea typeface="Arial"/>
                <a:cs typeface="Arial"/>
                <a:sym typeface="Arial"/>
              </a:rPr>
              <a:t>+10%</a:t>
            </a:r>
            <a:endParaRPr sz="3200">
              <a:solidFill>
                <a:srgbClr val="CA7A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4724403" y="4748574"/>
            <a:ext cx="2743195" cy="2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400">
                <a:solidFill>
                  <a:srgbClr val="CA7A09"/>
                </a:solidFill>
                <a:latin typeface="Arial"/>
                <a:ea typeface="Arial"/>
                <a:cs typeface="Arial"/>
                <a:sym typeface="Arial"/>
              </a:rPr>
              <a:t>نرخ رشد متوسط استفاده از محصول</a:t>
            </a:r>
            <a:endParaRPr b="1" sz="1400">
              <a:solidFill>
                <a:srgbClr val="CA7A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610600" y="5521007"/>
            <a:ext cx="2743195" cy="480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وابسته به هزینه های طرح در فرمول محاسبه میشود.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8610600" y="4748574"/>
            <a:ext cx="2743195" cy="236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میزان گردش مالی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679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8"/>
          <p:cNvGrpSpPr/>
          <p:nvPr/>
        </p:nvGrpSpPr>
        <p:grpSpPr>
          <a:xfrm>
            <a:off x="4325256" y="4973067"/>
            <a:ext cx="3541486" cy="3769865"/>
            <a:chOff x="4325258" y="1229517"/>
            <a:chExt cx="3541486" cy="3769865"/>
          </a:xfrm>
        </p:grpSpPr>
        <p:sp>
          <p:nvSpPr>
            <p:cNvPr id="226" name="Google Shape;226;p18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8" name="Google Shape;228;p18"/>
          <p:cNvSpPr txBox="1"/>
          <p:nvPr>
            <p:ph type="ctrTitle"/>
          </p:nvPr>
        </p:nvSpPr>
        <p:spPr>
          <a:xfrm>
            <a:off x="1523999" y="477876"/>
            <a:ext cx="9144000" cy="4913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آنچه من می بینم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ماندن دریاست،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رستن وازنورستن باغ است،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گشتن شب به سوی روز است،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گذرا بودن موج وگل و شبنم نیست.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گرچه ما می گذریم،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راه می ماند!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غم نیست .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اسماعیل خویی</a:t>
            </a: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a-I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742" y="-179168"/>
            <a:ext cx="5168962" cy="516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40" name="Google Shape;240;p20"/>
          <p:cNvSpPr txBox="1"/>
          <p:nvPr/>
        </p:nvSpPr>
        <p:spPr>
          <a:xfrm>
            <a:off x="228600" y="266674"/>
            <a:ext cx="11734800" cy="754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lang="fa-I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فناوری‌های مورد استفاده‌ی در سامانه فعلی</a:t>
            </a:r>
            <a:br>
              <a:rPr b="1" lang="fa-I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fa-IR" sz="180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سمت سرور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id="242" name="Google Shape;242;p20"/>
          <p:cNvGraphicFramePr/>
          <p:nvPr/>
        </p:nvGraphicFramePr>
        <p:xfrm>
          <a:off x="2929691" y="14850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{6FF2896B-4EDA-42D5-A3A6-578AE8B0CF83}</a:tableStyleId>
              </a:tblPr>
              <a:tblGrid>
                <a:gridCol w="3166300"/>
                <a:gridCol w="3166300"/>
              </a:tblGrid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توضیحات</a:t>
                      </a:r>
                      <a:endParaRPr/>
                    </a:p>
                  </a:txBody>
                  <a:tcPr marT="37375" marB="37375" marR="37375" marL="3737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02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فناوری یا کتابخانه</a:t>
                      </a:r>
                      <a:endParaRPr/>
                    </a:p>
                  </a:txBody>
                  <a:tcPr marT="37375" marB="37375" marR="37375" marL="3737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802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پایه سایت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.NET Framework 4.x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موتور اصلی سایت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ASP.NET MVC 5.x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بانک اطلاعاتی مورد استفاده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SQL Server CE 4.x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فناوری دسترسی به داده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Entity Framework code-first 6.x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کامپایلر ویووهای سایت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RazorGenerator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تعاریف Strongly typed مسیرها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T4MVC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راه انداز ماژول‌ها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WebActivator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فشرده سازی پشتیبان‌ها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Ionic.Zip.Reduced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تزریق وابستگی‌ها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StructureMap 4.x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موتور جستجوی سایت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Lucene.Net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کتابخانه ثبت وقایع سیستم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Elmah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پایه تولید PDF در سایت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iTextSharp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HTML Parser مورد استفاده در تولید PDF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Html AgilityPack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کتابخا‌نه مورد استفاده جهت بررسی کارآیی سایت</a:t>
                      </a:r>
                      <a:endParaRPr/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DNTProfiler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375" marB="37375" marR="37375" marL="373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1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49" name="Google Shape;249;p21"/>
          <p:cNvSpPr txBox="1"/>
          <p:nvPr/>
        </p:nvSpPr>
        <p:spPr>
          <a:xfrm>
            <a:off x="228600" y="266674"/>
            <a:ext cx="11734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lang="fa-I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فناوری‌های مورد استفاده‌ی در سامانه فعلی</a:t>
            </a:r>
            <a:br>
              <a:rPr b="1" lang="fa-I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fa-IR" sz="180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سمت کلاینت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1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id="251" name="Google Shape;251;p21"/>
          <p:cNvGraphicFramePr/>
          <p:nvPr/>
        </p:nvGraphicFramePr>
        <p:xfrm>
          <a:off x="2929691" y="1474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{6FF2896B-4EDA-42D5-A3A6-578AE8B0CF83}</a:tableStyleId>
              </a:tblPr>
              <a:tblGrid>
                <a:gridCol w="3166300"/>
                <a:gridCol w="3166300"/>
              </a:tblGrid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توضیحات</a:t>
                      </a:r>
                      <a:endParaRPr/>
                    </a:p>
                  </a:txBody>
                  <a:tcPr marT="47625" marB="47625" marR="47625" marL="4762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02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a-I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فناوری یا کتابخانه</a:t>
                      </a:r>
                      <a:endParaRPr/>
                    </a:p>
                  </a:txBody>
                  <a:tcPr marT="47625" marB="47625" marR="47625" marL="4762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802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فریم ورک پایه CSS سایت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Twitter Bootstrap v3.x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فریم ورک پایه جاوا اسکریپتی سایت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jQuery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افزونه‌های استفاده شده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jquery.redactor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jquery.tagit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jquery.noty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MD.BootstrapPersianDateTimePicker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masonry.js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jquery.sortable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jquery.validate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prism.js</a:t>
                      </a:r>
                      <a:b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2"/>
                        </a:rPr>
                        <a:t>jquery.dirtyforms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قلم فارسی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14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3"/>
                        </a:rPr>
                        <a:t>صمیم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